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6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2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6.wmf"/><Relationship Id="rId2" Type="http://schemas.openxmlformats.org/officeDocument/2006/relationships/image" Target="../media/image47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2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44.wmf"/><Relationship Id="rId2" Type="http://schemas.openxmlformats.org/officeDocument/2006/relationships/image" Target="../media/image54.wmf"/><Relationship Id="rId1" Type="http://schemas.openxmlformats.org/officeDocument/2006/relationships/image" Target="../media/image33.wmf"/><Relationship Id="rId6" Type="http://schemas.openxmlformats.org/officeDocument/2006/relationships/image" Target="../media/image41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46.wmf"/><Relationship Id="rId1" Type="http://schemas.openxmlformats.org/officeDocument/2006/relationships/image" Target="../media/image48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9.wmf"/><Relationship Id="rId5" Type="http://schemas.openxmlformats.org/officeDocument/2006/relationships/image" Target="../media/image16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5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4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8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9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967A-4FD6-470E-A34F-F0FD79EA238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CA29-D9CA-44DC-9ABC-54129D97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7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4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57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6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0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6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image" Target="../media/image68.gif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41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7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Ripples on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615" y="272668"/>
            <a:ext cx="5054819" cy="37890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772400" cy="914400"/>
          </a:xfrm>
        </p:spPr>
        <p:txBody>
          <a:bodyPr/>
          <a:lstStyle/>
          <a:p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0"/>
            <a:ext cx="64008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Chapter 5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14600"/>
            <a:ext cx="10344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219200"/>
            <a:ext cx="338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Mean Value Theorem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54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Time averaged energy of Harmonic Oscillator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752600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f(t) in an interval </a:t>
            </a:r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212813" y="1676400"/>
          <a:ext cx="1264187" cy="50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13" y="1676400"/>
                        <a:ext cx="1264187" cy="50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>
                                <a:alpha val="32001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124200" y="2209800"/>
          <a:ext cx="280828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1269720" imgH="495000" progId="Equation.DSMT4">
                  <p:embed/>
                </p:oleObj>
              </mc:Choice>
              <mc:Fallback>
                <p:oleObj name="Equation" r:id="rId5" imgW="12697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0"/>
                        <a:ext cx="2808288" cy="1096963"/>
                      </a:xfrm>
                      <a:prstGeom prst="rect">
                        <a:avLst/>
                      </a:prstGeom>
                      <a:solidFill>
                        <a:srgbClr val="993366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989138" y="3505200"/>
          <a:ext cx="50355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7" imgW="1549080" imgH="393480" progId="Equation.DSMT4">
                  <p:embed/>
                </p:oleObj>
              </mc:Choice>
              <mc:Fallback>
                <p:oleObj name="Equation" r:id="rId7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505200"/>
                        <a:ext cx="5035550" cy="1279525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4897915"/>
            <a:ext cx="296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one period of oscillation</a:t>
            </a:r>
            <a:endParaRPr lang="en-US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352800" y="5300663"/>
          <a:ext cx="27241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9" imgW="838080" imgH="393480" progId="Equation.DSMT4">
                  <p:embed/>
                </p:oleObj>
              </mc:Choice>
              <mc:Fallback>
                <p:oleObj name="Equation" r:id="rId9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00663"/>
                        <a:ext cx="2724150" cy="1279525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9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Time averaged energy of Harmonic Oscillator</a:t>
            </a:r>
            <a:endParaRPr lang="en-US" b="1" u="sng" dirty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368425" y="1676400"/>
          <a:ext cx="58197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1790640" imgH="393480" progId="Equation.DSMT4">
                  <p:embed/>
                </p:oleObj>
              </mc:Choice>
              <mc:Fallback>
                <p:oleObj name="Equation" r:id="rId3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676400"/>
                        <a:ext cx="5819775" cy="1279525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51415" y="3254566"/>
            <a:ext cx="296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one period of oscillation</a:t>
            </a:r>
            <a:endParaRPr lang="en-US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340100" y="3657600"/>
          <a:ext cx="27654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657600"/>
                        <a:ext cx="2765425" cy="1279525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402013" y="5484813"/>
          <a:ext cx="2682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5484813"/>
                        <a:ext cx="2682875" cy="82550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9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600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Write the equation of motion for a spring mass system connected to a damper as shown in figure. In the figure, b is the damping coefficient.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Both"/>
            </a:pPr>
            <a:r>
              <a:rPr lang="en-US" sz="2800" dirty="0" smtClean="0"/>
              <a:t>Find the solution of the damped harmonic oscillator. Use the trial solution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8382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3</a:t>
            </a:r>
            <a:endParaRPr lang="en-US" sz="2800" b="1" dirty="0"/>
          </a:p>
        </p:txBody>
      </p:sp>
      <p:pic>
        <p:nvPicPr>
          <p:cNvPr id="88066" name="Picture 2" descr="Image result for Spring mass system with dam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33899"/>
            <a:ext cx="2886075" cy="1790701"/>
          </a:xfrm>
          <a:prstGeom prst="rect">
            <a:avLst/>
          </a:prstGeom>
          <a:noFill/>
        </p:spPr>
      </p:pic>
      <p:graphicFrame>
        <p:nvGraphicFramePr>
          <p:cNvPr id="89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97663"/>
              </p:ext>
            </p:extLst>
          </p:nvPr>
        </p:nvGraphicFramePr>
        <p:xfrm>
          <a:off x="3379850" y="3746500"/>
          <a:ext cx="1484250" cy="46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850" y="3746500"/>
                        <a:ext cx="1484250" cy="461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3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438400" y="914400"/>
          <a:ext cx="40449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4044950" cy="15113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19400" y="2667000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5" imgW="914400" imgH="279400" progId="Equation.DSMT4">
                  <p:embed/>
                </p:oleObj>
              </mc:Choice>
              <mc:Fallback>
                <p:oleObj name="Equation" r:id="rId5" imgW="914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79450" y="3937000"/>
          <a:ext cx="3911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7" imgW="1117440" imgH="317160" progId="Equation.DSMT4">
                  <p:embed/>
                </p:oleObj>
              </mc:Choice>
              <mc:Fallback>
                <p:oleObj name="Equation" r:id="rId7" imgW="1117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3937000"/>
                        <a:ext cx="3911600" cy="1104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800600" y="3810000"/>
          <a:ext cx="3733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9" imgW="1066680" imgH="393480" progId="Equation.DSMT4">
                  <p:embed/>
                </p:oleObj>
              </mc:Choice>
              <mc:Fallback>
                <p:oleObj name="Equation" r:id="rId9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3733800" cy="1371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572000" y="55626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1" imgW="698500" imgH="228600" progId="Equation.DSMT4">
                  <p:embed/>
                </p:oleObj>
              </mc:Choice>
              <mc:Fallback>
                <p:oleObj name="Equation" r:id="rId1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1800" y="57912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solution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505200" y="5105400"/>
            <a:ext cx="2057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6934200" y="2743200"/>
          <a:ext cx="13747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3" imgW="482391" imgH="203112" progId="Equation.DSMT4">
                  <p:embed/>
                </p:oleObj>
              </mc:Choice>
              <mc:Fallback>
                <p:oleObj name="Equation" r:id="rId13" imgW="48239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743200"/>
                        <a:ext cx="1374775" cy="7112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6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95600" y="772098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72098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88950" y="190500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1117115" imgH="317362" progId="Equation.DSMT4">
                  <p:embed/>
                </p:oleObj>
              </mc:Choice>
              <mc:Fallback>
                <p:oleObj name="Equation" r:id="rId5" imgW="1117115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90500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438650" y="18288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7" imgW="1066337" imgH="393529" progId="Equation.DSMT4">
                  <p:embed/>
                </p:oleObj>
              </mc:Choice>
              <mc:Fallback>
                <p:oleObj name="Equation" r:id="rId7" imgW="106633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8288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91000" y="35052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9" imgW="698500" imgH="228600" progId="Equation.DSMT4">
                  <p:embed/>
                </p:oleObj>
              </mc:Choice>
              <mc:Fallback>
                <p:oleObj name="Equation" r:id="rId9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37338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solution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124200" y="3048000"/>
            <a:ext cx="2057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819400" y="4419600"/>
          <a:ext cx="4089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1" imgW="1168400" imgH="241300" progId="Equation.DSMT4">
                  <p:embed/>
                </p:oleObj>
              </mc:Choice>
              <mc:Fallback>
                <p:oleObj name="Equation" r:id="rId11" imgW="1168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4089400" cy="8445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43200" y="5486400"/>
          <a:ext cx="4267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3" imgW="1218671" imgH="291973" progId="Equation.DSMT4">
                  <p:embed/>
                </p:oleObj>
              </mc:Choice>
              <mc:Fallback>
                <p:oleObj name="Equation" r:id="rId13" imgW="121867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86400"/>
                        <a:ext cx="4267200" cy="1022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8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22300" y="838200"/>
          <a:ext cx="3644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" imgW="1040948" imgH="317362" progId="Equation.DSMT4">
                  <p:embed/>
                </p:oleObj>
              </mc:Choice>
              <mc:Fallback>
                <p:oleObj name="Equation" r:id="rId3" imgW="1040948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838200"/>
                        <a:ext cx="36449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30896"/>
              </p:ext>
            </p:extLst>
          </p:nvPr>
        </p:nvGraphicFramePr>
        <p:xfrm>
          <a:off x="4438650" y="7620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5" imgW="1066680" imgH="393480" progId="Equation.DSMT4">
                  <p:embed/>
                </p:oleObj>
              </mc:Choice>
              <mc:Fallback>
                <p:oleObj name="Equation" r:id="rId5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7620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91000" y="22098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098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24384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solution</a:t>
            </a:r>
            <a:endParaRPr lang="en-US" dirty="0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362200" y="3048000"/>
          <a:ext cx="4267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9" imgW="1218671" imgH="291973" progId="Equation.DSMT4">
                  <p:embed/>
                </p:oleObj>
              </mc:Choice>
              <mc:Fallback>
                <p:oleObj name="Equation" r:id="rId9" imgW="121867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267200" cy="1022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09600" y="41148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11" imgW="2120900" imgH="381000" progId="Equation.DSMT4">
                  <p:embed/>
                </p:oleObj>
              </mc:Choice>
              <mc:Fallback>
                <p:oleObj name="Equation" r:id="rId11" imgW="2120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381000" y="55626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3" imgW="1574800" imgH="279400" progId="Equation.DSMT4">
                  <p:embed/>
                </p:oleObj>
              </mc:Choice>
              <mc:Fallback>
                <p:oleObj name="Equation" r:id="rId13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172200" y="56388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15" imgW="927100" imgH="292100" progId="Equation.DSMT4">
                  <p:embed/>
                </p:oleObj>
              </mc:Choice>
              <mc:Fallback>
                <p:oleObj name="Equation" r:id="rId15" imgW="927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7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22300" y="838200"/>
          <a:ext cx="3644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" imgW="1040948" imgH="317362" progId="Equation.DSMT4">
                  <p:embed/>
                </p:oleObj>
              </mc:Choice>
              <mc:Fallback>
                <p:oleObj name="Equation" r:id="rId3" imgW="1040948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838200"/>
                        <a:ext cx="36449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572000" y="762000"/>
          <a:ext cx="34671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5" imgW="990170" imgH="393529" progId="Equation.DSMT4">
                  <p:embed/>
                </p:oleObj>
              </mc:Choice>
              <mc:Fallback>
                <p:oleObj name="Equation" r:id="rId5" imgW="99017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2000"/>
                        <a:ext cx="34671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228600" y="22098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7" imgW="1574800" imgH="279400" progId="Equation.DSMT4">
                  <p:embed/>
                </p:oleObj>
              </mc:Choice>
              <mc:Fallback>
                <p:oleObj name="Equation" r:id="rId7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019800" y="22860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9" imgW="927100" imgH="292100" progId="Equation.DSMT4">
                  <p:embed/>
                </p:oleObj>
              </mc:Choice>
              <mc:Fallback>
                <p:oleObj name="Equation" r:id="rId9" imgW="927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35814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1: </a:t>
            </a:r>
            <a:endParaRPr lang="en-US" sz="4000" b="1" dirty="0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111691" y="3592417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11" imgW="457002" imgH="203112" progId="Equation.DSMT4">
                  <p:embed/>
                </p:oleObj>
              </mc:Choice>
              <mc:Fallback>
                <p:oleObj name="Equation" r:id="rId11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91" y="3592417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9359" y="454991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2: </a:t>
            </a:r>
            <a:endParaRPr lang="en-US" sz="4000" b="1" dirty="0"/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219450" y="45609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13" imgW="457002" imgH="203112" progId="Equation.DSMT4">
                  <p:embed/>
                </p:oleObj>
              </mc:Choice>
              <mc:Fallback>
                <p:oleObj name="Equation" r:id="rId13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5609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9834" y="546431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3: </a:t>
            </a:r>
            <a:endParaRPr lang="en-US" sz="4000" b="1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209925" y="54753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15" imgW="457002" imgH="203112" progId="Equation.DSMT4">
                  <p:embed/>
                </p:oleObj>
              </mc:Choice>
              <mc:Fallback>
                <p:oleObj name="Equation" r:id="rId15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4753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9331" y="3559314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4498" y="4473714"/>
            <a:ext cx="339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Overdamping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410200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(Critical damping)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769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438400" y="914400"/>
          <a:ext cx="40449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" imgW="1155600" imgH="431640" progId="Equation.DSMT4">
                  <p:embed/>
                </p:oleObj>
              </mc:Choice>
              <mc:Fallback>
                <p:oleObj name="Equation" r:id="rId3" imgW="1155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4044950" cy="15113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00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19400" y="2667000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5" imgW="914400" imgH="279360" progId="Equation.DSMT4">
                  <p:embed/>
                </p:oleObj>
              </mc:Choice>
              <mc:Fallback>
                <p:oleObj name="Equation" r:id="rId5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00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815975" y="3943350"/>
          <a:ext cx="3644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7" imgW="1041120" imgH="317160" progId="Equation.DSMT4">
                  <p:embed/>
                </p:oleObj>
              </mc:Choice>
              <mc:Fallback>
                <p:oleObj name="Equation" r:id="rId7" imgW="1041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943350"/>
                        <a:ext cx="36449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714875" y="3810000"/>
          <a:ext cx="34671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9" imgW="990360" imgH="393480" progId="Equation.DSMT4">
                  <p:embed/>
                </p:oleObj>
              </mc:Choice>
              <mc:Fallback>
                <p:oleObj name="Equation" r:id="rId9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810000"/>
                        <a:ext cx="34671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572000" y="55626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1" imgW="698400" imgH="228600" progId="Equation.DSMT4">
                  <p:embed/>
                </p:oleObj>
              </mc:Choice>
              <mc:Fallback>
                <p:oleObj name="Equation" r:id="rId11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1800" y="57912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solution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505200" y="5105400"/>
            <a:ext cx="2057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6934200" y="2743200"/>
          <a:ext cx="13747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3" imgW="482400" imgH="203040" progId="Equation.DSMT4">
                  <p:embed/>
                </p:oleObj>
              </mc:Choice>
              <mc:Fallback>
                <p:oleObj name="Equation" r:id="rId13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743200"/>
                        <a:ext cx="1374775" cy="7112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00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5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895600" y="772098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914400" imgH="279360" progId="Equation.DSMT4">
                  <p:embed/>
                </p:oleObj>
              </mc:Choice>
              <mc:Fallback>
                <p:oleObj name="Equation" r:id="rId3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72098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00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88950" y="190500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1117440" imgH="317160" progId="Equation.DSMT4">
                  <p:embed/>
                </p:oleObj>
              </mc:Choice>
              <mc:Fallback>
                <p:oleObj name="Equation" r:id="rId5" imgW="1117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90500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438650" y="18288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8288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91000" y="35052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9" imgW="698400" imgH="228600" progId="Equation.DSMT4">
                  <p:embed/>
                </p:oleObj>
              </mc:Choice>
              <mc:Fallback>
                <p:oleObj name="Equation" r:id="rId9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37338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solution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124200" y="3048000"/>
            <a:ext cx="2057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819400" y="4419600"/>
          <a:ext cx="4089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1" imgW="1168200" imgH="241200" progId="Equation.DSMT4">
                  <p:embed/>
                </p:oleObj>
              </mc:Choice>
              <mc:Fallback>
                <p:oleObj name="Equation" r:id="rId11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419600"/>
                        <a:ext cx="4089400" cy="8445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43200" y="5486400"/>
          <a:ext cx="4267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3" imgW="1218960" imgH="291960" progId="Equation.DSMT4">
                  <p:embed/>
                </p:oleObj>
              </mc:Choice>
              <mc:Fallback>
                <p:oleObj name="Equation" r:id="rId13" imgW="1218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86400"/>
                        <a:ext cx="4267200" cy="1022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Practice problems on Simple Harmonic Oscillations , Damped Oscillations, Forced Oscillations</a:t>
            </a:r>
          </a:p>
          <a:p>
            <a:r>
              <a:rPr lang="en-US" sz="2800" b="1" dirty="0" smtClean="0"/>
              <a:t>Resonance</a:t>
            </a:r>
          </a:p>
          <a:p>
            <a:r>
              <a:rPr lang="en-US" sz="2800" b="1" dirty="0" smtClean="0"/>
              <a:t>Coupled Oscillations , Normal Modes, Longitudinal and Transverse Waves</a:t>
            </a:r>
          </a:p>
          <a:p>
            <a:r>
              <a:rPr lang="en-US" sz="2800" b="1" dirty="0" smtClean="0"/>
              <a:t>Wave equation </a:t>
            </a:r>
          </a:p>
          <a:p>
            <a:r>
              <a:rPr lang="en-US" sz="2800" b="1" dirty="0" smtClean="0"/>
              <a:t>Electromagnetic Waves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5181600"/>
            <a:ext cx="4267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4191000" y="4419600"/>
            <a:ext cx="838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22300" y="838200"/>
          <a:ext cx="3644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1041120" imgH="317160" progId="Equation.DSMT4">
                  <p:embed/>
                </p:oleObj>
              </mc:Choice>
              <mc:Fallback>
                <p:oleObj name="Equation" r:id="rId3" imgW="1041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838200"/>
                        <a:ext cx="36449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572000" y="762000"/>
          <a:ext cx="34671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2000"/>
                        <a:ext cx="34671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191000" y="22098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7" imgW="698400" imgH="228600" progId="Equation.DSMT4">
                  <p:embed/>
                </p:oleObj>
              </mc:Choice>
              <mc:Fallback>
                <p:oleObj name="Equation" r:id="rId7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098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90800" y="2438400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solution</a:t>
            </a:r>
            <a:endParaRPr lang="en-US" dirty="0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362200" y="3048000"/>
          <a:ext cx="4267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9" imgW="1218960" imgH="291960" progId="Equation.DSMT4">
                  <p:embed/>
                </p:oleObj>
              </mc:Choice>
              <mc:Fallback>
                <p:oleObj name="Equation" r:id="rId9" imgW="1218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267200" cy="10223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09600" y="41148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1" imgW="2120760" imgH="380880" progId="Equation.DSMT4">
                  <p:embed/>
                </p:oleObj>
              </mc:Choice>
              <mc:Fallback>
                <p:oleObj name="Equation" r:id="rId11" imgW="2120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381000" y="55626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3" imgW="1574640" imgH="279360" progId="Equation.DSMT4">
                  <p:embed/>
                </p:oleObj>
              </mc:Choice>
              <mc:Fallback>
                <p:oleObj name="Equation" r:id="rId13" imgW="1574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26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172200" y="56388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5" imgW="927000" imgH="291960" progId="Equation.DSMT4">
                  <p:embed/>
                </p:oleObj>
              </mc:Choice>
              <mc:Fallback>
                <p:oleObj name="Equation" r:id="rId15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7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622300" y="838200"/>
          <a:ext cx="3644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1041120" imgH="317160" progId="Equation.DSMT4">
                  <p:embed/>
                </p:oleObj>
              </mc:Choice>
              <mc:Fallback>
                <p:oleObj name="Equation" r:id="rId3" imgW="1041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838200"/>
                        <a:ext cx="36449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572000" y="762000"/>
          <a:ext cx="34671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2000"/>
                        <a:ext cx="34671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228600" y="22098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7" imgW="1574640" imgH="279360" progId="Equation.DSMT4">
                  <p:embed/>
                </p:oleObj>
              </mc:Choice>
              <mc:Fallback>
                <p:oleObj name="Equation" r:id="rId7" imgW="1574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019800" y="22860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9" imgW="927000" imgH="291960" progId="Equation.DSMT4">
                  <p:embed/>
                </p:oleObj>
              </mc:Choice>
              <mc:Fallback>
                <p:oleObj name="Equation" r:id="rId9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35814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1: </a:t>
            </a:r>
            <a:endParaRPr lang="en-US" sz="4000" b="1" dirty="0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111691" y="3592417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11" imgW="457200" imgH="203040" progId="Equation.DSMT4">
                  <p:embed/>
                </p:oleObj>
              </mc:Choice>
              <mc:Fallback>
                <p:oleObj name="Equation" r:id="rId11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91" y="3592417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9359" y="454991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2: </a:t>
            </a:r>
            <a:endParaRPr lang="en-US" sz="4000" b="1" dirty="0"/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219450" y="45609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3" imgW="457200" imgH="203040" progId="Equation.DSMT4">
                  <p:embed/>
                </p:oleObj>
              </mc:Choice>
              <mc:Fallback>
                <p:oleObj name="Equation" r:id="rId13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5609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9834" y="546431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3: </a:t>
            </a:r>
            <a:endParaRPr lang="en-US" sz="4000" b="1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209925" y="54753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15" imgW="457200" imgH="203040" progId="Equation.DSMT4">
                  <p:embed/>
                </p:oleObj>
              </mc:Choice>
              <mc:Fallback>
                <p:oleObj name="Equation" r:id="rId15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4753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9331" y="3559314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4498" y="4473714"/>
            <a:ext cx="339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Overdamping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410200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(Critical damping)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464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der_Damp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63467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84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:\BTech\PH103\Critical_Damp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5562600"/>
            <a:ext cx="3644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Critical damping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01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8836" y="5562600"/>
            <a:ext cx="319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Over damping</a:t>
            </a:r>
            <a:endParaRPr lang="en-US" sz="4000" dirty="0"/>
          </a:p>
        </p:txBody>
      </p:sp>
      <p:pic>
        <p:nvPicPr>
          <p:cNvPr id="94210" name="Picture 2" descr="E:\BTech\PH103\Over_Damping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8669867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1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143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RECAP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574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600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Write the equation of motion for a spring mass system connected to a damper as shown in figure. In the figure, b is the damping coefficient.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Both"/>
            </a:pPr>
            <a:r>
              <a:rPr lang="en-US" sz="2800" dirty="0" smtClean="0"/>
              <a:t>Find the solution of the damped harmonic oscillator. Use the trial solution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8382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3</a:t>
            </a:r>
            <a:endParaRPr lang="en-US" sz="2800" b="1" dirty="0"/>
          </a:p>
        </p:txBody>
      </p:sp>
      <p:pic>
        <p:nvPicPr>
          <p:cNvPr id="88066" name="Picture 2" descr="Image result for Spring mass system with dam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91000"/>
            <a:ext cx="2886075" cy="1790701"/>
          </a:xfrm>
          <a:prstGeom prst="rect">
            <a:avLst/>
          </a:prstGeom>
          <a:noFill/>
        </p:spPr>
      </p:pic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221038" y="3816350"/>
          <a:ext cx="12049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736600" imgH="228600" progId="Equation.DSMT4">
                  <p:embed/>
                </p:oleObj>
              </mc:Choice>
              <mc:Fallback>
                <p:oleObj name="Equation" r:id="rId4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816350"/>
                        <a:ext cx="12049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8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928836"/>
              </p:ext>
            </p:extLst>
          </p:nvPr>
        </p:nvGraphicFramePr>
        <p:xfrm>
          <a:off x="1371600" y="838200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38200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91061"/>
              </p:ext>
            </p:extLst>
          </p:nvPr>
        </p:nvGraphicFramePr>
        <p:xfrm>
          <a:off x="228600" y="205740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1117115" imgH="317362" progId="Equation.DSMT4">
                  <p:embed/>
                </p:oleObj>
              </mc:Choice>
              <mc:Fallback>
                <p:oleObj name="Equation" r:id="rId5" imgW="1117115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3083"/>
              </p:ext>
            </p:extLst>
          </p:nvPr>
        </p:nvGraphicFramePr>
        <p:xfrm>
          <a:off x="4495800" y="19050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7" imgW="1066337" imgH="393529" progId="Equation.DSMT4">
                  <p:embed/>
                </p:oleObj>
              </mc:Choice>
              <mc:Fallback>
                <p:oleObj name="Equation" r:id="rId7" imgW="106633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57489"/>
              </p:ext>
            </p:extLst>
          </p:nvPr>
        </p:nvGraphicFramePr>
        <p:xfrm>
          <a:off x="4343400" y="36576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9" imgW="698500" imgH="228600" progId="Equation.DSMT4">
                  <p:embed/>
                </p:oleObj>
              </mc:Choice>
              <mc:Fallback>
                <p:oleObj name="Equation" r:id="rId9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76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4600" y="3810000"/>
            <a:ext cx="1566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Trial solution</a:t>
            </a:r>
            <a:endParaRPr lang="en-US" sz="2000" b="1" dirty="0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320972"/>
              </p:ext>
            </p:extLst>
          </p:nvPr>
        </p:nvGraphicFramePr>
        <p:xfrm>
          <a:off x="5105400" y="990600"/>
          <a:ext cx="13747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11" imgW="482391" imgH="203112" progId="Equation.DSMT4">
                  <p:embed/>
                </p:oleObj>
              </mc:Choice>
              <mc:Fallback>
                <p:oleObj name="Equation" r:id="rId11" imgW="48239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990600"/>
                        <a:ext cx="1374775" cy="7112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57541"/>
              </p:ext>
            </p:extLst>
          </p:nvPr>
        </p:nvGraphicFramePr>
        <p:xfrm>
          <a:off x="2895600" y="4572000"/>
          <a:ext cx="3886200" cy="93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3" imgW="1218671" imgH="291973" progId="Equation.DSMT4">
                  <p:embed/>
                </p:oleObj>
              </mc:Choice>
              <mc:Fallback>
                <p:oleObj name="Equation" r:id="rId13" imgW="121867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3886200" cy="93106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79591"/>
              </p:ext>
            </p:extLst>
          </p:nvPr>
        </p:nvGraphicFramePr>
        <p:xfrm>
          <a:off x="1066800" y="55626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15" imgW="2120900" imgH="381000" progId="Equation.DSMT4">
                  <p:embed/>
                </p:oleObj>
              </mc:Choice>
              <mc:Fallback>
                <p:oleObj name="Equation" r:id="rId15" imgW="2120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15631"/>
              </p:ext>
            </p:extLst>
          </p:nvPr>
        </p:nvGraphicFramePr>
        <p:xfrm>
          <a:off x="685800" y="21336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2120900" imgH="381000" progId="Equation.DSMT4">
                  <p:embed/>
                </p:oleObj>
              </mc:Choice>
              <mc:Fallback>
                <p:oleObj name="Equation" r:id="rId3" imgW="2120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Solution of  damped harmonic oscillator</a:t>
            </a:r>
            <a:endParaRPr lang="en-US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541044"/>
              </p:ext>
            </p:extLst>
          </p:nvPr>
        </p:nvGraphicFramePr>
        <p:xfrm>
          <a:off x="381000" y="47244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1574800" imgH="279400" progId="Equation.DSMT4">
                  <p:embed/>
                </p:oleObj>
              </mc:Choice>
              <mc:Fallback>
                <p:oleObj name="Equation" r:id="rId5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14085"/>
              </p:ext>
            </p:extLst>
          </p:nvPr>
        </p:nvGraphicFramePr>
        <p:xfrm>
          <a:off x="5943600" y="48006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7" imgW="927100" imgH="292100" progId="Equation.DSMT4">
                  <p:embed/>
                </p:oleObj>
              </mc:Choice>
              <mc:Fallback>
                <p:oleObj name="Equation" r:id="rId7" imgW="927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06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6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Analysis of  damped harmonic oscillator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848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71800" y="0"/>
            <a:ext cx="386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Revisit Harmonic motion</a:t>
            </a:r>
            <a:endParaRPr lang="en-US" sz="2800" b="1" u="sng" dirty="0"/>
          </a:p>
        </p:txBody>
      </p:sp>
      <p:pic>
        <p:nvPicPr>
          <p:cNvPr id="18434" name="Picture 2" descr="Image result for spring oscillation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1524000" cy="3048001"/>
          </a:xfrm>
          <a:prstGeom prst="rect">
            <a:avLst/>
          </a:prstGeom>
          <a:noFill/>
        </p:spPr>
      </p:pic>
      <p:pic>
        <p:nvPicPr>
          <p:cNvPr id="18438" name="Picture 6" descr="Image result for LCR circ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2092230" cy="2895600"/>
          </a:xfrm>
          <a:prstGeom prst="rect">
            <a:avLst/>
          </a:prstGeom>
          <a:noFill/>
        </p:spPr>
      </p:pic>
      <p:pic>
        <p:nvPicPr>
          <p:cNvPr id="33794" name="Picture 2" descr="Image result for Simple pendulum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3153537" cy="2362200"/>
          </a:xfrm>
          <a:prstGeom prst="rect">
            <a:avLst/>
          </a:prstGeom>
          <a:noFill/>
        </p:spPr>
      </p:pic>
      <p:pic>
        <p:nvPicPr>
          <p:cNvPr id="7" name="Picture 2" descr="Image result for Onam Swing babies"/>
          <p:cNvPicPr>
            <a:picLocks noChangeAspect="1" noChangeArrowheads="1"/>
          </p:cNvPicPr>
          <p:nvPr/>
        </p:nvPicPr>
        <p:blipFill>
          <a:blip r:embed="rId5" cstate="print"/>
          <a:srcRect b="11619"/>
          <a:stretch>
            <a:fillRect/>
          </a:stretch>
        </p:blipFill>
        <p:spPr bwMode="auto">
          <a:xfrm>
            <a:off x="5105400" y="3581400"/>
            <a:ext cx="2590800" cy="3026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228600" y="12192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3" imgW="1574800" imgH="279400" progId="Equation.DSMT4">
                  <p:embed/>
                </p:oleObj>
              </mc:Choice>
              <mc:Fallback>
                <p:oleObj name="Equation" r:id="rId3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5791200" y="12954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5" imgW="927100" imgH="292100" progId="Equation.DSMT4">
                  <p:embed/>
                </p:oleObj>
              </mc:Choice>
              <mc:Fallback>
                <p:oleObj name="Equation" r:id="rId5" imgW="927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954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284148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1: </a:t>
            </a:r>
            <a:endParaRPr lang="en-US" sz="4000" b="1" dirty="0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111691" y="2852503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91" y="2852503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9359" y="38100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2: </a:t>
            </a:r>
            <a:endParaRPr lang="en-US" sz="4000" b="1" dirty="0"/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276600" y="4800600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9" imgW="457002" imgH="203112" progId="Equation.DSMT4">
                  <p:embed/>
                </p:oleObj>
              </mc:Choice>
              <mc:Fallback>
                <p:oleObj name="Equation" r:id="rId9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9834" y="47244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3: </a:t>
            </a:r>
            <a:endParaRPr lang="en-US" sz="4000" b="1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200400" y="3886200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1" imgW="457002" imgH="203112" progId="Equation.DSMT4">
                  <p:embed/>
                </p:oleObj>
              </mc:Choice>
              <mc:Fallback>
                <p:oleObj name="Equation" r:id="rId11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9331" y="28194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4498" y="3733800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(Critical damping)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4670286"/>
            <a:ext cx="3512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(Over damping)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228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78408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1: </a:t>
            </a:r>
            <a:endParaRPr lang="en-US" sz="4000" b="1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2883091" y="795103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091" y="795103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60731" y="7620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3124200" y="19050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5" imgW="927100" imgH="292100" progId="Equation.DSMT4">
                  <p:embed/>
                </p:oleObj>
              </mc:Choice>
              <mc:Fallback>
                <p:oleObj name="Equation" r:id="rId5" imgW="927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17"/>
          <p:cNvGraphicFramePr>
            <a:graphicFrameLocks noChangeAspect="1"/>
          </p:cNvGraphicFramePr>
          <p:nvPr/>
        </p:nvGraphicFramePr>
        <p:xfrm>
          <a:off x="3624263" y="2971800"/>
          <a:ext cx="23304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2971800"/>
                        <a:ext cx="2330450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0400" y="4191000"/>
            <a:ext cx="3203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Light damping</a:t>
            </a:r>
            <a:endParaRPr lang="en-US" sz="4000" b="1" dirty="0"/>
          </a:p>
        </p:txBody>
      </p:sp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1371600" y="6096000"/>
          <a:ext cx="13541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9" imgW="457002" imgH="177723" progId="Equation.DSMT4">
                  <p:embed/>
                </p:oleObj>
              </mc:Choice>
              <mc:Fallback>
                <p:oleObj name="Equation" r:id="rId9" imgW="4570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0"/>
                        <a:ext cx="1354138" cy="527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1524000" y="4876800"/>
          <a:ext cx="33067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1" imgW="1117600" imgH="292100" progId="Equation.DSMT4">
                  <p:embed/>
                </p:oleObj>
              </mc:Choice>
              <mc:Fallback>
                <p:oleObj name="Equation" r:id="rId11" imgW="1117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3306762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5256213" y="4876800"/>
          <a:ext cx="3155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3" imgW="1066800" imgH="292100" progId="Equation.DSMT4">
                  <p:embed/>
                </p:oleObj>
              </mc:Choice>
              <mc:Fallback>
                <p:oleObj name="Equation" r:id="rId13" imgW="1066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876800"/>
                        <a:ext cx="315595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2" name="Object 88"/>
          <p:cNvGraphicFramePr>
            <a:graphicFrameLocks noChangeAspect="1"/>
          </p:cNvGraphicFramePr>
          <p:nvPr/>
        </p:nvGraphicFramePr>
        <p:xfrm>
          <a:off x="3962400" y="6096000"/>
          <a:ext cx="39878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5" imgW="1346040" imgH="203040" progId="Equation.DSMT4">
                  <p:embed/>
                </p:oleObj>
              </mc:Choice>
              <mc:Fallback>
                <p:oleObj name="Equation" r:id="rId15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096000"/>
                        <a:ext cx="3987800" cy="6016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0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71800" y="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1828800" y="762000"/>
          <a:ext cx="5600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1600200" imgH="279400" progId="Equation.DSMT4">
                  <p:embed/>
                </p:oleObj>
              </mc:Choice>
              <mc:Fallback>
                <p:oleObj name="Equation" r:id="rId3" imgW="1600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62000"/>
                        <a:ext cx="56007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914400" y="19812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2882900" imgH="279400" progId="Equation.DSMT4">
                  <p:embed/>
                </p:oleObj>
              </mc:Choice>
              <mc:Fallback>
                <p:oleObj name="Equation" r:id="rId5" imgW="288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2895600"/>
            <a:ext cx="6992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Mathematically this gives a complex solution!</a:t>
            </a:r>
          </a:p>
          <a:p>
            <a:pPr algn="ctr"/>
            <a:r>
              <a:rPr lang="en-US" sz="2800" b="1" dirty="0" smtClean="0"/>
              <a:t>A and B also could be complex!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5834" y="4124980"/>
            <a:ext cx="561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But position x(t) cannot be complex!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96230" y="4872335"/>
            <a:ext cx="348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 there any real solution?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14873" y="5562600"/>
            <a:ext cx="5081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Solution can be made real by choosing</a:t>
            </a:r>
          </a:p>
          <a:p>
            <a:pPr algn="ctr"/>
            <a:r>
              <a:rPr lang="en-US" sz="2400" b="1" dirty="0"/>
              <a:t>a</a:t>
            </a:r>
            <a:r>
              <a:rPr lang="en-US" sz="2400" b="1" dirty="0" smtClean="0"/>
              <a:t>ppropriate constants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97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71800" y="206514"/>
            <a:ext cx="3052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How to do it?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828800"/>
            <a:ext cx="178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 know</a:t>
            </a:r>
            <a:endParaRPr lang="en-US" sz="3200" b="1" dirty="0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74471"/>
              </p:ext>
            </p:extLst>
          </p:nvPr>
        </p:nvGraphicFramePr>
        <p:xfrm>
          <a:off x="914400" y="10668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2882900" imgH="279400" progId="Equation.DSMT4">
                  <p:embed/>
                </p:oleObj>
              </mc:Choice>
              <mc:Fallback>
                <p:oleObj name="Equation" r:id="rId3" imgW="288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70083"/>
              </p:ext>
            </p:extLst>
          </p:nvPr>
        </p:nvGraphicFramePr>
        <p:xfrm>
          <a:off x="2667000" y="2424114"/>
          <a:ext cx="4613275" cy="135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5" imgW="2070000" imgH="609480" progId="Equation.DSMT4">
                  <p:embed/>
                </p:oleObj>
              </mc:Choice>
              <mc:Fallback>
                <p:oleObj name="Equation" r:id="rId5" imgW="2070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24114"/>
                        <a:ext cx="4613275" cy="135874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276600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442640" y="1676400"/>
            <a:ext cx="80576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85169"/>
              </p:ext>
            </p:extLst>
          </p:nvPr>
        </p:nvGraphicFramePr>
        <p:xfrm>
          <a:off x="4724400" y="4191000"/>
          <a:ext cx="3808412" cy="121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7" imgW="1307880" imgH="419040" progId="Equation.DSMT4">
                  <p:embed/>
                </p:oleObj>
              </mc:Choice>
              <mc:Fallback>
                <p:oleObj name="Equation" r:id="rId7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3808412" cy="12169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4495800"/>
            <a:ext cx="466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Let’s Choose A and B as</a:t>
            </a:r>
            <a:endParaRPr lang="en-US" sz="36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28539"/>
              </p:ext>
            </p:extLst>
          </p:nvPr>
        </p:nvGraphicFramePr>
        <p:xfrm>
          <a:off x="1397000" y="5715000"/>
          <a:ext cx="6569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9" imgW="2603160" imgH="279360" progId="Equation.DSMT4">
                  <p:embed/>
                </p:oleObj>
              </mc:Choice>
              <mc:Fallback>
                <p:oleObj name="Equation" r:id="rId9" imgW="2603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5715000"/>
                        <a:ext cx="6569075" cy="704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9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32889"/>
              </p:ext>
            </p:extLst>
          </p:nvPr>
        </p:nvGraphicFramePr>
        <p:xfrm>
          <a:off x="2362200" y="25908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47048"/>
              </p:ext>
            </p:extLst>
          </p:nvPr>
        </p:nvGraphicFramePr>
        <p:xfrm>
          <a:off x="0" y="1066800"/>
          <a:ext cx="9224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5" imgW="2603160" imgH="279360" progId="Equation.DSMT4">
                  <p:embed/>
                </p:oleObj>
              </mc:Choice>
              <mc:Fallback>
                <p:oleObj name="Equation" r:id="rId5" imgW="2603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224963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206514"/>
            <a:ext cx="3676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REAL SOLUTION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93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609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4</a:t>
            </a:r>
            <a:endParaRPr lang="en-US" sz="2800" b="1" dirty="0"/>
          </a:p>
        </p:txBody>
      </p:sp>
      <p:pic>
        <p:nvPicPr>
          <p:cNvPr id="88066" name="Picture 2" descr="Image result for Spring mass system with dam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2886075" cy="1790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205" y="1371600"/>
            <a:ext cx="884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(a) Plot the solution of a damped harmonic oscillator with x(0) =C with </a:t>
            </a:r>
            <a:r>
              <a:rPr lang="en-US" sz="2400" dirty="0" smtClean="0">
                <a:latin typeface="Perpetua" pitchFamily="18" charset="0"/>
                <a:sym typeface="Symbol"/>
              </a:rPr>
              <a:t>=0</a:t>
            </a:r>
            <a:r>
              <a:rPr lang="en-US" sz="2400" dirty="0" smtClean="0">
                <a:latin typeface="Perpetua" pitchFamily="18" charset="0"/>
              </a:rPr>
              <a:t>.</a:t>
            </a:r>
            <a:endParaRPr lang="en-US" sz="2400" dirty="0">
              <a:latin typeface="Perpetua" pitchFamily="18" charset="0"/>
            </a:endParaRPr>
          </a:p>
        </p:txBody>
      </p:sp>
      <p:pic>
        <p:nvPicPr>
          <p:cNvPr id="107524" name="Picture 4" descr="http://hyperphysics.phy-astr.gsu.edu/hbase/images/oscda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57600"/>
            <a:ext cx="3314700" cy="2819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38600" y="57150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609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4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39" y="1219200"/>
            <a:ext cx="8255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Perpetua" pitchFamily="18" charset="0"/>
              </a:rPr>
              <a:t>(b) Provided T is the time period and </a:t>
            </a:r>
            <a:r>
              <a:rPr lang="en-US" sz="2400" dirty="0" smtClean="0">
                <a:latin typeface="Perpetua" pitchFamily="18" charset="0"/>
                <a:sym typeface="Symbol"/>
              </a:rPr>
              <a:t></a:t>
            </a:r>
            <a:r>
              <a:rPr lang="en-US" sz="2400" dirty="0" smtClean="0">
                <a:latin typeface="Perpetua" pitchFamily="18" charset="0"/>
              </a:rPr>
              <a:t> is the damping factor, show that in</a:t>
            </a:r>
          </a:p>
          <a:p>
            <a:pPr marL="457200" indent="-457200"/>
            <a:r>
              <a:rPr lang="en-US" sz="2400" dirty="0" smtClean="0">
                <a:latin typeface="Perpetua" pitchFamily="18" charset="0"/>
              </a:rPr>
              <a:t> two successive periods of oscillations, the amplitude falls as </a:t>
            </a:r>
            <a:endParaRPr lang="en-US" sz="2400" dirty="0">
              <a:latin typeface="Perpetua" pitchFamily="18" charset="0"/>
            </a:endParaRPr>
          </a:p>
        </p:txBody>
      </p:sp>
      <p:pic>
        <p:nvPicPr>
          <p:cNvPr id="107524" name="Picture 4" descr="http://hyperphysics.phy-astr.gsu.edu/hbase/images/oscda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3314700" cy="2819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42672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6756400" y="1600199"/>
          <a:ext cx="533400" cy="38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0199"/>
                        <a:ext cx="533400" cy="387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810000" y="30480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1473200" imgH="254000" progId="Equation.DSMT4">
                  <p:embed/>
                </p:oleObj>
              </mc:Choice>
              <mc:Fallback>
                <p:oleObj name="Equation" r:id="rId6" imgW="147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480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1676400" y="4876800"/>
          <a:ext cx="65436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8" imgW="2425680" imgH="507960" progId="Equation.DSMT4">
                  <p:embed/>
                </p:oleObj>
              </mc:Choice>
              <mc:Fallback>
                <p:oleObj name="Equation" r:id="rId8" imgW="2425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6543675" cy="15795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6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der_Damp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63467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47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78408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2: </a:t>
            </a:r>
            <a:endParaRPr lang="en-US" sz="4000" b="1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2838450" y="8271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8271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50250" y="783982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(Critical damping)</a:t>
            </a:r>
            <a:endParaRPr lang="en-US" sz="4000" b="1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819400" y="5181600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5" imgW="1180588" imgH="253890" progId="Equation.DSMT4">
                  <p:embed/>
                </p:oleObj>
              </mc:Choice>
              <mc:Fallback>
                <p:oleObj name="Equation" r:id="rId5" imgW="11805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413385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5943600" y="4267200"/>
          <a:ext cx="20701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7" imgW="698400" imgH="164880" progId="Equation.DSMT4">
                  <p:embed/>
                </p:oleObj>
              </mc:Choice>
              <mc:Fallback>
                <p:oleObj name="Equation" r:id="rId7" imgW="698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7200"/>
                        <a:ext cx="2070100" cy="488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1447800" y="1676400"/>
          <a:ext cx="3886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9" imgW="1218671" imgH="291973" progId="Equation.DSMT4">
                  <p:embed/>
                </p:oleObj>
              </mc:Choice>
              <mc:Fallback>
                <p:oleObj name="Equation" r:id="rId9" imgW="1218671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3886200" cy="927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2362200" y="28956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11" imgW="1574800" imgH="279400" progId="Equation.DSMT4">
                  <p:embed/>
                </p:oleObj>
              </mc:Choice>
              <mc:Fallback>
                <p:oleObj name="Equation" r:id="rId11" imgW="157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/>
        </p:nvGraphicFramePr>
        <p:xfrm>
          <a:off x="5791200" y="16764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13" imgW="927100" imgH="292100" progId="Equation.DSMT4">
                  <p:embed/>
                </p:oleObj>
              </mc:Choice>
              <mc:Fallback>
                <p:oleObj name="Equation" r:id="rId13" imgW="927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4191000"/>
            <a:ext cx="514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Under critical damping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785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l="34200" t="19200" r="17400" b="23467"/>
          <a:stretch>
            <a:fillRect/>
          </a:stretch>
        </p:blipFill>
        <p:spPr bwMode="auto">
          <a:xfrm>
            <a:off x="190500" y="562039"/>
            <a:ext cx="8763000" cy="583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2133600"/>
            <a:ext cx="3657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Practice problems on Simple Harmonic </a:t>
            </a:r>
            <a:r>
              <a:rPr lang="en-US" b="1" dirty="0" smtClean="0"/>
              <a:t>Oscillations, </a:t>
            </a:r>
            <a:r>
              <a:rPr lang="en-US" b="1" dirty="0"/>
              <a:t>Damped Oscillations, Forced Oscillations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27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609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4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205" y="1371600"/>
            <a:ext cx="903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(a) Show that a critically damped oscillator can cross the equilibrium position at most once.</a:t>
            </a:r>
            <a:endParaRPr lang="en-US" sz="2400" dirty="0">
              <a:latin typeface="Perpetua" pitchFamily="18" charset="0"/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2362200" y="2362200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1180588" imgH="253890" progId="Equation.DSMT4">
                  <p:embed/>
                </p:oleObj>
              </mc:Choice>
              <mc:Fallback>
                <p:oleObj name="Equation" r:id="rId3" imgW="11805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13385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828800" y="39624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                what will happen???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0" y="47244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system will cross equilibrium (Provided A or B is negative).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544763" y="3886200"/>
          <a:ext cx="1304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3886200"/>
                        <a:ext cx="1304925" cy="708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762000"/>
            <a:ext cx="8282262" cy="2862322"/>
            <a:chOff x="228600" y="4293275"/>
            <a:chExt cx="8282262" cy="2862322"/>
          </a:xfrm>
        </p:grpSpPr>
        <p:grpSp>
          <p:nvGrpSpPr>
            <p:cNvPr id="5" name="Group 4"/>
            <p:cNvGrpSpPr/>
            <p:nvPr/>
          </p:nvGrpSpPr>
          <p:grpSpPr>
            <a:xfrm>
              <a:off x="228600" y="4293275"/>
              <a:ext cx="8282262" cy="2862322"/>
              <a:chOff x="838200" y="1295400"/>
              <a:chExt cx="8282262" cy="286232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38200" y="1295400"/>
                <a:ext cx="82822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Consider a spring mass system as shown in Figure (below). The solution for </a:t>
                </a:r>
              </a:p>
              <a:p>
                <a:r>
                  <a:rPr lang="en-US" b="1" dirty="0" smtClean="0"/>
                  <a:t>The simple harmonic motion is given as                                             , where </a:t>
                </a:r>
              </a:p>
              <a:p>
                <a:r>
                  <a:rPr lang="en-US" b="1" dirty="0" smtClean="0">
                    <a:sym typeface="Symbol"/>
                  </a:rPr>
                  <a:t></a:t>
                </a:r>
                <a:r>
                  <a:rPr lang="en-US" b="1" baseline="-25000" dirty="0" smtClean="0">
                    <a:sym typeface="Symbol"/>
                  </a:rPr>
                  <a:t>0</a:t>
                </a:r>
                <a:r>
                  <a:rPr lang="en-US" b="1" dirty="0" smtClean="0">
                    <a:sym typeface="Symbol"/>
                  </a:rPr>
                  <a:t> is the natural frequency of the system.</a:t>
                </a:r>
              </a:p>
              <a:p>
                <a:endParaRPr lang="en-US" b="1" dirty="0" smtClean="0">
                  <a:sym typeface="Symbol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b="1" dirty="0" smtClean="0">
                    <a:sym typeface="Symbol"/>
                  </a:rPr>
                  <a:t>Express the solution in the form 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b="1" dirty="0" smtClean="0">
                  <a:sym typeface="Symbol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b="1" dirty="0" smtClean="0">
                    <a:sym typeface="Symbol"/>
                  </a:rPr>
                  <a:t>Applying the initial conditions, show that</a:t>
                </a:r>
                <a:br>
                  <a:rPr lang="en-US" b="1" dirty="0" smtClean="0">
                    <a:sym typeface="Symbol"/>
                  </a:rPr>
                </a:br>
                <a:r>
                  <a:rPr lang="en-US" b="1" dirty="0" smtClean="0">
                    <a:sym typeface="Symbol"/>
                  </a:rPr>
                  <a:t> 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b="1" dirty="0" smtClean="0">
                    <a:sym typeface="Symbol"/>
                  </a:rPr>
                  <a:t>Obtain the Kinetic energy and potential energy for the oscillator and </a:t>
                </a:r>
                <a:br>
                  <a:rPr lang="en-US" b="1" dirty="0" smtClean="0">
                    <a:sym typeface="Symbol"/>
                  </a:rPr>
                </a:br>
                <a:r>
                  <a:rPr lang="en-US" b="1" dirty="0" smtClean="0">
                    <a:sym typeface="Symbol"/>
                  </a:rPr>
                  <a:t>show that the total energy is constant.</a:t>
                </a:r>
                <a:endParaRPr lang="en-US" b="1" dirty="0"/>
              </a:p>
            </p:txBody>
          </p: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8802951"/>
                  </p:ext>
                </p:extLst>
              </p:nvPr>
            </p:nvGraphicFramePr>
            <p:xfrm>
              <a:off x="4673600" y="1587500"/>
              <a:ext cx="2373489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Equation" r:id="rId3" imgW="1473120" imgH="228600" progId="Equation.DSMT4">
                      <p:embed/>
                    </p:oleObj>
                  </mc:Choice>
                  <mc:Fallback>
                    <p:oleObj name="Equation" r:id="rId3" imgW="147312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600" y="1587500"/>
                            <a:ext cx="2373489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4604753"/>
                  </p:ext>
                </p:extLst>
              </p:nvPr>
            </p:nvGraphicFramePr>
            <p:xfrm>
              <a:off x="4343400" y="2362200"/>
              <a:ext cx="19431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Equation" r:id="rId5" imgW="1143000" imgH="253800" progId="Equation.DSMT4">
                      <p:embed/>
                    </p:oleObj>
                  </mc:Choice>
                  <mc:Fallback>
                    <p:oleObj name="Equation" r:id="rId5" imgW="114300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3400" y="2362200"/>
                            <a:ext cx="1943100" cy="431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472682"/>
                </p:ext>
              </p:extLst>
            </p:nvPr>
          </p:nvGraphicFramePr>
          <p:xfrm>
            <a:off x="4610677" y="5715675"/>
            <a:ext cx="384752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7" imgW="2730240" imgH="558720" progId="Equation.DSMT4">
                    <p:embed/>
                  </p:oleObj>
                </mc:Choice>
                <mc:Fallback>
                  <p:oleObj name="Equation" r:id="rId7" imgW="2730240" imgH="558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677" y="5715675"/>
                          <a:ext cx="384752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3962400" y="228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1</a:t>
            </a:r>
            <a:endParaRPr lang="en-US" sz="2800" b="1" dirty="0"/>
          </a:p>
        </p:txBody>
      </p:sp>
      <p:pic>
        <p:nvPicPr>
          <p:cNvPr id="14" name="Picture 2" descr="Image result for spring oscillation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4114800" y="3810000"/>
            <a:ext cx="1524000" cy="304800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5409406" y="5943600"/>
            <a:ext cx="6865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4748" y="58674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152400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(a)</a:t>
            </a:r>
            <a:endParaRPr lang="en-US" sz="2800" b="1" u="sng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743200" y="1295400"/>
          <a:ext cx="4787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473120" imgH="228600" progId="Equation.DSMT4">
                  <p:embed/>
                </p:oleObj>
              </mc:Choice>
              <mc:Fallback>
                <p:oleObj name="Equation" r:id="rId3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4787900" cy="74295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917951"/>
              </p:ext>
            </p:extLst>
          </p:nvPr>
        </p:nvGraphicFramePr>
        <p:xfrm>
          <a:off x="2714625" y="4648200"/>
          <a:ext cx="37147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648200"/>
                        <a:ext cx="3714750" cy="82550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92972"/>
              </p:ext>
            </p:extLst>
          </p:nvPr>
        </p:nvGraphicFramePr>
        <p:xfrm>
          <a:off x="114300" y="3780064"/>
          <a:ext cx="8953500" cy="639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3200400" imgH="228600" progId="Equation.DSMT4">
                  <p:embed/>
                </p:oleObj>
              </mc:Choice>
              <mc:Fallback>
                <p:oleObj name="Equation" r:id="rId7" imgW="320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780064"/>
                        <a:ext cx="8953500" cy="639536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68206"/>
              </p:ext>
            </p:extLst>
          </p:nvPr>
        </p:nvGraphicFramePr>
        <p:xfrm>
          <a:off x="4038600" y="2514600"/>
          <a:ext cx="15284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9" imgW="787320" imgH="431640" progId="Equation.DSMT4">
                  <p:embed/>
                </p:oleObj>
              </mc:Choice>
              <mc:Fallback>
                <p:oleObj name="Equation" r:id="rId9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152848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183573"/>
              </p:ext>
            </p:extLst>
          </p:nvPr>
        </p:nvGraphicFramePr>
        <p:xfrm>
          <a:off x="3709193" y="5526088"/>
          <a:ext cx="172561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1" imgW="888840" imgH="685800" progId="Equation.DSMT4">
                  <p:embed/>
                </p:oleObj>
              </mc:Choice>
              <mc:Fallback>
                <p:oleObj name="Equation" r:id="rId11" imgW="888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193" y="5526088"/>
                        <a:ext cx="1725613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1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99153" y="152400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(b)</a:t>
            </a:r>
            <a:endParaRPr lang="en-US" sz="2800" b="1" u="sng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50028"/>
              </p:ext>
            </p:extLst>
          </p:nvPr>
        </p:nvGraphicFramePr>
        <p:xfrm>
          <a:off x="2590800" y="685800"/>
          <a:ext cx="47879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1473120" imgH="228600" progId="Equation.DSMT4">
                  <p:embed/>
                </p:oleObj>
              </mc:Choice>
              <mc:Fallback>
                <p:oleObj name="Equation" r:id="rId3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85800"/>
                        <a:ext cx="4787900" cy="74295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24135"/>
              </p:ext>
            </p:extLst>
          </p:nvPr>
        </p:nvGraphicFramePr>
        <p:xfrm>
          <a:off x="2305050" y="1600200"/>
          <a:ext cx="56959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752480" imgH="228600" progId="Equation.DSMT4">
                  <p:embed/>
                </p:oleObj>
              </mc:Choice>
              <mc:Fallback>
                <p:oleObj name="Equation" r:id="rId5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600200"/>
                        <a:ext cx="5695950" cy="74295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5241"/>
              </p:ext>
            </p:extLst>
          </p:nvPr>
        </p:nvGraphicFramePr>
        <p:xfrm>
          <a:off x="4268787" y="2971800"/>
          <a:ext cx="1598613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7" imgW="571320" imgH="660240" progId="Equation.DSMT4">
                  <p:embed/>
                </p:oleObj>
              </mc:Choice>
              <mc:Fallback>
                <p:oleObj name="Equation" r:id="rId7" imgW="5713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7" y="2971800"/>
                        <a:ext cx="1598613" cy="1849438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31017"/>
              </p:ext>
            </p:extLst>
          </p:nvPr>
        </p:nvGraphicFramePr>
        <p:xfrm>
          <a:off x="2617787" y="5334000"/>
          <a:ext cx="172561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9" imgW="888840" imgH="685800" progId="Equation.DSMT4">
                  <p:embed/>
                </p:oleObj>
              </mc:Choice>
              <mc:Fallback>
                <p:oleObj name="Equation" r:id="rId9" imgW="888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7" y="5334000"/>
                        <a:ext cx="1725613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1867" y="2571690"/>
            <a:ext cx="3358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Initial conditions x(0) and v(0)</a:t>
            </a:r>
            <a:endParaRPr lang="en-US" sz="2000" b="1" dirty="0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444181"/>
              </p:ext>
            </p:extLst>
          </p:nvPr>
        </p:nvGraphicFramePr>
        <p:xfrm>
          <a:off x="5184775" y="4899025"/>
          <a:ext cx="26638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1" imgW="1371600" imgH="1015920" progId="Equation.DSMT4">
                  <p:embed/>
                </p:oleObj>
              </mc:Choice>
              <mc:Fallback>
                <p:oleObj name="Equation" r:id="rId11" imgW="13716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899025"/>
                        <a:ext cx="2663825" cy="1971675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12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9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95800" y="152400"/>
            <a:ext cx="599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(C)</a:t>
            </a:r>
            <a:endParaRPr lang="en-US" sz="2800" b="1" u="sng" dirty="0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86475"/>
              </p:ext>
            </p:extLst>
          </p:nvPr>
        </p:nvGraphicFramePr>
        <p:xfrm>
          <a:off x="2667000" y="914400"/>
          <a:ext cx="37147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3714750" cy="82550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336800" y="1828800"/>
          <a:ext cx="4375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346040" imgH="253800" progId="Equation.DSMT4">
                  <p:embed/>
                </p:oleObj>
              </mc:Choice>
              <mc:Fallback>
                <p:oleObj name="Equation" r:id="rId5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828800"/>
                        <a:ext cx="4375150" cy="825500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3962400"/>
            <a:ext cx="5317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Total Energy in Harmonic motion E</a:t>
            </a:r>
            <a:endParaRPr lang="en-US" sz="2800" b="1" u="sng" dirty="0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066800" y="4648200"/>
          <a:ext cx="36322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7" imgW="1117440" imgH="393480" progId="Equation.DSMT4">
                  <p:embed/>
                </p:oleObj>
              </mc:Choice>
              <mc:Fallback>
                <p:oleObj name="Equation" r:id="rId7" imgW="1117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3632200" cy="1279525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5661025" y="4648200"/>
          <a:ext cx="20637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9" imgW="634680" imgH="393480" progId="Equation.DSMT4">
                  <p:embed/>
                </p:oleObj>
              </mc:Choice>
              <mc:Fallback>
                <p:oleObj name="Equation" r:id="rId9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4648200"/>
                        <a:ext cx="2063750" cy="1279525"/>
                      </a:xfrm>
                      <a:prstGeom prst="rect">
                        <a:avLst/>
                      </a:prstGeom>
                      <a:solidFill>
                        <a:srgbClr val="FF6600">
                          <a:alpha val="32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6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24384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the harmonic oscillator, find the time averaged potential energy and kinetic energy  over one cycle of oscillation (0&lt;t&lt;T), where T is the time period of the oscillation.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Hint:</a:t>
            </a:r>
            <a:endParaRPr lang="en-US" sz="2400" b="1" dirty="0"/>
          </a:p>
          <a:p>
            <a:r>
              <a:rPr lang="en-US" sz="2400" b="1" dirty="0" smtClean="0"/>
              <a:t>Use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Also verify that the   &lt;KE&gt; = &lt;PE&gt;.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8229" y="14478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2</a:t>
            </a:r>
            <a:endParaRPr 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18492"/>
              </p:ext>
            </p:extLst>
          </p:nvPr>
        </p:nvGraphicFramePr>
        <p:xfrm>
          <a:off x="914400" y="42926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4292600"/>
                        <a:ext cx="2057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8601" y="3810000"/>
            <a:ext cx="327659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575</Words>
  <Application>Microsoft Office PowerPoint</Application>
  <PresentationFormat>On-screen Show (4:3)</PresentationFormat>
  <Paragraphs>117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Equation</vt:lpstr>
      <vt:lpstr>MathType 6.0 Equation</vt:lpstr>
      <vt:lpstr>Oscillations and Waves</vt:lpstr>
      <vt:lpstr>Plan</vt:lpstr>
      <vt:lpstr>PowerPoint Presentation</vt:lpstr>
      <vt:lpstr>Practice problems on Simple Harmonic Oscillations, Damped Oscillations, Forced Oscillations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averaged energy of Harmonic Oscillator</vt:lpstr>
      <vt:lpstr>Time averaged energy of Harmonic Oscillator</vt:lpstr>
      <vt:lpstr>PowerPoint Presentation</vt:lpstr>
      <vt:lpstr>The damped harmonic oscillator</vt:lpstr>
      <vt:lpstr>The damped harmonic oscillator</vt:lpstr>
      <vt:lpstr>The damped harmonic oscillator</vt:lpstr>
      <vt:lpstr>The damped harmonic oscillator</vt:lpstr>
      <vt:lpstr>The damped harmonic oscillator</vt:lpstr>
      <vt:lpstr>The damped harmonic oscillator</vt:lpstr>
      <vt:lpstr>The damped harmonic oscillator</vt:lpstr>
      <vt:lpstr>The damped harmonic oscillator</vt:lpstr>
      <vt:lpstr>PowerPoint Presentation</vt:lpstr>
      <vt:lpstr>PowerPoint Presentation</vt:lpstr>
      <vt:lpstr>PowerPoint Presentation</vt:lpstr>
      <vt:lpstr>The damped harmonic oscillator</vt:lpstr>
      <vt:lpstr>PowerPoint Presentation</vt:lpstr>
      <vt:lpstr>The damped harmonic oscillator</vt:lpstr>
      <vt:lpstr>Solution of  damped harmonic oscillator</vt:lpstr>
      <vt:lpstr>Analysis of  damped harmonic oscillator</vt:lpstr>
      <vt:lpstr>The damped harmonic oscillator</vt:lpstr>
      <vt:lpstr>The damped harmonic oscillator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damped harmonic oscillator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Oscillations and Waves</dc:title>
  <dc:creator>iitp</dc:creator>
  <cp:lastModifiedBy>iitp</cp:lastModifiedBy>
  <cp:revision>1</cp:revision>
  <dcterms:created xsi:type="dcterms:W3CDTF">2019-10-28T15:49:11Z</dcterms:created>
  <dcterms:modified xsi:type="dcterms:W3CDTF">2019-10-29T11:18:19Z</dcterms:modified>
</cp:coreProperties>
</file>