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3" r:id="rId3"/>
    <p:sldId id="257" r:id="rId4"/>
    <p:sldId id="314" r:id="rId5"/>
    <p:sldId id="260" r:id="rId6"/>
    <p:sldId id="280" r:id="rId7"/>
    <p:sldId id="281" r:id="rId8"/>
    <p:sldId id="483" r:id="rId9"/>
    <p:sldId id="282" r:id="rId10"/>
    <p:sldId id="283" r:id="rId11"/>
    <p:sldId id="322" r:id="rId12"/>
    <p:sldId id="319" r:id="rId13"/>
    <p:sldId id="479" r:id="rId14"/>
    <p:sldId id="327" r:id="rId15"/>
    <p:sldId id="328" r:id="rId16"/>
    <p:sldId id="329" r:id="rId17"/>
    <p:sldId id="315" r:id="rId18"/>
    <p:sldId id="480" r:id="rId19"/>
    <p:sldId id="334" r:id="rId20"/>
    <p:sldId id="335" r:id="rId21"/>
    <p:sldId id="336" r:id="rId22"/>
    <p:sldId id="337" r:id="rId23"/>
    <p:sldId id="474" r:id="rId24"/>
    <p:sldId id="481" r:id="rId25"/>
    <p:sldId id="352" r:id="rId26"/>
    <p:sldId id="353" r:id="rId27"/>
    <p:sldId id="354" r:id="rId28"/>
    <p:sldId id="355" r:id="rId29"/>
    <p:sldId id="482" r:id="rId30"/>
    <p:sldId id="356" r:id="rId31"/>
    <p:sldId id="359" r:id="rId32"/>
    <p:sldId id="360" r:id="rId33"/>
    <p:sldId id="358" r:id="rId34"/>
    <p:sldId id="475" r:id="rId35"/>
    <p:sldId id="476" r:id="rId36"/>
    <p:sldId id="478" r:id="rId37"/>
    <p:sldId id="477" r:id="rId38"/>
    <p:sldId id="37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CAA1E4-6F7A-492F-B329-54FC8D927CAF}">
          <p14:sldIdLst>
            <p14:sldId id="256"/>
            <p14:sldId id="313"/>
            <p14:sldId id="257"/>
            <p14:sldId id="314"/>
            <p14:sldId id="260"/>
            <p14:sldId id="280"/>
            <p14:sldId id="281"/>
            <p14:sldId id="483"/>
            <p14:sldId id="282"/>
            <p14:sldId id="283"/>
            <p14:sldId id="322"/>
            <p14:sldId id="319"/>
            <p14:sldId id="479"/>
            <p14:sldId id="327"/>
            <p14:sldId id="328"/>
            <p14:sldId id="329"/>
            <p14:sldId id="315"/>
            <p14:sldId id="480"/>
            <p14:sldId id="334"/>
            <p14:sldId id="335"/>
            <p14:sldId id="336"/>
            <p14:sldId id="337"/>
            <p14:sldId id="474"/>
            <p14:sldId id="481"/>
            <p14:sldId id="352"/>
            <p14:sldId id="353"/>
            <p14:sldId id="354"/>
            <p14:sldId id="355"/>
            <p14:sldId id="482"/>
            <p14:sldId id="356"/>
            <p14:sldId id="359"/>
            <p14:sldId id="360"/>
            <p14:sldId id="358"/>
            <p14:sldId id="475"/>
            <p14:sldId id="476"/>
            <p14:sldId id="478"/>
            <p14:sldId id="477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4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24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2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27.wmf"/><Relationship Id="rId7" Type="http://schemas.openxmlformats.org/officeDocument/2006/relationships/image" Target="../media/image94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Relationship Id="rId9" Type="http://schemas.openxmlformats.org/officeDocument/2006/relationships/image" Target="../media/image9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image" Target="../media/image27.wmf"/><Relationship Id="rId7" Type="http://schemas.openxmlformats.org/officeDocument/2006/relationships/image" Target="../media/image94.wmf"/><Relationship Id="rId2" Type="http://schemas.openxmlformats.org/officeDocument/2006/relationships/image" Target="../media/image90.wmf"/><Relationship Id="rId1" Type="http://schemas.openxmlformats.org/officeDocument/2006/relationships/image" Target="../media/image105.wmf"/><Relationship Id="rId6" Type="http://schemas.openxmlformats.org/officeDocument/2006/relationships/image" Target="../media/image93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1.wmf"/><Relationship Id="rId1" Type="http://schemas.openxmlformats.org/officeDocument/2006/relationships/image" Target="../media/image35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2-10T14:14:46.2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821AD7F-A43D-458F-ABC6-AC9FB673135A}" emma:medium="tactile" emma:mode="ink">
          <msink:context xmlns:msink="http://schemas.microsoft.com/ink/2010/main" type="inkDrawing" rotatedBoundingBox="27862,5272 27877,5272 27877,5287 27862,5287" shapeName="Other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2-10T14:14:47.6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D38D59B-09EB-4405-85BB-27812BF70854}" emma:medium="tactile" emma:mode="ink">
          <msink:context xmlns:msink="http://schemas.microsoft.com/ink/2010/main" type="inkDrawing" rotatedBoundingBox="26477,6311 26492,6311 26492,6326 26477,6326" shapeName="Other"/>
        </emma:interpretation>
      </emma:emma>
    </inkml:annotationXML>
    <inkml:trace contextRef="#ctx0" brushRef="#br0">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2-10T14:14:47.35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43B1FF2-F930-4440-BBE1-29F7709A4582}" emma:medium="tactile" emma:mode="ink">
          <msink:context xmlns:msink="http://schemas.microsoft.com/ink/2010/main" type="inkDrawing" rotatedBoundingBox="26477,6311 26492,6311 26492,6326 26477,6326" shapeName="Other"/>
        </emma:interpretation>
      </emma:emma>
    </inkml:annotationXML>
    <inkml:trace contextRef="#ctx0" brushRef="#br0">0 0 0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58BB4-C548-47CE-9F70-22E560D04E92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C928B-884B-42E1-9354-4F1E4ED63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6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C928B-884B-42E1-9354-4F1E4ED6367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5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1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0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A3A06-BAFB-4532-A904-7E4F1FC5C425}" type="datetimeFigureOut">
              <a:rPr lang="en-US" smtClean="0"/>
              <a:pPr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06BC9-CEBF-482E-B66D-955D46B28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24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37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0.wmf"/><Relationship Id="rId4" Type="http://schemas.openxmlformats.org/officeDocument/2006/relationships/image" Target="../media/image47.wmf"/><Relationship Id="rId9" Type="http://schemas.openxmlformats.org/officeDocument/2006/relationships/oleObject" Target="../embeddings/oleObject4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55.wmf"/><Relationship Id="rId4" Type="http://schemas.openxmlformats.org/officeDocument/2006/relationships/image" Target="../media/image56.gif"/><Relationship Id="rId9" Type="http://schemas.openxmlformats.org/officeDocument/2006/relationships/oleObject" Target="../embeddings/oleObject4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56.gif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5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59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20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wmf"/><Relationship Id="rId11" Type="http://schemas.openxmlformats.org/officeDocument/2006/relationships/customXml" Target="../ink/ink2.xml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63.emf"/><Relationship Id="rId4" Type="http://schemas.openxmlformats.org/officeDocument/2006/relationships/image" Target="../media/image67.wmf"/><Relationship Id="rId9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68.bin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7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69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79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83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8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87.bin"/><Relationship Id="rId18" Type="http://schemas.openxmlformats.org/officeDocument/2006/relationships/image" Target="../media/image95.w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92.wmf"/><Relationship Id="rId17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wmf"/><Relationship Id="rId20" Type="http://schemas.openxmlformats.org/officeDocument/2006/relationships/image" Target="../media/image96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86.bin"/><Relationship Id="rId5" Type="http://schemas.openxmlformats.org/officeDocument/2006/relationships/oleObject" Target="../embeddings/oleObject83.bin"/><Relationship Id="rId15" Type="http://schemas.openxmlformats.org/officeDocument/2006/relationships/oleObject" Target="../embeddings/oleObject88.bin"/><Relationship Id="rId10" Type="http://schemas.openxmlformats.org/officeDocument/2006/relationships/image" Target="../media/image91.wmf"/><Relationship Id="rId19" Type="http://schemas.openxmlformats.org/officeDocument/2006/relationships/oleObject" Target="../embeddings/oleObject90.bin"/><Relationship Id="rId4" Type="http://schemas.openxmlformats.org/officeDocument/2006/relationships/image" Target="../media/image89.wmf"/><Relationship Id="rId9" Type="http://schemas.openxmlformats.org/officeDocument/2006/relationships/oleObject" Target="../embeddings/oleObject85.bin"/><Relationship Id="rId14" Type="http://schemas.openxmlformats.org/officeDocument/2006/relationships/image" Target="../media/image9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92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9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3" Type="http://schemas.openxmlformats.org/officeDocument/2006/relationships/image" Target="../media/image104.jpeg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03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03.bin"/><Relationship Id="rId18" Type="http://schemas.openxmlformats.org/officeDocument/2006/relationships/image" Target="../media/image95.wmf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102.bin"/><Relationship Id="rId5" Type="http://schemas.openxmlformats.org/officeDocument/2006/relationships/oleObject" Target="../embeddings/oleObject99.bin"/><Relationship Id="rId15" Type="http://schemas.openxmlformats.org/officeDocument/2006/relationships/oleObject" Target="../embeddings/oleObject104.bin"/><Relationship Id="rId10" Type="http://schemas.openxmlformats.org/officeDocument/2006/relationships/image" Target="../media/image106.wmf"/><Relationship Id="rId4" Type="http://schemas.openxmlformats.org/officeDocument/2006/relationships/image" Target="../media/image105.wmf"/><Relationship Id="rId9" Type="http://schemas.openxmlformats.org/officeDocument/2006/relationships/oleObject" Target="../embeddings/oleObject101.bin"/><Relationship Id="rId14" Type="http://schemas.openxmlformats.org/officeDocument/2006/relationships/image" Target="../media/image93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0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6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8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14.png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Ripples on wa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615" y="272668"/>
            <a:ext cx="5054819" cy="378907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191000"/>
            <a:ext cx="7772400" cy="914400"/>
          </a:xfrm>
        </p:spPr>
        <p:txBody>
          <a:bodyPr/>
          <a:lstStyle/>
          <a:p>
            <a:r>
              <a:rPr lang="en-US" dirty="0"/>
              <a:t>Oscillations and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334000"/>
            <a:ext cx="6400800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2557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0" y="784086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Case 1: </a:t>
            </a:r>
          </a:p>
        </p:txBody>
      </p:sp>
      <p:graphicFrame>
        <p:nvGraphicFramePr>
          <p:cNvPr id="22" name="Object 9"/>
          <p:cNvGraphicFramePr>
            <a:graphicFrameLocks noChangeAspect="1"/>
          </p:cNvGraphicFramePr>
          <p:nvPr/>
        </p:nvGraphicFramePr>
        <p:xfrm>
          <a:off x="2883091" y="795103"/>
          <a:ext cx="13525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4" name="Equation" r:id="rId3" imgW="457002" imgH="203112" progId="Equation.DSMT4">
                  <p:embed/>
                </p:oleObj>
              </mc:Choice>
              <mc:Fallback>
                <p:oleObj name="Equation" r:id="rId3" imgW="457002" imgH="203112" progId="Equation.DSMT4">
                  <p:embed/>
                  <p:pic>
                    <p:nvPicPr>
                      <p:cNvPr id="0" name="Picture 2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3091" y="795103"/>
                        <a:ext cx="1352550" cy="6000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460731" y="762000"/>
            <a:ext cx="3693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Underdamping</a:t>
            </a:r>
            <a:r>
              <a:rPr lang="en-US" sz="4000" b="1" dirty="0"/>
              <a:t>)</a:t>
            </a:r>
          </a:p>
        </p:txBody>
      </p:sp>
      <p:graphicFrame>
        <p:nvGraphicFramePr>
          <p:cNvPr id="5736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360611"/>
              </p:ext>
            </p:extLst>
          </p:nvPr>
        </p:nvGraphicFramePr>
        <p:xfrm>
          <a:off x="3155759" y="1407728"/>
          <a:ext cx="2743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5" name="Equation" r:id="rId5" imgW="927100" imgH="292100" progId="Equation.DSMT4">
                  <p:embed/>
                </p:oleObj>
              </mc:Choice>
              <mc:Fallback>
                <p:oleObj name="Equation" r:id="rId5" imgW="927100" imgH="292100" progId="Equation.DSMT4">
                  <p:embed/>
                  <p:pic>
                    <p:nvPicPr>
                      <p:cNvPr id="0" name="Picture 2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759" y="1407728"/>
                        <a:ext cx="2743200" cy="863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350463"/>
              </p:ext>
            </p:extLst>
          </p:nvPr>
        </p:nvGraphicFramePr>
        <p:xfrm>
          <a:off x="3362134" y="2379905"/>
          <a:ext cx="233045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Equation" r:id="rId7" imgW="787058" imgH="393529" progId="Equation.DSMT4">
                  <p:embed/>
                </p:oleObj>
              </mc:Choice>
              <mc:Fallback>
                <p:oleObj name="Equation" r:id="rId7" imgW="787058" imgH="393529" progId="Equation.DSMT4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134" y="2379905"/>
                        <a:ext cx="2330450" cy="11652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864323" y="2563710"/>
            <a:ext cx="3203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Light damping</a:t>
            </a:r>
          </a:p>
        </p:txBody>
      </p:sp>
      <p:graphicFrame>
        <p:nvGraphicFramePr>
          <p:cNvPr id="57363" name="Object 19"/>
          <p:cNvGraphicFramePr>
            <a:graphicFrameLocks noChangeAspect="1"/>
          </p:cNvGraphicFramePr>
          <p:nvPr/>
        </p:nvGraphicFramePr>
        <p:xfrm>
          <a:off x="1371600" y="6096000"/>
          <a:ext cx="135413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7" name="Equation" r:id="rId9" imgW="457002" imgH="177723" progId="Equation.DSMT4">
                  <p:embed/>
                </p:oleObj>
              </mc:Choice>
              <mc:Fallback>
                <p:oleObj name="Equation" r:id="rId9" imgW="457002" imgH="177723" progId="Equation.DSMT4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6096000"/>
                        <a:ext cx="1354138" cy="5270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4" name="Object 20"/>
          <p:cNvGraphicFramePr>
            <a:graphicFrameLocks noChangeAspect="1"/>
          </p:cNvGraphicFramePr>
          <p:nvPr/>
        </p:nvGraphicFramePr>
        <p:xfrm>
          <a:off x="1524000" y="4876800"/>
          <a:ext cx="330676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" name="Equation" r:id="rId11" imgW="1117600" imgH="292100" progId="Equation.DSMT4">
                  <p:embed/>
                </p:oleObj>
              </mc:Choice>
              <mc:Fallback>
                <p:oleObj name="Equation" r:id="rId11" imgW="1117600" imgH="292100" progId="Equation.DSMT4">
                  <p:embed/>
                  <p:pic>
                    <p:nvPicPr>
                      <p:cNvPr id="0" name="Picture 2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76800"/>
                        <a:ext cx="3306762" cy="863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65" name="Object 21"/>
          <p:cNvGraphicFramePr>
            <a:graphicFrameLocks noChangeAspect="1"/>
          </p:cNvGraphicFramePr>
          <p:nvPr/>
        </p:nvGraphicFramePr>
        <p:xfrm>
          <a:off x="5256213" y="4876800"/>
          <a:ext cx="31559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Equation" r:id="rId13" imgW="1066800" imgH="292100" progId="Equation.DSMT4">
                  <p:embed/>
                </p:oleObj>
              </mc:Choice>
              <mc:Fallback>
                <p:oleObj name="Equation" r:id="rId13" imgW="1066800" imgH="292100" progId="Equation.DSMT4">
                  <p:embed/>
                  <p:pic>
                    <p:nvPicPr>
                      <p:cNvPr id="0" name="Picture 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4876800"/>
                        <a:ext cx="3155950" cy="863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432" name="Object 88"/>
          <p:cNvGraphicFramePr>
            <a:graphicFrameLocks noChangeAspect="1"/>
          </p:cNvGraphicFramePr>
          <p:nvPr/>
        </p:nvGraphicFramePr>
        <p:xfrm>
          <a:off x="3962400" y="6096000"/>
          <a:ext cx="398780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Equation" r:id="rId15" imgW="1346200" imgH="203200" progId="Equation.DSMT4">
                  <p:embed/>
                </p:oleObj>
              </mc:Choice>
              <mc:Fallback>
                <p:oleObj name="Equation" r:id="rId15" imgW="1346200" imgH="203200" progId="Equation.DSMT4">
                  <p:embed/>
                  <p:pic>
                    <p:nvPicPr>
                      <p:cNvPr id="0" name="Picture 2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6096000"/>
                        <a:ext cx="3987800" cy="6016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345950"/>
              </p:ext>
            </p:extLst>
          </p:nvPr>
        </p:nvGraphicFramePr>
        <p:xfrm>
          <a:off x="2593062" y="3703997"/>
          <a:ext cx="3868593" cy="92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Equation" r:id="rId17" imgW="1218671" imgH="291973" progId="Equation.DSMT4">
                  <p:embed/>
                </p:oleObj>
              </mc:Choice>
              <mc:Fallback>
                <p:oleObj name="Equation" r:id="rId17" imgW="1218671" imgH="291973" progId="Equation.DSMT4">
                  <p:embed/>
                  <p:pic>
                    <p:nvPicPr>
                      <p:cNvPr id="542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062" y="3703997"/>
                        <a:ext cx="3868593" cy="926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971800" y="0"/>
            <a:ext cx="3693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Underdamping</a:t>
            </a:r>
            <a:r>
              <a:rPr lang="en-US" sz="4000" b="1" dirty="0"/>
              <a:t>)</a:t>
            </a:r>
          </a:p>
        </p:txBody>
      </p:sp>
      <p:graphicFrame>
        <p:nvGraphicFramePr>
          <p:cNvPr id="5735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441026"/>
              </p:ext>
            </p:extLst>
          </p:nvPr>
        </p:nvGraphicFramePr>
        <p:xfrm>
          <a:off x="381000" y="825690"/>
          <a:ext cx="8426450" cy="92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Equation" r:id="rId4" imgW="2539800" imgH="279360" progId="Equation.DSMT4">
                  <p:embed/>
                </p:oleObj>
              </mc:Choice>
              <mc:Fallback>
                <p:oleObj name="Equation" r:id="rId4" imgW="2539800" imgH="279360" progId="Equation.DSMT4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25690"/>
                        <a:ext cx="8426450" cy="92691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695449"/>
              </p:ext>
            </p:extLst>
          </p:nvPr>
        </p:nvGraphicFramePr>
        <p:xfrm>
          <a:off x="898525" y="1981200"/>
          <a:ext cx="73056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tion" r:id="rId6" imgW="2895480" imgH="279360" progId="Equation.DSMT4">
                  <p:embed/>
                </p:oleObj>
              </mc:Choice>
              <mc:Fallback>
                <p:oleObj name="Equation" r:id="rId6" imgW="2895480" imgH="279360" progId="Equation.DSMT4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981200"/>
                        <a:ext cx="7305675" cy="704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2895600"/>
            <a:ext cx="69923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Mathematically this gives a complex solution!</a:t>
            </a:r>
          </a:p>
          <a:p>
            <a:pPr algn="ctr"/>
            <a:r>
              <a:rPr lang="en-US" sz="2800" b="1" dirty="0"/>
              <a:t>A and B also could be complex!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5834" y="4124980"/>
            <a:ext cx="5614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But position x(t) cannot be complex!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6230" y="4872335"/>
            <a:ext cx="348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Is there any real solution?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873" y="5562600"/>
            <a:ext cx="5081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Solution can be made real by choosing</a:t>
            </a:r>
          </a:p>
          <a:p>
            <a:pPr algn="ctr"/>
            <a:r>
              <a:rPr lang="en-US" sz="2400" b="1" dirty="0"/>
              <a:t>appropriate constants </a:t>
            </a:r>
          </a:p>
        </p:txBody>
      </p:sp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929017"/>
              </p:ext>
            </p:extLst>
          </p:nvPr>
        </p:nvGraphicFramePr>
        <p:xfrm>
          <a:off x="898525" y="1066800"/>
          <a:ext cx="73056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8" name="Equation" r:id="rId3" imgW="2895480" imgH="279360" progId="Equation.DSMT4">
                  <p:embed/>
                </p:oleObj>
              </mc:Choice>
              <mc:Fallback>
                <p:oleObj name="Equation" r:id="rId3" imgW="2895480" imgH="279360" progId="Equation.DSMT4">
                  <p:embed/>
                  <p:pic>
                    <p:nvPicPr>
                      <p:cNvPr id="0" name="Picture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066800"/>
                        <a:ext cx="7305675" cy="704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6889" y="1906501"/>
            <a:ext cx="869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make it real and get the form of familiar Harmonic Oscillator </a:t>
            </a:r>
            <a:endParaRPr lang="en-IN" sz="28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356226"/>
              </p:ext>
            </p:extLst>
          </p:nvPr>
        </p:nvGraphicFramePr>
        <p:xfrm>
          <a:off x="3719513" y="2617788"/>
          <a:ext cx="44005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9" name="Equation" r:id="rId5" imgW="1257120" imgH="253800" progId="Equation.DSMT4">
                  <p:embed/>
                </p:oleObj>
              </mc:Choice>
              <mc:Fallback>
                <p:oleObj name="Equation" r:id="rId5" imgW="125712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513" y="2617788"/>
                        <a:ext cx="440055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3508654"/>
              </p:ext>
            </p:extLst>
          </p:nvPr>
        </p:nvGraphicFramePr>
        <p:xfrm>
          <a:off x="1307091" y="3492770"/>
          <a:ext cx="6812972" cy="151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Equation" r:id="rId7" imgW="2514600" imgH="558720" progId="Equation.DSMT4">
                  <p:embed/>
                </p:oleObj>
              </mc:Choice>
              <mc:Fallback>
                <p:oleObj name="Equation" r:id="rId7" imgW="2514600" imgH="55872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091" y="3492770"/>
                        <a:ext cx="6812972" cy="15154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341976" y="5050094"/>
            <a:ext cx="305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How to do it?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41976" y="1600200"/>
            <a:ext cx="0" cy="403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248400" y="1600200"/>
            <a:ext cx="76200" cy="403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375083"/>
              </p:ext>
            </p:extLst>
          </p:nvPr>
        </p:nvGraphicFramePr>
        <p:xfrm>
          <a:off x="2438400" y="5766724"/>
          <a:ext cx="5165725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Equation" r:id="rId9" imgW="2158920" imgH="406080" progId="Equation.DSMT4">
                  <p:embed/>
                </p:oleObj>
              </mc:Choice>
              <mc:Fallback>
                <p:oleObj name="Equation" r:id="rId9" imgW="2158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38400" y="5766724"/>
                        <a:ext cx="5165725" cy="97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H="1">
            <a:off x="2743200" y="4038600"/>
            <a:ext cx="381000" cy="381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021262" y="3962400"/>
            <a:ext cx="898526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438400" y="3492770"/>
            <a:ext cx="1447800" cy="698230"/>
          </a:xfrm>
          <a:prstGeom prst="ellipse">
            <a:avLst/>
          </a:prstGeom>
          <a:solidFill>
            <a:srgbClr val="4F81BD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5181600" y="3505200"/>
            <a:ext cx="1447800" cy="698230"/>
          </a:xfrm>
          <a:prstGeom prst="ellipse">
            <a:avLst/>
          </a:prstGeom>
          <a:solidFill>
            <a:srgbClr val="4F81BD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8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971800" y="81757"/>
            <a:ext cx="3052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How to do it?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538468"/>
              </p:ext>
            </p:extLst>
          </p:nvPr>
        </p:nvGraphicFramePr>
        <p:xfrm>
          <a:off x="4169846" y="4374147"/>
          <a:ext cx="3241675" cy="1035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Equation" r:id="rId3" imgW="1308100" imgH="419100" progId="Equation.DSMT4">
                  <p:embed/>
                </p:oleObj>
              </mc:Choice>
              <mc:Fallback>
                <p:oleObj name="Equation" r:id="rId3" imgW="1308100" imgH="4191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9846" y="4374147"/>
                        <a:ext cx="3241675" cy="10358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2561" y="4581868"/>
            <a:ext cx="3619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We get A and B as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61039"/>
              </p:ext>
            </p:extLst>
          </p:nvPr>
        </p:nvGraphicFramePr>
        <p:xfrm>
          <a:off x="1397000" y="5715000"/>
          <a:ext cx="65690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Equation" r:id="rId5" imgW="2603500" imgH="279400" progId="Equation.DSMT4">
                  <p:embed/>
                </p:oleObj>
              </mc:Choice>
              <mc:Fallback>
                <p:oleObj name="Equation" r:id="rId5" imgW="2603500" imgH="279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0" y="5715000"/>
                        <a:ext cx="6569075" cy="7048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812248"/>
              </p:ext>
            </p:extLst>
          </p:nvPr>
        </p:nvGraphicFramePr>
        <p:xfrm>
          <a:off x="3250146" y="789643"/>
          <a:ext cx="2862782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7" imgW="1523880" imgH="1028520" progId="Equation.DSMT4">
                  <p:embed/>
                </p:oleObj>
              </mc:Choice>
              <mc:Fallback>
                <p:oleObj name="Equation" r:id="rId7" imgW="1523880" imgH="102852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50146" y="789643"/>
                        <a:ext cx="2862782" cy="193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647922"/>
              </p:ext>
            </p:extLst>
          </p:nvPr>
        </p:nvGraphicFramePr>
        <p:xfrm>
          <a:off x="3133598" y="2436336"/>
          <a:ext cx="2894012" cy="232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Equation" r:id="rId9" imgW="1282680" imgH="1028520" progId="Equation.DSMT4">
                  <p:embed/>
                </p:oleObj>
              </mc:Choice>
              <mc:Fallback>
                <p:oleObj name="Equation" r:id="rId9" imgW="128268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33598" y="2436336"/>
                        <a:ext cx="2894012" cy="2320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04264" y="6376504"/>
            <a:ext cx="1523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REAL x(t)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7039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279692"/>
              </p:ext>
            </p:extLst>
          </p:nvPr>
        </p:nvGraphicFramePr>
        <p:xfrm>
          <a:off x="2231928" y="4724400"/>
          <a:ext cx="5156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3" imgW="1473200" imgH="254000" progId="Equation.DSMT4">
                  <p:embed/>
                </p:oleObj>
              </mc:Choice>
              <mc:Fallback>
                <p:oleObj name="Equation" r:id="rId3" imgW="1473200" imgH="254000" progId="Equation.DSMT4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928" y="4724400"/>
                        <a:ext cx="515620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260635"/>
              </p:ext>
            </p:extLst>
          </p:nvPr>
        </p:nvGraphicFramePr>
        <p:xfrm>
          <a:off x="0" y="2133600"/>
          <a:ext cx="92249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Equation" r:id="rId5" imgW="2603500" imgH="279400" progId="Equation.DSMT4">
                  <p:embed/>
                </p:oleObj>
              </mc:Choice>
              <mc:Fallback>
                <p:oleObj name="Equation" r:id="rId5" imgW="2603500" imgH="279400" progId="Equation.DSMT4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9224963" cy="990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8533" y="292453"/>
            <a:ext cx="82275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REAL </a:t>
            </a:r>
            <a:r>
              <a:rPr lang="en-US" sz="4000" b="1" dirty="0" smtClean="0"/>
              <a:t>SOLUTION FOR UNDER DAMPED</a:t>
            </a:r>
          </a:p>
          <a:p>
            <a:r>
              <a:rPr lang="en-US" sz="4000" b="1" dirty="0" smtClean="0"/>
              <a:t>HARMONIC OSCILLATOR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90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21964" y="54003"/>
            <a:ext cx="1709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 2</a:t>
            </a:r>
          </a:p>
        </p:txBody>
      </p:sp>
      <p:pic>
        <p:nvPicPr>
          <p:cNvPr id="88066" name="Picture 2" descr="Image result for Spring mass system with damper"/>
          <p:cNvPicPr>
            <a:picLocks noChangeAspect="1" noChangeArrowheads="1"/>
          </p:cNvPicPr>
          <p:nvPr/>
        </p:nvPicPr>
        <p:blipFill rotWithShape="1">
          <a:blip r:embed="rId3"/>
          <a:srcRect r="16916"/>
          <a:stretch/>
        </p:blipFill>
        <p:spPr bwMode="auto">
          <a:xfrm>
            <a:off x="3621965" y="902584"/>
            <a:ext cx="2397835" cy="17907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8910" y="385178"/>
            <a:ext cx="8487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Both"/>
            </a:pPr>
            <a:r>
              <a:rPr lang="en-US" sz="2400" dirty="0">
                <a:latin typeface="Perpetua" pitchFamily="18" charset="0"/>
              </a:rPr>
              <a:t>Plot the solution of a under damped harmonic oscillator with x(0) =C </a:t>
            </a:r>
          </a:p>
          <a:p>
            <a:r>
              <a:rPr lang="en-US" sz="2400" dirty="0">
                <a:latin typeface="Perpetua" pitchFamily="18" charset="0"/>
              </a:rPr>
              <a:t>with </a:t>
            </a:r>
            <a:r>
              <a:rPr lang="en-US" sz="2400" dirty="0">
                <a:latin typeface="Perpetua" pitchFamily="18" charset="0"/>
                <a:sym typeface="Symbol"/>
              </a:rPr>
              <a:t>=0</a:t>
            </a:r>
            <a:r>
              <a:rPr lang="en-US" sz="2400" dirty="0">
                <a:latin typeface="Perpetua" pitchFamily="18" charset="0"/>
              </a:rPr>
              <a:t>.</a:t>
            </a:r>
          </a:p>
        </p:txBody>
      </p:sp>
      <p:pic>
        <p:nvPicPr>
          <p:cNvPr id="107524" name="Picture 4" descr="http://hyperphysics.phy-astr.gsu.edu/hbase/images/oscda9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398" y="3657599"/>
            <a:ext cx="3314700" cy="28194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038600" y="5715000"/>
            <a:ext cx="2057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3710"/>
              </p:ext>
            </p:extLst>
          </p:nvPr>
        </p:nvGraphicFramePr>
        <p:xfrm>
          <a:off x="100013" y="2833904"/>
          <a:ext cx="3938587" cy="68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Equation" r:id="rId5" imgW="5162353" imgH="895161" progId="Equation.DSMT4">
                  <p:embed/>
                </p:oleObj>
              </mc:Choice>
              <mc:Fallback>
                <p:oleObj name="Equation" r:id="rId5" imgW="5162353" imgH="89516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013" y="2833904"/>
                        <a:ext cx="3938587" cy="68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474957"/>
              </p:ext>
            </p:extLst>
          </p:nvPr>
        </p:nvGraphicFramePr>
        <p:xfrm>
          <a:off x="4455965" y="2888664"/>
          <a:ext cx="1544833" cy="549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Equation" r:id="rId7" imgW="571320" imgH="203040" progId="Equation.DSMT4">
                  <p:embed/>
                </p:oleObj>
              </mc:Choice>
              <mc:Fallback>
                <p:oleObj name="Equation" r:id="rId7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55965" y="2888664"/>
                        <a:ext cx="1544833" cy="549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90629"/>
              </p:ext>
            </p:extLst>
          </p:nvPr>
        </p:nvGraphicFramePr>
        <p:xfrm>
          <a:off x="6000798" y="3232150"/>
          <a:ext cx="301625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Equation" r:id="rId9" imgW="1422360" imgH="685800" progId="Equation.DSMT4">
                  <p:embed/>
                </p:oleObj>
              </mc:Choice>
              <mc:Fallback>
                <p:oleObj name="Equation" r:id="rId9" imgW="14223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00798" y="3232150"/>
                        <a:ext cx="3016250" cy="145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6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200" y="609600"/>
            <a:ext cx="1709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9" y="1219200"/>
            <a:ext cx="8255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400" dirty="0">
                <a:latin typeface="Perpetua" pitchFamily="18" charset="0"/>
              </a:rPr>
              <a:t>(b) Provided T is the time period and </a:t>
            </a:r>
            <a:r>
              <a:rPr lang="en-US" sz="2400" dirty="0">
                <a:latin typeface="Perpetua" pitchFamily="18" charset="0"/>
                <a:sym typeface="Symbol"/>
              </a:rPr>
              <a:t></a:t>
            </a:r>
            <a:r>
              <a:rPr lang="en-US" sz="2400" dirty="0">
                <a:latin typeface="Perpetua" pitchFamily="18" charset="0"/>
              </a:rPr>
              <a:t> is the damping factor, show that in</a:t>
            </a:r>
          </a:p>
          <a:p>
            <a:pPr marL="457200" indent="-457200"/>
            <a:r>
              <a:rPr lang="en-US" sz="2400" dirty="0">
                <a:latin typeface="Perpetua" pitchFamily="18" charset="0"/>
              </a:rPr>
              <a:t> two successive periods of oscillations, the amplitude falls as </a:t>
            </a:r>
          </a:p>
        </p:txBody>
      </p:sp>
      <p:pic>
        <p:nvPicPr>
          <p:cNvPr id="107524" name="Picture 4" descr="http://hyperphysics.phy-astr.gsu.edu/hbase/images/oscda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09800"/>
            <a:ext cx="3314700" cy="28194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600200" y="4267200"/>
            <a:ext cx="2057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6756400" y="1600199"/>
          <a:ext cx="533400" cy="387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4" imgW="279279" imgH="203112" progId="Equation.DSMT4">
                  <p:embed/>
                </p:oleObj>
              </mc:Choice>
              <mc:Fallback>
                <p:oleObj name="Equation" r:id="rId4" imgW="279279" imgH="203112" progId="Equation.DSMT4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400" y="1600199"/>
                        <a:ext cx="533400" cy="387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0" name="Object 4"/>
          <p:cNvGraphicFramePr>
            <a:graphicFrameLocks noChangeAspect="1"/>
          </p:cNvGraphicFramePr>
          <p:nvPr/>
        </p:nvGraphicFramePr>
        <p:xfrm>
          <a:off x="3810000" y="3048000"/>
          <a:ext cx="51562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Equation" r:id="rId6" imgW="1473200" imgH="254000" progId="Equation.DSMT4">
                  <p:embed/>
                </p:oleObj>
              </mc:Choice>
              <mc:Fallback>
                <p:oleObj name="Equation" r:id="rId6" imgW="1473200" imgH="254000" progId="Equation.DSMT4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048000"/>
                        <a:ext cx="515620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5"/>
          <p:cNvGraphicFramePr>
            <a:graphicFrameLocks noChangeAspect="1"/>
          </p:cNvGraphicFramePr>
          <p:nvPr/>
        </p:nvGraphicFramePr>
        <p:xfrm>
          <a:off x="1676400" y="4876800"/>
          <a:ext cx="6543675" cy="157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Equation" r:id="rId8" imgW="2425700" imgH="508000" progId="Equation.DSMT4">
                  <p:embed/>
                </p:oleObj>
              </mc:Choice>
              <mc:Fallback>
                <p:oleObj name="Equation" r:id="rId8" imgW="2425700" imgH="508000" progId="Equation.DSMT4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876800"/>
                        <a:ext cx="6543675" cy="157956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6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der_Damp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263467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5334000"/>
            <a:ext cx="3815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(Under damping)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lillil.lillill.li/partial/80_6s_to_9_080_6s_Damped_Oscillatory_Motion.gif?t=_16129773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1385455"/>
            <a:ext cx="86698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865" y="1385455"/>
            <a:ext cx="1752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432290" y="1595005"/>
          <a:ext cx="1047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Equation" r:id="rId4" imgW="419040" imgH="228600" progId="Equation.DSMT4">
                  <p:embed/>
                </p:oleObj>
              </mc:Choice>
              <mc:Fallback>
                <p:oleObj name="Equation" r:id="rId4" imgW="41904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2290" y="1595005"/>
                        <a:ext cx="1047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65893" y="568036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Underdamped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68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0" y="784086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Case 2: </a:t>
            </a: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2838450" y="827131"/>
          <a:ext cx="13525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4" name="Equation" r:id="rId3" imgW="457002" imgH="203112" progId="Equation.DSMT4">
                  <p:embed/>
                </p:oleObj>
              </mc:Choice>
              <mc:Fallback>
                <p:oleObj name="Equation" r:id="rId3" imgW="457002" imgH="203112" progId="Equation.DSMT4">
                  <p:embed/>
                  <p:pic>
                    <p:nvPicPr>
                      <p:cNvPr id="0" name="Picture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450" y="827131"/>
                        <a:ext cx="1352550" cy="6000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0250" y="783982"/>
            <a:ext cx="3964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(Critical damping)</a:t>
            </a:r>
          </a:p>
        </p:txBody>
      </p:sp>
      <p:graphicFrame>
        <p:nvGraphicFramePr>
          <p:cNvPr id="60422" name="Object 6"/>
          <p:cNvGraphicFramePr>
            <a:graphicFrameLocks noChangeAspect="1"/>
          </p:cNvGraphicFramePr>
          <p:nvPr/>
        </p:nvGraphicFramePr>
        <p:xfrm>
          <a:off x="2819400" y="5181600"/>
          <a:ext cx="41338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5" name="Equation" r:id="rId5" imgW="1180588" imgH="253890" progId="Equation.DSMT4">
                  <p:embed/>
                </p:oleObj>
              </mc:Choice>
              <mc:Fallback>
                <p:oleObj name="Equation" r:id="rId5" imgW="1180588" imgH="253890" progId="Equation.DSMT4">
                  <p:embed/>
                  <p:pic>
                    <p:nvPicPr>
                      <p:cNvPr id="0" name="Picture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181600"/>
                        <a:ext cx="413385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8" name="Object 8"/>
          <p:cNvGraphicFramePr>
            <a:graphicFrameLocks noChangeAspect="1"/>
          </p:cNvGraphicFramePr>
          <p:nvPr/>
        </p:nvGraphicFramePr>
        <p:xfrm>
          <a:off x="5943600" y="4267200"/>
          <a:ext cx="20701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6" name="Equation" r:id="rId7" imgW="698197" imgH="165028" progId="Equation.DSMT4">
                  <p:embed/>
                </p:oleObj>
              </mc:Choice>
              <mc:Fallback>
                <p:oleObj name="Equation" r:id="rId7" imgW="698197" imgH="165028" progId="Equation.DSMT4">
                  <p:embed/>
                  <p:pic>
                    <p:nvPicPr>
                      <p:cNvPr id="0" name="Picture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267200"/>
                        <a:ext cx="2070100" cy="4889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89" name="Object 9"/>
          <p:cNvGraphicFramePr>
            <a:graphicFrameLocks noChangeAspect="1"/>
          </p:cNvGraphicFramePr>
          <p:nvPr/>
        </p:nvGraphicFramePr>
        <p:xfrm>
          <a:off x="1447800" y="1676400"/>
          <a:ext cx="3886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7" name="Equation" r:id="rId9" imgW="1218671" imgH="291973" progId="Equation.DSMT4">
                  <p:embed/>
                </p:oleObj>
              </mc:Choice>
              <mc:Fallback>
                <p:oleObj name="Equation" r:id="rId9" imgW="1218671" imgH="291973" progId="Equation.DSMT4">
                  <p:embed/>
                  <p:pic>
                    <p:nvPicPr>
                      <p:cNvPr id="0" name="Picture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76400"/>
                        <a:ext cx="3886200" cy="927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1" name="Object 11"/>
          <p:cNvGraphicFramePr>
            <a:graphicFrameLocks noChangeAspect="1"/>
          </p:cNvGraphicFramePr>
          <p:nvPr/>
        </p:nvGraphicFramePr>
        <p:xfrm>
          <a:off x="2362200" y="2895600"/>
          <a:ext cx="5511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8" name="Equation" r:id="rId11" imgW="1574800" imgH="279400" progId="Equation.DSMT4">
                  <p:embed/>
                </p:oleObj>
              </mc:Choice>
              <mc:Fallback>
                <p:oleObj name="Equation" r:id="rId11" imgW="1574800" imgH="279400" progId="Equation.DSMT4">
                  <p:embed/>
                  <p:pic>
                    <p:nvPicPr>
                      <p:cNvPr id="0" name="Picture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5511800" cy="977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892" name="Object 12"/>
          <p:cNvGraphicFramePr>
            <a:graphicFrameLocks noChangeAspect="1"/>
          </p:cNvGraphicFramePr>
          <p:nvPr/>
        </p:nvGraphicFramePr>
        <p:xfrm>
          <a:off x="5791200" y="1676400"/>
          <a:ext cx="2743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9" name="Equation" r:id="rId13" imgW="927100" imgH="292100" progId="Equation.DSMT4">
                  <p:embed/>
                </p:oleObj>
              </mc:Choice>
              <mc:Fallback>
                <p:oleObj name="Equation" r:id="rId13" imgW="927100" imgH="292100" progId="Equation.DSMT4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676400"/>
                        <a:ext cx="2743200" cy="863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8200" y="4191000"/>
            <a:ext cx="5146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Under critical damping </a:t>
            </a:r>
          </a:p>
        </p:txBody>
      </p:sp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98"/>
            <a:ext cx="8229600" cy="914400"/>
          </a:xfrm>
        </p:spPr>
        <p:txBody>
          <a:bodyPr/>
          <a:lstStyle/>
          <a:p>
            <a:r>
              <a:rPr lang="en-US" dirty="0"/>
              <a:t>Highlights of the course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600" y="914400"/>
            <a:ext cx="27432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Co-ordinate Systems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4484783" y="1458817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1981200"/>
            <a:ext cx="27432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Introduction to Vector Operators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6447" y="3048000"/>
            <a:ext cx="37338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Work , Energy and Conservation laws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495800" y="2514600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4114800"/>
            <a:ext cx="3733800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Rigid body in motion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507736" y="3593336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19400" y="5191698"/>
            <a:ext cx="3733800" cy="533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Oscillations and Waves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507736" y="4670234"/>
            <a:ext cx="304800" cy="5334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19400" y="6172200"/>
            <a:ext cx="3733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Quantum Physics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507736" y="5747132"/>
            <a:ext cx="304800" cy="42506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 l="34200" t="19200" r="17400" b="23467"/>
          <a:stretch>
            <a:fillRect/>
          </a:stretch>
        </p:blipFill>
        <p:spPr bwMode="auto">
          <a:xfrm>
            <a:off x="190500" y="562039"/>
            <a:ext cx="8763000" cy="583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4600" y="2133600"/>
            <a:ext cx="3657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9688" y="26649"/>
            <a:ext cx="1709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575" y="669259"/>
            <a:ext cx="903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erpetua" pitchFamily="18" charset="0"/>
              </a:rPr>
              <a:t>(a) Show that a critically damped oscillator can cross the equilibrium position at most once.</a:t>
            </a:r>
          </a:p>
        </p:txBody>
      </p:sp>
      <p:graphicFrame>
        <p:nvGraphicFramePr>
          <p:cNvPr id="1280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892064"/>
              </p:ext>
            </p:extLst>
          </p:nvPr>
        </p:nvGraphicFramePr>
        <p:xfrm>
          <a:off x="2544763" y="1272941"/>
          <a:ext cx="41338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Equation" r:id="rId3" imgW="1180800" imgH="253800" progId="Equation.DSMT4">
                  <p:embed/>
                </p:oleObj>
              </mc:Choice>
              <mc:Fallback>
                <p:oleObj name="Equation" r:id="rId3" imgW="1180800" imgH="25380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1272941"/>
                        <a:ext cx="413385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828800" y="3962400"/>
            <a:ext cx="5943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                 what will happen???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724400"/>
            <a:ext cx="5943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system will cross equilibrium.</a:t>
            </a: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2544763" y="3886200"/>
          <a:ext cx="13049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Equation" r:id="rId5" imgW="723586" imgH="393529" progId="Equation.DSMT4">
                  <p:embed/>
                </p:oleObj>
              </mc:Choice>
              <mc:Fallback>
                <p:oleObj name="Equation" r:id="rId5" imgW="723586" imgH="393529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63" y="3886200"/>
                        <a:ext cx="1304925" cy="7080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4500" y="5410200"/>
            <a:ext cx="8266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erpetua" pitchFamily="18" charset="0"/>
              </a:rPr>
              <a:t>However, negative time is not acceptable since x(-t) is invalid.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32000" y="5981700"/>
            <a:ext cx="5943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For the oscillator to cross equilibrium at finite time (&gt;0),  A or B has to be negative.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01063"/>
              </p:ext>
            </p:extLst>
          </p:nvPr>
        </p:nvGraphicFramePr>
        <p:xfrm>
          <a:off x="2544763" y="2350328"/>
          <a:ext cx="4181914" cy="119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Equation" r:id="rId7" imgW="1688760" imgH="482400" progId="Equation.DSMT4">
                  <p:embed/>
                </p:oleObj>
              </mc:Choice>
              <mc:Fallback>
                <p:oleObj name="Equation" r:id="rId7" imgW="1688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44763" y="2350328"/>
                        <a:ext cx="4181914" cy="119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/>
              <p14:cNvContentPartPr/>
              <p14:nvPr/>
            </p14:nvContentPartPr>
            <p14:xfrm>
              <a:off x="10030571" y="1897985"/>
              <a:ext cx="360" cy="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18691" y="1886105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/>
              <p14:cNvContentPartPr/>
              <p14:nvPr/>
            </p14:nvContentPartPr>
            <p14:xfrm>
              <a:off x="9531971" y="2272025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20091" y="2260145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/>
              <p14:cNvContentPartPr/>
              <p14:nvPr/>
            </p14:nvContentPartPr>
            <p14:xfrm>
              <a:off x="9531971" y="2272025"/>
              <a:ext cx="36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520091" y="2260145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263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5984875" y="1600200"/>
          <a:ext cx="14414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Equation" r:id="rId3" imgW="533169" imgH="393529" progId="Equation.DSMT4">
                  <p:embed/>
                </p:oleObj>
              </mc:Choice>
              <mc:Fallback>
                <p:oleObj name="Equation" r:id="rId3" imgW="533169" imgH="393529" progId="Equation.DSMT4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75" y="1600200"/>
                        <a:ext cx="1441450" cy="1054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230707" y="2724706"/>
            <a:ext cx="216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find A and B?</a:t>
            </a:r>
          </a:p>
        </p:txBody>
      </p:sp>
      <p:graphicFrame>
        <p:nvGraphicFramePr>
          <p:cNvPr id="634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039462"/>
              </p:ext>
            </p:extLst>
          </p:nvPr>
        </p:nvGraphicFramePr>
        <p:xfrm>
          <a:off x="279689" y="3721100"/>
          <a:ext cx="34766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3" name="Equation" r:id="rId5" imgW="1130040" imgH="203040" progId="Equation.DSMT4">
                  <p:embed/>
                </p:oleObj>
              </mc:Choice>
              <mc:Fallback>
                <p:oleObj name="Equation" r:id="rId5" imgW="1130040" imgH="203040" progId="Equation.DSMT4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689" y="3721100"/>
                        <a:ext cx="3476625" cy="6254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7" name="Object 9"/>
          <p:cNvGraphicFramePr>
            <a:graphicFrameLocks noChangeAspect="1"/>
          </p:cNvGraphicFramePr>
          <p:nvPr/>
        </p:nvGraphicFramePr>
        <p:xfrm>
          <a:off x="304800" y="4724400"/>
          <a:ext cx="2346325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4" name="Equation" r:id="rId7" imgW="1028254" imgH="431613" progId="Equation.DSMT4">
                  <p:embed/>
                </p:oleObj>
              </mc:Choice>
              <mc:Fallback>
                <p:oleObj name="Equation" r:id="rId7" imgW="1028254" imgH="431613" progId="Equation.DSMT4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724400"/>
                        <a:ext cx="2346325" cy="9858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783797"/>
              </p:ext>
            </p:extLst>
          </p:nvPr>
        </p:nvGraphicFramePr>
        <p:xfrm>
          <a:off x="1143000" y="1676400"/>
          <a:ext cx="41338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5" name="Equation" r:id="rId9" imgW="1180588" imgH="253890" progId="Equation.DSMT4">
                  <p:embed/>
                </p:oleObj>
              </mc:Choice>
              <mc:Fallback>
                <p:oleObj name="Equation" r:id="rId9" imgW="1180588" imgH="253890" progId="Equation.DSMT4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76400"/>
                        <a:ext cx="4133850" cy="889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029378"/>
              </p:ext>
            </p:extLst>
          </p:nvPr>
        </p:nvGraphicFramePr>
        <p:xfrm>
          <a:off x="3714462" y="4934076"/>
          <a:ext cx="3895725" cy="1407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6" name="Equation" r:id="rId11" imgW="1155700" imgH="419100" progId="Equation.DSMT4">
                  <p:embed/>
                </p:oleObj>
              </mc:Choice>
              <mc:Fallback>
                <p:oleObj name="Equation" r:id="rId11" imgW="1155700" imgH="419100" progId="Equation.DSMT4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462" y="4934076"/>
                        <a:ext cx="3895725" cy="140726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6205" y="228600"/>
            <a:ext cx="903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erpetua" pitchFamily="18" charset="0"/>
              </a:rPr>
              <a:t>(b) Using the initial conditions, find at what time the system will cross equilibrium.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6066" y="3086437"/>
            <a:ext cx="354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initial conditions x(0) and v(0)</a:t>
            </a:r>
            <a:endParaRPr lang="en-IN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299266"/>
              </p:ext>
            </p:extLst>
          </p:nvPr>
        </p:nvGraphicFramePr>
        <p:xfrm>
          <a:off x="3962400" y="3523927"/>
          <a:ext cx="4702906" cy="1244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" name="Equation" r:id="rId13" imgW="2400120" imgH="634680" progId="Equation.DSMT4">
                  <p:embed/>
                </p:oleObj>
              </mc:Choice>
              <mc:Fallback>
                <p:oleObj name="Equation" r:id="rId13" imgW="240012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62400" y="3523927"/>
                        <a:ext cx="4702906" cy="1244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BTech\PH103\Critical_Damp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534400" cy="4800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971800" y="5562600"/>
            <a:ext cx="3644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Critical damping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18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F736C-454B-4687-8E56-41CBE53A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4862"/>
            <a:ext cx="8458200" cy="4757738"/>
          </a:xfrm>
          <a:prstGeom prst="rect">
            <a:avLst/>
          </a:prstGeom>
        </p:spPr>
      </p:pic>
      <p:sp>
        <p:nvSpPr>
          <p:cNvPr id="4" name="AutoShape 2" descr="https://lliili.ililllliliillilliliil.li/partial/103_8s_to_7_7103_8s_Damped_Oscillatory_Motion.gif?t=_16129790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https://lliili.ililllliliillilliliil.li/partial/103_8s_to_7_7103_8s_Damped_Oscillatory_Motion.gif?t=_1612979036"/>
          <p:cNvSpPr>
            <a:spLocks noChangeAspect="1" noChangeArrowheads="1"/>
          </p:cNvSpPr>
          <p:nvPr/>
        </p:nvSpPr>
        <p:spPr bwMode="auto">
          <a:xfrm>
            <a:off x="1524000" y="1524000"/>
            <a:ext cx="2819400" cy="28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280266" y="820882"/>
            <a:ext cx="2206625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6324600" y="800100"/>
            <a:ext cx="1676400" cy="800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705599" y="1020762"/>
          <a:ext cx="1128511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Equation" r:id="rId4" imgW="419040" imgH="228600" progId="Equation.DSMT4">
                  <p:embed/>
                </p:oleObj>
              </mc:Choice>
              <mc:Fallback>
                <p:oleObj name="Equation" r:id="rId4" imgW="41904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5599" y="1020762"/>
                        <a:ext cx="1128511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47555" y="60844"/>
            <a:ext cx="235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Critical Damping </a:t>
            </a:r>
          </a:p>
        </p:txBody>
      </p:sp>
    </p:spTree>
    <p:extLst>
      <p:ext uri="{BB962C8B-B14F-4D97-AF65-F5344CB8AC3E}">
        <p14:creationId xmlns:p14="http://schemas.microsoft.com/office/powerpoint/2010/main" val="31469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5" name="Object 9"/>
          <p:cNvGraphicFramePr>
            <a:graphicFrameLocks noChangeAspect="1"/>
          </p:cNvGraphicFramePr>
          <p:nvPr/>
        </p:nvGraphicFramePr>
        <p:xfrm>
          <a:off x="1905000" y="4724400"/>
          <a:ext cx="5511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0" name="Equation" r:id="rId3" imgW="1574800" imgH="279400" progId="Equation.DSMT4">
                  <p:embed/>
                </p:oleObj>
              </mc:Choice>
              <mc:Fallback>
                <p:oleObj name="Equation" r:id="rId3" imgW="1574800" imgH="279400" progId="Equation.DSMT4">
                  <p:embed/>
                  <p:pic>
                    <p:nvPicPr>
                      <p:cNvPr id="0" name="Picture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724400"/>
                        <a:ext cx="5511800" cy="977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10"/>
          <p:cNvGraphicFramePr>
            <a:graphicFrameLocks noChangeAspect="1"/>
          </p:cNvGraphicFramePr>
          <p:nvPr/>
        </p:nvGraphicFramePr>
        <p:xfrm>
          <a:off x="5943600" y="2286000"/>
          <a:ext cx="2743200" cy="8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1" name="Equation" r:id="rId5" imgW="927100" imgH="292100" progId="Equation.DSMT4">
                  <p:embed/>
                </p:oleObj>
              </mc:Choice>
              <mc:Fallback>
                <p:oleObj name="Equation" r:id="rId5" imgW="927100" imgH="292100" progId="Equation.DSMT4">
                  <p:embed/>
                  <p:pic>
                    <p:nvPicPr>
                      <p:cNvPr id="0" name="Picture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286000"/>
                        <a:ext cx="2743200" cy="86429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807685" y="76304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Case 3: </a:t>
            </a: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3503135" y="119349"/>
          <a:ext cx="13525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2" name="Equation" r:id="rId7" imgW="457002" imgH="203112" progId="Equation.DSMT4">
                  <p:embed/>
                </p:oleObj>
              </mc:Choice>
              <mc:Fallback>
                <p:oleObj name="Equation" r:id="rId7" imgW="457002" imgH="203112" progId="Equation.DSMT4">
                  <p:embed/>
                  <p:pic>
                    <p:nvPicPr>
                      <p:cNvPr id="0" name="Picture 1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135" y="119349"/>
                        <a:ext cx="1352550" cy="6000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14935" y="76200"/>
            <a:ext cx="3390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Overdamping</a:t>
            </a:r>
            <a:r>
              <a:rPr lang="en-US" sz="4000" b="1" dirty="0"/>
              <a:t>)</a:t>
            </a:r>
          </a:p>
        </p:txBody>
      </p:sp>
      <p:graphicFrame>
        <p:nvGraphicFramePr>
          <p:cNvPr id="59469" name="Object 77"/>
          <p:cNvGraphicFramePr>
            <a:graphicFrameLocks noChangeAspect="1"/>
          </p:cNvGraphicFramePr>
          <p:nvPr/>
        </p:nvGraphicFramePr>
        <p:xfrm>
          <a:off x="2819400" y="3657600"/>
          <a:ext cx="3836987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Equation" r:id="rId9" imgW="1295400" imgH="203200" progId="Equation.DSMT4">
                  <p:embed/>
                </p:oleObj>
              </mc:Choice>
              <mc:Fallback>
                <p:oleObj name="Equation" r:id="rId9" imgW="1295400" imgH="203200" progId="Equation.DSMT4">
                  <p:embed/>
                  <p:pic>
                    <p:nvPicPr>
                      <p:cNvPr id="0" name="Picture 1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657600"/>
                        <a:ext cx="3836987" cy="60166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70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917161"/>
              </p:ext>
            </p:extLst>
          </p:nvPr>
        </p:nvGraphicFramePr>
        <p:xfrm>
          <a:off x="3276600" y="990600"/>
          <a:ext cx="2438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Equation" r:id="rId11" imgW="698400" imgH="228600" progId="Equation.DSMT4">
                  <p:embed/>
                </p:oleObj>
              </mc:Choice>
              <mc:Fallback>
                <p:oleObj name="Equation" r:id="rId11" imgW="698400" imgH="228600" progId="Equation.DSMT4">
                  <p:embed/>
                  <p:pic>
                    <p:nvPicPr>
                      <p:cNvPr id="0" name="Picture 1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90600"/>
                        <a:ext cx="2438400" cy="800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71" name="Object 79"/>
          <p:cNvGraphicFramePr>
            <a:graphicFrameLocks noChangeAspect="1"/>
          </p:cNvGraphicFramePr>
          <p:nvPr/>
        </p:nvGraphicFramePr>
        <p:xfrm>
          <a:off x="1600200" y="2209800"/>
          <a:ext cx="3886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5" name="Equation" r:id="rId13" imgW="1218671" imgH="291973" progId="Equation.DSMT4">
                  <p:embed/>
                </p:oleObj>
              </mc:Choice>
              <mc:Fallback>
                <p:oleObj name="Equation" r:id="rId13" imgW="1218671" imgH="291973" progId="Equation.DSMT4">
                  <p:embed/>
                  <p:pic>
                    <p:nvPicPr>
                      <p:cNvPr id="0" name="Picture 1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209800"/>
                        <a:ext cx="3886200" cy="927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5" name="Object 9"/>
          <p:cNvGraphicFramePr>
            <a:graphicFrameLocks noChangeAspect="1"/>
          </p:cNvGraphicFramePr>
          <p:nvPr/>
        </p:nvGraphicFramePr>
        <p:xfrm>
          <a:off x="1828800" y="1143000"/>
          <a:ext cx="5511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Equation" r:id="rId3" imgW="1574800" imgH="279400" progId="Equation.DSMT4">
                  <p:embed/>
                </p:oleObj>
              </mc:Choice>
              <mc:Fallback>
                <p:oleObj name="Equation" r:id="rId3" imgW="1574800" imgH="279400" progId="Equation.DSMT4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5511800" cy="977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5" name="Object 11"/>
          <p:cNvGraphicFramePr>
            <a:graphicFrameLocks noChangeAspect="1"/>
          </p:cNvGraphicFramePr>
          <p:nvPr/>
        </p:nvGraphicFramePr>
        <p:xfrm>
          <a:off x="1676400" y="2514600"/>
          <a:ext cx="6089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5" imgW="1739900" imgH="304800" progId="Equation.DSMT4">
                  <p:embed/>
                </p:oleObj>
              </mc:Choice>
              <mc:Fallback>
                <p:oleObj name="Equation" r:id="rId5" imgW="1739900" imgH="304800" progId="Equation.DSMT4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514600"/>
                        <a:ext cx="6089650" cy="1066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19400" y="228600"/>
            <a:ext cx="3070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Overdamping</a:t>
            </a:r>
            <a:endParaRPr lang="en-US" sz="4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5867400" y="3429000"/>
            <a:ext cx="1905000" cy="1143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3581400" y="3733800"/>
            <a:ext cx="1447800" cy="685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10000" y="4876800"/>
            <a:ext cx="150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damping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1800" y="4953000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Quick damping</a:t>
            </a: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78439"/>
            <a:ext cx="3581400" cy="267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38200" y="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Can the oscillator get to the equilibrium point  in finite time?</a:t>
            </a:r>
          </a:p>
        </p:txBody>
      </p:sp>
      <p:graphicFrame>
        <p:nvGraphicFramePr>
          <p:cNvPr id="59403" name="Object 11"/>
          <p:cNvGraphicFramePr>
            <a:graphicFrameLocks noChangeAspect="1"/>
          </p:cNvGraphicFramePr>
          <p:nvPr/>
        </p:nvGraphicFramePr>
        <p:xfrm>
          <a:off x="2698750" y="609600"/>
          <a:ext cx="38671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3" imgW="1104900" imgH="203200" progId="Equation.DSMT4">
                  <p:embed/>
                </p:oleObj>
              </mc:Choice>
              <mc:Fallback>
                <p:oleObj name="Equation" r:id="rId3" imgW="1104900" imgH="203200" progId="Equation.DSMT4">
                  <p:embed/>
                  <p:pic>
                    <p:nvPicPr>
                      <p:cNvPr id="0" name="Picture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609600"/>
                        <a:ext cx="386715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4" name="Object 12"/>
          <p:cNvGraphicFramePr>
            <a:graphicFrameLocks noChangeAspect="1"/>
          </p:cNvGraphicFramePr>
          <p:nvPr/>
        </p:nvGraphicFramePr>
        <p:xfrm>
          <a:off x="3106738" y="1981200"/>
          <a:ext cx="3008312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Equation" r:id="rId5" imgW="1054100" imgH="431800" progId="Equation.DSMT4">
                  <p:embed/>
                </p:oleObj>
              </mc:Choice>
              <mc:Fallback>
                <p:oleObj name="Equation" r:id="rId5" imgW="1054100" imgH="431800" progId="Equation.DSMT4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6738" y="1981200"/>
                        <a:ext cx="3008312" cy="1231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5" name="Object 13"/>
          <p:cNvGraphicFramePr>
            <a:graphicFrameLocks noChangeAspect="1"/>
          </p:cNvGraphicFramePr>
          <p:nvPr/>
        </p:nvGraphicFramePr>
        <p:xfrm>
          <a:off x="3133725" y="3581400"/>
          <a:ext cx="2787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7" name="Equation" r:id="rId7" imgW="1129810" imgH="431613" progId="Equation.DSMT4">
                  <p:embed/>
                </p:oleObj>
              </mc:Choice>
              <mc:Fallback>
                <p:oleObj name="Equation" r:id="rId7" imgW="1129810" imgH="431613" progId="Equation.DSMT4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5" y="3581400"/>
                        <a:ext cx="2787650" cy="10668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8836" y="5562600"/>
            <a:ext cx="3191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Over damping</a:t>
            </a:r>
            <a:endParaRPr lang="en-US" sz="4000" dirty="0"/>
          </a:p>
        </p:txBody>
      </p:sp>
      <p:pic>
        <p:nvPicPr>
          <p:cNvPr id="94210" name="Picture 2" descr="E:\BTech\PH103\Over_Damping_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9" y="228600"/>
            <a:ext cx="8669867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illil.lillill.li/partial/94_1s_to_6_594_1s_Damped_Oscillatory_Motion.gif?t=_16129793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1924" name="Picture 4" descr="https://lillil.lillill.li/partial/94_1s_to_6_594_1s_Damped_Oscillatory_Motion.gif?t=_161297935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066800"/>
            <a:ext cx="894080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9181" y="1097756"/>
            <a:ext cx="1981200" cy="1219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057776" y="1264444"/>
          <a:ext cx="81200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Equation" r:id="rId4" imgW="419040" imgH="228600" progId="Equation.DSMT4">
                  <p:embed/>
                </p:oleObj>
              </mc:Choice>
              <mc:Fallback>
                <p:oleObj name="Equation" r:id="rId4" imgW="41904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7776" y="1264444"/>
                        <a:ext cx="812005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3143" y="355028"/>
            <a:ext cx="184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Overdamped</a:t>
            </a:r>
          </a:p>
        </p:txBody>
      </p:sp>
    </p:spTree>
    <p:extLst>
      <p:ext uri="{BB962C8B-B14F-4D97-AF65-F5344CB8AC3E}">
        <p14:creationId xmlns:p14="http://schemas.microsoft.com/office/powerpoint/2010/main" val="167374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71800" y="0"/>
            <a:ext cx="3867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Revisit Harmonic motion</a:t>
            </a:r>
          </a:p>
        </p:txBody>
      </p:sp>
      <p:pic>
        <p:nvPicPr>
          <p:cNvPr id="18434" name="Picture 2" descr="Image result for spring oscillation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1524000" cy="3048001"/>
          </a:xfrm>
          <a:prstGeom prst="rect">
            <a:avLst/>
          </a:prstGeom>
          <a:noFill/>
        </p:spPr>
      </p:pic>
      <p:pic>
        <p:nvPicPr>
          <p:cNvPr id="18438" name="Picture 6" descr="Image result for LCR circu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581400"/>
            <a:ext cx="2092230" cy="2895600"/>
          </a:xfrm>
          <a:prstGeom prst="rect">
            <a:avLst/>
          </a:prstGeom>
          <a:noFill/>
        </p:spPr>
      </p:pic>
      <p:pic>
        <p:nvPicPr>
          <p:cNvPr id="33794" name="Picture 2" descr="Image result for Simple pendulum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066800"/>
            <a:ext cx="3153537" cy="2362200"/>
          </a:xfrm>
          <a:prstGeom prst="rect">
            <a:avLst/>
          </a:prstGeom>
          <a:noFill/>
        </p:spPr>
      </p:pic>
      <p:pic>
        <p:nvPicPr>
          <p:cNvPr id="7" name="Picture 2" descr="Image result for Onam Swing babies"/>
          <p:cNvPicPr>
            <a:picLocks noChangeAspect="1" noChangeArrowheads="1"/>
          </p:cNvPicPr>
          <p:nvPr/>
        </p:nvPicPr>
        <p:blipFill>
          <a:blip r:embed="rId5" cstate="print"/>
          <a:srcRect b="11619"/>
          <a:stretch>
            <a:fillRect/>
          </a:stretch>
        </p:blipFill>
        <p:spPr bwMode="auto">
          <a:xfrm>
            <a:off x="5105400" y="3581400"/>
            <a:ext cx="2590800" cy="3026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806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Analysis of damping function f(t)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5660" y="1887835"/>
            <a:ext cx="235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Critical Damping </a:t>
            </a: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6913563" y="2597437"/>
          <a:ext cx="12398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9" name="Equation" r:id="rId3" imgW="419100" imgH="228600" progId="Equation.DSMT4">
                  <p:embed/>
                </p:oleObj>
              </mc:Choice>
              <mc:Fallback>
                <p:oleObj name="Equation" r:id="rId3" imgW="419100" imgH="228600" progId="Equation.DSMT4">
                  <p:embed/>
                  <p:pic>
                    <p:nvPicPr>
                      <p:cNvPr id="0" name="Picture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2597437"/>
                        <a:ext cx="1239837" cy="67468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19200" y="990600"/>
            <a:ext cx="353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are given a spring with a fixed </a:t>
            </a:r>
          </a:p>
        </p:txBody>
      </p:sp>
      <p:graphicFrame>
        <p:nvGraphicFramePr>
          <p:cNvPr id="61447" name="Object 7"/>
          <p:cNvGraphicFramePr>
            <a:graphicFrameLocks noChangeAspect="1"/>
          </p:cNvGraphicFramePr>
          <p:nvPr/>
        </p:nvGraphicFramePr>
        <p:xfrm>
          <a:off x="4626166" y="936434"/>
          <a:ext cx="381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0" name="Equation" r:id="rId5" imgW="190500" imgH="228600" progId="Equation.DSMT4">
                  <p:embed/>
                </p:oleObj>
              </mc:Choice>
              <mc:Fallback>
                <p:oleObj name="Equation" r:id="rId5" imgW="190500" imgH="228600" progId="Equation.DSMT4">
                  <p:embed/>
                  <p:pic>
                    <p:nvPicPr>
                      <p:cNvPr id="0" name="Picture 2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166" y="936434"/>
                        <a:ext cx="381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196" y="243681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42503" y="4228703"/>
            <a:ext cx="5257801" cy="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390502" y="4228704"/>
            <a:ext cx="5257801" cy="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0255" y="1828800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Underdamped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60270" y="1875135"/>
            <a:ext cx="184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Overdamped</a:t>
            </a:r>
            <a:endParaRPr lang="en-US" sz="2400" b="1" dirty="0"/>
          </a:p>
        </p:txBody>
      </p:sp>
      <p:graphicFrame>
        <p:nvGraphicFramePr>
          <p:cNvPr id="61448" name="Object 8"/>
          <p:cNvGraphicFramePr>
            <a:graphicFrameLocks noChangeAspect="1"/>
          </p:cNvGraphicFramePr>
          <p:nvPr/>
        </p:nvGraphicFramePr>
        <p:xfrm>
          <a:off x="6324600" y="838200"/>
          <a:ext cx="2209800" cy="695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1" name="Equation" r:id="rId7" imgW="927100" imgH="292100" progId="Equation.DSMT4">
                  <p:embed/>
                </p:oleObj>
              </mc:Choice>
              <mc:Fallback>
                <p:oleObj name="Equation" r:id="rId7" imgW="927100" imgH="292100" progId="Equation.DSMT4">
                  <p:embed/>
                  <p:pic>
                    <p:nvPicPr>
                      <p:cNvPr id="0" name="Picture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838200"/>
                        <a:ext cx="2209800" cy="69567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9" name="Object 9"/>
          <p:cNvGraphicFramePr>
            <a:graphicFrameLocks noChangeAspect="1"/>
          </p:cNvGraphicFramePr>
          <p:nvPr/>
        </p:nvGraphicFramePr>
        <p:xfrm>
          <a:off x="3886200" y="2590800"/>
          <a:ext cx="12398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2" name="Equation" r:id="rId9" imgW="419100" imgH="228600" progId="Equation.DSMT4">
                  <p:embed/>
                </p:oleObj>
              </mc:Choice>
              <mc:Fallback>
                <p:oleObj name="Equation" r:id="rId9" imgW="419100" imgH="228600" progId="Equation.DSMT4">
                  <p:embed/>
                  <p:pic>
                    <p:nvPicPr>
                      <p:cNvPr id="0" name="Picture 2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90800"/>
                        <a:ext cx="1239837" cy="67468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0" name="Object 10"/>
          <p:cNvGraphicFramePr>
            <a:graphicFrameLocks noChangeAspect="1"/>
          </p:cNvGraphicFramePr>
          <p:nvPr/>
        </p:nvGraphicFramePr>
        <p:xfrm>
          <a:off x="762000" y="2514600"/>
          <a:ext cx="1239838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3" name="Equation" r:id="rId11" imgW="419100" imgH="228600" progId="Equation.DSMT4">
                  <p:embed/>
                </p:oleObj>
              </mc:Choice>
              <mc:Fallback>
                <p:oleObj name="Equation" r:id="rId11" imgW="419100" imgH="228600" progId="Equation.DSMT4">
                  <p:embed/>
                  <p:pic>
                    <p:nvPicPr>
                      <p:cNvPr id="0" name="Picture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14600"/>
                        <a:ext cx="1239838" cy="67468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11"/>
          <p:cNvGraphicFramePr>
            <a:graphicFrameLocks noChangeAspect="1"/>
          </p:cNvGraphicFramePr>
          <p:nvPr/>
        </p:nvGraphicFramePr>
        <p:xfrm>
          <a:off x="1168400" y="3657600"/>
          <a:ext cx="8890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4" name="Equation" r:id="rId13" imgW="253780" imgH="203024" progId="Equation.DSMT4">
                  <p:embed/>
                </p:oleObj>
              </mc:Choice>
              <mc:Fallback>
                <p:oleObj name="Equation" r:id="rId13" imgW="253780" imgH="203024" progId="Equation.DSMT4">
                  <p:embed/>
                  <p:pic>
                    <p:nvPicPr>
                      <p:cNvPr id="0" name="Picture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3657600"/>
                        <a:ext cx="88900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2" name="Object 12"/>
          <p:cNvGraphicFramePr>
            <a:graphicFrameLocks noChangeAspect="1"/>
          </p:cNvGraphicFramePr>
          <p:nvPr/>
        </p:nvGraphicFramePr>
        <p:xfrm>
          <a:off x="6943725" y="3581400"/>
          <a:ext cx="10223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5" name="Equation" r:id="rId15" imgW="291973" imgH="203112" progId="Equation.DSMT4">
                  <p:embed/>
                </p:oleObj>
              </mc:Choice>
              <mc:Fallback>
                <p:oleObj name="Equation" r:id="rId15" imgW="291973" imgH="203112" progId="Equation.DSMT4">
                  <p:embed/>
                  <p:pic>
                    <p:nvPicPr>
                      <p:cNvPr id="0" name="Picture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3725" y="3581400"/>
                        <a:ext cx="102235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3" name="Object 13"/>
          <p:cNvGraphicFramePr>
            <a:graphicFrameLocks noChangeAspect="1"/>
          </p:cNvGraphicFramePr>
          <p:nvPr/>
        </p:nvGraphicFramePr>
        <p:xfrm>
          <a:off x="3771900" y="3559175"/>
          <a:ext cx="1555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6" name="Equation" r:id="rId17" imgW="444114" imgH="215713" progId="Equation.DSMT4">
                  <p:embed/>
                </p:oleObj>
              </mc:Choice>
              <mc:Fallback>
                <p:oleObj name="Equation" r:id="rId17" imgW="444114" imgH="215713" progId="Equation.DSMT4">
                  <p:embed/>
                  <p:pic>
                    <p:nvPicPr>
                      <p:cNvPr id="0" name="Picture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3559175"/>
                        <a:ext cx="1555750" cy="7556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Connector 25"/>
          <p:cNvCxnSpPr/>
          <p:nvPr/>
        </p:nvCxnSpPr>
        <p:spPr>
          <a:xfrm rot="16200000" flipH="1">
            <a:off x="-1981200" y="4191000"/>
            <a:ext cx="5257800" cy="76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1802" name="Object 10"/>
          <p:cNvGraphicFramePr>
            <a:graphicFrameLocks noChangeAspect="1"/>
          </p:cNvGraphicFramePr>
          <p:nvPr/>
        </p:nvGraphicFramePr>
        <p:xfrm>
          <a:off x="0" y="3886200"/>
          <a:ext cx="609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7" name="Equation" r:id="rId19" imgW="304536" imgH="203024" progId="Equation.DSMT4">
                  <p:embed/>
                </p:oleObj>
              </mc:Choice>
              <mc:Fallback>
                <p:oleObj name="Equation" r:id="rId19" imgW="304536" imgH="203024" progId="Equation.DSMT4">
                  <p:embed/>
                  <p:pic>
                    <p:nvPicPr>
                      <p:cNvPr id="0" name="Picture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86200"/>
                        <a:ext cx="609600" cy="4064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95" y="152400"/>
            <a:ext cx="1709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14400"/>
            <a:ext cx="9037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erpetua" pitchFamily="18" charset="0"/>
              </a:rPr>
              <a:t>(a) </a:t>
            </a:r>
            <a:r>
              <a:rPr lang="en-US" sz="2400" dirty="0" err="1">
                <a:latin typeface="Perpetua" pitchFamily="18" charset="0"/>
              </a:rPr>
              <a:t>Analyse</a:t>
            </a:r>
            <a:r>
              <a:rPr lang="en-US" sz="2400" dirty="0">
                <a:latin typeface="Perpetua" pitchFamily="18" charset="0"/>
              </a:rPr>
              <a:t> the damping function f(t) for an under damped, over damped and critically damped oscillator with natural frequency </a:t>
            </a:r>
            <a:r>
              <a:rPr lang="en-US" sz="2400" dirty="0">
                <a:latin typeface="Perpetua" pitchFamily="18" charset="0"/>
                <a:sym typeface="Symbol"/>
              </a:rPr>
              <a:t></a:t>
            </a:r>
            <a:r>
              <a:rPr lang="en-US" sz="2400" baseline="-25000" dirty="0">
                <a:latin typeface="Perpetua" pitchFamily="18" charset="0"/>
                <a:sym typeface="Symbol"/>
              </a:rPr>
              <a:t>0</a:t>
            </a:r>
            <a:r>
              <a:rPr lang="en-US" sz="2400" dirty="0">
                <a:latin typeface="Perpetua" pitchFamily="18" charset="0"/>
                <a:sym typeface="Symbol"/>
              </a:rPr>
              <a:t>=10 </a:t>
            </a:r>
            <a:r>
              <a:rPr lang="en-US" sz="2400" dirty="0" err="1">
                <a:latin typeface="Perpetua" pitchFamily="18" charset="0"/>
                <a:sym typeface="Symbol"/>
              </a:rPr>
              <a:t>rad</a:t>
            </a:r>
            <a:r>
              <a:rPr lang="en-US" sz="2400" dirty="0">
                <a:latin typeface="Perpetua" pitchFamily="18" charset="0"/>
                <a:sym typeface="Symbol"/>
              </a:rPr>
              <a:t>/sec. For </a:t>
            </a:r>
            <a:r>
              <a:rPr lang="en-US" sz="2400" dirty="0" err="1">
                <a:latin typeface="Perpetua" pitchFamily="18" charset="0"/>
                <a:sym typeface="Symbol"/>
              </a:rPr>
              <a:t>underdamped</a:t>
            </a:r>
            <a:r>
              <a:rPr lang="en-US" sz="2400" dirty="0">
                <a:latin typeface="Perpetua" pitchFamily="18" charset="0"/>
                <a:sym typeface="Symbol"/>
              </a:rPr>
              <a:t> and </a:t>
            </a:r>
            <a:r>
              <a:rPr lang="en-US" sz="2400" dirty="0" err="1">
                <a:latin typeface="Perpetua" pitchFamily="18" charset="0"/>
                <a:sym typeface="Symbol"/>
              </a:rPr>
              <a:t>overdamped</a:t>
            </a:r>
            <a:r>
              <a:rPr lang="en-US" sz="2400" dirty="0">
                <a:latin typeface="Perpetua" pitchFamily="18" charset="0"/>
                <a:sym typeface="Symbol"/>
              </a:rPr>
              <a:t> case, use damping parameter </a:t>
            </a:r>
            <a:r>
              <a:rPr lang="en-US" sz="2400" baseline="-25000" dirty="0">
                <a:latin typeface="Perpetua" pitchFamily="18" charset="0"/>
                <a:sym typeface="Symbol"/>
              </a:rPr>
              <a:t>1</a:t>
            </a:r>
            <a:r>
              <a:rPr lang="en-US" sz="2400" dirty="0">
                <a:latin typeface="Perpetua" pitchFamily="18" charset="0"/>
                <a:sym typeface="Symbol"/>
              </a:rPr>
              <a:t>=9 and </a:t>
            </a:r>
            <a:r>
              <a:rPr lang="en-US" sz="2400" baseline="-25000" dirty="0">
                <a:latin typeface="Perpetua" pitchFamily="18" charset="0"/>
                <a:sym typeface="Symbol"/>
              </a:rPr>
              <a:t>2</a:t>
            </a:r>
            <a:r>
              <a:rPr lang="en-US" sz="2400" dirty="0">
                <a:latin typeface="Perpetua" pitchFamily="18" charset="0"/>
                <a:sym typeface="Symbol"/>
              </a:rPr>
              <a:t>=11 respectively. </a:t>
            </a:r>
            <a:endParaRPr lang="en-US" sz="2400" dirty="0">
              <a:latin typeface="Perpet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50" y="3429000"/>
            <a:ext cx="2114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Underdamped</a:t>
            </a:r>
            <a:r>
              <a:rPr lang="en-US" sz="2400" b="1" dirty="0"/>
              <a:t>:</a:t>
            </a:r>
          </a:p>
        </p:txBody>
      </p:sp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2371725" y="3352800"/>
          <a:ext cx="9334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" name="Equation" r:id="rId3" imgW="266469" imgH="203024" progId="Equation.DSMT4">
                  <p:embed/>
                </p:oleObj>
              </mc:Choice>
              <mc:Fallback>
                <p:oleObj name="Equation" r:id="rId3" imgW="266469" imgH="203024" progId="Equation.DSMT4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725" y="3352800"/>
                        <a:ext cx="93345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89550" y="3429000"/>
            <a:ext cx="249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Critically damped:</a:t>
            </a:r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/>
        </p:nvGraphicFramePr>
        <p:xfrm>
          <a:off x="7740650" y="3276600"/>
          <a:ext cx="10223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9" name="Equation" r:id="rId5" imgW="291973" imgH="203112" progId="Equation.DSMT4">
                  <p:embed/>
                </p:oleObj>
              </mc:Choice>
              <mc:Fallback>
                <p:oleObj name="Equation" r:id="rId5" imgW="291973" imgH="203112" progId="Equation.DSMT4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3276600"/>
                        <a:ext cx="102235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33600" y="5359400"/>
            <a:ext cx="193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Overdamped</a:t>
            </a:r>
            <a:r>
              <a:rPr lang="en-US" sz="2400" b="1" dirty="0"/>
              <a:t>:</a:t>
            </a:r>
          </a:p>
        </p:txBody>
      </p:sp>
      <p:graphicFrame>
        <p:nvGraphicFramePr>
          <p:cNvPr id="164869" name="Object 5"/>
          <p:cNvGraphicFramePr>
            <a:graphicFrameLocks noChangeAspect="1"/>
          </p:cNvGraphicFramePr>
          <p:nvPr/>
        </p:nvGraphicFramePr>
        <p:xfrm>
          <a:off x="4037013" y="5270500"/>
          <a:ext cx="168116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0" name="Equation" r:id="rId7" imgW="482181" imgH="215713" progId="Equation.DSMT4">
                  <p:embed/>
                </p:oleObj>
              </mc:Choice>
              <mc:Fallback>
                <p:oleObj name="Equation" r:id="rId7" imgW="482181" imgH="215713" progId="Equation.DSMT4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7013" y="5270500"/>
                        <a:ext cx="1681162" cy="7493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70" name="Object 6"/>
          <p:cNvGraphicFramePr>
            <a:graphicFrameLocks noChangeAspect="1"/>
          </p:cNvGraphicFramePr>
          <p:nvPr/>
        </p:nvGraphicFramePr>
        <p:xfrm>
          <a:off x="6137275" y="5334000"/>
          <a:ext cx="1824038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1" name="Equation" r:id="rId9" imgW="965200" imgH="292100" progId="Equation.DSMT4">
                  <p:embed/>
                </p:oleObj>
              </mc:Choice>
              <mc:Fallback>
                <p:oleObj name="Equation" r:id="rId9" imgW="965200" imgH="292100" progId="Equation.DSMT4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275" y="5334000"/>
                        <a:ext cx="1824038" cy="5445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amping_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93" y="0"/>
            <a:ext cx="8876907" cy="6858000"/>
          </a:xfrm>
          <a:prstGeom prst="rect">
            <a:avLst/>
          </a:prstGeom>
        </p:spPr>
      </p:pic>
      <p:pic>
        <p:nvPicPr>
          <p:cNvPr id="12" name="Picture 11" descr="Damping_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876907" cy="6858000"/>
          </a:xfrm>
          <a:prstGeom prst="rect">
            <a:avLst/>
          </a:prstGeom>
        </p:spPr>
      </p:pic>
      <p:pic>
        <p:nvPicPr>
          <p:cNvPr id="13" name="Picture 12" descr="Damping_Co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53" y="0"/>
            <a:ext cx="8876907" cy="6858000"/>
          </a:xfrm>
          <a:prstGeom prst="rect">
            <a:avLst/>
          </a:prstGeom>
        </p:spPr>
      </p:pic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7162800" y="1600200"/>
          <a:ext cx="457200" cy="348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Equation" r:id="rId4" imgW="266469" imgH="203024" progId="Equation.DSMT4">
                  <p:embed/>
                </p:oleObj>
              </mc:Choice>
              <mc:Fallback>
                <p:oleObj name="Equation" r:id="rId4" imgW="266469" imgH="203024" progId="Equation.DSMT4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1600200"/>
                        <a:ext cx="457200" cy="34834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5" name="Object 7"/>
          <p:cNvGraphicFramePr>
            <a:graphicFrameLocks noChangeAspect="1"/>
          </p:cNvGraphicFramePr>
          <p:nvPr/>
        </p:nvGraphicFramePr>
        <p:xfrm>
          <a:off x="7391400" y="1981200"/>
          <a:ext cx="488950" cy="34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name="Equation" r:id="rId6" imgW="291973" imgH="203112" progId="Equation.DSMT4">
                  <p:embed/>
                </p:oleObj>
              </mc:Choice>
              <mc:Fallback>
                <p:oleObj name="Equation" r:id="rId6" imgW="291973" imgH="203112" progId="Equation.DSMT4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981200"/>
                        <a:ext cx="488950" cy="340139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6" name="Object 8"/>
          <p:cNvGraphicFramePr>
            <a:graphicFrameLocks noChangeAspect="1"/>
          </p:cNvGraphicFramePr>
          <p:nvPr/>
        </p:nvGraphicFramePr>
        <p:xfrm>
          <a:off x="6934200" y="2362200"/>
          <a:ext cx="85482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Equation" r:id="rId8" imgW="482181" imgH="215713" progId="Equation.DSMT4">
                  <p:embed/>
                </p:oleObj>
              </mc:Choice>
              <mc:Fallback>
                <p:oleObj name="Equation" r:id="rId8" imgW="482181" imgH="215713" progId="Equation.DSMT4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362200"/>
                        <a:ext cx="854828" cy="3810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5660" y="1887835"/>
            <a:ext cx="235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Critical Damping </a:t>
            </a: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6913563" y="2597437"/>
          <a:ext cx="12398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0" name="Equation" r:id="rId3" imgW="419100" imgH="228600" progId="Equation.DSMT4">
                  <p:embed/>
                </p:oleObj>
              </mc:Choice>
              <mc:Fallback>
                <p:oleObj name="Equation" r:id="rId3" imgW="419100" imgH="228600" progId="Equation.DSMT4">
                  <p:embed/>
                  <p:pic>
                    <p:nvPicPr>
                      <p:cNvPr id="0" name="Picture 2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2597437"/>
                        <a:ext cx="1239837" cy="67468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19200" y="990600"/>
            <a:ext cx="353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are given a spring with a fixed </a:t>
            </a:r>
          </a:p>
        </p:txBody>
      </p:sp>
      <p:graphicFrame>
        <p:nvGraphicFramePr>
          <p:cNvPr id="61447" name="Object 7"/>
          <p:cNvGraphicFramePr>
            <a:graphicFrameLocks noChangeAspect="1"/>
          </p:cNvGraphicFramePr>
          <p:nvPr/>
        </p:nvGraphicFramePr>
        <p:xfrm>
          <a:off x="4626166" y="936434"/>
          <a:ext cx="381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1" name="Equation" r:id="rId5" imgW="190500" imgH="228600" progId="Equation.DSMT4">
                  <p:embed/>
                </p:oleObj>
              </mc:Choice>
              <mc:Fallback>
                <p:oleObj name="Equation" r:id="rId5" imgW="190500" imgH="228600" progId="Equation.DSMT4">
                  <p:embed/>
                  <p:pic>
                    <p:nvPicPr>
                      <p:cNvPr id="0" name="Picture 2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6166" y="936434"/>
                        <a:ext cx="381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0" y="1600200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196" y="2436812"/>
            <a:ext cx="914400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42503" y="4228703"/>
            <a:ext cx="5257801" cy="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390502" y="4228704"/>
            <a:ext cx="5257801" cy="7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600" y="1828800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Underdamped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60270" y="1875135"/>
            <a:ext cx="184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Overdamped</a:t>
            </a:r>
            <a:endParaRPr lang="en-US" sz="2400" b="1" dirty="0"/>
          </a:p>
        </p:txBody>
      </p:sp>
      <p:graphicFrame>
        <p:nvGraphicFramePr>
          <p:cNvPr id="61448" name="Object 8"/>
          <p:cNvGraphicFramePr>
            <a:graphicFrameLocks noChangeAspect="1"/>
          </p:cNvGraphicFramePr>
          <p:nvPr/>
        </p:nvGraphicFramePr>
        <p:xfrm>
          <a:off x="6324600" y="838200"/>
          <a:ext cx="2209800" cy="695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2" name="Equation" r:id="rId7" imgW="927100" imgH="292100" progId="Equation.DSMT4">
                  <p:embed/>
                </p:oleObj>
              </mc:Choice>
              <mc:Fallback>
                <p:oleObj name="Equation" r:id="rId7" imgW="927100" imgH="292100" progId="Equation.DSMT4">
                  <p:embed/>
                  <p:pic>
                    <p:nvPicPr>
                      <p:cNvPr id="0" name="Picture 2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838200"/>
                        <a:ext cx="2209800" cy="69567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9" name="Object 9"/>
          <p:cNvGraphicFramePr>
            <a:graphicFrameLocks noChangeAspect="1"/>
          </p:cNvGraphicFramePr>
          <p:nvPr/>
        </p:nvGraphicFramePr>
        <p:xfrm>
          <a:off x="3886200" y="2590800"/>
          <a:ext cx="123983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3" name="Equation" r:id="rId9" imgW="419100" imgH="228600" progId="Equation.DSMT4">
                  <p:embed/>
                </p:oleObj>
              </mc:Choice>
              <mc:Fallback>
                <p:oleObj name="Equation" r:id="rId9" imgW="419100" imgH="228600" progId="Equation.DSMT4">
                  <p:embed/>
                  <p:pic>
                    <p:nvPicPr>
                      <p:cNvPr id="0" name="Picture 2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90800"/>
                        <a:ext cx="1239837" cy="67468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523826"/>
              </p:ext>
            </p:extLst>
          </p:nvPr>
        </p:nvGraphicFramePr>
        <p:xfrm>
          <a:off x="762000" y="2514600"/>
          <a:ext cx="1239838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4" name="Equation" r:id="rId11" imgW="419100" imgH="228600" progId="Equation.DSMT4">
                  <p:embed/>
                </p:oleObj>
              </mc:Choice>
              <mc:Fallback>
                <p:oleObj name="Equation" r:id="rId11" imgW="419100" imgH="228600" progId="Equation.DSMT4">
                  <p:embed/>
                  <p:pic>
                    <p:nvPicPr>
                      <p:cNvPr id="0" name="Picture 2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14600"/>
                        <a:ext cx="1239838" cy="67468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1" name="Object 11"/>
          <p:cNvGraphicFramePr>
            <a:graphicFrameLocks noChangeAspect="1"/>
          </p:cNvGraphicFramePr>
          <p:nvPr/>
        </p:nvGraphicFramePr>
        <p:xfrm>
          <a:off x="914400" y="3657600"/>
          <a:ext cx="8890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5" name="Equation" r:id="rId13" imgW="253780" imgH="203024" progId="Equation.DSMT4">
                  <p:embed/>
                </p:oleObj>
              </mc:Choice>
              <mc:Fallback>
                <p:oleObj name="Equation" r:id="rId13" imgW="253780" imgH="203024" progId="Equation.DSMT4">
                  <p:embed/>
                  <p:pic>
                    <p:nvPicPr>
                      <p:cNvPr id="0" name="Picture 2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657600"/>
                        <a:ext cx="88900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2" name="Object 12"/>
          <p:cNvGraphicFramePr>
            <a:graphicFrameLocks noChangeAspect="1"/>
          </p:cNvGraphicFramePr>
          <p:nvPr/>
        </p:nvGraphicFramePr>
        <p:xfrm>
          <a:off x="6943725" y="3581400"/>
          <a:ext cx="10223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6" name="Equation" r:id="rId15" imgW="291973" imgH="203112" progId="Equation.DSMT4">
                  <p:embed/>
                </p:oleObj>
              </mc:Choice>
              <mc:Fallback>
                <p:oleObj name="Equation" r:id="rId15" imgW="291973" imgH="203112" progId="Equation.DSMT4">
                  <p:embed/>
                  <p:pic>
                    <p:nvPicPr>
                      <p:cNvPr id="0" name="Picture 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3725" y="3581400"/>
                        <a:ext cx="1022350" cy="7112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3" name="Object 13"/>
          <p:cNvGraphicFramePr>
            <a:graphicFrameLocks noChangeAspect="1"/>
          </p:cNvGraphicFramePr>
          <p:nvPr/>
        </p:nvGraphicFramePr>
        <p:xfrm>
          <a:off x="3771900" y="3559175"/>
          <a:ext cx="1555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77" name="Equation" r:id="rId17" imgW="444114" imgH="215713" progId="Equation.DSMT4">
                  <p:embed/>
                </p:oleObj>
              </mc:Choice>
              <mc:Fallback>
                <p:oleObj name="Equation" r:id="rId17" imgW="444114" imgH="215713" progId="Equation.DSMT4">
                  <p:embed/>
                  <p:pic>
                    <p:nvPicPr>
                      <p:cNvPr id="0" name="Picture 2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3559175"/>
                        <a:ext cx="1555750" cy="7556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1447800" y="4419600"/>
            <a:ext cx="645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The motion converges to zero in quickest way in Critical Damping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6600" y="4876800"/>
            <a:ext cx="228600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Applied where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System needs to be reached equilibrium slowly.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8400" y="4876800"/>
            <a:ext cx="228600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Applied where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System needs to be reached equilibrium quickly. </a:t>
            </a:r>
          </a:p>
        </p:txBody>
      </p:sp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lillil.lillill.li/partial/59_5s_to_7_059_5s_Damped_Oscillatory_Motion.gif?t=_161297660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26346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762000"/>
            <a:ext cx="1295400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 damping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84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lillil.lillill.li/partial/80_6s_to_9_080_6s_Damped_Oscillatory_Motion.gif?t=_16129773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1385455"/>
            <a:ext cx="86698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62800" y="1385455"/>
            <a:ext cx="1752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381723"/>
              </p:ext>
            </p:extLst>
          </p:nvPr>
        </p:nvGraphicFramePr>
        <p:xfrm>
          <a:off x="4362450" y="3314700"/>
          <a:ext cx="419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Equation" r:id="rId4" imgW="419040" imgH="228600" progId="Equation.DSMT4">
                  <p:embed/>
                </p:oleObj>
              </mc:Choice>
              <mc:Fallback>
                <p:oleObj name="Equation" r:id="rId4" imgW="419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2450" y="3314700"/>
                        <a:ext cx="4191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018707"/>
              </p:ext>
            </p:extLst>
          </p:nvPr>
        </p:nvGraphicFramePr>
        <p:xfrm>
          <a:off x="7432290" y="1595005"/>
          <a:ext cx="1047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Equation" r:id="rId6" imgW="419040" imgH="228600" progId="Equation.DSMT4">
                  <p:embed/>
                </p:oleObj>
              </mc:Choice>
              <mc:Fallback>
                <p:oleObj name="Equation" r:id="rId6" imgW="419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2290" y="1595005"/>
                        <a:ext cx="104775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65893" y="568036"/>
            <a:ext cx="20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Underdamped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586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F736C-454B-4687-8E56-41CBE53A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4862"/>
            <a:ext cx="8458200" cy="4757738"/>
          </a:xfrm>
          <a:prstGeom prst="rect">
            <a:avLst/>
          </a:prstGeom>
        </p:spPr>
      </p:pic>
      <p:sp>
        <p:nvSpPr>
          <p:cNvPr id="4" name="AutoShape 2" descr="https://lliili.ililllliliillilliliil.li/partial/103_8s_to_7_7103_8s_Damped_Oscillatory_Motion.gif?t=_16129790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4" descr="https://lliili.ililllliliillilliliil.li/partial/103_8s_to_7_7103_8s_Damped_Oscillatory_Motion.gif?t=_1612979036"/>
          <p:cNvSpPr>
            <a:spLocks noChangeAspect="1" noChangeArrowheads="1"/>
          </p:cNvSpPr>
          <p:nvPr/>
        </p:nvSpPr>
        <p:spPr bwMode="auto">
          <a:xfrm>
            <a:off x="1524000" y="1524000"/>
            <a:ext cx="2819400" cy="281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280266" y="820882"/>
            <a:ext cx="2206625" cy="685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6324600" y="800100"/>
            <a:ext cx="1676400" cy="800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544931"/>
              </p:ext>
            </p:extLst>
          </p:nvPr>
        </p:nvGraphicFramePr>
        <p:xfrm>
          <a:off x="6705599" y="1020762"/>
          <a:ext cx="1128511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Equation" r:id="rId4" imgW="419040" imgH="228600" progId="Equation.DSMT4">
                  <p:embed/>
                </p:oleObj>
              </mc:Choice>
              <mc:Fallback>
                <p:oleObj name="Equation" r:id="rId4" imgW="419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05599" y="1020762"/>
                        <a:ext cx="1128511" cy="61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47555" y="60844"/>
            <a:ext cx="235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Critical Damping </a:t>
            </a:r>
          </a:p>
        </p:txBody>
      </p:sp>
    </p:spTree>
    <p:extLst>
      <p:ext uri="{BB962C8B-B14F-4D97-AF65-F5344CB8AC3E}">
        <p14:creationId xmlns:p14="http://schemas.microsoft.com/office/powerpoint/2010/main" val="42332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lillil.lillill.li/partial/94_1s_to_6_594_1s_Damped_Oscillatory_Motion.gif?t=_16129793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81924" name="Picture 4" descr="https://lillil.lillill.li/partial/94_1s_to_6_594_1s_Damped_Oscillatory_Motion.gif?t=_161297935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066800"/>
            <a:ext cx="894080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79181" y="1097756"/>
            <a:ext cx="1981200" cy="1219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010611"/>
              </p:ext>
            </p:extLst>
          </p:nvPr>
        </p:nvGraphicFramePr>
        <p:xfrm>
          <a:off x="7057776" y="1264444"/>
          <a:ext cx="81200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5" name="Equation" r:id="rId4" imgW="419040" imgH="228600" progId="Equation.DSMT4">
                  <p:embed/>
                </p:oleObj>
              </mc:Choice>
              <mc:Fallback>
                <p:oleObj name="Equation" r:id="rId4" imgW="419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7776" y="1264444"/>
                        <a:ext cx="812005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3143" y="355028"/>
            <a:ext cx="184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Overdamped</a:t>
            </a:r>
          </a:p>
        </p:txBody>
      </p:sp>
    </p:spTree>
    <p:extLst>
      <p:ext uri="{BB962C8B-B14F-4D97-AF65-F5344CB8AC3E}">
        <p14:creationId xmlns:p14="http://schemas.microsoft.com/office/powerpoint/2010/main" val="17954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AutoShape 2" descr="Introduction to Classical Mechan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2"/>
          <a:srcRect l="9839" t="25000" r="66061" b="18750"/>
          <a:stretch>
            <a:fillRect/>
          </a:stretch>
        </p:blipFill>
        <p:spPr bwMode="auto">
          <a:xfrm>
            <a:off x="0" y="1600200"/>
            <a:ext cx="313534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3"/>
          <a:srcRect l="7731" t="26250" r="68873" b="20000"/>
          <a:stretch>
            <a:fillRect/>
          </a:stretch>
        </p:blipFill>
        <p:spPr bwMode="auto">
          <a:xfrm>
            <a:off x="3080658" y="1705428"/>
            <a:ext cx="304371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2" name="Picture 6"/>
          <p:cNvPicPr>
            <a:picLocks noChangeAspect="1" noChangeArrowheads="1"/>
          </p:cNvPicPr>
          <p:nvPr/>
        </p:nvPicPr>
        <p:blipFill>
          <a:blip r:embed="rId4"/>
          <a:srcRect l="61845" t="13750" r="7731" b="18750"/>
          <a:stretch>
            <a:fillRect/>
          </a:stretch>
        </p:blipFill>
        <p:spPr bwMode="auto">
          <a:xfrm>
            <a:off x="6028556" y="1676400"/>
            <a:ext cx="3115444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733800" y="381000"/>
            <a:ext cx="228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16002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Both"/>
            </a:pPr>
            <a:r>
              <a:rPr lang="en-US" sz="2800" dirty="0"/>
              <a:t>Write the equation of motion for a spring mass system connected to a damper as shown in figure. In the figure, b is the damping coefficient. 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AutoNum type="alphaLcParenBoth"/>
            </a:pPr>
            <a:r>
              <a:rPr lang="en-US" sz="2800" dirty="0"/>
              <a:t>Find the solution of the damped harmonic oscillator. Use the trial solution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838200"/>
            <a:ext cx="1679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Problem 1</a:t>
            </a:r>
          </a:p>
        </p:txBody>
      </p:sp>
      <p:pic>
        <p:nvPicPr>
          <p:cNvPr id="88066" name="Picture 2" descr="Image result for Spring mass system with damper"/>
          <p:cNvPicPr>
            <a:picLocks noChangeAspect="1" noChangeArrowheads="1"/>
          </p:cNvPicPr>
          <p:nvPr/>
        </p:nvPicPr>
        <p:blipFill rotWithShape="1">
          <a:blip r:embed="rId3"/>
          <a:srcRect r="12871"/>
          <a:stretch/>
        </p:blipFill>
        <p:spPr bwMode="auto">
          <a:xfrm>
            <a:off x="2895601" y="4191000"/>
            <a:ext cx="2514600" cy="1790701"/>
          </a:xfrm>
          <a:prstGeom prst="rect">
            <a:avLst/>
          </a:prstGeom>
          <a:noFill/>
        </p:spPr>
      </p:pic>
      <p:graphicFrame>
        <p:nvGraphicFramePr>
          <p:cNvPr id="890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292310"/>
              </p:ext>
            </p:extLst>
          </p:nvPr>
        </p:nvGraphicFramePr>
        <p:xfrm>
          <a:off x="3221038" y="3816350"/>
          <a:ext cx="120491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4" imgW="736560" imgH="228600" progId="Equation.DSMT4">
                  <p:embed/>
                </p:oleObj>
              </mc:Choice>
              <mc:Fallback>
                <p:oleObj name="Equation" r:id="rId4" imgW="736560" imgH="228600" progId="Equation.DSMT4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1038" y="3816350"/>
                        <a:ext cx="1204912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232998"/>
              </p:ext>
            </p:extLst>
          </p:nvPr>
        </p:nvGraphicFramePr>
        <p:xfrm>
          <a:off x="4460875" y="781050"/>
          <a:ext cx="404495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3" imgW="1155700" imgH="431800" progId="Equation.DSMT4">
                  <p:embed/>
                </p:oleObj>
              </mc:Choice>
              <mc:Fallback>
                <p:oleObj name="Equation" r:id="rId3" imgW="1155700" imgH="431800" progId="Equation.DSMT4">
                  <p:embed/>
                  <p:pic>
                    <p:nvPicPr>
                      <p:cNvPr id="0" name="Picture 2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781050"/>
                        <a:ext cx="4044950" cy="1511300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43183"/>
              </p:ext>
            </p:extLst>
          </p:nvPr>
        </p:nvGraphicFramePr>
        <p:xfrm>
          <a:off x="3733800" y="2609850"/>
          <a:ext cx="32004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Equation" r:id="rId5" imgW="914400" imgH="279400" progId="Equation.DSMT4">
                  <p:embed/>
                </p:oleObj>
              </mc:Choice>
              <mc:Fallback>
                <p:oleObj name="Equation" r:id="rId5" imgW="914400" imgH="279400" progId="Equation.DSMT4">
                  <p:embed/>
                  <p:pic>
                    <p:nvPicPr>
                      <p:cNvPr id="0" name="Picture 2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609850"/>
                        <a:ext cx="3200400" cy="977900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982827"/>
              </p:ext>
            </p:extLst>
          </p:nvPr>
        </p:nvGraphicFramePr>
        <p:xfrm>
          <a:off x="682625" y="3943350"/>
          <a:ext cx="39116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Equation" r:id="rId7" imgW="1117440" imgH="317160" progId="Equation.DSMT4">
                  <p:embed/>
                </p:oleObj>
              </mc:Choice>
              <mc:Fallback>
                <p:oleObj name="Equation" r:id="rId7" imgW="1117440" imgH="317160" progId="Equation.DSMT4">
                  <p:embed/>
                  <p:pic>
                    <p:nvPicPr>
                      <p:cNvPr id="0" name="Picture 2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943350"/>
                        <a:ext cx="3911600" cy="1111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363634"/>
              </p:ext>
            </p:extLst>
          </p:nvPr>
        </p:nvGraphicFramePr>
        <p:xfrm>
          <a:off x="4581525" y="3810000"/>
          <a:ext cx="37338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Equation" r:id="rId9" imgW="1066680" imgH="393480" progId="Equation.DSMT4">
                  <p:embed/>
                </p:oleObj>
              </mc:Choice>
              <mc:Fallback>
                <p:oleObj name="Equation" r:id="rId9" imgW="1066680" imgH="393480" progId="Equation.DSMT4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3810000"/>
                        <a:ext cx="3733800" cy="13779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438256"/>
              </p:ext>
            </p:extLst>
          </p:nvPr>
        </p:nvGraphicFramePr>
        <p:xfrm>
          <a:off x="4572000" y="5562600"/>
          <a:ext cx="24447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11" imgW="698400" imgH="228600" progId="Equation.DSMT4">
                  <p:embed/>
                </p:oleObj>
              </mc:Choice>
              <mc:Fallback>
                <p:oleObj name="Equation" r:id="rId11" imgW="698400" imgH="228600" progId="Equation.DSMT4">
                  <p:embed/>
                  <p:pic>
                    <p:nvPicPr>
                      <p:cNvPr id="0" name="Picture 2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562600"/>
                        <a:ext cx="2444750" cy="800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71800" y="5791200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Trial solution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505200" y="5105400"/>
            <a:ext cx="205740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2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952578"/>
              </p:ext>
            </p:extLst>
          </p:nvPr>
        </p:nvGraphicFramePr>
        <p:xfrm>
          <a:off x="7131050" y="2764760"/>
          <a:ext cx="13747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13" imgW="482391" imgH="203112" progId="Equation.DSMT4">
                  <p:embed/>
                </p:oleObj>
              </mc:Choice>
              <mc:Fallback>
                <p:oleObj name="Equation" r:id="rId13" imgW="482391" imgH="203112" progId="Equation.DSMT4">
                  <p:embed/>
                  <p:pic>
                    <p:nvPicPr>
                      <p:cNvPr id="0" name="Picture 2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1050" y="2764760"/>
                        <a:ext cx="1374775" cy="711200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r="13726"/>
          <a:stretch/>
        </p:blipFill>
        <p:spPr>
          <a:xfrm>
            <a:off x="636353" y="978477"/>
            <a:ext cx="2487847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2895600" y="772098"/>
          <a:ext cx="32004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Equation" r:id="rId3" imgW="914400" imgH="279400" progId="Equation.DSMT4">
                  <p:embed/>
                </p:oleObj>
              </mc:Choice>
              <mc:Fallback>
                <p:oleObj name="Equation" r:id="rId3" imgW="914400" imgH="279400" progId="Equation.DSMT4">
                  <p:embed/>
                  <p:pic>
                    <p:nvPicPr>
                      <p:cNvPr id="0" name="Picture 2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772098"/>
                        <a:ext cx="3200400" cy="977900"/>
                      </a:xfrm>
                      <a:prstGeom prst="rect">
                        <a:avLst/>
                      </a:prstGeom>
                      <a:solidFill>
                        <a:srgbClr val="99CCFF">
                          <a:alpha val="56078"/>
                        </a:srgbClr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488950" y="1905000"/>
          <a:ext cx="39116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Equation" r:id="rId5" imgW="1117115" imgH="317362" progId="Equation.DSMT4">
                  <p:embed/>
                </p:oleObj>
              </mc:Choice>
              <mc:Fallback>
                <p:oleObj name="Equation" r:id="rId5" imgW="1117115" imgH="317362" progId="Equation.DSMT4">
                  <p:embed/>
                  <p:pic>
                    <p:nvPicPr>
                      <p:cNvPr id="0" name="Picture 2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905000"/>
                        <a:ext cx="3911600" cy="1111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584982"/>
              </p:ext>
            </p:extLst>
          </p:nvPr>
        </p:nvGraphicFramePr>
        <p:xfrm>
          <a:off x="4438650" y="1828800"/>
          <a:ext cx="37338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Equation" r:id="rId7" imgW="1066680" imgH="393480" progId="Equation.DSMT4">
                  <p:embed/>
                </p:oleObj>
              </mc:Choice>
              <mc:Fallback>
                <p:oleObj name="Equation" r:id="rId7" imgW="1066680" imgH="393480" progId="Equation.DSMT4">
                  <p:embed/>
                  <p:pic>
                    <p:nvPicPr>
                      <p:cNvPr id="0" name="Picture 2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828800"/>
                        <a:ext cx="3733800" cy="13779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543527"/>
              </p:ext>
            </p:extLst>
          </p:nvPr>
        </p:nvGraphicFramePr>
        <p:xfrm>
          <a:off x="4191000" y="3505200"/>
          <a:ext cx="24447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Equation" r:id="rId9" imgW="698400" imgH="228600" progId="Equation.DSMT4">
                  <p:embed/>
                </p:oleObj>
              </mc:Choice>
              <mc:Fallback>
                <p:oleObj name="Equation" r:id="rId9" imgW="698400" imgH="228600" progId="Equation.DSMT4">
                  <p:embed/>
                  <p:pic>
                    <p:nvPicPr>
                      <p:cNvPr id="0" name="Picture 2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505200"/>
                        <a:ext cx="2444750" cy="800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90800" y="3733800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Trial solution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3124200" y="3048000"/>
            <a:ext cx="205740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2819400" y="4419600"/>
          <a:ext cx="40894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11" imgW="1168400" imgH="241300" progId="Equation.DSMT4">
                  <p:embed/>
                </p:oleObj>
              </mc:Choice>
              <mc:Fallback>
                <p:oleObj name="Equation" r:id="rId11" imgW="1168400" imgH="241300" progId="Equation.DSMT4">
                  <p:embed/>
                  <p:pic>
                    <p:nvPicPr>
                      <p:cNvPr id="0" name="Picture 2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419600"/>
                        <a:ext cx="4089400" cy="8445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2743200" y="5486400"/>
          <a:ext cx="42672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Equation" r:id="rId13" imgW="1218671" imgH="291973" progId="Equation.DSMT4">
                  <p:embed/>
                </p:oleObj>
              </mc:Choice>
              <mc:Fallback>
                <p:oleObj name="Equation" r:id="rId13" imgW="1218671" imgH="291973" progId="Equation.DSMT4">
                  <p:embed/>
                  <p:pic>
                    <p:nvPicPr>
                      <p:cNvPr id="0" name="Picture 2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486400"/>
                        <a:ext cx="4267200" cy="1022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622300" y="838200"/>
          <a:ext cx="36449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Equation" r:id="rId3" imgW="1040948" imgH="317362" progId="Equation.DSMT4">
                  <p:embed/>
                </p:oleObj>
              </mc:Choice>
              <mc:Fallback>
                <p:oleObj name="Equation" r:id="rId3" imgW="1040948" imgH="317362" progId="Equation.DSMT4">
                  <p:embed/>
                  <p:pic>
                    <p:nvPicPr>
                      <p:cNvPr id="0" name="Picture 2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838200"/>
                        <a:ext cx="3644900" cy="1111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584269"/>
              </p:ext>
            </p:extLst>
          </p:nvPr>
        </p:nvGraphicFramePr>
        <p:xfrm>
          <a:off x="4438650" y="762000"/>
          <a:ext cx="37338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Equation" r:id="rId5" imgW="1066680" imgH="393480" progId="Equation.DSMT4">
                  <p:embed/>
                </p:oleObj>
              </mc:Choice>
              <mc:Fallback>
                <p:oleObj name="Equation" r:id="rId5" imgW="1066680" imgH="393480" progId="Equation.DSMT4">
                  <p:embed/>
                  <p:pic>
                    <p:nvPicPr>
                      <p:cNvPr id="0" name="Picture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762000"/>
                        <a:ext cx="3733800" cy="13779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02504"/>
              </p:ext>
            </p:extLst>
          </p:nvPr>
        </p:nvGraphicFramePr>
        <p:xfrm>
          <a:off x="4191000" y="2209800"/>
          <a:ext cx="24447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" name="Equation" r:id="rId7" imgW="698400" imgH="228600" progId="Equation.DSMT4">
                  <p:embed/>
                </p:oleObj>
              </mc:Choice>
              <mc:Fallback>
                <p:oleObj name="Equation" r:id="rId7" imgW="698400" imgH="228600" progId="Equation.DSMT4">
                  <p:embed/>
                  <p:pic>
                    <p:nvPicPr>
                      <p:cNvPr id="0" name="Picture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209800"/>
                        <a:ext cx="2444750" cy="8001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90800" y="2438400"/>
            <a:ext cx="139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Trial solution</a:t>
            </a:r>
          </a:p>
        </p:txBody>
      </p:sp>
      <p:graphicFrame>
        <p:nvGraphicFramePr>
          <p:cNvPr id="54280" name="Object 8"/>
          <p:cNvGraphicFramePr>
            <a:graphicFrameLocks noChangeAspect="1"/>
          </p:cNvGraphicFramePr>
          <p:nvPr/>
        </p:nvGraphicFramePr>
        <p:xfrm>
          <a:off x="2362200" y="3048000"/>
          <a:ext cx="42672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" name="Equation" r:id="rId9" imgW="1218671" imgH="291973" progId="Equation.DSMT4">
                  <p:embed/>
                </p:oleObj>
              </mc:Choice>
              <mc:Fallback>
                <p:oleObj name="Equation" r:id="rId9" imgW="1218671" imgH="291973" progId="Equation.DSMT4">
                  <p:embed/>
                  <p:pic>
                    <p:nvPicPr>
                      <p:cNvPr id="0" name="Picture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048000"/>
                        <a:ext cx="4267200" cy="1022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graphicFrame>
        <p:nvGraphicFramePr>
          <p:cNvPr id="553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60593"/>
              </p:ext>
            </p:extLst>
          </p:nvPr>
        </p:nvGraphicFramePr>
        <p:xfrm>
          <a:off x="609600" y="2209800"/>
          <a:ext cx="742315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Equation" r:id="rId3" imgW="2120900" imgH="381000" progId="Equation.DSMT4">
                  <p:embed/>
                </p:oleObj>
              </mc:Choice>
              <mc:Fallback>
                <p:oleObj name="Equation" r:id="rId3" imgW="2120900" imgH="381000" progId="Equation.DSMT4">
                  <p:embed/>
                  <p:pic>
                    <p:nvPicPr>
                      <p:cNvPr id="553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09800"/>
                        <a:ext cx="7423150" cy="13335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21986"/>
              </p:ext>
            </p:extLst>
          </p:nvPr>
        </p:nvGraphicFramePr>
        <p:xfrm>
          <a:off x="381000" y="4724400"/>
          <a:ext cx="5511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8" name="Equation" r:id="rId5" imgW="1574800" imgH="279400" progId="Equation.DSMT4">
                  <p:embed/>
                </p:oleObj>
              </mc:Choice>
              <mc:Fallback>
                <p:oleObj name="Equation" r:id="rId5" imgW="1574800" imgH="279400" progId="Equation.DSMT4">
                  <p:embed/>
                  <p:pic>
                    <p:nvPicPr>
                      <p:cNvPr id="553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724400"/>
                        <a:ext cx="5511800" cy="977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935669"/>
              </p:ext>
            </p:extLst>
          </p:nvPr>
        </p:nvGraphicFramePr>
        <p:xfrm>
          <a:off x="6172200" y="4774504"/>
          <a:ext cx="2743200" cy="8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Equation" r:id="rId7" imgW="927100" imgH="292100" progId="Equation.DSMT4">
                  <p:embed/>
                </p:oleObj>
              </mc:Choice>
              <mc:Fallback>
                <p:oleObj name="Equation" r:id="rId7" imgW="927100" imgH="292100" progId="Equation.DSMT4">
                  <p:embed/>
                  <p:pic>
                    <p:nvPicPr>
                      <p:cNvPr id="553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774504"/>
                        <a:ext cx="2743200" cy="86429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33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damped harmonic oscillator</a:t>
            </a:r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048649"/>
              </p:ext>
            </p:extLst>
          </p:nvPr>
        </p:nvGraphicFramePr>
        <p:xfrm>
          <a:off x="488950" y="838200"/>
          <a:ext cx="39116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9" name="Equation" r:id="rId3" imgW="1117440" imgH="317160" progId="Equation.DSMT4">
                  <p:embed/>
                </p:oleObj>
              </mc:Choice>
              <mc:Fallback>
                <p:oleObj name="Equation" r:id="rId3" imgW="1117440" imgH="317160" progId="Equation.DSMT4">
                  <p:embed/>
                  <p:pic>
                    <p:nvPicPr>
                      <p:cNvPr id="0" name="Picture 2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838200"/>
                        <a:ext cx="3911600" cy="11112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142625"/>
              </p:ext>
            </p:extLst>
          </p:nvPr>
        </p:nvGraphicFramePr>
        <p:xfrm>
          <a:off x="4438650" y="762000"/>
          <a:ext cx="37338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Equation" r:id="rId5" imgW="1066680" imgH="393480" progId="Equation.DSMT4">
                  <p:embed/>
                </p:oleObj>
              </mc:Choice>
              <mc:Fallback>
                <p:oleObj name="Equation" r:id="rId5" imgW="1066680" imgH="393480" progId="Equation.DSMT4">
                  <p:embed/>
                  <p:pic>
                    <p:nvPicPr>
                      <p:cNvPr id="0" name="Picture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762000"/>
                        <a:ext cx="3733800" cy="13716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Object 9"/>
          <p:cNvGraphicFramePr>
            <a:graphicFrameLocks noChangeAspect="1"/>
          </p:cNvGraphicFramePr>
          <p:nvPr/>
        </p:nvGraphicFramePr>
        <p:xfrm>
          <a:off x="228600" y="2209800"/>
          <a:ext cx="55118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1" name="Equation" r:id="rId7" imgW="1574800" imgH="279400" progId="Equation.DSMT4">
                  <p:embed/>
                </p:oleObj>
              </mc:Choice>
              <mc:Fallback>
                <p:oleObj name="Equation" r:id="rId7" imgW="1574800" imgH="279400" progId="Equation.DSMT4">
                  <p:embed/>
                  <p:pic>
                    <p:nvPicPr>
                      <p:cNvPr id="0" name="Picture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5511800" cy="9779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10"/>
          <p:cNvGraphicFramePr>
            <a:graphicFrameLocks noChangeAspect="1"/>
          </p:cNvGraphicFramePr>
          <p:nvPr/>
        </p:nvGraphicFramePr>
        <p:xfrm>
          <a:off x="6019800" y="2286000"/>
          <a:ext cx="2743200" cy="8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" name="Equation" r:id="rId9" imgW="927100" imgH="292100" progId="Equation.DSMT4">
                  <p:embed/>
                </p:oleObj>
              </mc:Choice>
              <mc:Fallback>
                <p:oleObj name="Equation" r:id="rId9" imgW="927100" imgH="292100" progId="Equation.DSMT4">
                  <p:embed/>
                  <p:pic>
                    <p:nvPicPr>
                      <p:cNvPr id="0" name="Picture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286000"/>
                        <a:ext cx="2743200" cy="86429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71600" y="3581400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Case 1: </a:t>
            </a:r>
          </a:p>
        </p:txBody>
      </p:sp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3111691" y="3592417"/>
          <a:ext cx="13525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" name="Equation" r:id="rId11" imgW="457002" imgH="203112" progId="Equation.DSMT4">
                  <p:embed/>
                </p:oleObj>
              </mc:Choice>
              <mc:Fallback>
                <p:oleObj name="Equation" r:id="rId11" imgW="457002" imgH="203112" progId="Equation.DSMT4">
                  <p:embed/>
                  <p:pic>
                    <p:nvPicPr>
                      <p:cNvPr id="0" name="Picture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691" y="3592417"/>
                        <a:ext cx="1352550" cy="6000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479359" y="4549914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Case 2: </a:t>
            </a:r>
          </a:p>
        </p:txBody>
      </p:sp>
      <p:graphicFrame>
        <p:nvGraphicFramePr>
          <p:cNvPr id="15" name="Object 9"/>
          <p:cNvGraphicFramePr>
            <a:graphicFrameLocks noChangeAspect="1"/>
          </p:cNvGraphicFramePr>
          <p:nvPr/>
        </p:nvGraphicFramePr>
        <p:xfrm>
          <a:off x="3219450" y="4560931"/>
          <a:ext cx="13525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" name="Equation" r:id="rId13" imgW="457002" imgH="203112" progId="Equation.DSMT4">
                  <p:embed/>
                </p:oleObj>
              </mc:Choice>
              <mc:Fallback>
                <p:oleObj name="Equation" r:id="rId13" imgW="457002" imgH="203112" progId="Equation.DSMT4">
                  <p:embed/>
                  <p:pic>
                    <p:nvPicPr>
                      <p:cNvPr id="0" name="Picture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450" y="4560931"/>
                        <a:ext cx="1352550" cy="6000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469834" y="5464314"/>
            <a:ext cx="1787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Case 3: </a:t>
            </a:r>
          </a:p>
        </p:txBody>
      </p:sp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3209925" y="5475331"/>
          <a:ext cx="135255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5" name="Equation" r:id="rId15" imgW="457002" imgH="203112" progId="Equation.DSMT4">
                  <p:embed/>
                </p:oleObj>
              </mc:Choice>
              <mc:Fallback>
                <p:oleObj name="Equation" r:id="rId15" imgW="457002" imgH="203112" progId="Equation.DSMT4">
                  <p:embed/>
                  <p:pic>
                    <p:nvPicPr>
                      <p:cNvPr id="0" name="Picture 2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5475331"/>
                        <a:ext cx="1352550" cy="600075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89331" y="3559314"/>
            <a:ext cx="3693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Underdamping</a:t>
            </a:r>
            <a:r>
              <a:rPr lang="en-US" sz="4000" b="1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34498" y="4473714"/>
            <a:ext cx="3390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Overdamping</a:t>
            </a:r>
            <a:r>
              <a:rPr lang="en-US" sz="4000" b="1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00600" y="5410200"/>
            <a:ext cx="3964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(Critical damping)</a:t>
            </a:r>
          </a:p>
        </p:txBody>
      </p:sp>
    </p:spTree>
    <p:extLst>
      <p:ext uri="{BB962C8B-B14F-4D97-AF65-F5344CB8AC3E}">
        <p14:creationId xmlns:p14="http://schemas.microsoft.com/office/powerpoint/2010/main" val="165621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40992</TotalTime>
  <Words>529</Words>
  <Application>Microsoft Office PowerPoint</Application>
  <PresentationFormat>On-screen Show (4:3)</PresentationFormat>
  <Paragraphs>102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Perpetua</vt:lpstr>
      <vt:lpstr>Symbol</vt:lpstr>
      <vt:lpstr>Office Theme</vt:lpstr>
      <vt:lpstr>Equation</vt:lpstr>
      <vt:lpstr>MathType 6.0 Equation</vt:lpstr>
      <vt:lpstr>Oscillations and Waves</vt:lpstr>
      <vt:lpstr>Highlights of the course</vt:lpstr>
      <vt:lpstr>PowerPoint Presentation</vt:lpstr>
      <vt:lpstr>PowerPoint Presentation</vt:lpstr>
      <vt:lpstr>The damped harmonic oscillator</vt:lpstr>
      <vt:lpstr>The damped harmonic oscillator</vt:lpstr>
      <vt:lpstr>The damped harmonic oscillator</vt:lpstr>
      <vt:lpstr>The damped harmonic oscillator</vt:lpstr>
      <vt:lpstr>The damped harmonic oscillator</vt:lpstr>
      <vt:lpstr>The damped harmonic oscillator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damped harmonic oscillator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damping function f(t)</vt:lpstr>
      <vt:lpstr>PowerPoint Presentation</vt:lpstr>
      <vt:lpstr>PowerPoint Presentation</vt:lpstr>
      <vt:lpstr>The damped harmonic oscillator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iitp</dc:creator>
  <cp:lastModifiedBy>HP</cp:lastModifiedBy>
  <cp:revision>340</cp:revision>
  <dcterms:created xsi:type="dcterms:W3CDTF">2019-06-21T11:37:46Z</dcterms:created>
  <dcterms:modified xsi:type="dcterms:W3CDTF">2022-02-03T05:28:40Z</dcterms:modified>
</cp:coreProperties>
</file>