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1.wmf"/><Relationship Id="rId7" Type="http://schemas.openxmlformats.org/officeDocument/2006/relationships/image" Target="../media/image44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22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image" Target="../media/image21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12" Type="http://schemas.openxmlformats.org/officeDocument/2006/relationships/image" Target="../media/image20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11" Type="http://schemas.openxmlformats.org/officeDocument/2006/relationships/image" Target="../media/image19.wmf"/><Relationship Id="rId5" Type="http://schemas.openxmlformats.org/officeDocument/2006/relationships/image" Target="../media/image61.wmf"/><Relationship Id="rId10" Type="http://schemas.openxmlformats.org/officeDocument/2006/relationships/image" Target="../media/image66.wmf"/><Relationship Id="rId4" Type="http://schemas.openxmlformats.org/officeDocument/2006/relationships/image" Target="../media/image60.wmf"/><Relationship Id="rId9" Type="http://schemas.openxmlformats.org/officeDocument/2006/relationships/image" Target="../media/image6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2.wmf"/><Relationship Id="rId7" Type="http://schemas.openxmlformats.org/officeDocument/2006/relationships/image" Target="../media/image75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4.wmf"/><Relationship Id="rId5" Type="http://schemas.openxmlformats.org/officeDocument/2006/relationships/image" Target="../media/image68.wmf"/><Relationship Id="rId4" Type="http://schemas.openxmlformats.org/officeDocument/2006/relationships/image" Target="../media/image73.wmf"/><Relationship Id="rId9" Type="http://schemas.openxmlformats.org/officeDocument/2006/relationships/image" Target="../media/image7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9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5.wmf"/><Relationship Id="rId1" Type="http://schemas.openxmlformats.org/officeDocument/2006/relationships/image" Target="../media/image13.wmf"/><Relationship Id="rId5" Type="http://schemas.openxmlformats.org/officeDocument/2006/relationships/image" Target="../media/image15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FB9-F0E1-49A9-8C97-A0E858CC0ED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3A5E1-5166-4024-B562-B563FAD88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62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FB9-F0E1-49A9-8C97-A0E858CC0ED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3A5E1-5166-4024-B562-B563FAD88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87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FB9-F0E1-49A9-8C97-A0E858CC0ED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3A5E1-5166-4024-B562-B563FAD88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4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FB9-F0E1-49A9-8C97-A0E858CC0ED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3A5E1-5166-4024-B562-B563FAD88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4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FB9-F0E1-49A9-8C97-A0E858CC0ED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3A5E1-5166-4024-B562-B563FAD88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FB9-F0E1-49A9-8C97-A0E858CC0ED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3A5E1-5166-4024-B562-B563FAD88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4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FB9-F0E1-49A9-8C97-A0E858CC0ED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3A5E1-5166-4024-B562-B563FAD88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8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FB9-F0E1-49A9-8C97-A0E858CC0ED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3A5E1-5166-4024-B562-B563FAD88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57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FB9-F0E1-49A9-8C97-A0E858CC0ED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3A5E1-5166-4024-B562-B563FAD88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2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FB9-F0E1-49A9-8C97-A0E858CC0ED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3A5E1-5166-4024-B562-B563FAD88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97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FB9-F0E1-49A9-8C97-A0E858CC0ED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3A5E1-5166-4024-B562-B563FAD88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2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15FB9-F0E1-49A9-8C97-A0E858CC0ED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3A5E1-5166-4024-B562-B563FAD88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1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8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2.bin"/><Relationship Id="rId18" Type="http://schemas.openxmlformats.org/officeDocument/2006/relationships/image" Target="../media/image45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22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22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4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3.png"/><Relationship Id="rId2" Type="http://schemas.openxmlformats.org/officeDocument/2006/relationships/image" Target="../media/image2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6.png"/><Relationship Id="rId5" Type="http://schemas.openxmlformats.org/officeDocument/2006/relationships/image" Target="../media/image245.png"/><Relationship Id="rId4" Type="http://schemas.openxmlformats.org/officeDocument/2006/relationships/image" Target="../media/image24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6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2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4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8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60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2.bin"/><Relationship Id="rId13" Type="http://schemas.openxmlformats.org/officeDocument/2006/relationships/image" Target="../media/image60.wmf"/><Relationship Id="rId18" Type="http://schemas.openxmlformats.org/officeDocument/2006/relationships/oleObject" Target="../embeddings/oleObject67.bin"/><Relationship Id="rId26" Type="http://schemas.openxmlformats.org/officeDocument/2006/relationships/oleObject" Target="../embeddings/oleObject418.bin"/><Relationship Id="rId3" Type="http://schemas.openxmlformats.org/officeDocument/2006/relationships/oleObject" Target="../embeddings/oleObject62.bin"/><Relationship Id="rId21" Type="http://schemas.openxmlformats.org/officeDocument/2006/relationships/oleObject" Target="../embeddings/oleObject68.bin"/><Relationship Id="rId34" Type="http://schemas.openxmlformats.org/officeDocument/2006/relationships/image" Target="../media/image19.wmf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65.bin"/><Relationship Id="rId17" Type="http://schemas.openxmlformats.org/officeDocument/2006/relationships/oleObject" Target="../embeddings/oleObject415.bin"/><Relationship Id="rId25" Type="http://schemas.openxmlformats.org/officeDocument/2006/relationships/image" Target="../media/image64.wmf"/><Relationship Id="rId33" Type="http://schemas.openxmlformats.org/officeDocument/2006/relationships/oleObject" Target="../embeddings/oleObject72.bin"/><Relationship Id="rId38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1.wmf"/><Relationship Id="rId20" Type="http://schemas.openxmlformats.org/officeDocument/2006/relationships/oleObject" Target="../embeddings/oleObject416.bin"/><Relationship Id="rId29" Type="http://schemas.openxmlformats.org/officeDocument/2006/relationships/oleObject" Target="../embeddings/oleObject419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3.bin"/><Relationship Id="rId11" Type="http://schemas.openxmlformats.org/officeDocument/2006/relationships/oleObject" Target="../embeddings/oleObject413.bin"/><Relationship Id="rId24" Type="http://schemas.openxmlformats.org/officeDocument/2006/relationships/oleObject" Target="../embeddings/oleObject69.bin"/><Relationship Id="rId32" Type="http://schemas.openxmlformats.org/officeDocument/2006/relationships/oleObject" Target="../embeddings/oleObject420.bin"/><Relationship Id="rId37" Type="http://schemas.openxmlformats.org/officeDocument/2006/relationships/oleObject" Target="../embeddings/oleObject74.bin"/><Relationship Id="rId5" Type="http://schemas.openxmlformats.org/officeDocument/2006/relationships/image" Target="../media/image319.png"/><Relationship Id="rId15" Type="http://schemas.openxmlformats.org/officeDocument/2006/relationships/oleObject" Target="../embeddings/oleObject66.bin"/><Relationship Id="rId23" Type="http://schemas.openxmlformats.org/officeDocument/2006/relationships/oleObject" Target="../embeddings/oleObject417.bin"/><Relationship Id="rId28" Type="http://schemas.openxmlformats.org/officeDocument/2006/relationships/image" Target="../media/image65.wmf"/><Relationship Id="rId36" Type="http://schemas.openxmlformats.org/officeDocument/2006/relationships/image" Target="../media/image20.wmf"/><Relationship Id="rId10" Type="http://schemas.openxmlformats.org/officeDocument/2006/relationships/image" Target="../media/image59.wmf"/><Relationship Id="rId19" Type="http://schemas.openxmlformats.org/officeDocument/2006/relationships/image" Target="../media/image62.wmf"/><Relationship Id="rId31" Type="http://schemas.openxmlformats.org/officeDocument/2006/relationships/image" Target="../media/image66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4.bin"/><Relationship Id="rId14" Type="http://schemas.openxmlformats.org/officeDocument/2006/relationships/oleObject" Target="../embeddings/oleObject414.bin"/><Relationship Id="rId22" Type="http://schemas.openxmlformats.org/officeDocument/2006/relationships/image" Target="../media/image63.wmf"/><Relationship Id="rId27" Type="http://schemas.openxmlformats.org/officeDocument/2006/relationships/oleObject" Target="../embeddings/oleObject70.bin"/><Relationship Id="rId30" Type="http://schemas.openxmlformats.org/officeDocument/2006/relationships/oleObject" Target="../embeddings/oleObject71.bin"/><Relationship Id="rId35" Type="http://schemas.openxmlformats.org/officeDocument/2006/relationships/oleObject" Target="../embeddings/oleObject73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76.bin"/><Relationship Id="rId4" Type="http://schemas.openxmlformats.org/officeDocument/2006/relationships/image" Target="../media/image49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7" Type="http://schemas.openxmlformats.org/officeDocument/2006/relationships/image" Target="../media/image6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9.bin"/><Relationship Id="rId5" Type="http://schemas.openxmlformats.org/officeDocument/2006/relationships/image" Target="../media/image68.wmf"/><Relationship Id="rId4" Type="http://schemas.openxmlformats.org/officeDocument/2006/relationships/oleObject" Target="../embeddings/oleObject78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image" Target="../media/image68.wmf"/><Relationship Id="rId18" Type="http://schemas.openxmlformats.org/officeDocument/2006/relationships/oleObject" Target="../embeddings/oleObject87.bin"/><Relationship Id="rId3" Type="http://schemas.openxmlformats.org/officeDocument/2006/relationships/image" Target="../media/image67.png"/><Relationship Id="rId21" Type="http://schemas.openxmlformats.org/officeDocument/2006/relationships/image" Target="../media/image77.wmf"/><Relationship Id="rId7" Type="http://schemas.openxmlformats.org/officeDocument/2006/relationships/image" Target="../media/image71.wmf"/><Relationship Id="rId12" Type="http://schemas.openxmlformats.org/officeDocument/2006/relationships/oleObject" Target="../embeddings/oleObject84.bin"/><Relationship Id="rId17" Type="http://schemas.openxmlformats.org/officeDocument/2006/relationships/image" Target="../media/image7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6.bin"/><Relationship Id="rId20" Type="http://schemas.openxmlformats.org/officeDocument/2006/relationships/oleObject" Target="../embeddings/oleObject88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1.bin"/><Relationship Id="rId11" Type="http://schemas.openxmlformats.org/officeDocument/2006/relationships/image" Target="../media/image73.wmf"/><Relationship Id="rId5" Type="http://schemas.openxmlformats.org/officeDocument/2006/relationships/image" Target="../media/image70.wmf"/><Relationship Id="rId15" Type="http://schemas.openxmlformats.org/officeDocument/2006/relationships/image" Target="../media/image74.wmf"/><Relationship Id="rId10" Type="http://schemas.openxmlformats.org/officeDocument/2006/relationships/oleObject" Target="../embeddings/oleObject83.bin"/><Relationship Id="rId19" Type="http://schemas.openxmlformats.org/officeDocument/2006/relationships/image" Target="../media/image76.wmf"/><Relationship Id="rId4" Type="http://schemas.openxmlformats.org/officeDocument/2006/relationships/oleObject" Target="../embeddings/oleObject80.bin"/><Relationship Id="rId9" Type="http://schemas.openxmlformats.org/officeDocument/2006/relationships/image" Target="../media/image72.wmf"/><Relationship Id="rId14" Type="http://schemas.openxmlformats.org/officeDocument/2006/relationships/oleObject" Target="../embeddings/oleObject8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6.wmf"/><Relationship Id="rId3" Type="http://schemas.openxmlformats.org/officeDocument/2006/relationships/image" Target="../media/image7.png"/><Relationship Id="rId7" Type="http://schemas.openxmlformats.org/officeDocument/2006/relationships/image" Target="../media/image3.wmf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5.wmf"/><Relationship Id="rId5" Type="http://schemas.openxmlformats.org/officeDocument/2006/relationships/image" Target="../media/image8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2.png"/><Relationship Id="rId9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3" Type="http://schemas.openxmlformats.org/officeDocument/2006/relationships/image" Target="../media/image67.png"/><Relationship Id="rId7" Type="http://schemas.openxmlformats.org/officeDocument/2006/relationships/image" Target="../media/image7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0.bin"/><Relationship Id="rId5" Type="http://schemas.openxmlformats.org/officeDocument/2006/relationships/image" Target="../media/image78.wmf"/><Relationship Id="rId4" Type="http://schemas.openxmlformats.org/officeDocument/2006/relationships/oleObject" Target="../embeddings/oleObject89.bin"/><Relationship Id="rId9" Type="http://schemas.openxmlformats.org/officeDocument/2006/relationships/image" Target="../media/image8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12.png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0.wmf"/><Relationship Id="rId4" Type="http://schemas.openxmlformats.org/officeDocument/2006/relationships/image" Target="../media/image8.png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5.wmf"/><Relationship Id="rId3" Type="http://schemas.openxmlformats.org/officeDocument/2006/relationships/image" Target="../media/image16.png"/><Relationship Id="rId7" Type="http://schemas.openxmlformats.org/officeDocument/2006/relationships/image" Target="../media/image5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1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png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b="1" u="sng" dirty="0" smtClean="0">
                <a:solidFill>
                  <a:srgbClr val="0070C0"/>
                </a:solidFill>
              </a:rPr>
              <a:t>Recap</a:t>
            </a:r>
            <a:endParaRPr lang="en-US" sz="9600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2438400"/>
            <a:ext cx="4572000" cy="609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6000" b="1" dirty="0" smtClean="0">
                <a:solidFill>
                  <a:srgbClr val="0070C0"/>
                </a:solidFill>
              </a:rPr>
              <a:t>Gyroscope</a:t>
            </a:r>
            <a:endParaRPr lang="en-US" sz="6000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4023360"/>
            <a:ext cx="2667000" cy="207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3743325"/>
            <a:ext cx="282892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2960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 thought experiment!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To understand and derive Euler equations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3439180"/>
            <a:ext cx="5003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 GEOMETRICAL APPROACH…….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828800" y="4763869"/>
            <a:ext cx="5376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‘ROTATION OF A CYLINDER’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66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 SIMPLIFIED VERSION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WITH ADDED DEMO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3539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Another thought experiment!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50892" y="32882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83892" y="42026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474492" y="3440668"/>
            <a:ext cx="1676400" cy="1087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1717929" y="3510573"/>
            <a:ext cx="839058" cy="6975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1667764" y="2646402"/>
            <a:ext cx="161266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Magnetic Disk 8"/>
          <p:cNvSpPr/>
          <p:nvPr/>
        </p:nvSpPr>
        <p:spPr>
          <a:xfrm>
            <a:off x="2169692" y="2590800"/>
            <a:ext cx="685800" cy="1676400"/>
          </a:xfrm>
          <a:prstGeom prst="flowChartMagneticDisk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1675062" y="2643579"/>
            <a:ext cx="161266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25617" y="1667489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18" name="Group 13"/>
          <p:cNvGrpSpPr/>
          <p:nvPr/>
        </p:nvGrpSpPr>
        <p:grpSpPr>
          <a:xfrm rot="19989134">
            <a:off x="1566306" y="1646496"/>
            <a:ext cx="2362200" cy="2438400"/>
            <a:chOff x="3270096" y="2362200"/>
            <a:chExt cx="2362200" cy="2438400"/>
          </a:xfrm>
        </p:grpSpPr>
        <p:cxnSp>
          <p:nvCxnSpPr>
            <p:cNvPr id="19" name="Straight Arrow Connector 18"/>
            <p:cNvCxnSpPr/>
            <p:nvPr/>
          </p:nvCxnSpPr>
          <p:spPr>
            <a:xfrm flipV="1">
              <a:off x="3955896" y="3962400"/>
              <a:ext cx="1676400" cy="10874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>
              <a:off x="3199333" y="4032305"/>
              <a:ext cx="839058" cy="697532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 flipH="1" flipV="1">
              <a:off x="3149168" y="3168134"/>
              <a:ext cx="1612662" cy="794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lowchart: Magnetic Disk 21"/>
            <p:cNvSpPr/>
            <p:nvPr/>
          </p:nvSpPr>
          <p:spPr>
            <a:xfrm>
              <a:off x="3651096" y="3112532"/>
              <a:ext cx="685800" cy="1676400"/>
            </a:xfrm>
            <a:prstGeom prst="flowChartMagneticDisk">
              <a:avLst/>
            </a:prstGeom>
            <a:solidFill>
              <a:schemeClr val="accent1">
                <a:alpha val="4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744620" y="3415605"/>
            <a:ext cx="4399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In the time interval </a:t>
            </a:r>
            <a:r>
              <a:rPr lang="en-US" sz="2800" b="1" dirty="0" err="1" smtClean="0">
                <a:solidFill>
                  <a:srgbClr val="002060"/>
                </a:solidFill>
              </a:rPr>
              <a:t>Δt</a:t>
            </a:r>
            <a:r>
              <a:rPr lang="en-US" sz="2800" b="1" dirty="0" smtClean="0">
                <a:solidFill>
                  <a:srgbClr val="002060"/>
                </a:solidFill>
              </a:rPr>
              <a:t>, the principal axes rotate away from the 1, 2, 3 axes.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09600" y="4953000"/>
            <a:ext cx="8001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What are the changes in angular momentum in 1,2 and 3 axis?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Δ</a:t>
            </a:r>
            <a:r>
              <a:rPr lang="en-US" sz="3200" dirty="0" smtClean="0">
                <a:solidFill>
                  <a:schemeClr val="bg1"/>
                </a:solidFill>
              </a:rPr>
              <a:t>L</a:t>
            </a:r>
            <a:r>
              <a:rPr lang="en-US" sz="3200" baseline="-25000" dirty="0" smtClean="0">
                <a:solidFill>
                  <a:schemeClr val="bg1"/>
                </a:solidFill>
              </a:rPr>
              <a:t>1</a:t>
            </a:r>
            <a:r>
              <a:rPr lang="en-US" sz="3200" dirty="0" smtClean="0">
                <a:solidFill>
                  <a:schemeClr val="bg1"/>
                </a:solidFill>
              </a:rPr>
              <a:t>, </a:t>
            </a:r>
            <a:r>
              <a:rPr lang="en-US" sz="3200" b="1" dirty="0">
                <a:solidFill>
                  <a:schemeClr val="bg1"/>
                </a:solidFill>
              </a:rPr>
              <a:t>Δ</a:t>
            </a:r>
            <a:r>
              <a:rPr lang="en-US" sz="3200" dirty="0" smtClean="0">
                <a:solidFill>
                  <a:schemeClr val="bg1"/>
                </a:solidFill>
              </a:rPr>
              <a:t>L</a:t>
            </a:r>
            <a:r>
              <a:rPr lang="en-US" sz="3200" baseline="-25000" dirty="0" smtClean="0">
                <a:solidFill>
                  <a:schemeClr val="bg1"/>
                </a:solidFill>
              </a:rPr>
              <a:t>2</a:t>
            </a:r>
            <a:r>
              <a:rPr lang="en-US" sz="3200" dirty="0" smtClean="0">
                <a:solidFill>
                  <a:schemeClr val="bg1"/>
                </a:solidFill>
              </a:rPr>
              <a:t> and </a:t>
            </a:r>
            <a:r>
              <a:rPr lang="en-US" sz="3200" b="1" dirty="0" smtClean="0">
                <a:solidFill>
                  <a:schemeClr val="bg1"/>
                </a:solidFill>
              </a:rPr>
              <a:t>Δ</a:t>
            </a:r>
            <a:r>
              <a:rPr lang="en-US" sz="3200" dirty="0" smtClean="0">
                <a:solidFill>
                  <a:schemeClr val="bg1"/>
                </a:solidFill>
              </a:rPr>
              <a:t>L</a:t>
            </a:r>
            <a:r>
              <a:rPr lang="en-US" sz="3200" baseline="-25000" dirty="0" smtClean="0">
                <a:solidFill>
                  <a:schemeClr val="bg1"/>
                </a:solidFill>
              </a:rPr>
              <a:t>3</a:t>
            </a:r>
            <a:r>
              <a:rPr lang="en-US" sz="3200" dirty="0" smtClean="0">
                <a:solidFill>
                  <a:schemeClr val="bg1"/>
                </a:solidFill>
              </a:rPr>
              <a:t>?</a:t>
            </a:r>
            <a:endParaRPr lang="en-US" sz="3200" dirty="0">
              <a:solidFill>
                <a:schemeClr val="bg1"/>
              </a:solidFill>
            </a:endParaRPr>
          </a:p>
        </p:txBody>
      </p:sp>
      <p:graphicFrame>
        <p:nvGraphicFramePr>
          <p:cNvPr id="442451" name="Object 83"/>
          <p:cNvGraphicFramePr>
            <a:graphicFrameLocks noChangeAspect="1"/>
          </p:cNvGraphicFramePr>
          <p:nvPr/>
        </p:nvGraphicFramePr>
        <p:xfrm>
          <a:off x="4495800" y="1905000"/>
          <a:ext cx="1371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558800" imgH="228600" progId="Equation.DSMT4">
                  <p:embed/>
                </p:oleObj>
              </mc:Choice>
              <mc:Fallback>
                <p:oleObj name="Equation" r:id="rId3" imgW="558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905000"/>
                        <a:ext cx="1371600" cy="55880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452" name="Object 84"/>
          <p:cNvGraphicFramePr>
            <a:graphicFrameLocks noChangeAspect="1"/>
          </p:cNvGraphicFramePr>
          <p:nvPr/>
        </p:nvGraphicFramePr>
        <p:xfrm>
          <a:off x="6108700" y="1905000"/>
          <a:ext cx="1485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5" imgW="609600" imgH="228600" progId="Equation.DSMT4">
                  <p:embed/>
                </p:oleObj>
              </mc:Choice>
              <mc:Fallback>
                <p:oleObj name="Equation" r:id="rId5" imgW="609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8700" y="1905000"/>
                        <a:ext cx="1485900" cy="55880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453" name="Object 85"/>
          <p:cNvGraphicFramePr>
            <a:graphicFrameLocks noChangeAspect="1"/>
          </p:cNvGraphicFramePr>
          <p:nvPr/>
        </p:nvGraphicFramePr>
        <p:xfrm>
          <a:off x="5435600" y="2667000"/>
          <a:ext cx="14351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7" imgW="583947" imgH="228501" progId="Equation.DSMT4">
                  <p:embed/>
                </p:oleObj>
              </mc:Choice>
              <mc:Fallback>
                <p:oleObj name="Equation" r:id="rId7" imgW="583947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2667000"/>
                        <a:ext cx="1435100" cy="55880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29000" y="1339583"/>
            <a:ext cx="2973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Initial Conditions…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8391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Δ</a:t>
            </a:r>
            <a:r>
              <a:rPr lang="en-US" dirty="0" smtClean="0"/>
              <a:t>L</a:t>
            </a:r>
            <a:r>
              <a:rPr lang="en-US" baseline="-25000" dirty="0" smtClean="0"/>
              <a:t>1 </a:t>
            </a:r>
            <a:r>
              <a:rPr lang="en-US" dirty="0" smtClean="0"/>
              <a:t>due to rotation along ‘1’ axis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546696" y="32882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79696" y="42026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870296" y="3440668"/>
            <a:ext cx="1676400" cy="1087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113733" y="3510573"/>
            <a:ext cx="839058" cy="6975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4063568" y="2646402"/>
            <a:ext cx="161266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Magnetic Disk 8"/>
          <p:cNvSpPr/>
          <p:nvPr/>
        </p:nvSpPr>
        <p:spPr>
          <a:xfrm>
            <a:off x="4565496" y="2590800"/>
            <a:ext cx="685800" cy="1676400"/>
          </a:xfrm>
          <a:prstGeom prst="flowChartMagneticDisk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4070866" y="2643579"/>
            <a:ext cx="161266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921421" y="1667489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25" name="Group 13"/>
          <p:cNvGrpSpPr/>
          <p:nvPr/>
        </p:nvGrpSpPr>
        <p:grpSpPr>
          <a:xfrm rot="19989134">
            <a:off x="4319941" y="1561091"/>
            <a:ext cx="1981200" cy="2426732"/>
            <a:chOff x="3651096" y="2362200"/>
            <a:chExt cx="1981200" cy="2426732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3955896" y="3962400"/>
              <a:ext cx="1676400" cy="10874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5400000" flipH="1" flipV="1">
              <a:off x="3149168" y="3168134"/>
              <a:ext cx="1612662" cy="794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Flowchart: Magnetic Disk 28"/>
            <p:cNvSpPr/>
            <p:nvPr/>
          </p:nvSpPr>
          <p:spPr>
            <a:xfrm>
              <a:off x="3651096" y="3112532"/>
              <a:ext cx="685800" cy="1676400"/>
            </a:xfrm>
            <a:prstGeom prst="flowChartMagneticDisk">
              <a:avLst/>
            </a:prstGeom>
            <a:solidFill>
              <a:schemeClr val="accent1">
                <a:alpha val="4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601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8136815"/>
              </p:ext>
            </p:extLst>
          </p:nvPr>
        </p:nvGraphicFramePr>
        <p:xfrm>
          <a:off x="5748604" y="3021904"/>
          <a:ext cx="342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3" imgW="253890" imgH="228501" progId="Equation.DSMT4">
                  <p:embed/>
                </p:oleObj>
              </mc:Choice>
              <mc:Fallback>
                <p:oleObj name="Equation" r:id="rId3" imgW="253890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8604" y="3021904"/>
                        <a:ext cx="342900" cy="30480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110418"/>
              </p:ext>
            </p:extLst>
          </p:nvPr>
        </p:nvGraphicFramePr>
        <p:xfrm>
          <a:off x="4453204" y="2209800"/>
          <a:ext cx="342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5" imgW="253890" imgH="228501" progId="Equation.DSMT4">
                  <p:embed/>
                </p:oleObj>
              </mc:Choice>
              <mc:Fallback>
                <p:oleObj name="Equation" r:id="rId5" imgW="253890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3204" y="2209800"/>
                        <a:ext cx="342900" cy="30480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35" name="Object 7"/>
          <p:cNvGraphicFramePr>
            <a:graphicFrameLocks noChangeAspect="1"/>
          </p:cNvGraphicFramePr>
          <p:nvPr/>
        </p:nvGraphicFramePr>
        <p:xfrm>
          <a:off x="4419600" y="4724400"/>
          <a:ext cx="1828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6" imgW="749300" imgH="228600" progId="Equation.DSMT4">
                  <p:embed/>
                </p:oleObj>
              </mc:Choice>
              <mc:Fallback>
                <p:oleObj name="Equation" r:id="rId6" imgW="7493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724400"/>
                        <a:ext cx="1828800" cy="55880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Freeform 29"/>
          <p:cNvSpPr/>
          <p:nvPr/>
        </p:nvSpPr>
        <p:spPr>
          <a:xfrm flipH="1" flipV="1">
            <a:off x="3919804" y="3810000"/>
            <a:ext cx="762000" cy="533400"/>
          </a:xfrm>
          <a:custGeom>
            <a:avLst/>
            <a:gdLst>
              <a:gd name="connsiteX0" fmla="*/ 68893 w 693106"/>
              <a:gd name="connsiteY0" fmla="*/ 0 h 273485"/>
              <a:gd name="connsiteX1" fmla="*/ 6263 w 693106"/>
              <a:gd name="connsiteY1" fmla="*/ 125261 h 273485"/>
              <a:gd name="connsiteX2" fmla="*/ 106471 w 693106"/>
              <a:gd name="connsiteY2" fmla="*/ 237995 h 273485"/>
              <a:gd name="connsiteX3" fmla="*/ 244257 w 693106"/>
              <a:gd name="connsiteY3" fmla="*/ 263047 h 273485"/>
              <a:gd name="connsiteX4" fmla="*/ 444674 w 693106"/>
              <a:gd name="connsiteY4" fmla="*/ 263047 h 273485"/>
              <a:gd name="connsiteX5" fmla="*/ 594986 w 693106"/>
              <a:gd name="connsiteY5" fmla="*/ 263047 h 273485"/>
              <a:gd name="connsiteX6" fmla="*/ 682668 w 693106"/>
              <a:gd name="connsiteY6" fmla="*/ 200417 h 273485"/>
              <a:gd name="connsiteX7" fmla="*/ 657616 w 693106"/>
              <a:gd name="connsiteY7" fmla="*/ 87682 h 273485"/>
              <a:gd name="connsiteX8" fmla="*/ 557408 w 693106"/>
              <a:gd name="connsiteY8" fmla="*/ 50104 h 27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106" h="273485">
                <a:moveTo>
                  <a:pt x="68893" y="0"/>
                </a:moveTo>
                <a:cubicBezTo>
                  <a:pt x="34446" y="42797"/>
                  <a:pt x="0" y="85595"/>
                  <a:pt x="6263" y="125261"/>
                </a:cubicBezTo>
                <a:cubicBezTo>
                  <a:pt x="12526" y="164927"/>
                  <a:pt x="66805" y="215031"/>
                  <a:pt x="106471" y="237995"/>
                </a:cubicBezTo>
                <a:cubicBezTo>
                  <a:pt x="146137" y="260959"/>
                  <a:pt x="187890" y="258872"/>
                  <a:pt x="244257" y="263047"/>
                </a:cubicBezTo>
                <a:cubicBezTo>
                  <a:pt x="300624" y="267222"/>
                  <a:pt x="444674" y="263047"/>
                  <a:pt x="444674" y="263047"/>
                </a:cubicBezTo>
                <a:cubicBezTo>
                  <a:pt x="503129" y="263047"/>
                  <a:pt x="555320" y="273485"/>
                  <a:pt x="594986" y="263047"/>
                </a:cubicBezTo>
                <a:cubicBezTo>
                  <a:pt x="634652" y="252609"/>
                  <a:pt x="672230" y="229644"/>
                  <a:pt x="682668" y="200417"/>
                </a:cubicBezTo>
                <a:cubicBezTo>
                  <a:pt x="693106" y="171190"/>
                  <a:pt x="678493" y="112734"/>
                  <a:pt x="657616" y="87682"/>
                </a:cubicBezTo>
                <a:cubicBezTo>
                  <a:pt x="636739" y="62630"/>
                  <a:pt x="597073" y="56367"/>
                  <a:pt x="557408" y="50104"/>
                </a:cubicBezTo>
              </a:path>
            </a:pathLst>
          </a:cu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5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Δ</a:t>
            </a:r>
            <a:r>
              <a:rPr lang="en-US" dirty="0" smtClean="0"/>
              <a:t>L</a:t>
            </a:r>
            <a:r>
              <a:rPr lang="en-US" baseline="-25000" dirty="0" smtClean="0"/>
              <a:t>1 </a:t>
            </a:r>
            <a:r>
              <a:rPr lang="en-US" dirty="0" smtClean="0"/>
              <a:t>due to rotation along ‘2’ axis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394296" y="36692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27296" y="45836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717896" y="3821668"/>
            <a:ext cx="1676400" cy="1087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3961333" y="3891573"/>
            <a:ext cx="839058" cy="6975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3911168" y="3027402"/>
            <a:ext cx="161266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Magnetic Disk 8"/>
          <p:cNvSpPr/>
          <p:nvPr/>
        </p:nvSpPr>
        <p:spPr>
          <a:xfrm>
            <a:off x="4413096" y="2971800"/>
            <a:ext cx="685800" cy="1676400"/>
          </a:xfrm>
          <a:prstGeom prst="flowChartMagneticDisk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3918466" y="3024579"/>
            <a:ext cx="161266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769021" y="2048489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5601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442386"/>
              </p:ext>
            </p:extLst>
          </p:nvPr>
        </p:nvGraphicFramePr>
        <p:xfrm>
          <a:off x="4054742" y="4648200"/>
          <a:ext cx="3778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279400" imgH="228600" progId="Equation.DSMT4">
                  <p:embed/>
                </p:oleObj>
              </mc:Choice>
              <mc:Fallback>
                <p:oleObj name="Equation" r:id="rId3" imgW="279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4742" y="4648200"/>
                        <a:ext cx="377825" cy="30480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084129"/>
              </p:ext>
            </p:extLst>
          </p:nvPr>
        </p:nvGraphicFramePr>
        <p:xfrm>
          <a:off x="4284929" y="2590800"/>
          <a:ext cx="37623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5" imgW="279400" imgH="228600" progId="Equation.DSMT4">
                  <p:embed/>
                </p:oleObj>
              </mc:Choice>
              <mc:Fallback>
                <p:oleObj name="Equation" r:id="rId5" imgW="279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929" y="2590800"/>
                        <a:ext cx="376238" cy="30480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3"/>
          <p:cNvGrpSpPr/>
          <p:nvPr/>
        </p:nvGrpSpPr>
        <p:grpSpPr>
          <a:xfrm rot="19989134">
            <a:off x="3879526" y="2320011"/>
            <a:ext cx="1066800" cy="2438400"/>
            <a:chOff x="3270096" y="2362200"/>
            <a:chExt cx="1066800" cy="2438400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>
              <a:off x="3199333" y="4032305"/>
              <a:ext cx="839058" cy="697532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 flipH="1" flipV="1">
              <a:off x="3149168" y="3168134"/>
              <a:ext cx="1612662" cy="794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Magnetic Disk 23"/>
            <p:cNvSpPr/>
            <p:nvPr/>
          </p:nvSpPr>
          <p:spPr>
            <a:xfrm>
              <a:off x="3651096" y="3112532"/>
              <a:ext cx="685800" cy="1676400"/>
            </a:xfrm>
            <a:prstGeom prst="flowChartMagneticDisk">
              <a:avLst/>
            </a:prstGeom>
            <a:solidFill>
              <a:schemeClr val="accent1">
                <a:alpha val="4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Freeform 24"/>
          <p:cNvSpPr/>
          <p:nvPr/>
        </p:nvSpPr>
        <p:spPr>
          <a:xfrm rot="16697199" flipH="1" flipV="1">
            <a:off x="5549414" y="3841366"/>
            <a:ext cx="796433" cy="123097"/>
          </a:xfrm>
          <a:custGeom>
            <a:avLst/>
            <a:gdLst>
              <a:gd name="connsiteX0" fmla="*/ 68893 w 693106"/>
              <a:gd name="connsiteY0" fmla="*/ 0 h 273485"/>
              <a:gd name="connsiteX1" fmla="*/ 6263 w 693106"/>
              <a:gd name="connsiteY1" fmla="*/ 125261 h 273485"/>
              <a:gd name="connsiteX2" fmla="*/ 106471 w 693106"/>
              <a:gd name="connsiteY2" fmla="*/ 237995 h 273485"/>
              <a:gd name="connsiteX3" fmla="*/ 244257 w 693106"/>
              <a:gd name="connsiteY3" fmla="*/ 263047 h 273485"/>
              <a:gd name="connsiteX4" fmla="*/ 444674 w 693106"/>
              <a:gd name="connsiteY4" fmla="*/ 263047 h 273485"/>
              <a:gd name="connsiteX5" fmla="*/ 594986 w 693106"/>
              <a:gd name="connsiteY5" fmla="*/ 263047 h 273485"/>
              <a:gd name="connsiteX6" fmla="*/ 682668 w 693106"/>
              <a:gd name="connsiteY6" fmla="*/ 200417 h 273485"/>
              <a:gd name="connsiteX7" fmla="*/ 657616 w 693106"/>
              <a:gd name="connsiteY7" fmla="*/ 87682 h 273485"/>
              <a:gd name="connsiteX8" fmla="*/ 557408 w 693106"/>
              <a:gd name="connsiteY8" fmla="*/ 50104 h 27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106" h="273485">
                <a:moveTo>
                  <a:pt x="68893" y="0"/>
                </a:moveTo>
                <a:cubicBezTo>
                  <a:pt x="34446" y="42797"/>
                  <a:pt x="0" y="85595"/>
                  <a:pt x="6263" y="125261"/>
                </a:cubicBezTo>
                <a:cubicBezTo>
                  <a:pt x="12526" y="164927"/>
                  <a:pt x="66805" y="215031"/>
                  <a:pt x="106471" y="237995"/>
                </a:cubicBezTo>
                <a:cubicBezTo>
                  <a:pt x="146137" y="260959"/>
                  <a:pt x="187890" y="258872"/>
                  <a:pt x="244257" y="263047"/>
                </a:cubicBezTo>
                <a:cubicBezTo>
                  <a:pt x="300624" y="267222"/>
                  <a:pt x="444674" y="263047"/>
                  <a:pt x="444674" y="263047"/>
                </a:cubicBezTo>
                <a:cubicBezTo>
                  <a:pt x="503129" y="263047"/>
                  <a:pt x="555320" y="273485"/>
                  <a:pt x="594986" y="263047"/>
                </a:cubicBezTo>
                <a:cubicBezTo>
                  <a:pt x="634652" y="252609"/>
                  <a:pt x="672230" y="229644"/>
                  <a:pt x="682668" y="200417"/>
                </a:cubicBezTo>
                <a:cubicBezTo>
                  <a:pt x="693106" y="171190"/>
                  <a:pt x="678493" y="112734"/>
                  <a:pt x="657616" y="87682"/>
                </a:cubicBezTo>
                <a:cubicBezTo>
                  <a:pt x="636739" y="62630"/>
                  <a:pt x="597073" y="56367"/>
                  <a:pt x="557408" y="50104"/>
                </a:cubicBezTo>
              </a:path>
            </a:pathLst>
          </a:cu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5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arallelogram 53"/>
          <p:cNvSpPr/>
          <p:nvPr/>
        </p:nvSpPr>
        <p:spPr>
          <a:xfrm rot="8067005">
            <a:off x="3041359" y="2018089"/>
            <a:ext cx="2895600" cy="1447800"/>
          </a:xfrm>
          <a:prstGeom prst="parallelogram">
            <a:avLst>
              <a:gd name="adj" fmla="val 94657"/>
            </a:avLst>
          </a:prstGeom>
          <a:solidFill>
            <a:srgbClr val="FFC000">
              <a:alpha val="3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199"/>
            <a:ext cx="8991600" cy="990599"/>
          </a:xfrm>
          <a:solidFill>
            <a:srgbClr val="0070C0">
              <a:alpha val="15000"/>
            </a:srgbClr>
          </a:solidFill>
        </p:spPr>
        <p:txBody>
          <a:bodyPr>
            <a:noAutofit/>
          </a:bodyPr>
          <a:lstStyle/>
          <a:p>
            <a:r>
              <a:rPr lang="en-US" sz="3200" b="1" dirty="0" smtClean="0"/>
              <a:t>ΔL</a:t>
            </a:r>
            <a:r>
              <a:rPr lang="en-US" sz="3200" b="1" baseline="-25000" dirty="0" smtClean="0"/>
              <a:t>1 </a:t>
            </a:r>
            <a:r>
              <a:rPr lang="en-US" sz="3200" b="1" dirty="0" smtClean="0"/>
              <a:t>due to rotation along ‘2’ axis</a:t>
            </a:r>
            <a:endParaRPr lang="en-US" sz="3200" b="1" dirty="0"/>
          </a:p>
        </p:txBody>
      </p:sp>
      <p:grpSp>
        <p:nvGrpSpPr>
          <p:cNvPr id="42" name="Group 41"/>
          <p:cNvGrpSpPr/>
          <p:nvPr/>
        </p:nvGrpSpPr>
        <p:grpSpPr>
          <a:xfrm>
            <a:off x="3810000" y="1066800"/>
            <a:ext cx="3276600" cy="4038603"/>
            <a:chOff x="3733800" y="2514600"/>
            <a:chExt cx="3276600" cy="4038603"/>
          </a:xfrm>
        </p:grpSpPr>
        <p:sp>
          <p:nvSpPr>
            <p:cNvPr id="9" name="TextBox 8"/>
            <p:cNvSpPr txBox="1"/>
            <p:nvPr/>
          </p:nvSpPr>
          <p:spPr>
            <a:xfrm>
              <a:off x="5049396" y="2819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L</a:t>
              </a:r>
              <a:r>
                <a:rPr lang="en-US" b="1" baseline="-25000" dirty="0" smtClean="0">
                  <a:solidFill>
                    <a:srgbClr val="FF0000"/>
                  </a:solidFill>
                </a:rPr>
                <a:t>3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4969663" y="4550593"/>
              <a:ext cx="1676400" cy="10874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16200000" flipV="1">
              <a:off x="3941768" y="3525832"/>
              <a:ext cx="2045632" cy="2316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5400000">
              <a:off x="3450998" y="5010365"/>
              <a:ext cx="1978040" cy="1107635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16200000" flipV="1">
              <a:off x="4084183" y="3688217"/>
              <a:ext cx="1316106" cy="492872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5400000">
              <a:off x="3619500" y="4686300"/>
              <a:ext cx="1447800" cy="121920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6553200" y="4343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L</a:t>
              </a:r>
              <a:r>
                <a:rPr lang="en-US" b="1" baseline="-25000" dirty="0" smtClean="0">
                  <a:solidFill>
                    <a:srgbClr val="FF0000"/>
                  </a:solidFill>
                </a:rPr>
                <a:t>2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038600" y="53456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L</a:t>
              </a:r>
              <a:r>
                <a:rPr lang="en-US" b="1" baseline="-25000" dirty="0" smtClean="0">
                  <a:solidFill>
                    <a:srgbClr val="FF0000"/>
                  </a:solidFill>
                </a:rPr>
                <a:t>1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5" name="Arc 44"/>
          <p:cNvSpPr/>
          <p:nvPr/>
        </p:nvSpPr>
        <p:spPr>
          <a:xfrm rot="12996619">
            <a:off x="4875271" y="1914277"/>
            <a:ext cx="509841" cy="674631"/>
          </a:xfrm>
          <a:prstGeom prst="arc">
            <a:avLst>
              <a:gd name="adj1" fmla="val 16614917"/>
              <a:gd name="adj2" fmla="val 1194496"/>
            </a:avLst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055675"/>
              </p:ext>
            </p:extLst>
          </p:nvPr>
        </p:nvGraphicFramePr>
        <p:xfrm>
          <a:off x="4953000" y="2292767"/>
          <a:ext cx="458244" cy="374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3" imgW="279400" imgH="228600" progId="Equation.DSMT4">
                  <p:embed/>
                </p:oleObj>
              </mc:Choice>
              <mc:Fallback>
                <p:oleObj name="Equation" r:id="rId3" imgW="279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292767"/>
                        <a:ext cx="458244" cy="374233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12"/>
          <p:cNvGraphicFramePr>
            <a:graphicFrameLocks noChangeAspect="1"/>
          </p:cNvGraphicFramePr>
          <p:nvPr/>
        </p:nvGraphicFramePr>
        <p:xfrm>
          <a:off x="4419600" y="3733800"/>
          <a:ext cx="3810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5" imgW="279400" imgH="228600" progId="Equation.DSMT4">
                  <p:embed/>
                </p:oleObj>
              </mc:Choice>
              <mc:Fallback>
                <p:oleObj name="Equation" r:id="rId5" imgW="279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733800"/>
                        <a:ext cx="381000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Arc 47"/>
          <p:cNvSpPr/>
          <p:nvPr/>
        </p:nvSpPr>
        <p:spPr>
          <a:xfrm rot="8080368">
            <a:off x="4420363" y="3129119"/>
            <a:ext cx="509841" cy="674631"/>
          </a:xfrm>
          <a:prstGeom prst="arc">
            <a:avLst>
              <a:gd name="adj1" fmla="val 18123122"/>
              <a:gd name="adj2" fmla="val 20589083"/>
            </a:avLst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4412815" y="1352289"/>
            <a:ext cx="635696" cy="469726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2107" name="Object 11"/>
          <p:cNvGraphicFramePr>
            <a:graphicFrameLocks noChangeAspect="1"/>
          </p:cNvGraphicFramePr>
          <p:nvPr/>
        </p:nvGraphicFramePr>
        <p:xfrm>
          <a:off x="4343400" y="1295400"/>
          <a:ext cx="55403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7" imgW="406224" imgH="228501" progId="Equation.DSMT4">
                  <p:embed/>
                </p:oleObj>
              </mc:Choice>
              <mc:Fallback>
                <p:oleObj name="Equation" r:id="rId7" imgW="40622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295400"/>
                        <a:ext cx="554038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8" name="Object 12"/>
          <p:cNvGraphicFramePr>
            <a:graphicFrameLocks noChangeAspect="1"/>
          </p:cNvGraphicFramePr>
          <p:nvPr/>
        </p:nvGraphicFramePr>
        <p:xfrm>
          <a:off x="712788" y="5943600"/>
          <a:ext cx="224631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9" imgW="914400" imgH="228600" progId="Equation.DSMT4">
                  <p:embed/>
                </p:oleObj>
              </mc:Choice>
              <mc:Fallback>
                <p:oleObj name="Equation" r:id="rId9" imgW="914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5943600"/>
                        <a:ext cx="2246312" cy="5619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traight Arrow Connector 58"/>
          <p:cNvCxnSpPr/>
          <p:nvPr/>
        </p:nvCxnSpPr>
        <p:spPr>
          <a:xfrm rot="16200000" flipH="1">
            <a:off x="3581400" y="4800600"/>
            <a:ext cx="685800" cy="76200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Object 11"/>
          <p:cNvGraphicFramePr>
            <a:graphicFrameLocks noChangeAspect="1"/>
          </p:cNvGraphicFramePr>
          <p:nvPr/>
        </p:nvGraphicFramePr>
        <p:xfrm>
          <a:off x="3352800" y="4724400"/>
          <a:ext cx="53657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11" imgW="393529" imgH="228501" progId="Equation.DSMT4">
                  <p:embed/>
                </p:oleObj>
              </mc:Choice>
              <mc:Fallback>
                <p:oleObj name="Equation" r:id="rId11" imgW="393529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724400"/>
                        <a:ext cx="536575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9" name="Curved Connector 68"/>
          <p:cNvCxnSpPr/>
          <p:nvPr/>
        </p:nvCxnSpPr>
        <p:spPr>
          <a:xfrm flipV="1">
            <a:off x="4114800" y="3657600"/>
            <a:ext cx="2514600" cy="1295400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521068" y="3462051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This will not contribute!</a:t>
            </a:r>
            <a:endParaRPr lang="en-US" b="1" baseline="30000" dirty="0"/>
          </a:p>
        </p:txBody>
      </p:sp>
      <p:sp>
        <p:nvSpPr>
          <p:cNvPr id="72" name="Freeform 71"/>
          <p:cNvSpPr/>
          <p:nvPr/>
        </p:nvSpPr>
        <p:spPr>
          <a:xfrm rot="15943977" flipV="1">
            <a:off x="6006859" y="2937112"/>
            <a:ext cx="506412" cy="291256"/>
          </a:xfrm>
          <a:custGeom>
            <a:avLst/>
            <a:gdLst>
              <a:gd name="connsiteX0" fmla="*/ 506412 w 506412"/>
              <a:gd name="connsiteY0" fmla="*/ 184150 h 355600"/>
              <a:gd name="connsiteX1" fmla="*/ 449262 w 506412"/>
              <a:gd name="connsiteY1" fmla="*/ 69850 h 355600"/>
              <a:gd name="connsiteX2" fmla="*/ 334962 w 506412"/>
              <a:gd name="connsiteY2" fmla="*/ 12700 h 355600"/>
              <a:gd name="connsiteX3" fmla="*/ 249237 w 506412"/>
              <a:gd name="connsiteY3" fmla="*/ 3175 h 355600"/>
              <a:gd name="connsiteX4" fmla="*/ 96837 w 506412"/>
              <a:gd name="connsiteY4" fmla="*/ 31750 h 355600"/>
              <a:gd name="connsiteX5" fmla="*/ 11112 w 506412"/>
              <a:gd name="connsiteY5" fmla="*/ 155575 h 355600"/>
              <a:gd name="connsiteX6" fmla="*/ 30162 w 506412"/>
              <a:gd name="connsiteY6" fmla="*/ 279400 h 355600"/>
              <a:gd name="connsiteX7" fmla="*/ 106362 w 506412"/>
              <a:gd name="connsiteY7" fmla="*/ 355600 h 3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6412" h="355600">
                <a:moveTo>
                  <a:pt x="506412" y="184150"/>
                </a:moveTo>
                <a:cubicBezTo>
                  <a:pt x="492124" y="141287"/>
                  <a:pt x="477837" y="98425"/>
                  <a:pt x="449262" y="69850"/>
                </a:cubicBezTo>
                <a:cubicBezTo>
                  <a:pt x="420687" y="41275"/>
                  <a:pt x="368299" y="23812"/>
                  <a:pt x="334962" y="12700"/>
                </a:cubicBezTo>
                <a:cubicBezTo>
                  <a:pt x="301625" y="1588"/>
                  <a:pt x="288924" y="0"/>
                  <a:pt x="249237" y="3175"/>
                </a:cubicBezTo>
                <a:cubicBezTo>
                  <a:pt x="209550" y="6350"/>
                  <a:pt x="136525" y="6350"/>
                  <a:pt x="96837" y="31750"/>
                </a:cubicBezTo>
                <a:cubicBezTo>
                  <a:pt x="57150" y="57150"/>
                  <a:pt x="22224" y="114300"/>
                  <a:pt x="11112" y="155575"/>
                </a:cubicBezTo>
                <a:cubicBezTo>
                  <a:pt x="0" y="196850"/>
                  <a:pt x="14287" y="246063"/>
                  <a:pt x="30162" y="279400"/>
                </a:cubicBezTo>
                <a:cubicBezTo>
                  <a:pt x="46037" y="312737"/>
                  <a:pt x="76199" y="334168"/>
                  <a:pt x="106362" y="355600"/>
                </a:cubicBezTo>
              </a:path>
            </a:pathLst>
          </a:cu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2110" name="Object 14"/>
          <p:cNvGraphicFramePr>
            <a:graphicFrameLocks noChangeAspect="1"/>
          </p:cNvGraphicFramePr>
          <p:nvPr/>
        </p:nvGraphicFramePr>
        <p:xfrm>
          <a:off x="6019800" y="2514600"/>
          <a:ext cx="3810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13" imgW="279400" imgH="228600" progId="Equation.DSMT4">
                  <p:embed/>
                </p:oleObj>
              </mc:Choice>
              <mc:Fallback>
                <p:oleObj name="Equation" r:id="rId13" imgW="279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514600"/>
                        <a:ext cx="381000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Parallelogram 52"/>
          <p:cNvSpPr/>
          <p:nvPr/>
        </p:nvSpPr>
        <p:spPr>
          <a:xfrm>
            <a:off x="3861148" y="3124200"/>
            <a:ext cx="2895600" cy="1447800"/>
          </a:xfrm>
          <a:prstGeom prst="parallelogram">
            <a:avLst>
              <a:gd name="adj" fmla="val 83573"/>
            </a:avLst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71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45" grpId="0" animBg="1"/>
      <p:bldP spid="48" grpId="0" animBg="1"/>
      <p:bldP spid="70" grpId="0"/>
      <p:bldP spid="72" grpId="0" animBg="1"/>
      <p:bldP spid="5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Δ</a:t>
            </a:r>
            <a:r>
              <a:rPr lang="en-US" dirty="0" smtClean="0"/>
              <a:t>L</a:t>
            </a:r>
            <a:r>
              <a:rPr lang="en-US" baseline="-25000" dirty="0" smtClean="0"/>
              <a:t>1 </a:t>
            </a:r>
            <a:r>
              <a:rPr lang="en-US" dirty="0" smtClean="0"/>
              <a:t>due to rotation along ‘3’ axis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250426" y="34406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3426" y="43550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4026" y="3593068"/>
            <a:ext cx="1676400" cy="1087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3817463" y="3662973"/>
            <a:ext cx="839058" cy="6975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3767298" y="2798802"/>
            <a:ext cx="161266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Magnetic Disk 8"/>
          <p:cNvSpPr/>
          <p:nvPr/>
        </p:nvSpPr>
        <p:spPr>
          <a:xfrm>
            <a:off x="4269226" y="2743200"/>
            <a:ext cx="685800" cy="1676400"/>
          </a:xfrm>
          <a:prstGeom prst="flowChartMagneticDisk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3774596" y="2795979"/>
            <a:ext cx="161266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25151" y="1819889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5601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950656"/>
              </p:ext>
            </p:extLst>
          </p:nvPr>
        </p:nvGraphicFramePr>
        <p:xfrm>
          <a:off x="3918809" y="4419600"/>
          <a:ext cx="36036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3" imgW="266584" imgH="228501" progId="Equation.DSMT4">
                  <p:embed/>
                </p:oleObj>
              </mc:Choice>
              <mc:Fallback>
                <p:oleObj name="Equation" r:id="rId3" imgW="26658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8809" y="4419600"/>
                        <a:ext cx="360363" cy="30480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088056"/>
              </p:ext>
            </p:extLst>
          </p:nvPr>
        </p:nvGraphicFramePr>
        <p:xfrm>
          <a:off x="6146072" y="3276600"/>
          <a:ext cx="36036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5" imgW="266584" imgH="228501" progId="Equation.DSMT4">
                  <p:embed/>
                </p:oleObj>
              </mc:Choice>
              <mc:Fallback>
                <p:oleObj name="Equation" r:id="rId5" imgW="26658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6072" y="3276600"/>
                        <a:ext cx="360362" cy="30480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Freeform 24"/>
          <p:cNvSpPr/>
          <p:nvPr/>
        </p:nvSpPr>
        <p:spPr>
          <a:xfrm rot="10800000" flipH="1" flipV="1">
            <a:off x="4309334" y="2362200"/>
            <a:ext cx="796433" cy="123097"/>
          </a:xfrm>
          <a:custGeom>
            <a:avLst/>
            <a:gdLst>
              <a:gd name="connsiteX0" fmla="*/ 68893 w 693106"/>
              <a:gd name="connsiteY0" fmla="*/ 0 h 273485"/>
              <a:gd name="connsiteX1" fmla="*/ 6263 w 693106"/>
              <a:gd name="connsiteY1" fmla="*/ 125261 h 273485"/>
              <a:gd name="connsiteX2" fmla="*/ 106471 w 693106"/>
              <a:gd name="connsiteY2" fmla="*/ 237995 h 273485"/>
              <a:gd name="connsiteX3" fmla="*/ 244257 w 693106"/>
              <a:gd name="connsiteY3" fmla="*/ 263047 h 273485"/>
              <a:gd name="connsiteX4" fmla="*/ 444674 w 693106"/>
              <a:gd name="connsiteY4" fmla="*/ 263047 h 273485"/>
              <a:gd name="connsiteX5" fmla="*/ 594986 w 693106"/>
              <a:gd name="connsiteY5" fmla="*/ 263047 h 273485"/>
              <a:gd name="connsiteX6" fmla="*/ 682668 w 693106"/>
              <a:gd name="connsiteY6" fmla="*/ 200417 h 273485"/>
              <a:gd name="connsiteX7" fmla="*/ 657616 w 693106"/>
              <a:gd name="connsiteY7" fmla="*/ 87682 h 273485"/>
              <a:gd name="connsiteX8" fmla="*/ 557408 w 693106"/>
              <a:gd name="connsiteY8" fmla="*/ 50104 h 27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106" h="273485">
                <a:moveTo>
                  <a:pt x="68893" y="0"/>
                </a:moveTo>
                <a:cubicBezTo>
                  <a:pt x="34446" y="42797"/>
                  <a:pt x="0" y="85595"/>
                  <a:pt x="6263" y="125261"/>
                </a:cubicBezTo>
                <a:cubicBezTo>
                  <a:pt x="12526" y="164927"/>
                  <a:pt x="66805" y="215031"/>
                  <a:pt x="106471" y="237995"/>
                </a:cubicBezTo>
                <a:cubicBezTo>
                  <a:pt x="146137" y="260959"/>
                  <a:pt x="187890" y="258872"/>
                  <a:pt x="244257" y="263047"/>
                </a:cubicBezTo>
                <a:cubicBezTo>
                  <a:pt x="300624" y="267222"/>
                  <a:pt x="444674" y="263047"/>
                  <a:pt x="444674" y="263047"/>
                </a:cubicBezTo>
                <a:cubicBezTo>
                  <a:pt x="503129" y="263047"/>
                  <a:pt x="555320" y="273485"/>
                  <a:pt x="594986" y="263047"/>
                </a:cubicBezTo>
                <a:cubicBezTo>
                  <a:pt x="634652" y="252609"/>
                  <a:pt x="672230" y="229644"/>
                  <a:pt x="682668" y="200417"/>
                </a:cubicBezTo>
                <a:cubicBezTo>
                  <a:pt x="693106" y="171190"/>
                  <a:pt x="678493" y="112734"/>
                  <a:pt x="657616" y="87682"/>
                </a:cubicBezTo>
                <a:cubicBezTo>
                  <a:pt x="636739" y="62630"/>
                  <a:pt x="597073" y="56367"/>
                  <a:pt x="557408" y="50104"/>
                </a:cubicBezTo>
              </a:path>
            </a:pathLst>
          </a:cu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3"/>
          <p:cNvGrpSpPr/>
          <p:nvPr/>
        </p:nvGrpSpPr>
        <p:grpSpPr>
          <a:xfrm rot="19989134">
            <a:off x="3832818" y="2498504"/>
            <a:ext cx="2407748" cy="1688068"/>
            <a:chOff x="3270096" y="3112532"/>
            <a:chExt cx="2407748" cy="1688068"/>
          </a:xfrm>
        </p:grpSpPr>
        <p:cxnSp>
          <p:nvCxnSpPr>
            <p:cNvPr id="19" name="Straight Arrow Connector 18"/>
            <p:cNvCxnSpPr/>
            <p:nvPr/>
          </p:nvCxnSpPr>
          <p:spPr>
            <a:xfrm rot="1610866" flipV="1">
              <a:off x="3969317" y="3917040"/>
              <a:ext cx="1708527" cy="467218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>
              <a:off x="3199333" y="4032305"/>
              <a:ext cx="839058" cy="697532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lowchart: Magnetic Disk 25"/>
            <p:cNvSpPr/>
            <p:nvPr/>
          </p:nvSpPr>
          <p:spPr>
            <a:xfrm>
              <a:off x="3651096" y="3112532"/>
              <a:ext cx="685800" cy="1676400"/>
            </a:xfrm>
            <a:prstGeom prst="flowChartMagneticDisk">
              <a:avLst/>
            </a:prstGeom>
            <a:solidFill>
              <a:schemeClr val="accent1">
                <a:alpha val="4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1691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563562"/>
          </a:xfrm>
          <a:solidFill>
            <a:srgbClr val="0070C0">
              <a:alpha val="15000"/>
            </a:srgbClr>
          </a:solidFill>
        </p:spPr>
        <p:txBody>
          <a:bodyPr>
            <a:noAutofit/>
          </a:bodyPr>
          <a:lstStyle/>
          <a:p>
            <a:r>
              <a:rPr lang="en-US" sz="3200" b="1" dirty="0" smtClean="0"/>
              <a:t>ΔL</a:t>
            </a:r>
            <a:r>
              <a:rPr lang="en-US" sz="3200" b="1" baseline="-25000" dirty="0" smtClean="0"/>
              <a:t>1 </a:t>
            </a:r>
            <a:r>
              <a:rPr lang="en-US" sz="3200" b="1" dirty="0" smtClean="0"/>
              <a:t>due to rotation along ‘3’ axis</a:t>
            </a:r>
            <a:endParaRPr lang="en-US" sz="3200" b="1" dirty="0"/>
          </a:p>
        </p:txBody>
      </p:sp>
      <p:grpSp>
        <p:nvGrpSpPr>
          <p:cNvPr id="12" name="Group 41"/>
          <p:cNvGrpSpPr/>
          <p:nvPr/>
        </p:nvGrpSpPr>
        <p:grpSpPr>
          <a:xfrm>
            <a:off x="3810000" y="990600"/>
            <a:ext cx="3276600" cy="3810000"/>
            <a:chOff x="3733800" y="2209800"/>
            <a:chExt cx="3276600" cy="3810000"/>
          </a:xfrm>
        </p:grpSpPr>
        <p:sp>
          <p:nvSpPr>
            <p:cNvPr id="9" name="TextBox 8"/>
            <p:cNvSpPr txBox="1"/>
            <p:nvPr/>
          </p:nvSpPr>
          <p:spPr>
            <a:xfrm>
              <a:off x="4800600" y="2209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L</a:t>
              </a:r>
              <a:r>
                <a:rPr lang="en-US" b="1" baseline="-25000" dirty="0" smtClean="0">
                  <a:solidFill>
                    <a:srgbClr val="FF0000"/>
                  </a:solidFill>
                </a:rPr>
                <a:t>3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4969663" y="4550593"/>
              <a:ext cx="1676400" cy="10874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16200000" flipV="1">
              <a:off x="3941768" y="3525832"/>
              <a:ext cx="2045632" cy="2316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5400000">
              <a:off x="4136796" y="5086567"/>
              <a:ext cx="1368440" cy="345631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4988672" y="3657600"/>
              <a:ext cx="1793128" cy="935106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5400000">
              <a:off x="3619500" y="4686300"/>
              <a:ext cx="1447800" cy="121920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6553200" y="4343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L</a:t>
              </a:r>
              <a:r>
                <a:rPr lang="en-US" b="1" baseline="-25000" dirty="0" smtClean="0">
                  <a:solidFill>
                    <a:srgbClr val="FF0000"/>
                  </a:solidFill>
                </a:rPr>
                <a:t>2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038600" y="53456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L</a:t>
              </a:r>
              <a:r>
                <a:rPr lang="en-US" b="1" baseline="-25000" dirty="0" smtClean="0">
                  <a:solidFill>
                    <a:srgbClr val="FF0000"/>
                  </a:solidFill>
                </a:rPr>
                <a:t>1</a:t>
              </a:r>
              <a:endParaRPr lang="en-US" b="1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5" name="Arc 44"/>
          <p:cNvSpPr/>
          <p:nvPr/>
        </p:nvSpPr>
        <p:spPr>
          <a:xfrm rot="21097837">
            <a:off x="5615976" y="2983279"/>
            <a:ext cx="509841" cy="674631"/>
          </a:xfrm>
          <a:prstGeom prst="arc">
            <a:avLst>
              <a:gd name="adj1" fmla="val 16542058"/>
              <a:gd name="adj2" fmla="val 1194496"/>
            </a:avLst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" name="Object 6"/>
          <p:cNvGraphicFramePr>
            <a:graphicFrameLocks noChangeAspect="1"/>
          </p:cNvGraphicFramePr>
          <p:nvPr/>
        </p:nvGraphicFramePr>
        <p:xfrm>
          <a:off x="6103938" y="2895600"/>
          <a:ext cx="3651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3" imgW="266584" imgH="228501" progId="Equation.DSMT4">
                  <p:embed/>
                </p:oleObj>
              </mc:Choice>
              <mc:Fallback>
                <p:oleObj name="Equation" r:id="rId3" imgW="26658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3938" y="2895600"/>
                        <a:ext cx="365125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12"/>
          <p:cNvGraphicFramePr>
            <a:graphicFrameLocks noChangeAspect="1"/>
          </p:cNvGraphicFramePr>
          <p:nvPr/>
        </p:nvGraphicFramePr>
        <p:xfrm>
          <a:off x="4351338" y="4114800"/>
          <a:ext cx="363537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5" imgW="266584" imgH="228501" progId="Equation.DSMT4">
                  <p:embed/>
                </p:oleObj>
              </mc:Choice>
              <mc:Fallback>
                <p:oleObj name="Equation" r:id="rId5" imgW="26658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1338" y="4114800"/>
                        <a:ext cx="363537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Arc 47"/>
          <p:cNvSpPr/>
          <p:nvPr/>
        </p:nvSpPr>
        <p:spPr>
          <a:xfrm rot="8080368">
            <a:off x="4420363" y="3357719"/>
            <a:ext cx="509841" cy="674631"/>
          </a:xfrm>
          <a:prstGeom prst="arc">
            <a:avLst>
              <a:gd name="adj1" fmla="val 16542058"/>
              <a:gd name="adj2" fmla="val 20589083"/>
            </a:avLst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5400000" flipH="1" flipV="1">
            <a:off x="6362700" y="2705100"/>
            <a:ext cx="762000" cy="228600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2107" name="Object 11"/>
          <p:cNvGraphicFramePr>
            <a:graphicFrameLocks noChangeAspect="1"/>
          </p:cNvGraphicFramePr>
          <p:nvPr/>
        </p:nvGraphicFramePr>
        <p:xfrm>
          <a:off x="6858000" y="2819400"/>
          <a:ext cx="55403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7" imgW="406224" imgH="228501" progId="Equation.DSMT4">
                  <p:embed/>
                </p:oleObj>
              </mc:Choice>
              <mc:Fallback>
                <p:oleObj name="Equation" r:id="rId7" imgW="40622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819400"/>
                        <a:ext cx="554038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traight Arrow Connector 58"/>
          <p:cNvCxnSpPr/>
          <p:nvPr/>
        </p:nvCxnSpPr>
        <p:spPr>
          <a:xfrm>
            <a:off x="4038600" y="4648200"/>
            <a:ext cx="762000" cy="1588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Object 11"/>
          <p:cNvGraphicFramePr>
            <a:graphicFrameLocks noChangeAspect="1"/>
          </p:cNvGraphicFramePr>
          <p:nvPr/>
        </p:nvGraphicFramePr>
        <p:xfrm>
          <a:off x="4054475" y="4876800"/>
          <a:ext cx="519113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9" imgW="381000" imgH="228600" progId="Equation.DSMT4">
                  <p:embed/>
                </p:oleObj>
              </mc:Choice>
              <mc:Fallback>
                <p:oleObj name="Equation" r:id="rId9" imgW="381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4475" y="4876800"/>
                        <a:ext cx="519113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9" name="Curved Connector 68"/>
          <p:cNvCxnSpPr/>
          <p:nvPr/>
        </p:nvCxnSpPr>
        <p:spPr>
          <a:xfrm flipV="1">
            <a:off x="4495800" y="3886200"/>
            <a:ext cx="2133600" cy="1143000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521068" y="3690651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This will not contribute!</a:t>
            </a:r>
            <a:endParaRPr lang="en-US" b="1" baseline="30000" dirty="0"/>
          </a:p>
        </p:txBody>
      </p:sp>
      <p:sp>
        <p:nvSpPr>
          <p:cNvPr id="72" name="Freeform 71"/>
          <p:cNvSpPr/>
          <p:nvPr/>
        </p:nvSpPr>
        <p:spPr>
          <a:xfrm rot="10800000">
            <a:off x="4800600" y="1600200"/>
            <a:ext cx="506412" cy="266042"/>
          </a:xfrm>
          <a:custGeom>
            <a:avLst/>
            <a:gdLst>
              <a:gd name="connsiteX0" fmla="*/ 506412 w 506412"/>
              <a:gd name="connsiteY0" fmla="*/ 184150 h 355600"/>
              <a:gd name="connsiteX1" fmla="*/ 449262 w 506412"/>
              <a:gd name="connsiteY1" fmla="*/ 69850 h 355600"/>
              <a:gd name="connsiteX2" fmla="*/ 334962 w 506412"/>
              <a:gd name="connsiteY2" fmla="*/ 12700 h 355600"/>
              <a:gd name="connsiteX3" fmla="*/ 249237 w 506412"/>
              <a:gd name="connsiteY3" fmla="*/ 3175 h 355600"/>
              <a:gd name="connsiteX4" fmla="*/ 96837 w 506412"/>
              <a:gd name="connsiteY4" fmla="*/ 31750 h 355600"/>
              <a:gd name="connsiteX5" fmla="*/ 11112 w 506412"/>
              <a:gd name="connsiteY5" fmla="*/ 155575 h 355600"/>
              <a:gd name="connsiteX6" fmla="*/ 30162 w 506412"/>
              <a:gd name="connsiteY6" fmla="*/ 279400 h 355600"/>
              <a:gd name="connsiteX7" fmla="*/ 106362 w 506412"/>
              <a:gd name="connsiteY7" fmla="*/ 355600 h 3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6412" h="355600">
                <a:moveTo>
                  <a:pt x="506412" y="184150"/>
                </a:moveTo>
                <a:cubicBezTo>
                  <a:pt x="492124" y="141287"/>
                  <a:pt x="477837" y="98425"/>
                  <a:pt x="449262" y="69850"/>
                </a:cubicBezTo>
                <a:cubicBezTo>
                  <a:pt x="420687" y="41275"/>
                  <a:pt x="368299" y="23812"/>
                  <a:pt x="334962" y="12700"/>
                </a:cubicBezTo>
                <a:cubicBezTo>
                  <a:pt x="301625" y="1588"/>
                  <a:pt x="288924" y="0"/>
                  <a:pt x="249237" y="3175"/>
                </a:cubicBezTo>
                <a:cubicBezTo>
                  <a:pt x="209550" y="6350"/>
                  <a:pt x="136525" y="6350"/>
                  <a:pt x="96837" y="31750"/>
                </a:cubicBezTo>
                <a:cubicBezTo>
                  <a:pt x="57150" y="57150"/>
                  <a:pt x="22224" y="114300"/>
                  <a:pt x="11112" y="155575"/>
                </a:cubicBezTo>
                <a:cubicBezTo>
                  <a:pt x="0" y="196850"/>
                  <a:pt x="14287" y="246063"/>
                  <a:pt x="30162" y="279400"/>
                </a:cubicBezTo>
                <a:cubicBezTo>
                  <a:pt x="46037" y="312737"/>
                  <a:pt x="76199" y="334168"/>
                  <a:pt x="106362" y="355600"/>
                </a:cubicBezTo>
              </a:path>
            </a:pathLst>
          </a:cu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2110" name="Object 14"/>
          <p:cNvGraphicFramePr>
            <a:graphicFrameLocks noChangeAspect="1"/>
          </p:cNvGraphicFramePr>
          <p:nvPr/>
        </p:nvGraphicFramePr>
        <p:xfrm>
          <a:off x="5418138" y="1447800"/>
          <a:ext cx="363537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11" imgW="266584" imgH="228501" progId="Equation.DSMT4">
                  <p:embed/>
                </p:oleObj>
              </mc:Choice>
              <mc:Fallback>
                <p:oleObj name="Equation" r:id="rId11" imgW="26658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8138" y="1447800"/>
                        <a:ext cx="363537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35" name="Object 15"/>
          <p:cNvGraphicFramePr>
            <a:graphicFrameLocks noChangeAspect="1"/>
          </p:cNvGraphicFramePr>
          <p:nvPr/>
        </p:nvGraphicFramePr>
        <p:xfrm>
          <a:off x="1825625" y="5715000"/>
          <a:ext cx="249555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13" imgW="1016000" imgH="228600" progId="Equation.DSMT4">
                  <p:embed/>
                </p:oleObj>
              </mc:Choice>
              <mc:Fallback>
                <p:oleObj name="Equation" r:id="rId13" imgW="1016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5715000"/>
                        <a:ext cx="2495550" cy="5619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912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8" grpId="0" animBg="1"/>
      <p:bldP spid="70" grpId="0"/>
      <p:bldP spid="7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563562"/>
          </a:xfrm>
          <a:solidFill>
            <a:srgbClr val="0070C0">
              <a:alpha val="15000"/>
            </a:srgbClr>
          </a:solidFill>
        </p:spPr>
        <p:txBody>
          <a:bodyPr>
            <a:noAutofit/>
          </a:bodyPr>
          <a:lstStyle/>
          <a:p>
            <a:r>
              <a:rPr lang="en-US" sz="2800" b="1" dirty="0" smtClean="0"/>
              <a:t>Equation of motion of a Rigid body: Euler’s equation</a:t>
            </a:r>
            <a:endParaRPr lang="en-US" sz="2800" b="1" dirty="0"/>
          </a:p>
        </p:txBody>
      </p:sp>
      <p:graphicFrame>
        <p:nvGraphicFramePr>
          <p:cNvPr id="133135" name="Object 15"/>
          <p:cNvGraphicFramePr>
            <a:graphicFrameLocks noChangeAspect="1"/>
          </p:cNvGraphicFramePr>
          <p:nvPr/>
        </p:nvGraphicFramePr>
        <p:xfrm>
          <a:off x="3886200" y="990600"/>
          <a:ext cx="4927601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3" imgW="2006600" imgH="228600" progId="Equation.DSMT4">
                  <p:embed/>
                </p:oleObj>
              </mc:Choice>
              <mc:Fallback>
                <p:oleObj name="Equation" r:id="rId3" imgW="2006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990600"/>
                        <a:ext cx="4927601" cy="5619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60" name="Object 16"/>
          <p:cNvGraphicFramePr>
            <a:graphicFrameLocks noChangeAspect="1"/>
          </p:cNvGraphicFramePr>
          <p:nvPr/>
        </p:nvGraphicFramePr>
        <p:xfrm>
          <a:off x="3638550" y="3149600"/>
          <a:ext cx="52705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5" imgW="2145369" imgH="393529" progId="Equation.DSMT4">
                  <p:embed/>
                </p:oleObj>
              </mc:Choice>
              <mc:Fallback>
                <p:oleObj name="Equation" r:id="rId5" imgW="214536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3149600"/>
                        <a:ext cx="5270500" cy="9683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4191000" y="1905000"/>
            <a:ext cx="3536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Dividing by       and taking the limit </a:t>
            </a:r>
            <a:endParaRPr lang="en-US" b="1" baseline="30000" dirty="0"/>
          </a:p>
        </p:txBody>
      </p:sp>
      <p:graphicFrame>
        <p:nvGraphicFramePr>
          <p:cNvPr id="134161" name="Object 17"/>
          <p:cNvGraphicFramePr>
            <a:graphicFrameLocks noChangeAspect="1"/>
          </p:cNvGraphicFramePr>
          <p:nvPr/>
        </p:nvGraphicFramePr>
        <p:xfrm>
          <a:off x="5334000" y="1927034"/>
          <a:ext cx="3270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7" imgW="190335" imgH="177646" progId="Equation.DSMT4">
                  <p:embed/>
                </p:oleObj>
              </mc:Choice>
              <mc:Fallback>
                <p:oleObj name="Equation" r:id="rId7" imgW="190335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927034"/>
                        <a:ext cx="32702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63" name="Object 19"/>
          <p:cNvGraphicFramePr>
            <a:graphicFrameLocks noChangeAspect="1"/>
          </p:cNvGraphicFramePr>
          <p:nvPr/>
        </p:nvGraphicFramePr>
        <p:xfrm>
          <a:off x="7553325" y="1925638"/>
          <a:ext cx="8286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9" imgW="482181" imgH="177646" progId="Equation.DSMT4">
                  <p:embed/>
                </p:oleObj>
              </mc:Choice>
              <mc:Fallback>
                <p:oleObj name="Equation" r:id="rId9" imgW="482181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3325" y="1925638"/>
                        <a:ext cx="82867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64" name="Object 20"/>
          <p:cNvGraphicFramePr>
            <a:graphicFrameLocks noChangeAspect="1"/>
          </p:cNvGraphicFramePr>
          <p:nvPr/>
        </p:nvGraphicFramePr>
        <p:xfrm>
          <a:off x="4140200" y="4267200"/>
          <a:ext cx="4303713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11" imgW="1752600" imgH="393700" progId="Equation.DSMT4">
                  <p:embed/>
                </p:oleObj>
              </mc:Choice>
              <mc:Fallback>
                <p:oleObj name="Equation" r:id="rId11" imgW="17526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4267200"/>
                        <a:ext cx="4303713" cy="9683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454075" y="2611379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7075" y="3525779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1777675" y="2763779"/>
            <a:ext cx="1676400" cy="1087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1021112" y="2833684"/>
            <a:ext cx="839058" cy="6975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H="1" flipV="1">
            <a:off x="970947" y="1969513"/>
            <a:ext cx="161266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 flipH="1" flipV="1">
            <a:off x="978245" y="1966690"/>
            <a:ext cx="161266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 rot="19989134">
            <a:off x="869489" y="969607"/>
            <a:ext cx="2362200" cy="2438400"/>
            <a:chOff x="3270096" y="2362200"/>
            <a:chExt cx="2362200" cy="2438400"/>
          </a:xfrm>
        </p:grpSpPr>
        <p:cxnSp>
          <p:nvCxnSpPr>
            <p:cNvPr id="38" name="Straight Arrow Connector 37"/>
            <p:cNvCxnSpPr/>
            <p:nvPr/>
          </p:nvCxnSpPr>
          <p:spPr>
            <a:xfrm flipV="1">
              <a:off x="3955896" y="3962400"/>
              <a:ext cx="1676400" cy="10874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5400000">
              <a:off x="3199333" y="4032305"/>
              <a:ext cx="839058" cy="697532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rot="5400000" flipH="1" flipV="1">
              <a:off x="3149168" y="3168134"/>
              <a:ext cx="1612662" cy="794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Flowchart: Magnetic Disk 40"/>
            <p:cNvSpPr/>
            <p:nvPr/>
          </p:nvSpPr>
          <p:spPr>
            <a:xfrm>
              <a:off x="3651096" y="3112532"/>
              <a:ext cx="685800" cy="1676400"/>
            </a:xfrm>
            <a:prstGeom prst="flowChartMagneticDisk">
              <a:avLst/>
            </a:prstGeom>
            <a:solidFill>
              <a:schemeClr val="accent1">
                <a:alpha val="4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2" name="Object 12"/>
          <p:cNvGraphicFramePr>
            <a:graphicFrameLocks noChangeAspect="1"/>
          </p:cNvGraphicFramePr>
          <p:nvPr/>
        </p:nvGraphicFramePr>
        <p:xfrm>
          <a:off x="1143000" y="3581400"/>
          <a:ext cx="34607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13" imgW="253890" imgH="228501" progId="Equation.DSMT4">
                  <p:embed/>
                </p:oleObj>
              </mc:Choice>
              <mc:Fallback>
                <p:oleObj name="Equation" r:id="rId13" imgW="253890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81400"/>
                        <a:ext cx="346075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6"/>
          <p:cNvGraphicFramePr>
            <a:graphicFrameLocks noChangeAspect="1"/>
          </p:cNvGraphicFramePr>
          <p:nvPr/>
        </p:nvGraphicFramePr>
        <p:xfrm>
          <a:off x="2725738" y="2362200"/>
          <a:ext cx="3810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15" imgW="279400" imgH="228600" progId="Equation.DSMT4">
                  <p:embed/>
                </p:oleObj>
              </mc:Choice>
              <mc:Fallback>
                <p:oleObj name="Equation" r:id="rId15" imgW="279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5738" y="2362200"/>
                        <a:ext cx="381000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6"/>
          <p:cNvGraphicFramePr>
            <a:graphicFrameLocks noChangeAspect="1"/>
          </p:cNvGraphicFramePr>
          <p:nvPr/>
        </p:nvGraphicFramePr>
        <p:xfrm>
          <a:off x="1600200" y="838200"/>
          <a:ext cx="36353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17" imgW="266584" imgH="228501" progId="Equation.DSMT4">
                  <p:embed/>
                </p:oleObj>
              </mc:Choice>
              <mc:Fallback>
                <p:oleObj name="Equation" r:id="rId17" imgW="26658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838200"/>
                        <a:ext cx="363538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1828800" y="9906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Freeform 45"/>
          <p:cNvSpPr/>
          <p:nvPr/>
        </p:nvSpPr>
        <p:spPr>
          <a:xfrm rot="16697199">
            <a:off x="2792104" y="2680219"/>
            <a:ext cx="693106" cy="236286"/>
          </a:xfrm>
          <a:custGeom>
            <a:avLst/>
            <a:gdLst>
              <a:gd name="connsiteX0" fmla="*/ 68893 w 693106"/>
              <a:gd name="connsiteY0" fmla="*/ 0 h 273485"/>
              <a:gd name="connsiteX1" fmla="*/ 6263 w 693106"/>
              <a:gd name="connsiteY1" fmla="*/ 125261 h 273485"/>
              <a:gd name="connsiteX2" fmla="*/ 106471 w 693106"/>
              <a:gd name="connsiteY2" fmla="*/ 237995 h 273485"/>
              <a:gd name="connsiteX3" fmla="*/ 244257 w 693106"/>
              <a:gd name="connsiteY3" fmla="*/ 263047 h 273485"/>
              <a:gd name="connsiteX4" fmla="*/ 444674 w 693106"/>
              <a:gd name="connsiteY4" fmla="*/ 263047 h 273485"/>
              <a:gd name="connsiteX5" fmla="*/ 594986 w 693106"/>
              <a:gd name="connsiteY5" fmla="*/ 263047 h 273485"/>
              <a:gd name="connsiteX6" fmla="*/ 682668 w 693106"/>
              <a:gd name="connsiteY6" fmla="*/ 200417 h 273485"/>
              <a:gd name="connsiteX7" fmla="*/ 657616 w 693106"/>
              <a:gd name="connsiteY7" fmla="*/ 87682 h 273485"/>
              <a:gd name="connsiteX8" fmla="*/ 557408 w 693106"/>
              <a:gd name="connsiteY8" fmla="*/ 50104 h 27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106" h="273485">
                <a:moveTo>
                  <a:pt x="68893" y="0"/>
                </a:moveTo>
                <a:cubicBezTo>
                  <a:pt x="34446" y="42797"/>
                  <a:pt x="0" y="85595"/>
                  <a:pt x="6263" y="125261"/>
                </a:cubicBezTo>
                <a:cubicBezTo>
                  <a:pt x="12526" y="164927"/>
                  <a:pt x="66805" y="215031"/>
                  <a:pt x="106471" y="237995"/>
                </a:cubicBezTo>
                <a:cubicBezTo>
                  <a:pt x="146137" y="260959"/>
                  <a:pt x="187890" y="258872"/>
                  <a:pt x="244257" y="263047"/>
                </a:cubicBezTo>
                <a:cubicBezTo>
                  <a:pt x="300624" y="267222"/>
                  <a:pt x="444674" y="263047"/>
                  <a:pt x="444674" y="263047"/>
                </a:cubicBezTo>
                <a:cubicBezTo>
                  <a:pt x="503129" y="263047"/>
                  <a:pt x="555320" y="273485"/>
                  <a:pt x="594986" y="263047"/>
                </a:cubicBezTo>
                <a:cubicBezTo>
                  <a:pt x="634652" y="252609"/>
                  <a:pt x="672230" y="229644"/>
                  <a:pt x="682668" y="200417"/>
                </a:cubicBezTo>
                <a:cubicBezTo>
                  <a:pt x="693106" y="171190"/>
                  <a:pt x="678493" y="112734"/>
                  <a:pt x="657616" y="87682"/>
                </a:cubicBezTo>
                <a:cubicBezTo>
                  <a:pt x="636739" y="62630"/>
                  <a:pt x="597073" y="56367"/>
                  <a:pt x="557408" y="50104"/>
                </a:cubicBezTo>
              </a:path>
            </a:pathLst>
          </a:cu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 flipV="1">
            <a:off x="914400" y="3200400"/>
            <a:ext cx="693106" cy="304800"/>
          </a:xfrm>
          <a:custGeom>
            <a:avLst/>
            <a:gdLst>
              <a:gd name="connsiteX0" fmla="*/ 68893 w 693106"/>
              <a:gd name="connsiteY0" fmla="*/ 0 h 273485"/>
              <a:gd name="connsiteX1" fmla="*/ 6263 w 693106"/>
              <a:gd name="connsiteY1" fmla="*/ 125261 h 273485"/>
              <a:gd name="connsiteX2" fmla="*/ 106471 w 693106"/>
              <a:gd name="connsiteY2" fmla="*/ 237995 h 273485"/>
              <a:gd name="connsiteX3" fmla="*/ 244257 w 693106"/>
              <a:gd name="connsiteY3" fmla="*/ 263047 h 273485"/>
              <a:gd name="connsiteX4" fmla="*/ 444674 w 693106"/>
              <a:gd name="connsiteY4" fmla="*/ 263047 h 273485"/>
              <a:gd name="connsiteX5" fmla="*/ 594986 w 693106"/>
              <a:gd name="connsiteY5" fmla="*/ 263047 h 273485"/>
              <a:gd name="connsiteX6" fmla="*/ 682668 w 693106"/>
              <a:gd name="connsiteY6" fmla="*/ 200417 h 273485"/>
              <a:gd name="connsiteX7" fmla="*/ 657616 w 693106"/>
              <a:gd name="connsiteY7" fmla="*/ 87682 h 273485"/>
              <a:gd name="connsiteX8" fmla="*/ 557408 w 693106"/>
              <a:gd name="connsiteY8" fmla="*/ 50104 h 27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106" h="273485">
                <a:moveTo>
                  <a:pt x="68893" y="0"/>
                </a:moveTo>
                <a:cubicBezTo>
                  <a:pt x="34446" y="42797"/>
                  <a:pt x="0" y="85595"/>
                  <a:pt x="6263" y="125261"/>
                </a:cubicBezTo>
                <a:cubicBezTo>
                  <a:pt x="12526" y="164927"/>
                  <a:pt x="66805" y="215031"/>
                  <a:pt x="106471" y="237995"/>
                </a:cubicBezTo>
                <a:cubicBezTo>
                  <a:pt x="146137" y="260959"/>
                  <a:pt x="187890" y="258872"/>
                  <a:pt x="244257" y="263047"/>
                </a:cubicBezTo>
                <a:cubicBezTo>
                  <a:pt x="300624" y="267222"/>
                  <a:pt x="444674" y="263047"/>
                  <a:pt x="444674" y="263047"/>
                </a:cubicBezTo>
                <a:cubicBezTo>
                  <a:pt x="503129" y="263047"/>
                  <a:pt x="555320" y="273485"/>
                  <a:pt x="594986" y="263047"/>
                </a:cubicBezTo>
                <a:cubicBezTo>
                  <a:pt x="634652" y="252609"/>
                  <a:pt x="672230" y="229644"/>
                  <a:pt x="682668" y="200417"/>
                </a:cubicBezTo>
                <a:cubicBezTo>
                  <a:pt x="693106" y="171190"/>
                  <a:pt x="678493" y="112734"/>
                  <a:pt x="657616" y="87682"/>
                </a:cubicBezTo>
                <a:cubicBezTo>
                  <a:pt x="636739" y="62630"/>
                  <a:pt x="597073" y="56367"/>
                  <a:pt x="557408" y="50104"/>
                </a:cubicBezTo>
              </a:path>
            </a:pathLst>
          </a:cu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1524000" y="1524000"/>
            <a:ext cx="693106" cy="152400"/>
          </a:xfrm>
          <a:custGeom>
            <a:avLst/>
            <a:gdLst>
              <a:gd name="connsiteX0" fmla="*/ 68893 w 693106"/>
              <a:gd name="connsiteY0" fmla="*/ 0 h 273485"/>
              <a:gd name="connsiteX1" fmla="*/ 6263 w 693106"/>
              <a:gd name="connsiteY1" fmla="*/ 125261 h 273485"/>
              <a:gd name="connsiteX2" fmla="*/ 106471 w 693106"/>
              <a:gd name="connsiteY2" fmla="*/ 237995 h 273485"/>
              <a:gd name="connsiteX3" fmla="*/ 244257 w 693106"/>
              <a:gd name="connsiteY3" fmla="*/ 263047 h 273485"/>
              <a:gd name="connsiteX4" fmla="*/ 444674 w 693106"/>
              <a:gd name="connsiteY4" fmla="*/ 263047 h 273485"/>
              <a:gd name="connsiteX5" fmla="*/ 594986 w 693106"/>
              <a:gd name="connsiteY5" fmla="*/ 263047 h 273485"/>
              <a:gd name="connsiteX6" fmla="*/ 682668 w 693106"/>
              <a:gd name="connsiteY6" fmla="*/ 200417 h 273485"/>
              <a:gd name="connsiteX7" fmla="*/ 657616 w 693106"/>
              <a:gd name="connsiteY7" fmla="*/ 87682 h 273485"/>
              <a:gd name="connsiteX8" fmla="*/ 557408 w 693106"/>
              <a:gd name="connsiteY8" fmla="*/ 50104 h 27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106" h="273485">
                <a:moveTo>
                  <a:pt x="68893" y="0"/>
                </a:moveTo>
                <a:cubicBezTo>
                  <a:pt x="34446" y="42797"/>
                  <a:pt x="0" y="85595"/>
                  <a:pt x="6263" y="125261"/>
                </a:cubicBezTo>
                <a:cubicBezTo>
                  <a:pt x="12526" y="164927"/>
                  <a:pt x="66805" y="215031"/>
                  <a:pt x="106471" y="237995"/>
                </a:cubicBezTo>
                <a:cubicBezTo>
                  <a:pt x="146137" y="260959"/>
                  <a:pt x="187890" y="258872"/>
                  <a:pt x="244257" y="263047"/>
                </a:cubicBezTo>
                <a:cubicBezTo>
                  <a:pt x="300624" y="267222"/>
                  <a:pt x="444674" y="263047"/>
                  <a:pt x="444674" y="263047"/>
                </a:cubicBezTo>
                <a:cubicBezTo>
                  <a:pt x="503129" y="263047"/>
                  <a:pt x="555320" y="273485"/>
                  <a:pt x="594986" y="263047"/>
                </a:cubicBezTo>
                <a:cubicBezTo>
                  <a:pt x="634652" y="252609"/>
                  <a:pt x="672230" y="229644"/>
                  <a:pt x="682668" y="200417"/>
                </a:cubicBezTo>
                <a:cubicBezTo>
                  <a:pt x="693106" y="171190"/>
                  <a:pt x="678493" y="112734"/>
                  <a:pt x="657616" y="87682"/>
                </a:cubicBezTo>
                <a:cubicBezTo>
                  <a:pt x="636739" y="62630"/>
                  <a:pt x="597073" y="56367"/>
                  <a:pt x="557408" y="50104"/>
                </a:cubicBezTo>
              </a:path>
            </a:pathLst>
          </a:cu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3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563562"/>
          </a:xfrm>
          <a:solidFill>
            <a:srgbClr val="0070C0">
              <a:alpha val="15000"/>
            </a:srgbClr>
          </a:solidFill>
        </p:spPr>
        <p:txBody>
          <a:bodyPr>
            <a:noAutofit/>
          </a:bodyPr>
          <a:lstStyle/>
          <a:p>
            <a:r>
              <a:rPr lang="en-US" sz="2800" b="1" dirty="0" smtClean="0"/>
              <a:t>Equation of motion of a Rigid body: Euler’s equation</a:t>
            </a:r>
            <a:endParaRPr lang="en-US" sz="2800" b="1" dirty="0"/>
          </a:p>
        </p:txBody>
      </p:sp>
      <p:graphicFrame>
        <p:nvGraphicFramePr>
          <p:cNvPr id="134164" name="Object 20"/>
          <p:cNvGraphicFramePr>
            <a:graphicFrameLocks noChangeAspect="1"/>
          </p:cNvGraphicFramePr>
          <p:nvPr/>
        </p:nvGraphicFramePr>
        <p:xfrm>
          <a:off x="4038600" y="1295400"/>
          <a:ext cx="4303713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3" imgW="1752600" imgH="393700" progId="Equation.DSMT4">
                  <p:embed/>
                </p:oleObj>
              </mc:Choice>
              <mc:Fallback>
                <p:oleObj name="Equation" r:id="rId3" imgW="17526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295400"/>
                        <a:ext cx="4303713" cy="9683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8" name="Object 10"/>
          <p:cNvGraphicFramePr>
            <a:graphicFrameLocks noChangeAspect="1"/>
          </p:cNvGraphicFramePr>
          <p:nvPr/>
        </p:nvGraphicFramePr>
        <p:xfrm>
          <a:off x="4100513" y="2743200"/>
          <a:ext cx="433387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5" imgW="1765300" imgH="393700" progId="Equation.DSMT4">
                  <p:embed/>
                </p:oleObj>
              </mc:Choice>
              <mc:Fallback>
                <p:oleObj name="Equation" r:id="rId5" imgW="17653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513" y="2743200"/>
                        <a:ext cx="4333875" cy="9683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9" name="Object 11"/>
          <p:cNvGraphicFramePr>
            <a:graphicFrameLocks noChangeAspect="1"/>
          </p:cNvGraphicFramePr>
          <p:nvPr/>
        </p:nvGraphicFramePr>
        <p:xfrm>
          <a:off x="4129088" y="4191000"/>
          <a:ext cx="4303712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Equation" r:id="rId7" imgW="1752600" imgH="393700" progId="Equation.DSMT4">
                  <p:embed/>
                </p:oleObj>
              </mc:Choice>
              <mc:Fallback>
                <p:oleObj name="Equation" r:id="rId7" imgW="17526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9088" y="4191000"/>
                        <a:ext cx="4303712" cy="9683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454075" y="2611379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7075" y="3525779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777675" y="2763779"/>
            <a:ext cx="1676400" cy="1087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1021112" y="2833684"/>
            <a:ext cx="839058" cy="6975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970947" y="1969513"/>
            <a:ext cx="161266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978245" y="1966690"/>
            <a:ext cx="161266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 rot="19989134">
            <a:off x="869489" y="969607"/>
            <a:ext cx="2362200" cy="2438400"/>
            <a:chOff x="3270096" y="2362200"/>
            <a:chExt cx="2362200" cy="2438400"/>
          </a:xfrm>
        </p:grpSpPr>
        <p:cxnSp>
          <p:nvCxnSpPr>
            <p:cNvPr id="36" name="Straight Arrow Connector 35"/>
            <p:cNvCxnSpPr/>
            <p:nvPr/>
          </p:nvCxnSpPr>
          <p:spPr>
            <a:xfrm flipV="1">
              <a:off x="3955896" y="3962400"/>
              <a:ext cx="1676400" cy="10874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5400000">
              <a:off x="3199333" y="4032305"/>
              <a:ext cx="839058" cy="697532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rot="5400000" flipH="1" flipV="1">
              <a:off x="3149168" y="3168134"/>
              <a:ext cx="1612662" cy="794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Flowchart: Magnetic Disk 38"/>
            <p:cNvSpPr/>
            <p:nvPr/>
          </p:nvSpPr>
          <p:spPr>
            <a:xfrm>
              <a:off x="3651096" y="3112532"/>
              <a:ext cx="685800" cy="1676400"/>
            </a:xfrm>
            <a:prstGeom prst="flowChartMagneticDisk">
              <a:avLst/>
            </a:prstGeom>
            <a:solidFill>
              <a:schemeClr val="accent1">
                <a:alpha val="4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0" name="Object 12"/>
          <p:cNvGraphicFramePr>
            <a:graphicFrameLocks noChangeAspect="1"/>
          </p:cNvGraphicFramePr>
          <p:nvPr/>
        </p:nvGraphicFramePr>
        <p:xfrm>
          <a:off x="1143000" y="3581400"/>
          <a:ext cx="34607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9" imgW="253890" imgH="228501" progId="Equation.DSMT4">
                  <p:embed/>
                </p:oleObj>
              </mc:Choice>
              <mc:Fallback>
                <p:oleObj name="Equation" r:id="rId9" imgW="253890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81400"/>
                        <a:ext cx="346075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6"/>
          <p:cNvGraphicFramePr>
            <a:graphicFrameLocks noChangeAspect="1"/>
          </p:cNvGraphicFramePr>
          <p:nvPr/>
        </p:nvGraphicFramePr>
        <p:xfrm>
          <a:off x="2725738" y="2362200"/>
          <a:ext cx="3810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11" imgW="279400" imgH="228600" progId="Equation.DSMT4">
                  <p:embed/>
                </p:oleObj>
              </mc:Choice>
              <mc:Fallback>
                <p:oleObj name="Equation" r:id="rId11" imgW="279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5738" y="2362200"/>
                        <a:ext cx="381000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6"/>
          <p:cNvGraphicFramePr>
            <a:graphicFrameLocks noChangeAspect="1"/>
          </p:cNvGraphicFramePr>
          <p:nvPr/>
        </p:nvGraphicFramePr>
        <p:xfrm>
          <a:off x="1600200" y="838200"/>
          <a:ext cx="36353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13" imgW="266584" imgH="228501" progId="Equation.DSMT4">
                  <p:embed/>
                </p:oleObj>
              </mc:Choice>
              <mc:Fallback>
                <p:oleObj name="Equation" r:id="rId13" imgW="26658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838200"/>
                        <a:ext cx="363538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1828800" y="9906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4" name="Freeform 43"/>
          <p:cNvSpPr/>
          <p:nvPr/>
        </p:nvSpPr>
        <p:spPr>
          <a:xfrm rot="16697199">
            <a:off x="2792104" y="2680219"/>
            <a:ext cx="693106" cy="236286"/>
          </a:xfrm>
          <a:custGeom>
            <a:avLst/>
            <a:gdLst>
              <a:gd name="connsiteX0" fmla="*/ 68893 w 693106"/>
              <a:gd name="connsiteY0" fmla="*/ 0 h 273485"/>
              <a:gd name="connsiteX1" fmla="*/ 6263 w 693106"/>
              <a:gd name="connsiteY1" fmla="*/ 125261 h 273485"/>
              <a:gd name="connsiteX2" fmla="*/ 106471 w 693106"/>
              <a:gd name="connsiteY2" fmla="*/ 237995 h 273485"/>
              <a:gd name="connsiteX3" fmla="*/ 244257 w 693106"/>
              <a:gd name="connsiteY3" fmla="*/ 263047 h 273485"/>
              <a:gd name="connsiteX4" fmla="*/ 444674 w 693106"/>
              <a:gd name="connsiteY4" fmla="*/ 263047 h 273485"/>
              <a:gd name="connsiteX5" fmla="*/ 594986 w 693106"/>
              <a:gd name="connsiteY5" fmla="*/ 263047 h 273485"/>
              <a:gd name="connsiteX6" fmla="*/ 682668 w 693106"/>
              <a:gd name="connsiteY6" fmla="*/ 200417 h 273485"/>
              <a:gd name="connsiteX7" fmla="*/ 657616 w 693106"/>
              <a:gd name="connsiteY7" fmla="*/ 87682 h 273485"/>
              <a:gd name="connsiteX8" fmla="*/ 557408 w 693106"/>
              <a:gd name="connsiteY8" fmla="*/ 50104 h 27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106" h="273485">
                <a:moveTo>
                  <a:pt x="68893" y="0"/>
                </a:moveTo>
                <a:cubicBezTo>
                  <a:pt x="34446" y="42797"/>
                  <a:pt x="0" y="85595"/>
                  <a:pt x="6263" y="125261"/>
                </a:cubicBezTo>
                <a:cubicBezTo>
                  <a:pt x="12526" y="164927"/>
                  <a:pt x="66805" y="215031"/>
                  <a:pt x="106471" y="237995"/>
                </a:cubicBezTo>
                <a:cubicBezTo>
                  <a:pt x="146137" y="260959"/>
                  <a:pt x="187890" y="258872"/>
                  <a:pt x="244257" y="263047"/>
                </a:cubicBezTo>
                <a:cubicBezTo>
                  <a:pt x="300624" y="267222"/>
                  <a:pt x="444674" y="263047"/>
                  <a:pt x="444674" y="263047"/>
                </a:cubicBezTo>
                <a:cubicBezTo>
                  <a:pt x="503129" y="263047"/>
                  <a:pt x="555320" y="273485"/>
                  <a:pt x="594986" y="263047"/>
                </a:cubicBezTo>
                <a:cubicBezTo>
                  <a:pt x="634652" y="252609"/>
                  <a:pt x="672230" y="229644"/>
                  <a:pt x="682668" y="200417"/>
                </a:cubicBezTo>
                <a:cubicBezTo>
                  <a:pt x="693106" y="171190"/>
                  <a:pt x="678493" y="112734"/>
                  <a:pt x="657616" y="87682"/>
                </a:cubicBezTo>
                <a:cubicBezTo>
                  <a:pt x="636739" y="62630"/>
                  <a:pt x="597073" y="56367"/>
                  <a:pt x="557408" y="50104"/>
                </a:cubicBezTo>
              </a:path>
            </a:pathLst>
          </a:cu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 flipV="1">
            <a:off x="914400" y="3200400"/>
            <a:ext cx="693106" cy="304800"/>
          </a:xfrm>
          <a:custGeom>
            <a:avLst/>
            <a:gdLst>
              <a:gd name="connsiteX0" fmla="*/ 68893 w 693106"/>
              <a:gd name="connsiteY0" fmla="*/ 0 h 273485"/>
              <a:gd name="connsiteX1" fmla="*/ 6263 w 693106"/>
              <a:gd name="connsiteY1" fmla="*/ 125261 h 273485"/>
              <a:gd name="connsiteX2" fmla="*/ 106471 w 693106"/>
              <a:gd name="connsiteY2" fmla="*/ 237995 h 273485"/>
              <a:gd name="connsiteX3" fmla="*/ 244257 w 693106"/>
              <a:gd name="connsiteY3" fmla="*/ 263047 h 273485"/>
              <a:gd name="connsiteX4" fmla="*/ 444674 w 693106"/>
              <a:gd name="connsiteY4" fmla="*/ 263047 h 273485"/>
              <a:gd name="connsiteX5" fmla="*/ 594986 w 693106"/>
              <a:gd name="connsiteY5" fmla="*/ 263047 h 273485"/>
              <a:gd name="connsiteX6" fmla="*/ 682668 w 693106"/>
              <a:gd name="connsiteY6" fmla="*/ 200417 h 273485"/>
              <a:gd name="connsiteX7" fmla="*/ 657616 w 693106"/>
              <a:gd name="connsiteY7" fmla="*/ 87682 h 273485"/>
              <a:gd name="connsiteX8" fmla="*/ 557408 w 693106"/>
              <a:gd name="connsiteY8" fmla="*/ 50104 h 27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106" h="273485">
                <a:moveTo>
                  <a:pt x="68893" y="0"/>
                </a:moveTo>
                <a:cubicBezTo>
                  <a:pt x="34446" y="42797"/>
                  <a:pt x="0" y="85595"/>
                  <a:pt x="6263" y="125261"/>
                </a:cubicBezTo>
                <a:cubicBezTo>
                  <a:pt x="12526" y="164927"/>
                  <a:pt x="66805" y="215031"/>
                  <a:pt x="106471" y="237995"/>
                </a:cubicBezTo>
                <a:cubicBezTo>
                  <a:pt x="146137" y="260959"/>
                  <a:pt x="187890" y="258872"/>
                  <a:pt x="244257" y="263047"/>
                </a:cubicBezTo>
                <a:cubicBezTo>
                  <a:pt x="300624" y="267222"/>
                  <a:pt x="444674" y="263047"/>
                  <a:pt x="444674" y="263047"/>
                </a:cubicBezTo>
                <a:cubicBezTo>
                  <a:pt x="503129" y="263047"/>
                  <a:pt x="555320" y="273485"/>
                  <a:pt x="594986" y="263047"/>
                </a:cubicBezTo>
                <a:cubicBezTo>
                  <a:pt x="634652" y="252609"/>
                  <a:pt x="672230" y="229644"/>
                  <a:pt x="682668" y="200417"/>
                </a:cubicBezTo>
                <a:cubicBezTo>
                  <a:pt x="693106" y="171190"/>
                  <a:pt x="678493" y="112734"/>
                  <a:pt x="657616" y="87682"/>
                </a:cubicBezTo>
                <a:cubicBezTo>
                  <a:pt x="636739" y="62630"/>
                  <a:pt x="597073" y="56367"/>
                  <a:pt x="557408" y="50104"/>
                </a:cubicBezTo>
              </a:path>
            </a:pathLst>
          </a:cu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1524000" y="1524000"/>
            <a:ext cx="693106" cy="152400"/>
          </a:xfrm>
          <a:custGeom>
            <a:avLst/>
            <a:gdLst>
              <a:gd name="connsiteX0" fmla="*/ 68893 w 693106"/>
              <a:gd name="connsiteY0" fmla="*/ 0 h 273485"/>
              <a:gd name="connsiteX1" fmla="*/ 6263 w 693106"/>
              <a:gd name="connsiteY1" fmla="*/ 125261 h 273485"/>
              <a:gd name="connsiteX2" fmla="*/ 106471 w 693106"/>
              <a:gd name="connsiteY2" fmla="*/ 237995 h 273485"/>
              <a:gd name="connsiteX3" fmla="*/ 244257 w 693106"/>
              <a:gd name="connsiteY3" fmla="*/ 263047 h 273485"/>
              <a:gd name="connsiteX4" fmla="*/ 444674 w 693106"/>
              <a:gd name="connsiteY4" fmla="*/ 263047 h 273485"/>
              <a:gd name="connsiteX5" fmla="*/ 594986 w 693106"/>
              <a:gd name="connsiteY5" fmla="*/ 263047 h 273485"/>
              <a:gd name="connsiteX6" fmla="*/ 682668 w 693106"/>
              <a:gd name="connsiteY6" fmla="*/ 200417 h 273485"/>
              <a:gd name="connsiteX7" fmla="*/ 657616 w 693106"/>
              <a:gd name="connsiteY7" fmla="*/ 87682 h 273485"/>
              <a:gd name="connsiteX8" fmla="*/ 557408 w 693106"/>
              <a:gd name="connsiteY8" fmla="*/ 50104 h 27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106" h="273485">
                <a:moveTo>
                  <a:pt x="68893" y="0"/>
                </a:moveTo>
                <a:cubicBezTo>
                  <a:pt x="34446" y="42797"/>
                  <a:pt x="0" y="85595"/>
                  <a:pt x="6263" y="125261"/>
                </a:cubicBezTo>
                <a:cubicBezTo>
                  <a:pt x="12526" y="164927"/>
                  <a:pt x="66805" y="215031"/>
                  <a:pt x="106471" y="237995"/>
                </a:cubicBezTo>
                <a:cubicBezTo>
                  <a:pt x="146137" y="260959"/>
                  <a:pt x="187890" y="258872"/>
                  <a:pt x="244257" y="263047"/>
                </a:cubicBezTo>
                <a:cubicBezTo>
                  <a:pt x="300624" y="267222"/>
                  <a:pt x="444674" y="263047"/>
                  <a:pt x="444674" y="263047"/>
                </a:cubicBezTo>
                <a:cubicBezTo>
                  <a:pt x="503129" y="263047"/>
                  <a:pt x="555320" y="273485"/>
                  <a:pt x="594986" y="263047"/>
                </a:cubicBezTo>
                <a:cubicBezTo>
                  <a:pt x="634652" y="252609"/>
                  <a:pt x="672230" y="229644"/>
                  <a:pt x="682668" y="200417"/>
                </a:cubicBezTo>
                <a:cubicBezTo>
                  <a:pt x="693106" y="171190"/>
                  <a:pt x="678493" y="112734"/>
                  <a:pt x="657616" y="87682"/>
                </a:cubicBezTo>
                <a:cubicBezTo>
                  <a:pt x="636739" y="62630"/>
                  <a:pt x="597073" y="56367"/>
                  <a:pt x="557408" y="50104"/>
                </a:cubicBezTo>
              </a:path>
            </a:pathLst>
          </a:cu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 rot="16200000" flipH="1">
            <a:off x="2070970" y="1815230"/>
            <a:ext cx="2209800" cy="560540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6200000" flipH="1">
            <a:off x="2743200" y="4114800"/>
            <a:ext cx="1828800" cy="457200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" name="Group 7"/>
          <p:cNvGrpSpPr/>
          <p:nvPr/>
        </p:nvGrpSpPr>
        <p:grpSpPr>
          <a:xfrm>
            <a:off x="1295400" y="1981200"/>
            <a:ext cx="3644030" cy="2819400"/>
            <a:chOff x="3899770" y="1371600"/>
            <a:chExt cx="3644030" cy="28194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867400" y="2895600"/>
              <a:ext cx="1676400" cy="1588"/>
            </a:xfrm>
            <a:prstGeom prst="line">
              <a:avLst/>
            </a:prstGeom>
            <a:ln w="76200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6" name="Can 5"/>
            <p:cNvSpPr/>
            <p:nvPr/>
          </p:nvSpPr>
          <p:spPr>
            <a:xfrm rot="16200000">
              <a:off x="4495800" y="2209800"/>
              <a:ext cx="2819400" cy="1143000"/>
            </a:xfrm>
            <a:prstGeom prst="can">
              <a:avLst>
                <a:gd name="adj" fmla="val 50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3899770" y="2870548"/>
              <a:ext cx="1676400" cy="1588"/>
            </a:xfrm>
            <a:prstGeom prst="line">
              <a:avLst/>
            </a:prstGeom>
            <a:ln w="76200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9" name="Straight Arrow Connector 8"/>
          <p:cNvCxnSpPr/>
          <p:nvPr/>
        </p:nvCxnSpPr>
        <p:spPr>
          <a:xfrm rot="5400000">
            <a:off x="5753894" y="4152106"/>
            <a:ext cx="990600" cy="1588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648200" y="3506788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35255" y="3636108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r>
              <a:rPr lang="en-US" baseline="-25000" dirty="0" smtClean="0"/>
              <a:t>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00800" y="336446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4736068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an Impulse in 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181600"/>
            <a:ext cx="1311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Torque in z  </a:t>
            </a:r>
            <a:endParaRPr lang="en-US" dirty="0"/>
          </a:p>
        </p:txBody>
      </p:sp>
      <p:sp>
        <p:nvSpPr>
          <p:cNvPr id="16" name="Flowchart: Summing Junction 15"/>
          <p:cNvSpPr/>
          <p:nvPr/>
        </p:nvSpPr>
        <p:spPr>
          <a:xfrm>
            <a:off x="7443014" y="5257801"/>
            <a:ext cx="202793" cy="228599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147812" y="5791200"/>
            <a:ext cx="1786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</a:t>
            </a:r>
            <a:r>
              <a:rPr lang="en-US" baseline="-25000" dirty="0" smtClean="0"/>
              <a:t>z  </a:t>
            </a:r>
            <a:r>
              <a:rPr lang="en-US" dirty="0" smtClean="0"/>
              <a:t>=</a:t>
            </a:r>
            <a:endParaRPr lang="en-US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638800" y="5752578"/>
                <a:ext cx="2095767" cy="492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∆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𝑍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∆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𝞨</m:t>
                    </m:r>
                    <m:r>
                      <a:rPr lang="en-US" b="0" i="1" baseline="-25000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dirty="0"/>
                  <a:t>L</a:t>
                </a:r>
                <a:r>
                  <a:rPr lang="en-US" baseline="-25000" dirty="0"/>
                  <a:t>s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752578"/>
                <a:ext cx="2095767" cy="492571"/>
              </a:xfrm>
              <a:prstGeom prst="rect">
                <a:avLst/>
              </a:prstGeom>
              <a:blipFill rotWithShape="1">
                <a:blip r:embed="rId2"/>
                <a:stretch>
                  <a:fillRect b="-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7"/>
          <p:cNvGrpSpPr/>
          <p:nvPr/>
        </p:nvGrpSpPr>
        <p:grpSpPr>
          <a:xfrm>
            <a:off x="1752600" y="1828800"/>
            <a:ext cx="3182655" cy="2819400"/>
            <a:chOff x="4204570" y="1066800"/>
            <a:chExt cx="3182655" cy="2819400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5867400" y="1981200"/>
              <a:ext cx="1519825" cy="762000"/>
            </a:xfrm>
            <a:prstGeom prst="line">
              <a:avLst/>
            </a:prstGeom>
            <a:ln w="76200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27" name="Can 26"/>
            <p:cNvSpPr/>
            <p:nvPr/>
          </p:nvSpPr>
          <p:spPr>
            <a:xfrm rot="14657829">
              <a:off x="4305300" y="1905000"/>
              <a:ext cx="2819400" cy="1143000"/>
            </a:xfrm>
            <a:prstGeom prst="can">
              <a:avLst>
                <a:gd name="adj" fmla="val 50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 flipV="1">
              <a:off x="4204570" y="2872136"/>
              <a:ext cx="1371600" cy="633064"/>
            </a:xfrm>
            <a:prstGeom prst="line">
              <a:avLst/>
            </a:prstGeom>
            <a:ln w="76200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/>
          <p:cNvCxnSpPr/>
          <p:nvPr/>
        </p:nvCxnSpPr>
        <p:spPr>
          <a:xfrm flipV="1">
            <a:off x="4724400" y="2273474"/>
            <a:ext cx="1143000" cy="5845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572000" y="2209800"/>
                <a:ext cx="9433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L</a:t>
                </a:r>
                <a:r>
                  <a:rPr lang="en-US" baseline="-25000" dirty="0" smtClean="0"/>
                  <a:t>s</a:t>
                </a:r>
                <a:r>
                  <a:rPr lang="en-US" dirty="0" smtClean="0"/>
                  <a:t>+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𝑍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09800"/>
                <a:ext cx="943335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5161" t="-833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 flipH="1" flipV="1">
            <a:off x="5791200" y="2273474"/>
            <a:ext cx="398746" cy="1208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248400" y="2743200"/>
                <a:ext cx="11935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𝑍</m:t>
                        </m:r>
                      </m:sub>
                    </m:sSub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743200"/>
                <a:ext cx="1193596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H="1" flipV="1">
            <a:off x="3263030" y="1066800"/>
            <a:ext cx="38100" cy="24133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3007180" y="533400"/>
                <a:ext cx="493212" cy="362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𝞨</m:t>
                      </m:r>
                      <m:r>
                        <a:rPr lang="en-US" b="0" i="1" baseline="-25000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7180" y="533400"/>
                <a:ext cx="493212" cy="362984"/>
              </a:xfrm>
              <a:prstGeom prst="rect">
                <a:avLst/>
              </a:prstGeom>
              <a:blipFill rotWithShape="1">
                <a:blip r:embed="rId5"/>
                <a:stretch>
                  <a:fillRect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3533962" y="5257800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z</a:t>
            </a:r>
            <a:endParaRPr lang="en-US" b="1" dirty="0"/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7239000" y="609600"/>
            <a:ext cx="0" cy="14980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7645807" y="609600"/>
                <a:ext cx="1086195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L</a:t>
                </a:r>
                <a:r>
                  <a:rPr lang="en-US" baseline="-25000" dirty="0" smtClean="0"/>
                  <a:t>y</a:t>
                </a:r>
                <a:r>
                  <a:rPr lang="en-US" dirty="0" smtClean="0"/>
                  <a:t> = </a:t>
                </a:r>
                <a:r>
                  <a:rPr lang="en-US" dirty="0" err="1" smtClean="0"/>
                  <a:t>I</a:t>
                </a:r>
                <a:r>
                  <a:rPr lang="en-US" baseline="-25000" dirty="0" err="1" smtClean="0"/>
                  <a:t>yy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𝞨</m:t>
                    </m:r>
                    <m:r>
                      <a:rPr lang="en-US" i="1" baseline="-25000">
                        <a:latin typeface="Cambria Math"/>
                      </a:rPr>
                      <m:t>𝑦</m:t>
                    </m:r>
                  </m:oMath>
                </a14:m>
                <a:endParaRPr lang="en-US" baseline="-25000" dirty="0"/>
              </a:p>
              <a:p>
                <a:endParaRPr lang="en-US" baseline="-250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807" y="609600"/>
                <a:ext cx="1086195" cy="553998"/>
              </a:xfrm>
              <a:prstGeom prst="rect">
                <a:avLst/>
              </a:prstGeom>
              <a:blipFill rotWithShape="1">
                <a:blip r:embed="rId6"/>
                <a:stretch>
                  <a:fillRect l="-4494" t="-5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>
            <a:off x="3500392" y="3480148"/>
            <a:ext cx="0" cy="26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11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 animBg="1"/>
      <p:bldP spid="18" grpId="0"/>
      <p:bldP spid="19" grpId="0" animBg="1"/>
      <p:bldP spid="33" grpId="0" animBg="1"/>
      <p:bldP spid="36" grpId="0" animBg="1"/>
      <p:bldP spid="39" grpId="0" animBg="1"/>
      <p:bldP spid="40" grpId="0"/>
      <p:bldP spid="4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563562"/>
          </a:xfrm>
          <a:solidFill>
            <a:srgbClr val="0070C0">
              <a:alpha val="15000"/>
            </a:srgbClr>
          </a:solidFill>
        </p:spPr>
        <p:txBody>
          <a:bodyPr>
            <a:noAutofit/>
          </a:bodyPr>
          <a:lstStyle/>
          <a:p>
            <a:r>
              <a:rPr lang="en-US" sz="2800" b="1" dirty="0" smtClean="0"/>
              <a:t>Equation of motion of a Rigid body: Euler’s equation</a:t>
            </a:r>
            <a:endParaRPr lang="en-US" sz="2800" b="1" dirty="0"/>
          </a:p>
        </p:txBody>
      </p:sp>
      <p:graphicFrame>
        <p:nvGraphicFramePr>
          <p:cNvPr id="134164" name="Object 20"/>
          <p:cNvGraphicFramePr>
            <a:graphicFrameLocks noChangeAspect="1"/>
          </p:cNvGraphicFramePr>
          <p:nvPr/>
        </p:nvGraphicFramePr>
        <p:xfrm>
          <a:off x="4178300" y="1295400"/>
          <a:ext cx="402272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Equation" r:id="rId3" imgW="1637589" imgH="393529" progId="Equation.DSMT4">
                  <p:embed/>
                </p:oleObj>
              </mc:Choice>
              <mc:Fallback>
                <p:oleObj name="Equation" r:id="rId3" imgW="163758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300" y="1295400"/>
                        <a:ext cx="4022725" cy="9683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8" name="Object 10"/>
          <p:cNvGraphicFramePr>
            <a:graphicFrameLocks noChangeAspect="1"/>
          </p:cNvGraphicFramePr>
          <p:nvPr/>
        </p:nvGraphicFramePr>
        <p:xfrm>
          <a:off x="4240213" y="2743200"/>
          <a:ext cx="4052887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Equation" r:id="rId5" imgW="1651000" imgH="393700" progId="Equation.DSMT4">
                  <p:embed/>
                </p:oleObj>
              </mc:Choice>
              <mc:Fallback>
                <p:oleObj name="Equation" r:id="rId5" imgW="16510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0213" y="2743200"/>
                        <a:ext cx="4052887" cy="9683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9" name="Object 11"/>
          <p:cNvGraphicFramePr>
            <a:graphicFrameLocks noChangeAspect="1"/>
          </p:cNvGraphicFramePr>
          <p:nvPr/>
        </p:nvGraphicFramePr>
        <p:xfrm>
          <a:off x="4268788" y="4191000"/>
          <a:ext cx="4024312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7" imgW="1637589" imgH="393529" progId="Equation.DSMT4">
                  <p:embed/>
                </p:oleObj>
              </mc:Choice>
              <mc:Fallback>
                <p:oleObj name="Equation" r:id="rId7" imgW="163758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8788" y="4191000"/>
                        <a:ext cx="4024312" cy="9683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itle 1"/>
          <p:cNvSpPr txBox="1">
            <a:spLocks/>
          </p:cNvSpPr>
          <p:nvPr/>
        </p:nvSpPr>
        <p:spPr>
          <a:xfrm>
            <a:off x="152400" y="5638800"/>
            <a:ext cx="8763000" cy="563562"/>
          </a:xfrm>
          <a:prstGeom prst="rect">
            <a:avLst/>
          </a:prstGeom>
          <a:solidFill>
            <a:srgbClr val="0070C0">
              <a:alpha val="15000"/>
            </a:srgb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Euler’s Equations of rigid body motion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54075" y="29072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87075" y="38216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1777675" y="3059668"/>
            <a:ext cx="1676400" cy="1087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1021112" y="3129573"/>
            <a:ext cx="839058" cy="6975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970947" y="2265402"/>
            <a:ext cx="161266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H="1" flipV="1">
            <a:off x="978245" y="2262579"/>
            <a:ext cx="161266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 rot="19989134">
            <a:off x="869489" y="1265496"/>
            <a:ext cx="2362200" cy="2438400"/>
            <a:chOff x="3270096" y="2362200"/>
            <a:chExt cx="2362200" cy="2438400"/>
          </a:xfrm>
        </p:grpSpPr>
        <p:cxnSp>
          <p:nvCxnSpPr>
            <p:cNvPr id="37" name="Straight Arrow Connector 36"/>
            <p:cNvCxnSpPr/>
            <p:nvPr/>
          </p:nvCxnSpPr>
          <p:spPr>
            <a:xfrm flipV="1">
              <a:off x="3955896" y="3962400"/>
              <a:ext cx="1676400" cy="10874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rot="5400000">
              <a:off x="3199333" y="4032305"/>
              <a:ext cx="839058" cy="697532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5400000" flipH="1" flipV="1">
              <a:off x="3149168" y="3168134"/>
              <a:ext cx="1612662" cy="794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Flowchart: Magnetic Disk 39"/>
            <p:cNvSpPr/>
            <p:nvPr/>
          </p:nvSpPr>
          <p:spPr>
            <a:xfrm>
              <a:off x="3651096" y="3112532"/>
              <a:ext cx="685800" cy="1676400"/>
            </a:xfrm>
            <a:prstGeom prst="flowChartMagneticDisk">
              <a:avLst/>
            </a:prstGeom>
            <a:solidFill>
              <a:schemeClr val="accent1">
                <a:alpha val="4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1" name="Object 12"/>
          <p:cNvGraphicFramePr>
            <a:graphicFrameLocks noChangeAspect="1"/>
          </p:cNvGraphicFramePr>
          <p:nvPr/>
        </p:nvGraphicFramePr>
        <p:xfrm>
          <a:off x="1143000" y="3877289"/>
          <a:ext cx="34607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Equation" r:id="rId9" imgW="253890" imgH="228501" progId="Equation.DSMT4">
                  <p:embed/>
                </p:oleObj>
              </mc:Choice>
              <mc:Fallback>
                <p:oleObj name="Equation" r:id="rId9" imgW="253890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877289"/>
                        <a:ext cx="346075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6"/>
          <p:cNvGraphicFramePr>
            <a:graphicFrameLocks noChangeAspect="1"/>
          </p:cNvGraphicFramePr>
          <p:nvPr/>
        </p:nvGraphicFramePr>
        <p:xfrm>
          <a:off x="2725738" y="2658089"/>
          <a:ext cx="3810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Equation" r:id="rId11" imgW="279400" imgH="228600" progId="Equation.DSMT4">
                  <p:embed/>
                </p:oleObj>
              </mc:Choice>
              <mc:Fallback>
                <p:oleObj name="Equation" r:id="rId11" imgW="279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5738" y="2658089"/>
                        <a:ext cx="381000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6"/>
          <p:cNvGraphicFramePr>
            <a:graphicFrameLocks noChangeAspect="1"/>
          </p:cNvGraphicFramePr>
          <p:nvPr/>
        </p:nvGraphicFramePr>
        <p:xfrm>
          <a:off x="1600200" y="1134089"/>
          <a:ext cx="36353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13" imgW="266584" imgH="228501" progId="Equation.DSMT4">
                  <p:embed/>
                </p:oleObj>
              </mc:Choice>
              <mc:Fallback>
                <p:oleObj name="Equation" r:id="rId13" imgW="26658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134089"/>
                        <a:ext cx="363538" cy="31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1828800" y="1286489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5" name="Freeform 44"/>
          <p:cNvSpPr/>
          <p:nvPr/>
        </p:nvSpPr>
        <p:spPr>
          <a:xfrm rot="16697199">
            <a:off x="2792104" y="2976108"/>
            <a:ext cx="693106" cy="236286"/>
          </a:xfrm>
          <a:custGeom>
            <a:avLst/>
            <a:gdLst>
              <a:gd name="connsiteX0" fmla="*/ 68893 w 693106"/>
              <a:gd name="connsiteY0" fmla="*/ 0 h 273485"/>
              <a:gd name="connsiteX1" fmla="*/ 6263 w 693106"/>
              <a:gd name="connsiteY1" fmla="*/ 125261 h 273485"/>
              <a:gd name="connsiteX2" fmla="*/ 106471 w 693106"/>
              <a:gd name="connsiteY2" fmla="*/ 237995 h 273485"/>
              <a:gd name="connsiteX3" fmla="*/ 244257 w 693106"/>
              <a:gd name="connsiteY3" fmla="*/ 263047 h 273485"/>
              <a:gd name="connsiteX4" fmla="*/ 444674 w 693106"/>
              <a:gd name="connsiteY4" fmla="*/ 263047 h 273485"/>
              <a:gd name="connsiteX5" fmla="*/ 594986 w 693106"/>
              <a:gd name="connsiteY5" fmla="*/ 263047 h 273485"/>
              <a:gd name="connsiteX6" fmla="*/ 682668 w 693106"/>
              <a:gd name="connsiteY6" fmla="*/ 200417 h 273485"/>
              <a:gd name="connsiteX7" fmla="*/ 657616 w 693106"/>
              <a:gd name="connsiteY7" fmla="*/ 87682 h 273485"/>
              <a:gd name="connsiteX8" fmla="*/ 557408 w 693106"/>
              <a:gd name="connsiteY8" fmla="*/ 50104 h 27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106" h="273485">
                <a:moveTo>
                  <a:pt x="68893" y="0"/>
                </a:moveTo>
                <a:cubicBezTo>
                  <a:pt x="34446" y="42797"/>
                  <a:pt x="0" y="85595"/>
                  <a:pt x="6263" y="125261"/>
                </a:cubicBezTo>
                <a:cubicBezTo>
                  <a:pt x="12526" y="164927"/>
                  <a:pt x="66805" y="215031"/>
                  <a:pt x="106471" y="237995"/>
                </a:cubicBezTo>
                <a:cubicBezTo>
                  <a:pt x="146137" y="260959"/>
                  <a:pt x="187890" y="258872"/>
                  <a:pt x="244257" y="263047"/>
                </a:cubicBezTo>
                <a:cubicBezTo>
                  <a:pt x="300624" y="267222"/>
                  <a:pt x="444674" y="263047"/>
                  <a:pt x="444674" y="263047"/>
                </a:cubicBezTo>
                <a:cubicBezTo>
                  <a:pt x="503129" y="263047"/>
                  <a:pt x="555320" y="273485"/>
                  <a:pt x="594986" y="263047"/>
                </a:cubicBezTo>
                <a:cubicBezTo>
                  <a:pt x="634652" y="252609"/>
                  <a:pt x="672230" y="229644"/>
                  <a:pt x="682668" y="200417"/>
                </a:cubicBezTo>
                <a:cubicBezTo>
                  <a:pt x="693106" y="171190"/>
                  <a:pt x="678493" y="112734"/>
                  <a:pt x="657616" y="87682"/>
                </a:cubicBezTo>
                <a:cubicBezTo>
                  <a:pt x="636739" y="62630"/>
                  <a:pt x="597073" y="56367"/>
                  <a:pt x="557408" y="50104"/>
                </a:cubicBezTo>
              </a:path>
            </a:pathLst>
          </a:cu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 flipV="1">
            <a:off x="914400" y="3496289"/>
            <a:ext cx="693106" cy="304800"/>
          </a:xfrm>
          <a:custGeom>
            <a:avLst/>
            <a:gdLst>
              <a:gd name="connsiteX0" fmla="*/ 68893 w 693106"/>
              <a:gd name="connsiteY0" fmla="*/ 0 h 273485"/>
              <a:gd name="connsiteX1" fmla="*/ 6263 w 693106"/>
              <a:gd name="connsiteY1" fmla="*/ 125261 h 273485"/>
              <a:gd name="connsiteX2" fmla="*/ 106471 w 693106"/>
              <a:gd name="connsiteY2" fmla="*/ 237995 h 273485"/>
              <a:gd name="connsiteX3" fmla="*/ 244257 w 693106"/>
              <a:gd name="connsiteY3" fmla="*/ 263047 h 273485"/>
              <a:gd name="connsiteX4" fmla="*/ 444674 w 693106"/>
              <a:gd name="connsiteY4" fmla="*/ 263047 h 273485"/>
              <a:gd name="connsiteX5" fmla="*/ 594986 w 693106"/>
              <a:gd name="connsiteY5" fmla="*/ 263047 h 273485"/>
              <a:gd name="connsiteX6" fmla="*/ 682668 w 693106"/>
              <a:gd name="connsiteY6" fmla="*/ 200417 h 273485"/>
              <a:gd name="connsiteX7" fmla="*/ 657616 w 693106"/>
              <a:gd name="connsiteY7" fmla="*/ 87682 h 273485"/>
              <a:gd name="connsiteX8" fmla="*/ 557408 w 693106"/>
              <a:gd name="connsiteY8" fmla="*/ 50104 h 27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106" h="273485">
                <a:moveTo>
                  <a:pt x="68893" y="0"/>
                </a:moveTo>
                <a:cubicBezTo>
                  <a:pt x="34446" y="42797"/>
                  <a:pt x="0" y="85595"/>
                  <a:pt x="6263" y="125261"/>
                </a:cubicBezTo>
                <a:cubicBezTo>
                  <a:pt x="12526" y="164927"/>
                  <a:pt x="66805" y="215031"/>
                  <a:pt x="106471" y="237995"/>
                </a:cubicBezTo>
                <a:cubicBezTo>
                  <a:pt x="146137" y="260959"/>
                  <a:pt x="187890" y="258872"/>
                  <a:pt x="244257" y="263047"/>
                </a:cubicBezTo>
                <a:cubicBezTo>
                  <a:pt x="300624" y="267222"/>
                  <a:pt x="444674" y="263047"/>
                  <a:pt x="444674" y="263047"/>
                </a:cubicBezTo>
                <a:cubicBezTo>
                  <a:pt x="503129" y="263047"/>
                  <a:pt x="555320" y="273485"/>
                  <a:pt x="594986" y="263047"/>
                </a:cubicBezTo>
                <a:cubicBezTo>
                  <a:pt x="634652" y="252609"/>
                  <a:pt x="672230" y="229644"/>
                  <a:pt x="682668" y="200417"/>
                </a:cubicBezTo>
                <a:cubicBezTo>
                  <a:pt x="693106" y="171190"/>
                  <a:pt x="678493" y="112734"/>
                  <a:pt x="657616" y="87682"/>
                </a:cubicBezTo>
                <a:cubicBezTo>
                  <a:pt x="636739" y="62630"/>
                  <a:pt x="597073" y="56367"/>
                  <a:pt x="557408" y="50104"/>
                </a:cubicBezTo>
              </a:path>
            </a:pathLst>
          </a:cu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1524000" y="1819889"/>
            <a:ext cx="693106" cy="152400"/>
          </a:xfrm>
          <a:custGeom>
            <a:avLst/>
            <a:gdLst>
              <a:gd name="connsiteX0" fmla="*/ 68893 w 693106"/>
              <a:gd name="connsiteY0" fmla="*/ 0 h 273485"/>
              <a:gd name="connsiteX1" fmla="*/ 6263 w 693106"/>
              <a:gd name="connsiteY1" fmla="*/ 125261 h 273485"/>
              <a:gd name="connsiteX2" fmla="*/ 106471 w 693106"/>
              <a:gd name="connsiteY2" fmla="*/ 237995 h 273485"/>
              <a:gd name="connsiteX3" fmla="*/ 244257 w 693106"/>
              <a:gd name="connsiteY3" fmla="*/ 263047 h 273485"/>
              <a:gd name="connsiteX4" fmla="*/ 444674 w 693106"/>
              <a:gd name="connsiteY4" fmla="*/ 263047 h 273485"/>
              <a:gd name="connsiteX5" fmla="*/ 594986 w 693106"/>
              <a:gd name="connsiteY5" fmla="*/ 263047 h 273485"/>
              <a:gd name="connsiteX6" fmla="*/ 682668 w 693106"/>
              <a:gd name="connsiteY6" fmla="*/ 200417 h 273485"/>
              <a:gd name="connsiteX7" fmla="*/ 657616 w 693106"/>
              <a:gd name="connsiteY7" fmla="*/ 87682 h 273485"/>
              <a:gd name="connsiteX8" fmla="*/ 557408 w 693106"/>
              <a:gd name="connsiteY8" fmla="*/ 50104 h 27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106" h="273485">
                <a:moveTo>
                  <a:pt x="68893" y="0"/>
                </a:moveTo>
                <a:cubicBezTo>
                  <a:pt x="34446" y="42797"/>
                  <a:pt x="0" y="85595"/>
                  <a:pt x="6263" y="125261"/>
                </a:cubicBezTo>
                <a:cubicBezTo>
                  <a:pt x="12526" y="164927"/>
                  <a:pt x="66805" y="215031"/>
                  <a:pt x="106471" y="237995"/>
                </a:cubicBezTo>
                <a:cubicBezTo>
                  <a:pt x="146137" y="260959"/>
                  <a:pt x="187890" y="258872"/>
                  <a:pt x="244257" y="263047"/>
                </a:cubicBezTo>
                <a:cubicBezTo>
                  <a:pt x="300624" y="267222"/>
                  <a:pt x="444674" y="263047"/>
                  <a:pt x="444674" y="263047"/>
                </a:cubicBezTo>
                <a:cubicBezTo>
                  <a:pt x="503129" y="263047"/>
                  <a:pt x="555320" y="273485"/>
                  <a:pt x="594986" y="263047"/>
                </a:cubicBezTo>
                <a:cubicBezTo>
                  <a:pt x="634652" y="252609"/>
                  <a:pt x="672230" y="229644"/>
                  <a:pt x="682668" y="200417"/>
                </a:cubicBezTo>
                <a:cubicBezTo>
                  <a:pt x="693106" y="171190"/>
                  <a:pt x="678493" y="112734"/>
                  <a:pt x="657616" y="87682"/>
                </a:cubicBezTo>
                <a:cubicBezTo>
                  <a:pt x="636739" y="62630"/>
                  <a:pt x="597073" y="56367"/>
                  <a:pt x="557408" y="50104"/>
                </a:cubicBezTo>
              </a:path>
            </a:pathLst>
          </a:cu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1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574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solidFill>
                  <a:srgbClr val="0070C0"/>
                </a:solidFill>
              </a:rPr>
              <a:t>A MATHEMATICAL APPROACH!</a:t>
            </a:r>
            <a:endParaRPr lang="en-US" sz="8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68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546696" y="31358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79696" y="40502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870296" y="3288268"/>
            <a:ext cx="1676400" cy="1087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4113733" y="3358173"/>
            <a:ext cx="839058" cy="6975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4063568" y="2494002"/>
            <a:ext cx="161266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4070866" y="2491179"/>
            <a:ext cx="161266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13"/>
          <p:cNvGrpSpPr/>
          <p:nvPr/>
        </p:nvGrpSpPr>
        <p:grpSpPr>
          <a:xfrm rot="19989134">
            <a:off x="3962110" y="1494096"/>
            <a:ext cx="2362200" cy="2438400"/>
            <a:chOff x="3270096" y="2362200"/>
            <a:chExt cx="2362200" cy="2438400"/>
          </a:xfrm>
        </p:grpSpPr>
        <p:cxnSp>
          <p:nvCxnSpPr>
            <p:cNvPr id="24" name="Straight Arrow Connector 23"/>
            <p:cNvCxnSpPr/>
            <p:nvPr/>
          </p:nvCxnSpPr>
          <p:spPr>
            <a:xfrm flipV="1">
              <a:off x="3955896" y="3962400"/>
              <a:ext cx="1676400" cy="10874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5400000">
              <a:off x="3199333" y="4032305"/>
              <a:ext cx="839058" cy="697532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3149168" y="3168134"/>
              <a:ext cx="1612662" cy="794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lowchart: Magnetic Disk 26"/>
            <p:cNvSpPr/>
            <p:nvPr/>
          </p:nvSpPr>
          <p:spPr>
            <a:xfrm>
              <a:off x="3651096" y="3112532"/>
              <a:ext cx="685800" cy="1676400"/>
            </a:xfrm>
            <a:prstGeom prst="flowChartMagneticDisk">
              <a:avLst/>
            </a:prstGeom>
            <a:solidFill>
              <a:schemeClr val="accent1">
                <a:alpha val="4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921421" y="1515089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Lab frame Vs Body frame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581400" y="1066800"/>
            <a:ext cx="1295400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4876800" y="1600200"/>
            <a:ext cx="16002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60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Euler’s equation: Mathematical approach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229452"/>
              </p:ext>
            </p:extLst>
          </p:nvPr>
        </p:nvGraphicFramePr>
        <p:xfrm>
          <a:off x="3406775" y="1458913"/>
          <a:ext cx="24526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3" imgW="1333500" imgH="254000" progId="Equation.DSMT4">
                  <p:embed/>
                </p:oleObj>
              </mc:Choice>
              <mc:Fallback>
                <p:oleObj name="Equation" r:id="rId3" imgW="13335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6775" y="1458913"/>
                        <a:ext cx="245268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304983"/>
              </p:ext>
            </p:extLst>
          </p:nvPr>
        </p:nvGraphicFramePr>
        <p:xfrm>
          <a:off x="6400800" y="5181600"/>
          <a:ext cx="2133600" cy="1232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5" imgW="723586" imgH="418918" progId="Equation.DSMT4">
                  <p:embed/>
                </p:oleObj>
              </mc:Choice>
              <mc:Fallback>
                <p:oleObj name="Equation" r:id="rId5" imgW="723586" imgH="4189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181600"/>
                        <a:ext cx="2133600" cy="1232659"/>
                      </a:xfrm>
                      <a:prstGeom prst="rect">
                        <a:avLst/>
                      </a:prstGeom>
                      <a:solidFill>
                        <a:srgbClr val="993366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430447"/>
              </p:ext>
            </p:extLst>
          </p:nvPr>
        </p:nvGraphicFramePr>
        <p:xfrm>
          <a:off x="6324600" y="3567113"/>
          <a:ext cx="1878013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7" imgW="787058" imgH="495085" progId="Equation.DSMT4">
                  <p:embed/>
                </p:oleObj>
              </mc:Choice>
              <mc:Fallback>
                <p:oleObj name="Equation" r:id="rId7" imgW="787058" imgH="49508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567113"/>
                        <a:ext cx="1878013" cy="117792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962400" y="3505200"/>
            <a:ext cx="23622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2438400"/>
            <a:ext cx="45543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 </a:t>
            </a:r>
            <a:r>
              <a:rPr lang="en-US" dirty="0" smtClean="0"/>
              <a:t>can change due to two reasons</a:t>
            </a:r>
          </a:p>
          <a:p>
            <a:endParaRPr lang="en-US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 Changes in the body frame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 Rotation of the body relative to lab frame</a:t>
            </a:r>
            <a:endParaRPr lang="en-US" b="1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988496" y="2667000"/>
            <a:ext cx="1955104" cy="520874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4521" name="Object 105"/>
          <p:cNvGraphicFramePr>
            <a:graphicFrameLocks noChangeAspect="1"/>
          </p:cNvGraphicFramePr>
          <p:nvPr/>
        </p:nvGraphicFramePr>
        <p:xfrm>
          <a:off x="5372100" y="2209800"/>
          <a:ext cx="1895475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Equation" r:id="rId9" imgW="799753" imgH="495085" progId="Equation.DSMT4">
                  <p:embed/>
                </p:oleObj>
              </mc:Choice>
              <mc:Fallback>
                <p:oleObj name="Equation" r:id="rId9" imgW="799753" imgH="49508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0" y="2209800"/>
                        <a:ext cx="1895475" cy="1169988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6172200" y="1828800"/>
            <a:ext cx="12954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010400" y="3352800"/>
            <a:ext cx="12954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44522" name="Object 106"/>
          <p:cNvGraphicFramePr>
            <a:graphicFrameLocks noChangeAspect="1"/>
          </p:cNvGraphicFramePr>
          <p:nvPr/>
        </p:nvGraphicFramePr>
        <p:xfrm>
          <a:off x="2590800" y="5334000"/>
          <a:ext cx="27368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Equation" r:id="rId11" imgW="1155700" imgH="419100" progId="Equation.DSMT4">
                  <p:embed/>
                </p:oleObj>
              </mc:Choice>
              <mc:Fallback>
                <p:oleObj name="Equation" r:id="rId11" imgW="11557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334000"/>
                        <a:ext cx="2736850" cy="99060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609600" y="2819400"/>
            <a:ext cx="33528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11896" y="3276600"/>
            <a:ext cx="4622104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5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 animBg="1"/>
      <p:bldP spid="21" grpId="0" animBg="1"/>
      <p:bldP spid="13" grpId="0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Euler’s equation: Mathematical approach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283523"/>
              </p:ext>
            </p:extLst>
          </p:nvPr>
        </p:nvGraphicFramePr>
        <p:xfrm>
          <a:off x="1066800" y="1676400"/>
          <a:ext cx="6629400" cy="1006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3" imgW="2755900" imgH="419100" progId="Equation.DSMT4">
                  <p:embed/>
                </p:oleObj>
              </mc:Choice>
              <mc:Fallback>
                <p:oleObj name="Equation" r:id="rId3" imgW="27559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676400"/>
                        <a:ext cx="6629400" cy="10065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flipV="1">
            <a:off x="5943600" y="2362200"/>
            <a:ext cx="1066800" cy="6127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4114800" y="2974931"/>
            <a:ext cx="2090123" cy="1232140"/>
            <a:chOff x="4114800" y="2974931"/>
            <a:chExt cx="2090123" cy="123214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4114800" y="2974931"/>
                  <a:ext cx="2090123" cy="12087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|"/>
                            <m:endChr m:val="|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                                 </m:t>
                                </m:r>
                              </m:e>
                              <m:e/>
                              <m:e/>
                              <m:e/>
                              <m:e/>
                            </m:eqAr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4800" y="2974931"/>
                  <a:ext cx="2090123" cy="120872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5" name="Object 14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727858402"/>
                    </p:ext>
                  </p:extLst>
                </p:nvPr>
              </p:nvGraphicFramePr>
              <p:xfrm>
                <a:off x="4495800" y="3054186"/>
                <a:ext cx="304800" cy="407096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5389" name="Equation" r:id="rId6" imgW="152280" imgH="228600" progId="Equation.DSMT4">
                        <p:embed/>
                      </p:oleObj>
                    </mc:Choice>
                    <mc:Fallback>
                      <p:oleObj name="Equation" r:id="rId6" imgW="152280" imgH="22860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495800" y="3054186"/>
                              <a:ext cx="304800" cy="40709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15" name="Object 14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3522960185"/>
                    </p:ext>
                  </p:extLst>
                </p:nvPr>
              </p:nvGraphicFramePr>
              <p:xfrm>
                <a:off x="4495800" y="3054186"/>
                <a:ext cx="304800" cy="407096"/>
              </p:xfrm>
              <a:graphic>
                <a:graphicData uri="http://schemas.openxmlformats.org/presentationml/2006/ole">
                  <p:oleObj spid="_x0000_s446716" name="Equation" r:id="rId8" imgW="152334" imgH="228501" progId="Equation.DSMT4">
                    <p:embed/>
                  </p:oleObj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7" name="Object 16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578288527"/>
                    </p:ext>
                  </p:extLst>
                </p:nvPr>
              </p:nvGraphicFramePr>
              <p:xfrm>
                <a:off x="5016500" y="3036888"/>
                <a:ext cx="330200" cy="428625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5390" name="Equation" r:id="rId9" imgW="164880" imgH="241200" progId="Equation.DSMT4">
                        <p:embed/>
                      </p:oleObj>
                    </mc:Choice>
                    <mc:Fallback>
                      <p:oleObj name="Equation" r:id="rId9" imgW="164880" imgH="24120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016500" y="3036888"/>
                              <a:ext cx="330200" cy="428625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17" name="Object 16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1621139824"/>
                    </p:ext>
                  </p:extLst>
                </p:nvPr>
              </p:nvGraphicFramePr>
              <p:xfrm>
                <a:off x="5016500" y="3036888"/>
                <a:ext cx="330200" cy="428625"/>
              </p:xfrm>
              <a:graphic>
                <a:graphicData uri="http://schemas.openxmlformats.org/presentationml/2006/ole">
                  <p:oleObj spid="_x0000_s446717" name="Equation" r:id="rId11" imgW="164957" imgH="241091" progId="Equation.DSMT4">
                    <p:embed/>
                  </p:oleObj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8" name="Object 1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558180554"/>
                    </p:ext>
                  </p:extLst>
                </p:nvPr>
              </p:nvGraphicFramePr>
              <p:xfrm>
                <a:off x="5562600" y="3048000"/>
                <a:ext cx="304800" cy="4064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5391" name="Equation" r:id="rId12" imgW="152280" imgH="228600" progId="Equation.DSMT4">
                        <p:embed/>
                      </p:oleObj>
                    </mc:Choice>
                    <mc:Fallback>
                      <p:oleObj name="Equation" r:id="rId12" imgW="152280" imgH="22860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562600" y="3048000"/>
                              <a:ext cx="304800" cy="4064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18" name="Object 1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2240891216"/>
                    </p:ext>
                  </p:extLst>
                </p:nvPr>
              </p:nvGraphicFramePr>
              <p:xfrm>
                <a:off x="5562600" y="3048000"/>
                <a:ext cx="304800" cy="406400"/>
              </p:xfrm>
              <a:graphic>
                <a:graphicData uri="http://schemas.openxmlformats.org/presentationml/2006/ole">
                  <p:oleObj spid="_x0000_s446718" name="Equation" r:id="rId14" imgW="152334" imgH="228501" progId="Equation.DSMT4">
                    <p:embed/>
                  </p:oleObj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9" name="Object 18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72996304"/>
                    </p:ext>
                  </p:extLst>
                </p:nvPr>
              </p:nvGraphicFramePr>
              <p:xfrm>
                <a:off x="4494756" y="3402382"/>
                <a:ext cx="367778" cy="3429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5392" name="Equation" r:id="rId15" imgW="177480" imgH="228600" progId="Equation.DSMT4">
                        <p:embed/>
                      </p:oleObj>
                    </mc:Choice>
                    <mc:Fallback>
                      <p:oleObj name="Equation" r:id="rId15" imgW="177480" imgH="22860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6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494756" y="3402382"/>
                              <a:ext cx="367778" cy="3429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19" name="Object 18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3387926707"/>
                    </p:ext>
                  </p:extLst>
                </p:nvPr>
              </p:nvGraphicFramePr>
              <p:xfrm>
                <a:off x="4494756" y="3402382"/>
                <a:ext cx="367778" cy="342900"/>
              </p:xfrm>
              <a:graphic>
                <a:graphicData uri="http://schemas.openxmlformats.org/presentationml/2006/ole">
                  <p:oleObj spid="_x0000_s446719" name="Equation" r:id="rId17" imgW="177646" imgH="228402" progId="Equation.DSMT4">
                    <p:embed/>
                  </p:oleObj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2" name="Object 2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938513815"/>
                    </p:ext>
                  </p:extLst>
                </p:nvPr>
              </p:nvGraphicFramePr>
              <p:xfrm>
                <a:off x="5029200" y="3415952"/>
                <a:ext cx="393700" cy="3429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5393" name="Equation" r:id="rId18" imgW="190440" imgH="228600" progId="Equation.DSMT4">
                        <p:embed/>
                      </p:oleObj>
                    </mc:Choice>
                    <mc:Fallback>
                      <p:oleObj name="Equation" r:id="rId18" imgW="190440" imgH="22860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9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029200" y="3415952"/>
                              <a:ext cx="393700" cy="3429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2" name="Object 2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1271731257"/>
                    </p:ext>
                  </p:extLst>
                </p:nvPr>
              </p:nvGraphicFramePr>
              <p:xfrm>
                <a:off x="5029200" y="3415952"/>
                <a:ext cx="393700" cy="342900"/>
              </p:xfrm>
              <a:graphic>
                <a:graphicData uri="http://schemas.openxmlformats.org/presentationml/2006/ole">
                  <p:oleObj spid="_x0000_s446720" name="Equation" r:id="rId20" imgW="190500" imgH="228600" progId="Equation.DSMT4">
                    <p:embed/>
                  </p:oleObj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3" name="Object 2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844772577"/>
                    </p:ext>
                  </p:extLst>
                </p:nvPr>
              </p:nvGraphicFramePr>
              <p:xfrm>
                <a:off x="5549900" y="3429000"/>
                <a:ext cx="393700" cy="3429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5394" name="Equation" r:id="rId21" imgW="190440" imgH="228600" progId="Equation.DSMT4">
                        <p:embed/>
                      </p:oleObj>
                    </mc:Choice>
                    <mc:Fallback>
                      <p:oleObj name="Equation" r:id="rId21" imgW="190440" imgH="22860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2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549900" y="3429000"/>
                              <a:ext cx="393700" cy="3429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3" name="Object 2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125021293"/>
                    </p:ext>
                  </p:extLst>
                </p:nvPr>
              </p:nvGraphicFramePr>
              <p:xfrm>
                <a:off x="5549900" y="3429000"/>
                <a:ext cx="393700" cy="342900"/>
              </p:xfrm>
              <a:graphic>
                <a:graphicData uri="http://schemas.openxmlformats.org/presentationml/2006/ole">
                  <p:oleObj spid="_x0000_s446721" name="Equation" r:id="rId23" imgW="190500" imgH="228600" progId="Equation.DSMT4">
                    <p:embed/>
                  </p:oleObj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4" name="Object 2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949554768"/>
                    </p:ext>
                  </p:extLst>
                </p:nvPr>
              </p:nvGraphicFramePr>
              <p:xfrm>
                <a:off x="4495800" y="3809999"/>
                <a:ext cx="304800" cy="373661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5395" name="Equation" r:id="rId24" imgW="164880" imgH="228600" progId="Equation.DSMT4">
                        <p:embed/>
                      </p:oleObj>
                    </mc:Choice>
                    <mc:Fallback>
                      <p:oleObj name="Equation" r:id="rId24" imgW="164880" imgH="22860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5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495800" y="3809999"/>
                              <a:ext cx="304800" cy="373661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4" name="Object 2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2076920347"/>
                    </p:ext>
                  </p:extLst>
                </p:nvPr>
              </p:nvGraphicFramePr>
              <p:xfrm>
                <a:off x="4495800" y="3809999"/>
                <a:ext cx="304800" cy="373661"/>
              </p:xfrm>
              <a:graphic>
                <a:graphicData uri="http://schemas.openxmlformats.org/presentationml/2006/ole">
                  <p:oleObj spid="_x0000_s446722" name="Equation" r:id="rId26" imgW="165028" imgH="228501" progId="Equation.DSMT4">
                    <p:embed/>
                  </p:oleObj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5" name="Object 24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522102697"/>
                    </p:ext>
                  </p:extLst>
                </p:nvPr>
              </p:nvGraphicFramePr>
              <p:xfrm>
                <a:off x="5032375" y="3822700"/>
                <a:ext cx="328613" cy="37306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5396" name="Equation" r:id="rId27" imgW="177480" imgH="228600" progId="Equation.DSMT4">
                        <p:embed/>
                      </p:oleObj>
                    </mc:Choice>
                    <mc:Fallback>
                      <p:oleObj name="Equation" r:id="rId27" imgW="177480" imgH="22860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8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032375" y="3822700"/>
                              <a:ext cx="328613" cy="373063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5" name="Object 24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1574566799"/>
                    </p:ext>
                  </p:extLst>
                </p:nvPr>
              </p:nvGraphicFramePr>
              <p:xfrm>
                <a:off x="5032375" y="3822700"/>
                <a:ext cx="328613" cy="373063"/>
              </p:xfrm>
              <a:graphic>
                <a:graphicData uri="http://schemas.openxmlformats.org/presentationml/2006/ole">
                  <p:oleObj spid="_x0000_s446723" name="Equation" r:id="rId29" imgW="177646" imgH="228402" progId="Equation.DSMT4">
                    <p:embed/>
                  </p:oleObj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6" name="Object 25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813693918"/>
                    </p:ext>
                  </p:extLst>
                </p:nvPr>
              </p:nvGraphicFramePr>
              <p:xfrm>
                <a:off x="5550269" y="3834008"/>
                <a:ext cx="328613" cy="37306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5397" name="Equation" r:id="rId30" imgW="177480" imgH="228600" progId="Equation.DSMT4">
                        <p:embed/>
                      </p:oleObj>
                    </mc:Choice>
                    <mc:Fallback>
                      <p:oleObj name="Equation" r:id="rId30" imgW="177480" imgH="22860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1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550269" y="3834008"/>
                              <a:ext cx="328613" cy="373063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6" name="Object 25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2709029286"/>
                    </p:ext>
                  </p:extLst>
                </p:nvPr>
              </p:nvGraphicFramePr>
              <p:xfrm>
                <a:off x="5550269" y="3834008"/>
                <a:ext cx="328613" cy="373063"/>
              </p:xfrm>
              <a:graphic>
                <a:graphicData uri="http://schemas.openxmlformats.org/presentationml/2006/ole">
                  <p:oleObj spid="_x0000_s446724" name="Equation" r:id="rId32" imgW="177646" imgH="228402" progId="Equation.DSMT4">
                    <p:embed/>
                  </p:oleObj>
                </a:graphicData>
              </a:graphic>
            </p:graphicFrame>
          </mc:Fallback>
        </mc:AlternateContent>
      </p:grp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880382"/>
              </p:ext>
            </p:extLst>
          </p:nvPr>
        </p:nvGraphicFramePr>
        <p:xfrm>
          <a:off x="2832100" y="4924425"/>
          <a:ext cx="13716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Equation" r:id="rId33" imgW="558800" imgH="228600" progId="Equation.DSMT4">
                  <p:embed/>
                </p:oleObj>
              </mc:Choice>
              <mc:Fallback>
                <p:oleObj name="Equation" r:id="rId33" imgW="558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4924425"/>
                        <a:ext cx="1371600" cy="5619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902556"/>
              </p:ext>
            </p:extLst>
          </p:nvPr>
        </p:nvGraphicFramePr>
        <p:xfrm>
          <a:off x="4203700" y="4924425"/>
          <a:ext cx="1497013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Equation" r:id="rId35" imgW="609600" imgH="228600" progId="Equation.DSMT4">
                  <p:embed/>
                </p:oleObj>
              </mc:Choice>
              <mc:Fallback>
                <p:oleObj name="Equation" r:id="rId35" imgW="609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700" y="4924425"/>
                        <a:ext cx="1497013" cy="5619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229169"/>
              </p:ext>
            </p:extLst>
          </p:nvPr>
        </p:nvGraphicFramePr>
        <p:xfrm>
          <a:off x="5727700" y="4924425"/>
          <a:ext cx="14351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name="Equation" r:id="rId37" imgW="583947" imgH="228501" progId="Equation.DSMT4">
                  <p:embed/>
                </p:oleObj>
              </mc:Choice>
              <mc:Fallback>
                <p:oleObj name="Equation" r:id="rId37" imgW="583947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7700" y="4924425"/>
                        <a:ext cx="1435100" cy="5619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>
            <a:endCxn id="24" idx="1"/>
          </p:cNvCxnSpPr>
          <p:nvPr/>
        </p:nvCxnSpPr>
        <p:spPr>
          <a:xfrm flipV="1">
            <a:off x="3352800" y="3996829"/>
            <a:ext cx="1143000" cy="10323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4572000" y="4191000"/>
            <a:ext cx="587861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5715000" y="4191000"/>
            <a:ext cx="9906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676400" y="5791200"/>
            <a:ext cx="6477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REARRANGING L.H.S AND R.H.S WE GET EULER’S EQUATIONS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2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Euler’s equation: Mathematical approach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383394"/>
              </p:ext>
            </p:extLst>
          </p:nvPr>
        </p:nvGraphicFramePr>
        <p:xfrm>
          <a:off x="2514600" y="1927225"/>
          <a:ext cx="402272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Equation" r:id="rId3" imgW="1637589" imgH="393529" progId="Equation.DSMT4">
                  <p:embed/>
                </p:oleObj>
              </mc:Choice>
              <mc:Fallback>
                <p:oleObj name="Equation" r:id="rId3" imgW="163758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927225"/>
                        <a:ext cx="4022725" cy="9683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4393978"/>
              </p:ext>
            </p:extLst>
          </p:nvPr>
        </p:nvGraphicFramePr>
        <p:xfrm>
          <a:off x="2576513" y="3375025"/>
          <a:ext cx="4052887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Equation" r:id="rId5" imgW="1651000" imgH="393700" progId="Equation.DSMT4">
                  <p:embed/>
                </p:oleObj>
              </mc:Choice>
              <mc:Fallback>
                <p:oleObj name="Equation" r:id="rId5" imgW="16510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6513" y="3375025"/>
                        <a:ext cx="4052887" cy="9683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3829880"/>
              </p:ext>
            </p:extLst>
          </p:nvPr>
        </p:nvGraphicFramePr>
        <p:xfrm>
          <a:off x="2605088" y="4822825"/>
          <a:ext cx="4024312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Equation" r:id="rId7" imgW="1637589" imgH="393529" progId="Equation.DSMT4">
                  <p:embed/>
                </p:oleObj>
              </mc:Choice>
              <mc:Fallback>
                <p:oleObj name="Equation" r:id="rId7" imgW="163758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5088" y="4822825"/>
                        <a:ext cx="4024312" cy="9683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52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How Euler’s equations are related to stability?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3886200"/>
            <a:ext cx="7819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Will learn through some Examples……… 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685800"/>
            <a:ext cx="44269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APPLICATION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43689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99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Stability of a book under rotation through its different axis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0"/>
            <a:ext cx="2638425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42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Book under rotation….</a:t>
            </a:r>
            <a:endParaRPr lang="en-US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0"/>
            <a:ext cx="2638425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05200" y="1295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Book is rotated in one of its  axis by applying a torque and quickly released. Lets say it has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1600" y="4419600"/>
            <a:ext cx="33985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Stability of motion is analyzed by 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Applying Euler’s equation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49194" y="3124200"/>
            <a:ext cx="3261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 small perturbation is given …..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1828800"/>
            <a:ext cx="6858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905000" y="5715000"/>
            <a:ext cx="5867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Guess which of the above configuration will be stable ??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121591"/>
              </p:ext>
            </p:extLst>
          </p:nvPr>
        </p:nvGraphicFramePr>
        <p:xfrm>
          <a:off x="5016674" y="2057400"/>
          <a:ext cx="378301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4" imgW="2324100" imgH="228600" progId="Equation.DSMT4">
                  <p:embed/>
                </p:oleObj>
              </mc:Choice>
              <mc:Fallback>
                <p:oleObj name="Equation" r:id="rId4" imgW="2324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674" y="2057400"/>
                        <a:ext cx="3783013" cy="373063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545101"/>
              </p:ext>
            </p:extLst>
          </p:nvPr>
        </p:nvGraphicFramePr>
        <p:xfrm>
          <a:off x="5127625" y="3733800"/>
          <a:ext cx="3576638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6" imgW="2197100" imgH="228600" progId="Equation.DSMT4">
                  <p:embed/>
                </p:oleObj>
              </mc:Choice>
              <mc:Fallback>
                <p:oleObj name="Equation" r:id="rId6" imgW="2197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5" y="3733800"/>
                        <a:ext cx="3576638" cy="373063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798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87362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Stability of Rotational motion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157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2638425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7218" name="Object 2"/>
          <p:cNvGraphicFramePr>
            <a:graphicFrameLocks noChangeAspect="1"/>
          </p:cNvGraphicFramePr>
          <p:nvPr/>
        </p:nvGraphicFramePr>
        <p:xfrm>
          <a:off x="5278438" y="717013"/>
          <a:ext cx="262572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Equation" r:id="rId4" imgW="1612900" imgH="393700" progId="Equation.DSMT4">
                  <p:embed/>
                </p:oleObj>
              </mc:Choice>
              <mc:Fallback>
                <p:oleObj name="Equation" r:id="rId4" imgW="16129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8438" y="717013"/>
                        <a:ext cx="2625725" cy="6413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19" name="Object 3"/>
          <p:cNvGraphicFramePr>
            <a:graphicFrameLocks noChangeAspect="1"/>
          </p:cNvGraphicFramePr>
          <p:nvPr/>
        </p:nvGraphicFramePr>
        <p:xfrm>
          <a:off x="5268817" y="1414749"/>
          <a:ext cx="262572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Equation" r:id="rId6" imgW="1612900" imgH="393700" progId="Equation.DSMT4">
                  <p:embed/>
                </p:oleObj>
              </mc:Choice>
              <mc:Fallback>
                <p:oleObj name="Equation" r:id="rId6" imgW="16129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8817" y="1414749"/>
                        <a:ext cx="2625725" cy="6413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0" name="Object 4"/>
          <p:cNvGraphicFramePr>
            <a:graphicFrameLocks noChangeAspect="1"/>
          </p:cNvGraphicFramePr>
          <p:nvPr/>
        </p:nvGraphicFramePr>
        <p:xfrm>
          <a:off x="5278438" y="2121664"/>
          <a:ext cx="2627312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Equation" r:id="rId8" imgW="1612900" imgH="393700" progId="Equation.DSMT4">
                  <p:embed/>
                </p:oleObj>
              </mc:Choice>
              <mc:Fallback>
                <p:oleObj name="Equation" r:id="rId8" imgW="16129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8438" y="2121664"/>
                        <a:ext cx="2627312" cy="6413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1" name="Object 5"/>
          <p:cNvGraphicFramePr>
            <a:graphicFrameLocks noChangeAspect="1"/>
          </p:cNvGraphicFramePr>
          <p:nvPr/>
        </p:nvGraphicFramePr>
        <p:xfrm>
          <a:off x="4483100" y="3314700"/>
          <a:ext cx="1778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name="Equation" r:id="rId10" imgW="177646" imgH="228402" progId="Equation.DSMT4">
                  <p:embed/>
                </p:oleObj>
              </mc:Choice>
              <mc:Fallback>
                <p:oleObj name="Equation" r:id="rId10" imgW="177646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3314700"/>
                        <a:ext cx="1778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2" name="Object 6"/>
          <p:cNvGraphicFramePr>
            <a:graphicFrameLocks noChangeAspect="1"/>
          </p:cNvGraphicFramePr>
          <p:nvPr/>
        </p:nvGraphicFramePr>
        <p:xfrm>
          <a:off x="4117975" y="3276600"/>
          <a:ext cx="378301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name="Equation" r:id="rId12" imgW="2324100" imgH="228600" progId="Equation.DSMT4">
                  <p:embed/>
                </p:oleObj>
              </mc:Choice>
              <mc:Fallback>
                <p:oleObj name="Equation" r:id="rId12" imgW="2324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7975" y="3276600"/>
                        <a:ext cx="3783013" cy="373063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3" name="Object 7"/>
          <p:cNvGraphicFramePr>
            <a:graphicFrameLocks noChangeAspect="1"/>
          </p:cNvGraphicFramePr>
          <p:nvPr/>
        </p:nvGraphicFramePr>
        <p:xfrm>
          <a:off x="609600" y="3962400"/>
          <a:ext cx="2998787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Equation" r:id="rId14" imgW="1841500" imgH="393700" progId="Equation.DSMT4">
                  <p:embed/>
                </p:oleObj>
              </mc:Choice>
              <mc:Fallback>
                <p:oleObj name="Equation" r:id="rId14" imgW="18415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962400"/>
                        <a:ext cx="2998787" cy="6413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535709"/>
              </p:ext>
            </p:extLst>
          </p:nvPr>
        </p:nvGraphicFramePr>
        <p:xfrm>
          <a:off x="5945187" y="4114800"/>
          <a:ext cx="144621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Equation" r:id="rId16" imgW="889000" imgH="228600" progId="Equation.DSMT4">
                  <p:embed/>
                </p:oleObj>
              </mc:Choice>
              <mc:Fallback>
                <p:oleObj name="Equation" r:id="rId16" imgW="889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87" y="4114800"/>
                        <a:ext cx="1446213" cy="373063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714131"/>
              </p:ext>
            </p:extLst>
          </p:nvPr>
        </p:nvGraphicFramePr>
        <p:xfrm>
          <a:off x="533400" y="5489575"/>
          <a:ext cx="29559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Equation" r:id="rId18" imgW="1816100" imgH="419100" progId="Equation.DSMT4">
                  <p:embed/>
                </p:oleObj>
              </mc:Choice>
              <mc:Fallback>
                <p:oleObj name="Equation" r:id="rId18" imgW="18161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489575"/>
                        <a:ext cx="2955925" cy="68262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6445786"/>
              </p:ext>
            </p:extLst>
          </p:nvPr>
        </p:nvGraphicFramePr>
        <p:xfrm>
          <a:off x="4394200" y="5410200"/>
          <a:ext cx="3617913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Equation" r:id="rId20" imgW="2222500" imgH="457200" progId="Equation.DSMT4">
                  <p:embed/>
                </p:oleObj>
              </mc:Choice>
              <mc:Fallback>
                <p:oleObj name="Equation" r:id="rId20" imgW="22225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5410200"/>
                        <a:ext cx="3617913" cy="744537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5400000" flipH="1" flipV="1">
            <a:off x="4305300" y="1485900"/>
            <a:ext cx="3048000" cy="2514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4038600"/>
            <a:ext cx="1825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Too small……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4800600"/>
            <a:ext cx="8611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Since equations 2 and 3 are coupled, we take second derivative of </a:t>
            </a:r>
            <a:r>
              <a:rPr lang="en-US" b="1" dirty="0" err="1" smtClean="0"/>
              <a:t>eqn</a:t>
            </a:r>
            <a:r>
              <a:rPr lang="en-US" b="1" dirty="0" smtClean="0"/>
              <a:t> 2 to get equation </a:t>
            </a:r>
          </a:p>
          <a:p>
            <a:r>
              <a:rPr lang="en-US" b="1" dirty="0" smtClean="0"/>
              <a:t>of motion</a:t>
            </a:r>
            <a:endParaRPr lang="en-US" b="1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895600" y="2438400"/>
            <a:ext cx="2781300" cy="32766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077200" y="8382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077200" y="14478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077200" y="21336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5311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3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370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2676" y="1311449"/>
            <a:ext cx="314325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76200"/>
            <a:ext cx="56388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Gyroscope Precision</a:t>
            </a:r>
            <a:endParaRPr 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914400"/>
            <a:ext cx="282892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029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3048000"/>
            <a:ext cx="3546987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7010400" y="3810000"/>
          <a:ext cx="1176337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6" imgW="723586" imgH="431613" progId="Equation.DSMT4">
                  <p:embed/>
                </p:oleObj>
              </mc:Choice>
              <mc:Fallback>
                <p:oleObj name="Equation" r:id="rId6" imgW="723586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810000"/>
                        <a:ext cx="1176337" cy="703262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5105400" y="5257800"/>
            <a:ext cx="3048000" cy="381000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Direction is tangential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2286000" y="5257800"/>
            <a:ext cx="914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V="1">
            <a:off x="1948671" y="3951780"/>
            <a:ext cx="762000" cy="60880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1109949" y="3700749"/>
            <a:ext cx="761208" cy="1524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0293" name="Object 5"/>
          <p:cNvGraphicFramePr>
            <a:graphicFrameLocks noChangeAspect="1"/>
          </p:cNvGraphicFramePr>
          <p:nvPr/>
        </p:nvGraphicFramePr>
        <p:xfrm>
          <a:off x="685800" y="6019800"/>
          <a:ext cx="1615812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8" imgW="457002" imgH="177723" progId="Equation.DSMT4">
                  <p:embed/>
                </p:oleObj>
              </mc:Choice>
              <mc:Fallback>
                <p:oleObj name="Equation" r:id="rId8" imgW="457002" imgH="17772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019800"/>
                        <a:ext cx="1615812" cy="63182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/>
          <p:cNvCxnSpPr/>
          <p:nvPr/>
        </p:nvCxnSpPr>
        <p:spPr>
          <a:xfrm>
            <a:off x="5334000" y="2057400"/>
            <a:ext cx="99060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4191000" y="5943600"/>
            <a:ext cx="4953000" cy="914400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There must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be a torque on the gyroscope to account for the change in L</a:t>
            </a:r>
            <a:r>
              <a:rPr kumimoji="0" lang="en-US" sz="44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4114800" y="3328988"/>
          <a:ext cx="914400" cy="19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10" imgW="435285" imgH="677109" progId="Equation.DSMT4">
                  <p:embed/>
                </p:oleObj>
              </mc:Choice>
              <mc:Fallback>
                <p:oleObj name="Equation" r:id="rId10" imgW="435285" imgH="67710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8988"/>
                        <a:ext cx="914400" cy="198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791200" y="20574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Brush Script MT" pitchFamily="66" charset="0"/>
              </a:rPr>
              <a:t>l</a:t>
            </a:r>
            <a:endParaRPr lang="en-US" i="1" dirty="0">
              <a:latin typeface="Brush Script MT" pitchFamily="66" charset="0"/>
            </a:endParaRPr>
          </a:p>
        </p:txBody>
      </p:sp>
      <p:graphicFrame>
        <p:nvGraphicFramePr>
          <p:cNvPr id="140295" name="Object 7"/>
          <p:cNvGraphicFramePr>
            <a:graphicFrameLocks noChangeAspect="1"/>
          </p:cNvGraphicFramePr>
          <p:nvPr/>
        </p:nvGraphicFramePr>
        <p:xfrm>
          <a:off x="4191000" y="3581400"/>
          <a:ext cx="22098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12" imgW="927100" imgH="419100" progId="Equation.DSMT4">
                  <p:embed/>
                </p:oleObj>
              </mc:Choice>
              <mc:Fallback>
                <p:oleObj name="Equation" r:id="rId12" imgW="9271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581400"/>
                        <a:ext cx="2209800" cy="9969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416474" y="5879068"/>
            <a:ext cx="395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02964" y="5821206"/>
            <a:ext cx="3216806" cy="175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-650508" y="4535969"/>
            <a:ext cx="2609276" cy="152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16002" y="3056729"/>
            <a:ext cx="597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0" y="4558430"/>
            <a:ext cx="43152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</a:t>
            </a:r>
            <a:r>
              <a:rPr lang="en-US" baseline="-25000" dirty="0" smtClean="0">
                <a:sym typeface="Symbol"/>
              </a:rPr>
              <a:t>y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58638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1" grpId="0" animBg="1"/>
      <p:bldP spid="2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87362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Stability of Rotational motion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157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2638425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1905000" y="1219200"/>
            <a:ext cx="1676400" cy="304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2400300" y="1790700"/>
            <a:ext cx="1676400" cy="685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646583" y="1033749"/>
            <a:ext cx="780342" cy="369332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Stable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800100" y="3162300"/>
            <a:ext cx="5334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9600" y="3429000"/>
            <a:ext cx="1054456" cy="369332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Unstable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137227" name="Object 11"/>
          <p:cNvGraphicFramePr>
            <a:graphicFrameLocks noChangeAspect="1"/>
          </p:cNvGraphicFramePr>
          <p:nvPr/>
        </p:nvGraphicFramePr>
        <p:xfrm>
          <a:off x="3548063" y="2209800"/>
          <a:ext cx="33909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4" imgW="2082800" imgH="457200" progId="Equation.DSMT4">
                  <p:embed/>
                </p:oleObj>
              </mc:Choice>
              <mc:Fallback>
                <p:oleObj name="Equation" r:id="rId4" imgW="20828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063" y="2209800"/>
                        <a:ext cx="3390900" cy="744538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ounded Rectangle 26"/>
          <p:cNvSpPr/>
          <p:nvPr/>
        </p:nvSpPr>
        <p:spPr>
          <a:xfrm>
            <a:off x="4310063" y="2057400"/>
            <a:ext cx="1981200" cy="990600"/>
          </a:xfrm>
          <a:prstGeom prst="roundRec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7228" name="Object 12"/>
          <p:cNvGraphicFramePr>
            <a:graphicFrameLocks noChangeAspect="1"/>
          </p:cNvGraphicFramePr>
          <p:nvPr/>
        </p:nvGraphicFramePr>
        <p:xfrm>
          <a:off x="7315200" y="2286000"/>
          <a:ext cx="1633537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6" imgW="1002865" imgH="418918" progId="Equation.DSMT4">
                  <p:embed/>
                </p:oleObj>
              </mc:Choice>
              <mc:Fallback>
                <p:oleObj name="Equation" r:id="rId6" imgW="1002865" imgH="4189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2286000"/>
                        <a:ext cx="1633537" cy="68262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5562600" y="4126468"/>
            <a:ext cx="780342" cy="369332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Stable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138253" name="Object 13"/>
          <p:cNvGraphicFramePr>
            <a:graphicFrameLocks noChangeAspect="1"/>
          </p:cNvGraphicFramePr>
          <p:nvPr/>
        </p:nvGraphicFramePr>
        <p:xfrm>
          <a:off x="2971800" y="4659868"/>
          <a:ext cx="619125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8" imgW="380835" imgH="406224" progId="Equation.DSMT4">
                  <p:embed/>
                </p:oleObj>
              </mc:Choice>
              <mc:Fallback>
                <p:oleObj name="Equation" r:id="rId8" imgW="380835" imgH="4062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659868"/>
                        <a:ext cx="619125" cy="661988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Arrow Connector 24"/>
          <p:cNvCxnSpPr>
            <a:endCxn id="30" idx="1"/>
          </p:cNvCxnSpPr>
          <p:nvPr/>
        </p:nvCxnSpPr>
        <p:spPr>
          <a:xfrm flipV="1">
            <a:off x="3581400" y="4311134"/>
            <a:ext cx="1981200" cy="46886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587407" y="5193268"/>
            <a:ext cx="1054456" cy="369332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UnStable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581400" y="5204936"/>
            <a:ext cx="1981200" cy="1407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29400" y="4114800"/>
            <a:ext cx="2312877" cy="369332"/>
          </a:xfrm>
          <a:prstGeom prst="rect">
            <a:avLst/>
          </a:prstGeom>
          <a:solidFill>
            <a:schemeClr val="accent1">
              <a:alpha val="69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 is largest or smallest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749552" y="5181600"/>
            <a:ext cx="1784848" cy="369332"/>
          </a:xfrm>
          <a:prstGeom prst="rect">
            <a:avLst/>
          </a:prstGeom>
          <a:solidFill>
            <a:schemeClr val="accent1">
              <a:alpha val="69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 is intermediate</a:t>
            </a:r>
            <a:endParaRPr lang="en-US" dirty="0"/>
          </a:p>
        </p:txBody>
      </p:sp>
      <p:cxnSp>
        <p:nvCxnSpPr>
          <p:cNvPr id="36" name="Curved Connector 35"/>
          <p:cNvCxnSpPr/>
          <p:nvPr/>
        </p:nvCxnSpPr>
        <p:spPr>
          <a:xfrm>
            <a:off x="1905000" y="1676400"/>
            <a:ext cx="5791200" cy="2362200"/>
          </a:xfrm>
          <a:prstGeom prst="curvedConnector3">
            <a:avLst>
              <a:gd name="adj1" fmla="val 99841"/>
            </a:avLst>
          </a:prstGeom>
          <a:ln w="571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/>
          <p:nvPr/>
        </p:nvCxnSpPr>
        <p:spPr>
          <a:xfrm>
            <a:off x="2590800" y="3352800"/>
            <a:ext cx="4572000" cy="762000"/>
          </a:xfrm>
          <a:prstGeom prst="curvedConnector3">
            <a:avLst>
              <a:gd name="adj1" fmla="val 99639"/>
            </a:avLst>
          </a:prstGeom>
          <a:ln w="571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urved Connector 54"/>
          <p:cNvCxnSpPr/>
          <p:nvPr/>
        </p:nvCxnSpPr>
        <p:spPr>
          <a:xfrm>
            <a:off x="1447800" y="2895600"/>
            <a:ext cx="6096000" cy="2743200"/>
          </a:xfrm>
          <a:prstGeom prst="curvedConnector3">
            <a:avLst>
              <a:gd name="adj1" fmla="val -8916"/>
            </a:avLst>
          </a:prstGeom>
          <a:ln w="571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736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27" grpId="0" animBg="1"/>
      <p:bldP spid="30" grpId="0" animBg="1"/>
      <p:bldP spid="28" grpId="0" animBg="1"/>
      <p:bldP spid="3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990600"/>
            <a:ext cx="3124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029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228600"/>
            <a:ext cx="3546987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3962400" y="3276600"/>
          <a:ext cx="1652404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5" imgW="622030" imgH="228501" progId="Equation.DSMT4">
                  <p:embed/>
                </p:oleObj>
              </mc:Choice>
              <mc:Fallback>
                <p:oleObj name="Equation" r:id="rId5" imgW="622030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276600"/>
                        <a:ext cx="1652404" cy="60960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rot="5400000" flipH="1" flipV="1">
            <a:off x="2286000" y="2438400"/>
            <a:ext cx="914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V="1">
            <a:off x="1948671" y="1132380"/>
            <a:ext cx="762000" cy="60880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1109949" y="881349"/>
            <a:ext cx="761208" cy="1524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34000" y="2057400"/>
            <a:ext cx="114300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4114800" y="3328988"/>
          <a:ext cx="914400" cy="19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7" imgW="435285" imgH="677109" progId="Equation.DSMT4">
                  <p:embed/>
                </p:oleObj>
              </mc:Choice>
              <mc:Fallback>
                <p:oleObj name="Equation" r:id="rId7" imgW="435285" imgH="67710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8988"/>
                        <a:ext cx="914400" cy="198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791200" y="20574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Brush Script MT" pitchFamily="66" charset="0"/>
              </a:rPr>
              <a:t>l</a:t>
            </a:r>
            <a:endParaRPr lang="en-US" i="1" dirty="0">
              <a:latin typeface="Brush Script MT" pitchFamily="66" charset="0"/>
            </a:endParaRPr>
          </a:p>
        </p:txBody>
      </p:sp>
      <p:graphicFrame>
        <p:nvGraphicFramePr>
          <p:cNvPr id="141317" name="Object 5"/>
          <p:cNvGraphicFramePr>
            <a:graphicFrameLocks noChangeAspect="1"/>
          </p:cNvGraphicFramePr>
          <p:nvPr/>
        </p:nvGraphicFramePr>
        <p:xfrm>
          <a:off x="3878262" y="4038600"/>
          <a:ext cx="19891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9" imgW="749300" imgH="228600" progId="Equation.DSMT4">
                  <p:embed/>
                </p:oleObj>
              </mc:Choice>
              <mc:Fallback>
                <p:oleObj name="Equation" r:id="rId9" imgW="7493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8262" y="4038600"/>
                        <a:ext cx="1989138" cy="60960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18" name="Object 6"/>
          <p:cNvGraphicFramePr>
            <a:graphicFrameLocks noChangeAspect="1"/>
          </p:cNvGraphicFramePr>
          <p:nvPr/>
        </p:nvGraphicFramePr>
        <p:xfrm>
          <a:off x="3886200" y="4953000"/>
          <a:ext cx="1752600" cy="1246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11" imgW="609336" imgH="431613" progId="Equation.DSMT4">
                  <p:embed/>
                </p:oleObj>
              </mc:Choice>
              <mc:Fallback>
                <p:oleObj name="Equation" r:id="rId11" imgW="609336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953000"/>
                        <a:ext cx="1752600" cy="1246944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76200"/>
            <a:ext cx="56388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Gyroscope Precision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63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4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85800"/>
            <a:ext cx="31718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2209800" y="1752600"/>
          <a:ext cx="804862" cy="382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4" imgW="482391" imgH="228501" progId="Equation.DSMT4">
                  <p:embed/>
                </p:oleObj>
              </mc:Choice>
              <mc:Fallback>
                <p:oleObj name="Equation" r:id="rId4" imgW="482391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752600"/>
                        <a:ext cx="804862" cy="382983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4114800" y="3328988"/>
          <a:ext cx="914400" cy="19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6" imgW="435285" imgH="677109" progId="Equation.DSMT4">
                  <p:embed/>
                </p:oleObj>
              </mc:Choice>
              <mc:Fallback>
                <p:oleObj name="Equation" r:id="rId6" imgW="435285" imgH="67710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8988"/>
                        <a:ext cx="914400" cy="198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17" name="Object 5"/>
          <p:cNvGraphicFramePr>
            <a:graphicFrameLocks noChangeAspect="1"/>
          </p:cNvGraphicFramePr>
          <p:nvPr/>
        </p:nvGraphicFramePr>
        <p:xfrm>
          <a:off x="3200400" y="3733800"/>
          <a:ext cx="32686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8" imgW="1231366" imgH="228501" progId="Equation.DSMT4">
                  <p:embed/>
                </p:oleObj>
              </mc:Choice>
              <mc:Fallback>
                <p:oleObj name="Equation" r:id="rId8" imgW="123136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733800"/>
                        <a:ext cx="3268662" cy="60960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18" name="Object 6"/>
          <p:cNvGraphicFramePr>
            <a:graphicFrameLocks noChangeAspect="1"/>
          </p:cNvGraphicFramePr>
          <p:nvPr/>
        </p:nvGraphicFramePr>
        <p:xfrm>
          <a:off x="3810000" y="4419600"/>
          <a:ext cx="1828800" cy="1246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10" imgW="609336" imgH="431613" progId="Equation.DSMT4">
                  <p:embed/>
                </p:oleObj>
              </mc:Choice>
              <mc:Fallback>
                <p:oleObj name="Equation" r:id="rId10" imgW="609336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419600"/>
                        <a:ext cx="1828800" cy="1246944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76200"/>
            <a:ext cx="56388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Gyroscope Precision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52800" y="762000"/>
            <a:ext cx="5410200" cy="914400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Consider a gyroscope in uniform precession with its axle at angle 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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with vertical</a:t>
            </a: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276600" y="1905000"/>
            <a:ext cx="5410200" cy="914400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horizontal component of angular momentum is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</a:t>
            </a:r>
            <a:r>
              <a:rPr kumimoji="0" lang="en-US" sz="2000" b="1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sin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</a:t>
            </a:r>
            <a:endParaRPr kumimoji="0" lang="en-US" sz="2000" b="1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861851" y="1665383"/>
            <a:ext cx="805149" cy="1101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2343" name="Object 7"/>
          <p:cNvGraphicFramePr>
            <a:graphicFrameLocks noChangeAspect="1"/>
          </p:cNvGraphicFramePr>
          <p:nvPr/>
        </p:nvGraphicFramePr>
        <p:xfrm>
          <a:off x="3943350" y="2971800"/>
          <a:ext cx="1671638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12" imgW="1028254" imgH="431613" progId="Equation.DSMT4">
                  <p:embed/>
                </p:oleObj>
              </mc:Choice>
              <mc:Fallback>
                <p:oleObj name="Equation" r:id="rId12" imgW="1028254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3350" y="2971800"/>
                        <a:ext cx="1671638" cy="703263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itle 1"/>
          <p:cNvSpPr txBox="1">
            <a:spLocks/>
          </p:cNvSpPr>
          <p:nvPr/>
        </p:nvSpPr>
        <p:spPr>
          <a:xfrm>
            <a:off x="2209800" y="5791200"/>
            <a:ext cx="5410200" cy="914400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precessional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velocity is independent of 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</a:t>
            </a:r>
            <a:endParaRPr kumimoji="0" lang="en-US" sz="4400" b="1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6400" y="2299570"/>
            <a:ext cx="30649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z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84106" y="838200"/>
            <a:ext cx="32412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816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22230">
            <a:off x="3722510" y="1895082"/>
            <a:ext cx="4114800" cy="2289374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rot="5400000" flipH="1" flipV="1">
            <a:off x="2944781" y="2296559"/>
            <a:ext cx="4588461" cy="2553222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1542789" y="3410211"/>
            <a:ext cx="4876800" cy="3757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 rot="19763626">
            <a:off x="3940621" y="4803962"/>
            <a:ext cx="500759" cy="350796"/>
          </a:xfrm>
          <a:prstGeom prst="arc">
            <a:avLst>
              <a:gd name="adj1" fmla="val 14446809"/>
              <a:gd name="adj2" fmla="val 1514788"/>
            </a:avLst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4037557" y="4419600"/>
          <a:ext cx="496941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4" imgW="355292" imgH="203024" progId="Equation.DSMT4">
                  <p:embed/>
                </p:oleObj>
              </mc:Choice>
              <mc:Fallback>
                <p:oleObj name="Equation" r:id="rId4" imgW="355292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557" y="4419600"/>
                        <a:ext cx="496941" cy="284163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990600"/>
            <a:ext cx="31718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5943600" y="762000"/>
            <a:ext cx="1596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North Pole star</a:t>
            </a:r>
            <a:endParaRPr lang="en-US" dirty="0"/>
          </a:p>
        </p:txBody>
      </p:sp>
      <p:sp>
        <p:nvSpPr>
          <p:cNvPr id="20" name="4-Point Star 19"/>
          <p:cNvSpPr/>
          <p:nvPr/>
        </p:nvSpPr>
        <p:spPr>
          <a:xfrm>
            <a:off x="6400800" y="152400"/>
            <a:ext cx="990600" cy="685800"/>
          </a:xfrm>
          <a:prstGeom prst="star4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33"/>
          <p:cNvGrpSpPr/>
          <p:nvPr/>
        </p:nvGrpSpPr>
        <p:grpSpPr>
          <a:xfrm>
            <a:off x="2743200" y="3543822"/>
            <a:ext cx="2362200" cy="2279510"/>
            <a:chOff x="-1270000" y="4883290"/>
            <a:chExt cx="2362200" cy="2279510"/>
          </a:xfrm>
        </p:grpSpPr>
        <p:sp>
          <p:nvSpPr>
            <p:cNvPr id="22" name="Oval 21"/>
            <p:cNvSpPr/>
            <p:nvPr/>
          </p:nvSpPr>
          <p:spPr>
            <a:xfrm>
              <a:off x="-1270000" y="4883290"/>
              <a:ext cx="2361156" cy="457200"/>
            </a:xfrm>
            <a:prstGeom prst="ellipse">
              <a:avLst/>
            </a:prstGeom>
            <a:solidFill>
              <a:schemeClr val="accent1">
                <a:alpha val="3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>
              <a:stCxn id="22" idx="2"/>
            </p:cNvCxnSpPr>
            <p:nvPr/>
          </p:nvCxnSpPr>
          <p:spPr>
            <a:xfrm rot="10800000" flipH="1" flipV="1">
              <a:off x="-1270000" y="5111890"/>
              <a:ext cx="1219200" cy="205091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485966" y="5584634"/>
              <a:ext cx="2013332" cy="1143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4800600" y="5638800"/>
            <a:ext cx="2667000" cy="923330"/>
          </a:xfrm>
          <a:prstGeom prst="rect">
            <a:avLst/>
          </a:prstGeom>
          <a:solidFill>
            <a:srgbClr val="FFC000">
              <a:alpha val="20000"/>
            </a:srgbClr>
          </a:solidFill>
        </p:spPr>
        <p:txBody>
          <a:bodyPr wrap="square">
            <a:spAutoFit/>
          </a:bodyPr>
          <a:lstStyle/>
          <a:p>
            <a:r>
              <a:rPr lang="en-US" b="1" dirty="0" smtClean="0"/>
              <a:t>The spin axis </a:t>
            </a:r>
            <a:r>
              <a:rPr lang="en-US" b="1" dirty="0" err="1" smtClean="0"/>
              <a:t>precesses</a:t>
            </a:r>
            <a:r>
              <a:rPr lang="en-US" b="1" dirty="0" smtClean="0"/>
              <a:t> (With a period 25810 years)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4724400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Precession of  the equinoxes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2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9" grpId="0" animBg="1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3622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0070C0"/>
                </a:solidFill>
              </a:rPr>
              <a:t>EULER’S EQUATION OF</a:t>
            </a:r>
            <a:br>
              <a:rPr lang="en-US" sz="7200" b="1" dirty="0" smtClean="0">
                <a:solidFill>
                  <a:srgbClr val="0070C0"/>
                </a:solidFill>
              </a:rPr>
            </a:br>
            <a:r>
              <a:rPr lang="en-US" sz="7200" b="1" dirty="0" smtClean="0">
                <a:solidFill>
                  <a:srgbClr val="0070C0"/>
                </a:solidFill>
              </a:rPr>
              <a:t>MOTION</a:t>
            </a:r>
            <a:endParaRPr lang="en-US" sz="7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3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What is Euler’s Equation about? </a:t>
            </a:r>
          </a:p>
          <a:p>
            <a:endParaRPr lang="en-US" b="1" dirty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Euler’s equation derivation- A geometrical approach</a:t>
            </a:r>
          </a:p>
          <a:p>
            <a:endParaRPr lang="en-US" b="1" dirty="0" smtClean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Euler’s </a:t>
            </a:r>
            <a:r>
              <a:rPr lang="en-US" b="1" dirty="0">
                <a:solidFill>
                  <a:srgbClr val="00B050"/>
                </a:solidFill>
              </a:rPr>
              <a:t>equation derivation- A </a:t>
            </a:r>
            <a:r>
              <a:rPr lang="en-US" b="1" dirty="0" smtClean="0">
                <a:solidFill>
                  <a:srgbClr val="00B050"/>
                </a:solidFill>
              </a:rPr>
              <a:t>mathematical approach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73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What is Euler’s equation about?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2286000"/>
            <a:ext cx="7467600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COMPLETE ANALYSIS FOR STABILITY OF A RIGID BODY IN MOTION</a:t>
            </a:r>
          </a:p>
          <a:p>
            <a:pPr algn="ctr"/>
            <a:endParaRPr lang="en-US" sz="2000" b="1" dirty="0" smtClean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 smtClean="0"/>
              <a:t>SOLUTION OF EULER’S EQUATION GIVES WHETHER MOTION OF RIGID BODY IS BOUND OR UNBOUND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000" b="1" dirty="0" smtClean="0"/>
              <a:t>BOUND MOTION = STABLE</a:t>
            </a:r>
          </a:p>
          <a:p>
            <a:pPr algn="ctr"/>
            <a:r>
              <a:rPr lang="en-US" sz="2000" b="1" dirty="0" smtClean="0"/>
              <a:t>UNBOUND MOTION = UNSTABLE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0399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570</Words>
  <Application>Microsoft Office PowerPoint</Application>
  <PresentationFormat>On-screen Show (4:3)</PresentationFormat>
  <Paragraphs>133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Equation</vt:lpstr>
      <vt:lpstr>Recap</vt:lpstr>
      <vt:lpstr>PowerPoint Presentation</vt:lpstr>
      <vt:lpstr>Gyroscope Precision</vt:lpstr>
      <vt:lpstr>Gyroscope Precision</vt:lpstr>
      <vt:lpstr>Gyroscope Precision</vt:lpstr>
      <vt:lpstr>PowerPoint Presentation</vt:lpstr>
      <vt:lpstr>EULER’S EQUATION OF MOTION</vt:lpstr>
      <vt:lpstr>PowerPoint Presentation</vt:lpstr>
      <vt:lpstr>What is Euler’s equation about?</vt:lpstr>
      <vt:lpstr>A thought experiment! To understand and derive Euler equations </vt:lpstr>
      <vt:lpstr>A SIMPLIFIED VERSION  WITH ADDED DEMO</vt:lpstr>
      <vt:lpstr>Another thought experiment!</vt:lpstr>
      <vt:lpstr>ΔL1 due to rotation along ‘1’ axis</vt:lpstr>
      <vt:lpstr>ΔL1 due to rotation along ‘2’ axis</vt:lpstr>
      <vt:lpstr>ΔL1 due to rotation along ‘2’ axis</vt:lpstr>
      <vt:lpstr>ΔL1 due to rotation along ‘3’ axis</vt:lpstr>
      <vt:lpstr>ΔL1 due to rotation along ‘3’ axis</vt:lpstr>
      <vt:lpstr>Equation of motion of a Rigid body: Euler’s equation</vt:lpstr>
      <vt:lpstr>Equation of motion of a Rigid body: Euler’s equation</vt:lpstr>
      <vt:lpstr>Equation of motion of a Rigid body: Euler’s equation</vt:lpstr>
      <vt:lpstr>A MATHEMATICAL APPROACH!</vt:lpstr>
      <vt:lpstr>Lab frame Vs Body frame</vt:lpstr>
      <vt:lpstr>Euler’s equation: Mathematical approach</vt:lpstr>
      <vt:lpstr>Euler’s equation: Mathematical approach</vt:lpstr>
      <vt:lpstr>Euler’s equation: Mathematical approach</vt:lpstr>
      <vt:lpstr>How Euler’s equations are related to stability?</vt:lpstr>
      <vt:lpstr>Example1</vt:lpstr>
      <vt:lpstr>Book under rotation….</vt:lpstr>
      <vt:lpstr>Stability of Rotational motion</vt:lpstr>
      <vt:lpstr>Stability of Rotational motion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Recap</dc:title>
  <dc:creator>iitp</dc:creator>
  <cp:lastModifiedBy>iitp</cp:lastModifiedBy>
  <cp:revision>1</cp:revision>
  <dcterms:created xsi:type="dcterms:W3CDTF">2019-10-16T15:56:44Z</dcterms:created>
  <dcterms:modified xsi:type="dcterms:W3CDTF">2019-10-28T15:27:21Z</dcterms:modified>
</cp:coreProperties>
</file>