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7" r:id="rId3"/>
    <p:sldId id="259" r:id="rId4"/>
    <p:sldId id="258" r:id="rId5"/>
    <p:sldId id="260" r:id="rId6"/>
    <p:sldId id="261" r:id="rId7"/>
    <p:sldId id="305" r:id="rId8"/>
    <p:sldId id="273" r:id="rId9"/>
    <p:sldId id="274" r:id="rId10"/>
    <p:sldId id="270" r:id="rId11"/>
    <p:sldId id="307" r:id="rId12"/>
    <p:sldId id="262" r:id="rId13"/>
    <p:sldId id="263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36.wmf"/><Relationship Id="rId1" Type="http://schemas.openxmlformats.org/officeDocument/2006/relationships/image" Target="../media/image44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5.wmf"/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6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6.wmf"/><Relationship Id="rId4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B81-359C-4C7D-B31D-5C83220C6BF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0680-AE15-4383-A600-A460750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9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B81-359C-4C7D-B31D-5C83220C6BF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0680-AE15-4383-A600-A460750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6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B81-359C-4C7D-B31D-5C83220C6BF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0680-AE15-4383-A600-A460750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7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B81-359C-4C7D-B31D-5C83220C6BF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0680-AE15-4383-A600-A460750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B81-359C-4C7D-B31D-5C83220C6BF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0680-AE15-4383-A600-A460750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7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B81-359C-4C7D-B31D-5C83220C6BF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0680-AE15-4383-A600-A460750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8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B81-359C-4C7D-B31D-5C83220C6BF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0680-AE15-4383-A600-A460750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0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B81-359C-4C7D-B31D-5C83220C6BF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0680-AE15-4383-A600-A460750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9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B81-359C-4C7D-B31D-5C83220C6BF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0680-AE15-4383-A600-A460750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4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B81-359C-4C7D-B31D-5C83220C6BF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0680-AE15-4383-A600-A460750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2B81-359C-4C7D-B31D-5C83220C6BF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0680-AE15-4383-A600-A460750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9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F2B81-359C-4C7D-B31D-5C83220C6BF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0680-AE15-4383-A600-A460750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4.gif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7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1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3.jpe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53.png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1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4.gi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3.wmf"/><Relationship Id="rId10" Type="http://schemas.openxmlformats.org/officeDocument/2006/relationships/image" Target="../media/image57.wmf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34.gif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1.w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5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Rigid body in motion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Oscillations and Waves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Quantum Physics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19400" y="6572250"/>
            <a:ext cx="3733800" cy="1333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228600" y="533400"/>
          <a:ext cx="84582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3" imgW="2514600" imgH="419100" progId="Equation.DSMT4">
                  <p:embed/>
                </p:oleObj>
              </mc:Choice>
              <mc:Fallback>
                <p:oleObj name="Equation" r:id="rId3" imgW="2514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"/>
                        <a:ext cx="8458200" cy="1358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057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Time dependent </a:t>
            </a:r>
            <a:r>
              <a:rPr lang="en-US" sz="3600" dirty="0">
                <a:latin typeface="Perpetua" pitchFamily="18" charset="0"/>
              </a:rPr>
              <a:t>S</a:t>
            </a:r>
            <a:r>
              <a:rPr lang="en-US" sz="3600" dirty="0" smtClean="0">
                <a:latin typeface="Perpetua" pitchFamily="18" charset="0"/>
              </a:rPr>
              <a:t>chrödinger equation.</a:t>
            </a:r>
            <a:endParaRPr lang="en-US" sz="3600" dirty="0">
              <a:latin typeface="Perpetua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298575" y="3392488"/>
          <a:ext cx="662146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5" imgW="1968500" imgH="419100" progId="Equation.DSMT4">
                  <p:embed/>
                </p:oleObj>
              </mc:Choice>
              <mc:Fallback>
                <p:oleObj name="Equation" r:id="rId5" imgW="1968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3392488"/>
                        <a:ext cx="6621463" cy="1358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49162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Time independent Schrödinger equation.</a:t>
            </a:r>
            <a:endParaRPr lang="en-US" sz="3600" dirty="0">
              <a:latin typeface="Perpetua" pitchFamily="18" charset="0"/>
            </a:endParaRPr>
          </a:p>
        </p:txBody>
      </p:sp>
      <p:pic>
        <p:nvPicPr>
          <p:cNvPr id="8" name="Picture 6" descr="Image result for Bulb cartoon"/>
          <p:cNvPicPr>
            <a:picLocks noChangeAspect="1" noChangeArrowheads="1"/>
          </p:cNvPicPr>
          <p:nvPr/>
        </p:nvPicPr>
        <p:blipFill>
          <a:blip r:embed="rId7" cstate="print"/>
          <a:srcRect b="8000"/>
          <a:stretch>
            <a:fillRect/>
          </a:stretch>
        </p:blipFill>
        <p:spPr bwMode="auto">
          <a:xfrm>
            <a:off x="7624280" y="4724400"/>
            <a:ext cx="1519720" cy="1954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431919"/>
              </p:ext>
            </p:extLst>
          </p:nvPr>
        </p:nvGraphicFramePr>
        <p:xfrm>
          <a:off x="2286000" y="838200"/>
          <a:ext cx="49768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3" imgW="1981080" imgH="419040" progId="Equation.DSMT4">
                  <p:embed/>
                </p:oleObj>
              </mc:Choice>
              <mc:Fallback>
                <p:oleObj name="Equation" r:id="rId3" imgW="1981080" imgH="41904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838200"/>
                        <a:ext cx="4976812" cy="10144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2362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Time independent Schrödinger equation.</a:t>
            </a:r>
            <a:endParaRPr lang="en-US" sz="3600" dirty="0">
              <a:latin typeface="Perpetua" pitchFamily="18" charset="0"/>
            </a:endParaRPr>
          </a:p>
        </p:txBody>
      </p:sp>
      <p:graphicFrame>
        <p:nvGraphicFramePr>
          <p:cNvPr id="201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140787"/>
              </p:ext>
            </p:extLst>
          </p:nvPr>
        </p:nvGraphicFramePr>
        <p:xfrm>
          <a:off x="1965540" y="3102503"/>
          <a:ext cx="516413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Equation" r:id="rId5" imgW="1904760" imgH="419040" progId="Equation.DSMT4">
                  <p:embed/>
                </p:oleObj>
              </mc:Choice>
              <mc:Fallback>
                <p:oleObj name="Equation" r:id="rId5" imgW="1904760" imgH="419040" progId="Equation.DSMT4">
                  <p:embed/>
                  <p:pic>
                    <p:nvPicPr>
                      <p:cNvPr id="201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540" y="3102503"/>
                        <a:ext cx="5164137" cy="109537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307481"/>
              </p:ext>
            </p:extLst>
          </p:nvPr>
        </p:nvGraphicFramePr>
        <p:xfrm>
          <a:off x="2982912" y="5560196"/>
          <a:ext cx="360838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Equation" r:id="rId7" imgW="1701720" imgH="431640" progId="Equation.DSMT4">
                  <p:embed/>
                </p:oleObj>
              </mc:Choice>
              <mc:Fallback>
                <p:oleObj name="Equation" r:id="rId7" imgW="1701720" imgH="431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2" y="5560196"/>
                        <a:ext cx="3608387" cy="8842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675164"/>
              </p:ext>
            </p:extLst>
          </p:nvPr>
        </p:nvGraphicFramePr>
        <p:xfrm>
          <a:off x="2982912" y="4419600"/>
          <a:ext cx="35829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Equation" r:id="rId9" imgW="1688760" imgH="431640" progId="Equation.DSMT4">
                  <p:embed/>
                </p:oleObj>
              </mc:Choice>
              <mc:Fallback>
                <p:oleObj name="Equation" r:id="rId9" imgW="1688760" imgH="431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2" y="4419600"/>
                        <a:ext cx="3582988" cy="8842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6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Perpetua" pitchFamily="18" charset="0"/>
              </a:rPr>
              <a:t>Practice problems</a:t>
            </a:r>
            <a:endParaRPr lang="en-US" sz="5400" b="1" dirty="0">
              <a:solidFill>
                <a:srgbClr val="00B0F0"/>
              </a:solidFill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229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>
                <a:latin typeface="Perpetua" pitchFamily="18" charset="0"/>
              </a:rPr>
              <a:t>Application of Schrödinger equation on physical system</a:t>
            </a:r>
            <a:endParaRPr lang="en-US" sz="3600" b="1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838200"/>
            <a:ext cx="3868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TODAY’S PLAN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Problems?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b="1" dirty="0" smtClean="0"/>
                  <a:t>Step1:  Write down the Schrodinger Equation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Step2:   Solve it and get Wave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latin typeface="Perpetua" pitchFamily="18" charset="0"/>
                    <a:sym typeface="Symbol"/>
                  </a:rPr>
                  <a:t>(</a:t>
                </a:r>
                <a:r>
                  <a:rPr lang="en-US" b="1" dirty="0">
                    <a:solidFill>
                      <a:srgbClr val="0070C0"/>
                    </a:solidFill>
                    <a:latin typeface="Perpetua" pitchFamily="18" charset="0"/>
                    <a:sym typeface="Symbol"/>
                  </a:rPr>
                  <a:t>x</a:t>
                </a:r>
                <a:r>
                  <a:rPr lang="en-US" b="1" dirty="0" smtClean="0">
                    <a:solidFill>
                      <a:srgbClr val="0070C0"/>
                    </a:solidFill>
                    <a:latin typeface="Perpetua" pitchFamily="18" charset="0"/>
                    <a:sym typeface="Symbol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Step3:   Normalize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229600" cy="4525963"/>
              </a:xfrm>
              <a:blipFill>
                <a:blip r:embed="rId2"/>
                <a:stretch>
                  <a:fillRect l="-741" t="-17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1000" y="3276600"/>
                <a:ext cx="838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Once you 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get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Perpetua" pitchFamily="18" charset="0"/>
                    <a:sym typeface="Symbol"/>
                  </a:rPr>
                  <a:t>(</a:t>
                </a:r>
                <a:r>
                  <a:rPr lang="en-US" sz="2800" b="1" dirty="0">
                    <a:solidFill>
                      <a:srgbClr val="0070C0"/>
                    </a:solidFill>
                    <a:latin typeface="Perpetua" pitchFamily="18" charset="0"/>
                    <a:sym typeface="Symbol"/>
                  </a:rPr>
                  <a:t>x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Perpetua" pitchFamily="18" charset="0"/>
                    <a:sym typeface="Symbol"/>
                  </a:rPr>
                  <a:t>)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Perpetua" pitchFamily="18" charset="0"/>
                    <a:sym typeface="Symbol"/>
                  </a:rPr>
                  <a:t>,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Perpetua" pitchFamily="18" charset="0"/>
                    <a:sym typeface="Symbol"/>
                  </a:rPr>
                  <a:t>you get everything you want!</a:t>
                </a:r>
                <a:r>
                  <a:rPr lang="en-US" sz="2800" b="1" dirty="0" smtClean="0">
                    <a:solidFill>
                      <a:srgbClr val="002060"/>
                    </a:solidFill>
                  </a:rPr>
                  <a:t> 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8382000" cy="523220"/>
              </a:xfrm>
              <a:prstGeom prst="rect">
                <a:avLst/>
              </a:prstGeom>
              <a:blipFill>
                <a:blip r:embed="rId3"/>
                <a:stretch>
                  <a:fillRect l="-1527" t="-16471" b="-329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3886200"/>
            <a:ext cx="10439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Step 4:  Depending on problem, Look for limits of Integration 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any boundary conditions then, easily you can evaluate </a:t>
            </a:r>
          </a:p>
          <a:p>
            <a:endParaRPr lang="en-US" sz="2800" b="1" dirty="0" smtClean="0"/>
          </a:p>
          <a:p>
            <a:r>
              <a:rPr lang="en-US" sz="2400" b="1" dirty="0" smtClean="0"/>
              <a:t>Probability, Expectation Values,  Eigen Values for Energy, Momentum </a:t>
            </a:r>
          </a:p>
          <a:p>
            <a:pPr algn="ctr"/>
            <a:r>
              <a:rPr lang="en-US" sz="2400" b="1" dirty="0" err="1" smtClean="0"/>
              <a:t>Etc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 </a:t>
            </a:r>
            <a:r>
              <a:rPr lang="en-US" sz="3200" b="1" dirty="0" smtClean="0">
                <a:solidFill>
                  <a:srgbClr val="002060"/>
                </a:solidFill>
              </a:rPr>
              <a:t>ALMOST EVERYTHING!!!!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66800"/>
            <a:ext cx="8762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Perpetua" pitchFamily="18" charset="0"/>
              </a:rPr>
              <a:t>Particle in an impenetrable  box</a:t>
            </a:r>
            <a:endParaRPr lang="en-US" sz="60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0"/>
            <a:ext cx="7008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Perpetua" pitchFamily="18" charset="0"/>
              </a:rPr>
              <a:t>2</a:t>
            </a:r>
            <a:endParaRPr lang="en-US" sz="88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pic>
        <p:nvPicPr>
          <p:cNvPr id="157700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276600"/>
            <a:ext cx="4572000" cy="3517572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 rot="2843020">
            <a:off x="7172605" y="3223651"/>
            <a:ext cx="1600200" cy="1143000"/>
          </a:xfrm>
          <a:prstGeom prst="wedgeEllipseCallout">
            <a:avLst>
              <a:gd name="adj1" fmla="val -85423"/>
              <a:gd name="adj2" fmla="val 225011"/>
            </a:avLst>
          </a:prstGeom>
          <a:solidFill>
            <a:srgbClr val="C0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Perpetua" pitchFamily="18" charset="0"/>
              </a:rPr>
              <a:t>Are you kidding?</a:t>
            </a:r>
            <a:endParaRPr lang="en-US" sz="2400" dirty="0">
              <a:solidFill>
                <a:schemeClr val="tx1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5" y="1886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Perpetua" pitchFamily="18" charset="0"/>
              </a:rPr>
              <a:t>Consider a quantum mechanical particle trapped inside an impenetrable box of length L.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(a) Write the </a:t>
            </a:r>
            <a:r>
              <a:rPr lang="en-US" sz="3200" b="1" dirty="0" err="1" smtClean="0">
                <a:latin typeface="Perpetua" pitchFamily="18" charset="0"/>
              </a:rPr>
              <a:t>schrödinger</a:t>
            </a:r>
            <a:r>
              <a:rPr lang="en-US" sz="3200" b="1" dirty="0" smtClean="0">
                <a:latin typeface="Perpetua" pitchFamily="18" charset="0"/>
              </a:rPr>
              <a:t> equation for the system.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4800" y="2013858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/>
            </a:r>
            <a:br>
              <a:rPr lang="en-US" sz="3200" b="1" dirty="0" smtClean="0">
                <a:latin typeface="Perpetua" pitchFamily="18" charset="0"/>
              </a:rPr>
            </a:br>
            <a:r>
              <a:rPr lang="en-US" sz="3200" b="1" dirty="0" smtClean="0">
                <a:latin typeface="Perpetua" pitchFamily="18" charset="0"/>
              </a:rPr>
              <a:t>(b) Obtain the energy from boundary condition .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04800" y="3218544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(c) Plot the energy diagram.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04800" y="3962400"/>
            <a:ext cx="952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(d) Obtain the </a:t>
            </a:r>
            <a:r>
              <a:rPr lang="en-US" sz="3200" b="1" dirty="0" err="1" smtClean="0">
                <a:latin typeface="Perpetua" pitchFamily="18" charset="0"/>
              </a:rPr>
              <a:t>wavefunction</a:t>
            </a:r>
            <a:r>
              <a:rPr lang="en-US" sz="3200" b="1" dirty="0" smtClean="0">
                <a:latin typeface="Perpetua" pitchFamily="18" charset="0"/>
              </a:rPr>
              <a:t> by solving the Schrodinger equation.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04800" y="51816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(e)Normalize the </a:t>
            </a:r>
            <a:r>
              <a:rPr lang="en-US" sz="3200" b="1" dirty="0" err="1" smtClean="0">
                <a:latin typeface="Perpetua" pitchFamily="18" charset="0"/>
              </a:rPr>
              <a:t>wavefunction</a:t>
            </a:r>
            <a:r>
              <a:rPr lang="en-US" sz="3200" b="1" dirty="0" smtClean="0">
                <a:latin typeface="Perpetua" pitchFamily="18" charset="0"/>
              </a:rPr>
              <a:t> and plot the </a:t>
            </a:r>
            <a:r>
              <a:rPr lang="en-US" sz="3200" b="1" i="1" dirty="0" smtClean="0">
                <a:latin typeface="Perpetua" pitchFamily="18" charset="0"/>
                <a:sym typeface="Symbol"/>
              </a:rPr>
              <a:t>(x)</a:t>
            </a:r>
            <a:r>
              <a:rPr lang="en-US" sz="3200" b="1" i="1" dirty="0" smtClean="0">
                <a:latin typeface="Perpetua" pitchFamily="18" charset="0"/>
              </a:rPr>
              <a:t> </a:t>
            </a:r>
            <a:r>
              <a:rPr lang="en-US" sz="3200" b="1" dirty="0" smtClean="0">
                <a:latin typeface="Perpetua" pitchFamily="18" charset="0"/>
              </a:rPr>
              <a:t>and |</a:t>
            </a:r>
            <a:r>
              <a:rPr lang="en-US" sz="3200" b="1" i="1" dirty="0" smtClean="0">
                <a:latin typeface="Perpetua" pitchFamily="18" charset="0"/>
                <a:sym typeface="Symbol"/>
              </a:rPr>
              <a:t>(x)|</a:t>
            </a:r>
            <a:r>
              <a:rPr lang="en-US" sz="3200" b="1" i="1" baseline="30000" dirty="0" smtClean="0">
                <a:latin typeface="Perpetua" pitchFamily="18" charset="0"/>
                <a:sym typeface="Symbol"/>
              </a:rPr>
              <a:t>2</a:t>
            </a:r>
            <a:r>
              <a:rPr lang="en-US" sz="3200" b="1" i="1" dirty="0" smtClean="0">
                <a:latin typeface="Perpetua" pitchFamily="18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65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14400" y="1066800"/>
            <a:ext cx="2915103" cy="1838325"/>
            <a:chOff x="1647372" y="762000"/>
            <a:chExt cx="2915103" cy="1838325"/>
          </a:xfrm>
        </p:grpSpPr>
        <p:pic>
          <p:nvPicPr>
            <p:cNvPr id="152578" name="Picture 2" descr="ParticleInABox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762000"/>
              <a:ext cx="2809875" cy="1838325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1647372" y="1371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4899025" y="1625600"/>
          <a:ext cx="28543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4" imgW="1346200" imgH="419100" progId="Equation.DSMT4">
                  <p:embed/>
                </p:oleObj>
              </mc:Choice>
              <mc:Fallback>
                <p:oleObj name="Equation" r:id="rId4" imgW="1346200" imgH="419100" progId="Equation.DSMT4">
                  <p:embed/>
                  <p:pic>
                    <p:nvPicPr>
                      <p:cNvPr id="152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1625600"/>
                        <a:ext cx="2854325" cy="857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714" y="2946402"/>
            <a:ext cx="9053286" cy="46166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Solve the Schrödinger’s equation subjected to Boundary Conditions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2514600" y="3581400"/>
          <a:ext cx="4037761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Equation" r:id="rId6" imgW="1028254" imgH="203112" progId="Equation.DSMT4">
                  <p:embed/>
                </p:oleObj>
              </mc:Choice>
              <mc:Fallback>
                <p:oleObj name="Equation" r:id="rId6" imgW="1028254" imgH="203112" progId="Equation.DSMT4">
                  <p:embed/>
                  <p:pic>
                    <p:nvPicPr>
                      <p:cNvPr id="152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4037761" cy="7699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3124200" y="4419600"/>
          <a:ext cx="2989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Equation" r:id="rId8" imgW="1409700" imgH="419100" progId="Equation.DSMT4">
                  <p:embed/>
                </p:oleObj>
              </mc:Choice>
              <mc:Fallback>
                <p:oleObj name="Equation" r:id="rId8" imgW="1409700" imgH="419100" progId="Equation.DSMT4">
                  <p:embed/>
                  <p:pic>
                    <p:nvPicPr>
                      <p:cNvPr id="152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19600"/>
                        <a:ext cx="2989263" cy="857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2819400" y="5486400"/>
          <a:ext cx="45380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Equation" r:id="rId10" imgW="1459866" imgH="279279" progId="Equation.DSMT4">
                  <p:embed/>
                </p:oleObj>
              </mc:Choice>
              <mc:Fallback>
                <p:oleObj name="Equation" r:id="rId10" imgW="1459866" imgH="279279" progId="Equation.DSMT4">
                  <p:embed/>
                  <p:pic>
                    <p:nvPicPr>
                      <p:cNvPr id="1853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486400"/>
                        <a:ext cx="4538037" cy="838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8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714" y="2133600"/>
            <a:ext cx="9053286" cy="46166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erpetua" pitchFamily="18" charset="0"/>
              </a:rPr>
              <a:t>Apply the Boundary Condition-1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2362200" y="2743200"/>
          <a:ext cx="21939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Equation" r:id="rId3" imgW="558558" imgH="203112" progId="Equation.DSMT4">
                  <p:embed/>
                </p:oleObj>
              </mc:Choice>
              <mc:Fallback>
                <p:oleObj name="Equation" r:id="rId3" imgW="558558" imgH="203112" progId="Equation.DSMT4">
                  <p:embed/>
                  <p:pic>
                    <p:nvPicPr>
                      <p:cNvPr id="159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743200"/>
                        <a:ext cx="2193925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533400" y="4419600"/>
          <a:ext cx="22923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5" imgW="583947" imgH="203112" progId="Equation.DSMT4">
                  <p:embed/>
                </p:oleObj>
              </mc:Choice>
              <mc:Fallback>
                <p:oleObj name="Equation" r:id="rId5" imgW="583947" imgH="203112" progId="Equation.DSMT4">
                  <p:embed/>
                  <p:pic>
                    <p:nvPicPr>
                      <p:cNvPr id="159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19600"/>
                        <a:ext cx="2292350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0" name="Object 12"/>
          <p:cNvGraphicFramePr>
            <a:graphicFrameLocks noChangeAspect="1"/>
          </p:cNvGraphicFramePr>
          <p:nvPr/>
        </p:nvGraphicFramePr>
        <p:xfrm>
          <a:off x="1143000" y="304800"/>
          <a:ext cx="701429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Equation" r:id="rId7" imgW="1459866" imgH="279279" progId="Equation.DSMT4">
                  <p:embed/>
                </p:oleObj>
              </mc:Choice>
              <mc:Fallback>
                <p:oleObj name="Equation" r:id="rId7" imgW="1459866" imgH="279279" progId="Equation.DSMT4">
                  <p:embed/>
                  <p:pic>
                    <p:nvPicPr>
                      <p:cNvPr id="1863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"/>
                        <a:ext cx="7014297" cy="1295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1" name="Object 13"/>
          <p:cNvGraphicFramePr>
            <a:graphicFrameLocks noChangeAspect="1"/>
          </p:cNvGraphicFramePr>
          <p:nvPr/>
        </p:nvGraphicFramePr>
        <p:xfrm>
          <a:off x="5562600" y="2667000"/>
          <a:ext cx="2286000" cy="88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Equation" r:id="rId9" imgW="571252" imgH="228501" progId="Equation.DSMT4">
                  <p:embed/>
                </p:oleObj>
              </mc:Choice>
              <mc:Fallback>
                <p:oleObj name="Equation" r:id="rId9" imgW="571252" imgH="228501" progId="Equation.DSMT4">
                  <p:embed/>
                  <p:pic>
                    <p:nvPicPr>
                      <p:cNvPr id="1863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667000"/>
                        <a:ext cx="2286000" cy="88370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2" name="Object 14"/>
          <p:cNvGraphicFramePr>
            <a:graphicFrameLocks noChangeAspect="1"/>
          </p:cNvGraphicFramePr>
          <p:nvPr/>
        </p:nvGraphicFramePr>
        <p:xfrm>
          <a:off x="25400" y="5511800"/>
          <a:ext cx="9042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9" name="Equation" r:id="rId11" imgW="2260600" imgH="228600" progId="Equation.DSMT4">
                  <p:embed/>
                </p:oleObj>
              </mc:Choice>
              <mc:Fallback>
                <p:oleObj name="Equation" r:id="rId11" imgW="2260600" imgH="228600" progId="Equation.DSMT4">
                  <p:embed/>
                  <p:pic>
                    <p:nvPicPr>
                      <p:cNvPr id="1863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5511800"/>
                        <a:ext cx="9042400" cy="882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542" y="3686628"/>
            <a:ext cx="9053286" cy="46166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erpetua" pitchFamily="18" charset="0"/>
              </a:rPr>
              <a:t>Apply the Boundary Condition-2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5257800"/>
            <a:ext cx="2743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69946" y="5257800"/>
            <a:ext cx="1074054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818702" y="3276600"/>
          <a:ext cx="22923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" name="Equation" r:id="rId3" imgW="583947" imgH="203112" progId="Equation.DSMT4">
                  <p:embed/>
                </p:oleObj>
              </mc:Choice>
              <mc:Fallback>
                <p:oleObj name="Equation" r:id="rId3" imgW="583947" imgH="203112" progId="Equation.DSMT4">
                  <p:embed/>
                  <p:pic>
                    <p:nvPicPr>
                      <p:cNvPr id="159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702" y="3276600"/>
                        <a:ext cx="2292350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180902" y="3657600"/>
            <a:ext cx="1219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4552502" y="3048000"/>
          <a:ext cx="24860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" name="Equation" r:id="rId5" imgW="888614" imgH="444307" progId="Equation.DSMT4">
                  <p:embed/>
                </p:oleObj>
              </mc:Choice>
              <mc:Fallback>
                <p:oleObj name="Equation" r:id="rId5" imgW="888614" imgH="444307" progId="Equation.DSMT4">
                  <p:embed/>
                  <p:pic>
                    <p:nvPicPr>
                      <p:cNvPr id="159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502" y="3048000"/>
                        <a:ext cx="2486025" cy="1200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95702" y="35052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n=1,2,3,….</a:t>
            </a:r>
            <a:endParaRPr lang="en-US" dirty="0"/>
          </a:p>
        </p:txBody>
      </p:sp>
      <p:graphicFrame>
        <p:nvGraphicFramePr>
          <p:cNvPr id="159750" name="Object 6"/>
          <p:cNvGraphicFramePr>
            <a:graphicFrameLocks noChangeAspect="1"/>
          </p:cNvGraphicFramePr>
          <p:nvPr/>
        </p:nvGraphicFramePr>
        <p:xfrm>
          <a:off x="3810000" y="5257800"/>
          <a:ext cx="227330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Equation" r:id="rId7" imgW="812447" imgH="418918" progId="Equation.DSMT4">
                  <p:embed/>
                </p:oleObj>
              </mc:Choice>
              <mc:Fallback>
                <p:oleObj name="Equation" r:id="rId7" imgW="812447" imgH="418918" progId="Equation.DSMT4">
                  <p:embed/>
                  <p:pic>
                    <p:nvPicPr>
                      <p:cNvPr id="159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57800"/>
                        <a:ext cx="2273300" cy="11318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8" name="Object 8"/>
          <p:cNvGraphicFramePr>
            <a:graphicFrameLocks noChangeAspect="1"/>
          </p:cNvGraphicFramePr>
          <p:nvPr/>
        </p:nvGraphicFramePr>
        <p:xfrm>
          <a:off x="2895600" y="1219200"/>
          <a:ext cx="33528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Equation" r:id="rId9" imgW="837836" imgH="203112" progId="Equation.DSMT4">
                  <p:embed/>
                </p:oleObj>
              </mc:Choice>
              <mc:Fallback>
                <p:oleObj name="Equation" r:id="rId9" imgW="837836" imgH="203112" progId="Equation.DSMT4">
                  <p:embed/>
                  <p:pic>
                    <p:nvPicPr>
                      <p:cNvPr id="2048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19200"/>
                        <a:ext cx="3352800" cy="7858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67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895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(c) Plot the energy diagram.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720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Quantum Physics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4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3" y="1524000"/>
            <a:ext cx="81547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5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Related image"/>
          <p:cNvPicPr>
            <a:picLocks noChangeAspect="1" noChangeArrowheads="1"/>
          </p:cNvPicPr>
          <p:nvPr/>
        </p:nvPicPr>
        <p:blipFill>
          <a:blip r:embed="rId3"/>
          <a:srcRect l="54219" t="21239" b="6372"/>
          <a:stretch>
            <a:fillRect/>
          </a:stretch>
        </p:blipFill>
        <p:spPr bwMode="auto">
          <a:xfrm>
            <a:off x="1066800" y="762000"/>
            <a:ext cx="4428027" cy="5257800"/>
          </a:xfrm>
          <a:prstGeom prst="rect">
            <a:avLst/>
          </a:prstGeom>
          <a:noFill/>
        </p:spPr>
      </p:pic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5029200" y="2743200"/>
          <a:ext cx="3366906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4" imgW="812447" imgH="418918" progId="Equation.DSMT4">
                  <p:embed/>
                </p:oleObj>
              </mc:Choice>
              <mc:Fallback>
                <p:oleObj name="Equation" r:id="rId4" imgW="812447" imgH="418918" progId="Equation.DSMT4">
                  <p:embed/>
                  <p:pic>
                    <p:nvPicPr>
                      <p:cNvPr id="160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43200"/>
                        <a:ext cx="3366906" cy="1676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19200" y="2743200"/>
            <a:ext cx="381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700314" y="3200400"/>
          <a:ext cx="838200" cy="86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6" imgW="393529" imgH="418918" progId="Equation.DSMT4">
                  <p:embed/>
                </p:oleObj>
              </mc:Choice>
              <mc:Fallback>
                <p:oleObj name="Equation" r:id="rId6" imgW="393529" imgH="418918" progId="Equation.DSMT4">
                  <p:embed/>
                  <p:pic>
                    <p:nvPicPr>
                      <p:cNvPr id="160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314" y="3200400"/>
                        <a:ext cx="838200" cy="86239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00" y="141516"/>
            <a:ext cx="3830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Perpetua" pitchFamily="18" charset="0"/>
              </a:rPr>
              <a:t>Quantized energy levels</a:t>
            </a:r>
            <a:endParaRPr lang="en-US" sz="2800" b="1" u="sng" dirty="0">
              <a:latin typeface="Perpetua" pitchFamily="18" charset="0"/>
            </a:endParaRPr>
          </a:p>
        </p:txBody>
      </p:sp>
      <p:pic>
        <p:nvPicPr>
          <p:cNvPr id="7" name="Picture 6" descr="Image result for Bulb cartoon"/>
          <p:cNvPicPr>
            <a:picLocks noChangeAspect="1" noChangeArrowheads="1"/>
          </p:cNvPicPr>
          <p:nvPr/>
        </p:nvPicPr>
        <p:blipFill>
          <a:blip r:embed="rId8" cstate="print"/>
          <a:srcRect b="8000"/>
          <a:stretch>
            <a:fillRect/>
          </a:stretch>
        </p:blipFill>
        <p:spPr bwMode="auto">
          <a:xfrm>
            <a:off x="7624280" y="4724400"/>
            <a:ext cx="1519720" cy="1954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1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2432050" y="228600"/>
          <a:ext cx="44037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Equation" r:id="rId3" imgW="1574800" imgH="508000" progId="Equation.DSMT4">
                  <p:embed/>
                </p:oleObj>
              </mc:Choice>
              <mc:Fallback>
                <p:oleObj name="Equation" r:id="rId3" imgW="1574800" imgH="508000" progId="Equation.DSMT4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228600"/>
                        <a:ext cx="4403725" cy="1371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590102" y="2133600"/>
          <a:ext cx="22923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Equation" r:id="rId5" imgW="583947" imgH="203112" progId="Equation.DSMT4">
                  <p:embed/>
                </p:oleObj>
              </mc:Choice>
              <mc:Fallback>
                <p:oleObj name="Equation" r:id="rId5" imgW="583947" imgH="203112" progId="Equation.DSMT4">
                  <p:embed/>
                  <p:pic>
                    <p:nvPicPr>
                      <p:cNvPr id="159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02" y="2133600"/>
                        <a:ext cx="2292350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952302" y="2514600"/>
            <a:ext cx="1219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4254500" y="1905000"/>
          <a:ext cx="26273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Equation" r:id="rId7" imgW="939392" imgH="444307" progId="Equation.DSMT4">
                  <p:embed/>
                </p:oleObj>
              </mc:Choice>
              <mc:Fallback>
                <p:oleObj name="Equation" r:id="rId7" imgW="939392" imgH="444307" progId="Equation.DSMT4">
                  <p:embed/>
                  <p:pic>
                    <p:nvPicPr>
                      <p:cNvPr id="159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905000"/>
                        <a:ext cx="2627313" cy="1200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67102" y="23622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n=1,2,3,….</a:t>
            </a:r>
            <a:endParaRPr lang="en-US" dirty="0"/>
          </a:p>
        </p:txBody>
      </p:sp>
      <p:graphicFrame>
        <p:nvGraphicFramePr>
          <p:cNvPr id="161799" name="Object 7"/>
          <p:cNvGraphicFramePr>
            <a:graphicFrameLocks noChangeAspect="1"/>
          </p:cNvGraphicFramePr>
          <p:nvPr/>
        </p:nvGraphicFramePr>
        <p:xfrm>
          <a:off x="2667000" y="3352800"/>
          <a:ext cx="36226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name="Equation" r:id="rId9" imgW="1295400" imgH="431800" progId="Equation.DSMT4">
                  <p:embed/>
                </p:oleObj>
              </mc:Choice>
              <mc:Fallback>
                <p:oleObj name="Equation" r:id="rId9" imgW="1295400" imgH="431800" progId="Equation.DSMT4">
                  <p:embed/>
                  <p:pic>
                    <p:nvPicPr>
                      <p:cNvPr id="161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52800"/>
                        <a:ext cx="36226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7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895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(d) Plot the </a:t>
            </a:r>
            <a:r>
              <a:rPr lang="en-US" sz="4800" b="1" dirty="0" err="1" smtClean="0">
                <a:latin typeface="Perpetua" pitchFamily="18" charset="0"/>
              </a:rPr>
              <a:t>wavefunction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329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36195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4648200" y="2743200"/>
          <a:ext cx="36226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4" imgW="1295400" imgH="431800" progId="Equation.DSMT4">
                  <p:embed/>
                </p:oleObj>
              </mc:Choice>
              <mc:Fallback>
                <p:oleObj name="Equation" r:id="rId4" imgW="1295400" imgH="431800" progId="Equation.DSMT4">
                  <p:embed/>
                  <p:pic>
                    <p:nvPicPr>
                      <p:cNvPr id="162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743200"/>
                        <a:ext cx="36226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2590800"/>
            <a:ext cx="3886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38862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8956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Perpetua" pitchFamily="18" charset="0"/>
              </a:rPr>
              <a:t>(e) Normalize and Plot the probability density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711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Perpetua" pitchFamily="18" charset="0"/>
              </a:rPr>
              <a:t>Normalize the </a:t>
            </a:r>
            <a:r>
              <a:rPr lang="en-US" sz="3200" b="1" i="1" u="sng" dirty="0" smtClean="0">
                <a:latin typeface="Perpetua" pitchFamily="18" charset="0"/>
                <a:sym typeface="Symbol"/>
              </a:rPr>
              <a:t>(x)</a:t>
            </a:r>
            <a:r>
              <a:rPr lang="en-US" sz="3200" b="1" i="1" u="sng" dirty="0" smtClean="0">
                <a:latin typeface="Perpetua" pitchFamily="18" charset="0"/>
              </a:rPr>
              <a:t> </a:t>
            </a:r>
            <a:endParaRPr lang="en-US" sz="3200" b="1" u="sng" dirty="0">
              <a:latin typeface="Perpetua" pitchFamily="18" charset="0"/>
            </a:endParaRPr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0" y="1066800"/>
          <a:ext cx="36226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Equation" r:id="rId3" imgW="1295400" imgH="431800" progId="Equation.DSMT4">
                  <p:embed/>
                </p:oleObj>
              </mc:Choice>
              <mc:Fallback>
                <p:oleObj name="Equation" r:id="rId3" imgW="1295400" imgH="431800" progId="Equation.DSMT4">
                  <p:embed/>
                  <p:pic>
                    <p:nvPicPr>
                      <p:cNvPr id="163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36226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4924425" y="1143000"/>
          <a:ext cx="302736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Equation" r:id="rId5" imgW="1180588" imgH="482391" progId="Equation.DSMT4">
                  <p:embed/>
                </p:oleObj>
              </mc:Choice>
              <mc:Fallback>
                <p:oleObj name="Equation" r:id="rId5" imgW="1180588" imgH="482391" progId="Equation.DSMT4">
                  <p:embed/>
                  <p:pic>
                    <p:nvPicPr>
                      <p:cNvPr id="163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1143000"/>
                        <a:ext cx="3027363" cy="12176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7"/>
          <a:srcRect l="9948"/>
          <a:stretch>
            <a:fillRect/>
          </a:stretch>
        </p:blipFill>
        <p:spPr bwMode="auto">
          <a:xfrm>
            <a:off x="600919" y="4038600"/>
            <a:ext cx="5439290" cy="142398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2590800"/>
            <a:ext cx="3384233" cy="12954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163847" name="Object 7"/>
          <p:cNvGraphicFramePr>
            <a:graphicFrameLocks noChangeAspect="1"/>
          </p:cNvGraphicFramePr>
          <p:nvPr/>
        </p:nvGraphicFramePr>
        <p:xfrm>
          <a:off x="2565400" y="5659438"/>
          <a:ext cx="397827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Equation" r:id="rId9" imgW="1422400" imgH="457200" progId="Equation.DSMT4">
                  <p:embed/>
                </p:oleObj>
              </mc:Choice>
              <mc:Fallback>
                <p:oleObj name="Equation" r:id="rId9" imgW="1422400" imgH="457200" progId="Equation.DSMT4">
                  <p:embed/>
                  <p:pic>
                    <p:nvPicPr>
                      <p:cNvPr id="1638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5659438"/>
                        <a:ext cx="3978275" cy="12334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90917" y="2881086"/>
            <a:ext cx="5437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183167"/>
            <a:ext cx="5437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>
            <p:extLst/>
          </p:nvPr>
        </p:nvGraphicFramePr>
        <p:xfrm>
          <a:off x="7008813" y="4191000"/>
          <a:ext cx="152558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Equation" r:id="rId11" imgW="545863" imgH="444307" progId="Equation.DSMT4">
                  <p:embed/>
                </p:oleObj>
              </mc:Choice>
              <mc:Fallback>
                <p:oleObj name="Equation" r:id="rId11" imgW="545863" imgH="444307" progId="Equation.DSMT4">
                  <p:embed/>
                  <p:pic>
                    <p:nvPicPr>
                      <p:cNvPr id="187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3" y="4191000"/>
                        <a:ext cx="1525587" cy="11969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9372" y="2942772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44958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3048000" cy="54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4267200" y="2514600"/>
          <a:ext cx="41560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4" imgW="1485900" imgH="431800" progId="Equation.DSMT4">
                  <p:embed/>
                </p:oleObj>
              </mc:Choice>
              <mc:Fallback>
                <p:oleObj name="Equation" r:id="rId4" imgW="1485900" imgH="431800" progId="Equation.DSMT4">
                  <p:embed/>
                  <p:pic>
                    <p:nvPicPr>
                      <p:cNvPr id="164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14600"/>
                        <a:ext cx="41560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2362200"/>
            <a:ext cx="3581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3581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1143000"/>
            <a:ext cx="2915103" cy="1838325"/>
            <a:chOff x="1647372" y="762000"/>
            <a:chExt cx="2915103" cy="1838325"/>
          </a:xfrm>
        </p:grpSpPr>
        <p:pic>
          <p:nvPicPr>
            <p:cNvPr id="5" name="Picture 2" descr="ParticleInABox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762000"/>
              <a:ext cx="2809875" cy="1838325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647372" y="1371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0200" y="0"/>
            <a:ext cx="555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Perpetua" pitchFamily="18" charset="0"/>
              </a:rPr>
              <a:t>Expectation value of position</a:t>
            </a:r>
            <a:endParaRPr lang="en-US" sz="4000" dirty="0">
              <a:latin typeface="Perpetua" pitchFamily="18" charset="0"/>
            </a:endParaRPr>
          </a:p>
        </p:txBody>
      </p:sp>
      <p:graphicFrame>
        <p:nvGraphicFramePr>
          <p:cNvPr id="199684" name="Object 4"/>
          <p:cNvGraphicFramePr>
            <a:graphicFrameLocks noChangeAspect="1"/>
          </p:cNvGraphicFramePr>
          <p:nvPr/>
        </p:nvGraphicFramePr>
        <p:xfrm>
          <a:off x="533400" y="3657600"/>
          <a:ext cx="3289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4" imgW="1346200" imgH="279400" progId="Equation.DSMT4">
                  <p:embed/>
                </p:oleObj>
              </mc:Choice>
              <mc:Fallback>
                <p:oleObj name="Equation" r:id="rId4" imgW="1346200" imgH="279400" progId="Equation.DSMT4">
                  <p:embed/>
                  <p:pic>
                    <p:nvPicPr>
                      <p:cNvPr id="1996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3289300" cy="673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4419600" y="3505200"/>
          <a:ext cx="41529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tion" r:id="rId6" imgW="1485900" imgH="431800" progId="Equation.DSMT4">
                  <p:embed/>
                </p:oleObj>
              </mc:Choice>
              <mc:Fallback>
                <p:oleObj name="Equation" r:id="rId6" imgW="1485900" imgH="431800" progId="Equation.DSMT4">
                  <p:embed/>
                  <p:pic>
                    <p:nvPicPr>
                      <p:cNvPr id="1996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05200"/>
                        <a:ext cx="4152900" cy="1155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 t="63360"/>
          <a:stretch>
            <a:fillRect/>
          </a:stretch>
        </p:blipFill>
        <p:spPr bwMode="auto">
          <a:xfrm>
            <a:off x="5105400" y="990600"/>
            <a:ext cx="3048000" cy="198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3962400" y="5029200"/>
          <a:ext cx="12398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tion" r:id="rId9" imgW="507780" imgH="393529" progId="Equation.DSMT4">
                  <p:embed/>
                </p:oleObj>
              </mc:Choice>
              <mc:Fallback>
                <p:oleObj name="Equation" r:id="rId9" imgW="507780" imgH="393529" progId="Equation.DSMT4">
                  <p:embed/>
                  <p:pic>
                    <p:nvPicPr>
                      <p:cNvPr id="199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029200"/>
                        <a:ext cx="1239837" cy="9477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2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62000" y="1143000"/>
            <a:ext cx="2915103" cy="1838325"/>
            <a:chOff x="1647372" y="762000"/>
            <a:chExt cx="2915103" cy="1838325"/>
          </a:xfrm>
        </p:grpSpPr>
        <p:pic>
          <p:nvPicPr>
            <p:cNvPr id="5" name="Picture 2" descr="ParticleInABox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762000"/>
              <a:ext cx="2809875" cy="1838325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647372" y="1371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0200" y="0"/>
            <a:ext cx="623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Perpetua" pitchFamily="18" charset="0"/>
              </a:rPr>
              <a:t>Expectation value of momentum</a:t>
            </a:r>
            <a:endParaRPr lang="en-US" sz="4000" dirty="0">
              <a:latin typeface="Perpetua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t="63360"/>
          <a:stretch>
            <a:fillRect/>
          </a:stretch>
        </p:blipFill>
        <p:spPr bwMode="auto">
          <a:xfrm>
            <a:off x="5105400" y="990600"/>
            <a:ext cx="3048000" cy="198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3992563" y="5197475"/>
          <a:ext cx="11779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5" imgW="482391" imgH="253890" progId="Equation.DSMT4">
                  <p:embed/>
                </p:oleObj>
              </mc:Choice>
              <mc:Fallback>
                <p:oleObj name="Equation" r:id="rId5" imgW="482391" imgH="253890" progId="Equation.DSMT4">
                  <p:embed/>
                  <p:pic>
                    <p:nvPicPr>
                      <p:cNvPr id="199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5197475"/>
                        <a:ext cx="1177925" cy="6111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304800" y="3733800"/>
          <a:ext cx="3302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7" imgW="1892300" imgH="457200" progId="Equation.DSMT4">
                  <p:embed/>
                </p:oleObj>
              </mc:Choice>
              <mc:Fallback>
                <p:oleObj name="Equation" r:id="rId7" imgW="1892300" imgH="457200" progId="Equation.DSMT4">
                  <p:embed/>
                  <p:pic>
                    <p:nvPicPr>
                      <p:cNvPr id="2007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3302000" cy="774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0" name="Object 6"/>
          <p:cNvGraphicFramePr>
            <a:graphicFrameLocks noChangeAspect="1"/>
          </p:cNvGraphicFramePr>
          <p:nvPr/>
        </p:nvGraphicFramePr>
        <p:xfrm>
          <a:off x="4419600" y="3429000"/>
          <a:ext cx="39751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Equation" r:id="rId9" imgW="1422400" imgH="457200" progId="Equation.DSMT4">
                  <p:embed/>
                </p:oleObj>
              </mc:Choice>
              <mc:Fallback>
                <p:oleObj name="Equation" r:id="rId9" imgW="1422400" imgH="457200" progId="Equation.DSMT4">
                  <p:embed/>
                  <p:pic>
                    <p:nvPicPr>
                      <p:cNvPr id="2007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29000"/>
                        <a:ext cx="3975100" cy="1231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200" y="6019800"/>
            <a:ext cx="2116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Perpetua" pitchFamily="18" charset="0"/>
              </a:rPr>
              <a:t>Guess why?</a:t>
            </a:r>
            <a:endParaRPr lang="en-US" sz="36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Particle in a box</a:t>
            </a:r>
            <a:endParaRPr lang="en-US" b="1" dirty="0"/>
          </a:p>
        </p:txBody>
      </p:sp>
      <p:pic>
        <p:nvPicPr>
          <p:cNvPr id="204802" name="Picture 2" descr="C:\Users\iitp\Downloads\Quantization_in_a_box_H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43124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dirty="0" smtClean="0"/>
              <a:t>Important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85800"/>
            <a:ext cx="2743200" cy="838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Expectation value</a:t>
            </a:r>
          </a:p>
          <a:p>
            <a:pPr marL="0" indent="0">
              <a:buNone/>
            </a:pPr>
            <a:r>
              <a:rPr lang="en-US" sz="2800" b="1" dirty="0"/>
              <a:t>o</a:t>
            </a:r>
            <a:r>
              <a:rPr lang="en-US" sz="2800" b="1" dirty="0" smtClean="0"/>
              <a:t>f position </a:t>
            </a:r>
            <a:endParaRPr lang="en-U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157373"/>
              </p:ext>
            </p:extLst>
          </p:nvPr>
        </p:nvGraphicFramePr>
        <p:xfrm>
          <a:off x="2590800" y="685800"/>
          <a:ext cx="3124200" cy="95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Equation" r:id="rId3" imgW="1041120" imgH="431640" progId="Equation.DSMT4">
                  <p:embed/>
                </p:oleObj>
              </mc:Choice>
              <mc:Fallback>
                <p:oleObj name="Equation" r:id="rId3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85800"/>
                        <a:ext cx="3124200" cy="95403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345243"/>
              </p:ext>
            </p:extLst>
          </p:nvPr>
        </p:nvGraphicFramePr>
        <p:xfrm>
          <a:off x="5838372" y="762000"/>
          <a:ext cx="32930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" name="Equation" r:id="rId5" imgW="1346200" imgH="279400" progId="Equation.DSMT4">
                  <p:embed/>
                </p:oleObj>
              </mc:Choice>
              <mc:Fallback>
                <p:oleObj name="Equation" r:id="rId5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372" y="762000"/>
                        <a:ext cx="3293012" cy="673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10770"/>
              </p:ext>
            </p:extLst>
          </p:nvPr>
        </p:nvGraphicFramePr>
        <p:xfrm>
          <a:off x="2839586" y="2286000"/>
          <a:ext cx="2516188" cy="53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" name="Equation" r:id="rId7" imgW="939392" imgH="203112" progId="Equation.DSMT4">
                  <p:embed/>
                </p:oleObj>
              </mc:Choice>
              <mc:Fallback>
                <p:oleObj name="Equation" r:id="rId7" imgW="93939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586" y="2286000"/>
                        <a:ext cx="2516188" cy="53551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-76200" y="2209800"/>
            <a:ext cx="2743200" cy="838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Position operator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Eigen value </a:t>
            </a:r>
            <a:r>
              <a:rPr lang="en-US" sz="2800" b="1" dirty="0" err="1" smtClean="0"/>
              <a:t>eqn</a:t>
            </a:r>
            <a:endParaRPr lang="en-US" sz="28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832707"/>
              </p:ext>
            </p:extLst>
          </p:nvPr>
        </p:nvGraphicFramePr>
        <p:xfrm>
          <a:off x="2819400" y="3447903"/>
          <a:ext cx="2738438" cy="819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" name="Equation" r:id="rId9" imgW="1295400" imgH="393700" progId="Equation.DSMT4">
                  <p:embed/>
                </p:oleObj>
              </mc:Choice>
              <mc:Fallback>
                <p:oleObj name="Equation" r:id="rId9" imgW="1295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47903"/>
                        <a:ext cx="2738438" cy="81929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 rot="16200000" flipH="1">
            <a:off x="7778754" y="895350"/>
            <a:ext cx="533400" cy="148590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0" y="1905000"/>
            <a:ext cx="122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Probability</a:t>
            </a:r>
            <a:endParaRPr lang="en-US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76200" y="3352801"/>
            <a:ext cx="2819400" cy="106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Momentum operator and Eigen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Value </a:t>
            </a:r>
            <a:r>
              <a:rPr lang="en-US" sz="2800" b="1" dirty="0" err="1" smtClean="0"/>
              <a:t>eqn</a:t>
            </a:r>
            <a:endParaRPr lang="en-US" sz="2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4724401"/>
            <a:ext cx="2743200" cy="838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Expectation value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dirty="0"/>
              <a:t>o</a:t>
            </a:r>
            <a:r>
              <a:rPr lang="en-US" sz="2800" b="1" dirty="0" smtClean="0"/>
              <a:t>f momentum</a:t>
            </a:r>
            <a:endParaRPr lang="en-US" sz="28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123011"/>
              </p:ext>
            </p:extLst>
          </p:nvPr>
        </p:nvGraphicFramePr>
        <p:xfrm>
          <a:off x="2819399" y="4699001"/>
          <a:ext cx="3311181" cy="78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11" imgW="1892160" imgH="457200" progId="Equation.DSMT4">
                  <p:embed/>
                </p:oleObj>
              </mc:Choice>
              <mc:Fallback>
                <p:oleObj name="Equation" r:id="rId11" imgW="1892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399" y="4699001"/>
                        <a:ext cx="3311181" cy="78739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897622"/>
              </p:ext>
            </p:extLst>
          </p:nvPr>
        </p:nvGraphicFramePr>
        <p:xfrm>
          <a:off x="2743201" y="6012677"/>
          <a:ext cx="3657600" cy="69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Equation" r:id="rId13" imgW="2019300" imgH="393700" progId="Equation.DSMT4">
                  <p:embed/>
                </p:oleObj>
              </mc:Choice>
              <mc:Fallback>
                <p:oleObj name="Equation" r:id="rId13" imgW="2019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6012677"/>
                        <a:ext cx="3657600" cy="69292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0" y="6096001"/>
            <a:ext cx="2743200" cy="83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Energy operator</a:t>
            </a:r>
            <a:endParaRPr lang="en-US" sz="28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569439"/>
              </p:ext>
            </p:extLst>
          </p:nvPr>
        </p:nvGraphicFramePr>
        <p:xfrm>
          <a:off x="6245225" y="3629025"/>
          <a:ext cx="24352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Equation" r:id="rId15" imgW="990360" imgH="203040" progId="Equation.DSMT4">
                  <p:embed/>
                </p:oleObj>
              </mc:Choice>
              <mc:Fallback>
                <p:oleObj name="Equation" r:id="rId15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3629025"/>
                        <a:ext cx="2435225" cy="4857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048403"/>
              </p:ext>
            </p:extLst>
          </p:nvPr>
        </p:nvGraphicFramePr>
        <p:xfrm>
          <a:off x="6400800" y="6096001"/>
          <a:ext cx="2730853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Equation" r:id="rId17" imgW="1206360" imgH="241200" progId="Equation.DSMT4">
                  <p:embed/>
                </p:oleObj>
              </mc:Choice>
              <mc:Fallback>
                <p:oleObj name="Equation" r:id="rId17" imgW="1206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6001"/>
                        <a:ext cx="2730853" cy="53339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5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2" grpId="0" animBg="1"/>
      <p:bldP spid="13" grpId="0"/>
      <p:bldP spid="14" grpId="0"/>
      <p:bldP spid="15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Electron confinement effects in semiconductor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09" y="1981200"/>
            <a:ext cx="689538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Perpetua" pitchFamily="18" charset="0"/>
              </a:rPr>
              <a:t>In Quantum Physics position </a:t>
            </a:r>
            <a:r>
              <a:rPr lang="en-US" b="1" i="1" dirty="0" smtClean="0">
                <a:latin typeface="Perpetua" pitchFamily="18" charset="0"/>
              </a:rPr>
              <a:t>x</a:t>
            </a:r>
            <a:r>
              <a:rPr lang="en-US" b="1" dirty="0" smtClean="0">
                <a:latin typeface="Perpetua" pitchFamily="18" charset="0"/>
              </a:rPr>
              <a:t> and momentum </a:t>
            </a:r>
            <a:r>
              <a:rPr lang="en-US" b="1" i="1" dirty="0" smtClean="0">
                <a:latin typeface="Perpetua" pitchFamily="18" charset="0"/>
              </a:rPr>
              <a:t>p</a:t>
            </a:r>
            <a:r>
              <a:rPr lang="en-US" b="1" dirty="0" smtClean="0">
                <a:latin typeface="Perpetua" pitchFamily="18" charset="0"/>
              </a:rPr>
              <a:t> are not accurately measurable.</a:t>
            </a:r>
          </a:p>
          <a:p>
            <a:pPr marL="0" indent="0">
              <a:buNone/>
            </a:pPr>
            <a:endParaRPr lang="en-US" b="1" dirty="0">
              <a:latin typeface="Perpetua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Perpetua" pitchFamily="18" charset="0"/>
              </a:rPr>
              <a:t>All information of the system is encoded in wave function </a:t>
            </a:r>
            <a:r>
              <a:rPr lang="en-US" b="1" dirty="0">
                <a:solidFill>
                  <a:srgbClr val="002060"/>
                </a:solidFill>
                <a:latin typeface="Perpetua" pitchFamily="18" charset="0"/>
                <a:sym typeface="Symbol"/>
              </a:rPr>
              <a:t>(x</a:t>
            </a:r>
            <a:r>
              <a:rPr lang="en-US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).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Perpetua" pitchFamily="18" charset="0"/>
              <a:sym typeface="Symbol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Perpetua" pitchFamily="18" charset="0"/>
                <a:sym typeface="Symbol"/>
              </a:rPr>
              <a:t>(x</a:t>
            </a:r>
            <a:r>
              <a:rPr lang="en-US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) is obtained by solving Schrödinger Equation.</a:t>
            </a: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  <a:latin typeface="Perpetua" pitchFamily="18" charset="0"/>
              <a:sym typeface="Symbol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Expectation or average values of observables </a:t>
            </a:r>
            <a:r>
              <a:rPr lang="en-US" b="1" i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x</a:t>
            </a:r>
            <a:r>
              <a:rPr lang="en-US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, </a:t>
            </a:r>
            <a:r>
              <a:rPr lang="en-US" b="1" i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p</a:t>
            </a:r>
            <a:r>
              <a:rPr lang="en-US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 etc are obtained using </a:t>
            </a:r>
            <a:r>
              <a:rPr lang="en-US" b="1" dirty="0">
                <a:solidFill>
                  <a:srgbClr val="002060"/>
                </a:solidFill>
                <a:latin typeface="Perpetua" pitchFamily="18" charset="0"/>
                <a:sym typeface="Symbol"/>
              </a:rPr>
              <a:t>(x</a:t>
            </a:r>
            <a:r>
              <a:rPr lang="en-US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).</a:t>
            </a:r>
            <a:endParaRPr lang="en-US" b="1" dirty="0" smtClean="0">
              <a:latin typeface="Perpetua" pitchFamily="18" charset="0"/>
            </a:endParaRPr>
          </a:p>
          <a:p>
            <a:pPr marL="0" indent="0">
              <a:buNone/>
            </a:pPr>
            <a:endParaRPr lang="en-US" dirty="0">
              <a:latin typeface="Perpetua" pitchFamily="18" charset="0"/>
            </a:endParaRPr>
          </a:p>
          <a:p>
            <a:pPr marL="0" indent="0">
              <a:buNone/>
            </a:pPr>
            <a:endParaRPr lang="en-US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Important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to find </a:t>
            </a:r>
            <a:r>
              <a:rPr lang="en-US" b="1" dirty="0">
                <a:solidFill>
                  <a:srgbClr val="002060"/>
                </a:solidFill>
                <a:latin typeface="Perpetua" pitchFamily="18" charset="0"/>
                <a:sym typeface="Symbol"/>
              </a:rPr>
              <a:t>(x</a:t>
            </a:r>
            <a:r>
              <a:rPr lang="en-US" b="1" dirty="0" smtClean="0">
                <a:solidFill>
                  <a:srgbClr val="002060"/>
                </a:solidFill>
                <a:latin typeface="Perpetua" pitchFamily="18" charset="0"/>
                <a:sym typeface="Symbol"/>
              </a:rPr>
              <a:t>)?</a:t>
            </a:r>
            <a:endParaRPr lang="en-US" b="1" dirty="0">
              <a:solidFill>
                <a:srgbClr val="002060"/>
              </a:solidFill>
              <a:latin typeface="Perpetua" pitchFamily="18" charset="0"/>
              <a:sym typeface="Symbol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063329"/>
              </p:ext>
            </p:extLst>
          </p:nvPr>
        </p:nvGraphicFramePr>
        <p:xfrm>
          <a:off x="3023350" y="3429000"/>
          <a:ext cx="2920250" cy="83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3" imgW="1422400" imgH="419100" progId="Equation.DSMT4">
                  <p:embed/>
                </p:oleObj>
              </mc:Choice>
              <mc:Fallback>
                <p:oleObj name="Equation" r:id="rId3" imgW="1422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350" y="3429000"/>
                        <a:ext cx="2920250" cy="83532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959012"/>
              </p:ext>
            </p:extLst>
          </p:nvPr>
        </p:nvGraphicFramePr>
        <p:xfrm>
          <a:off x="3563348" y="1828800"/>
          <a:ext cx="1999252" cy="37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5" imgW="850531" imgH="165028" progId="Equation.DSMT4">
                  <p:embed/>
                </p:oleObj>
              </mc:Choice>
              <mc:Fallback>
                <p:oleObj name="Equation" r:id="rId5" imgW="850531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348" y="1828800"/>
                        <a:ext cx="1999252" cy="37659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9905" y="1752600"/>
            <a:ext cx="335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Classical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38400"/>
            <a:ext cx="369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Quantum Mechanical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366370"/>
              </p:ext>
            </p:extLst>
          </p:nvPr>
        </p:nvGraphicFramePr>
        <p:xfrm>
          <a:off x="3505200" y="2438400"/>
          <a:ext cx="2040123" cy="63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7" imgW="825142" imgH="266584" progId="Equation.DSMT4">
                  <p:embed/>
                </p:oleObj>
              </mc:Choice>
              <mc:Fallback>
                <p:oleObj name="Equation" r:id="rId7" imgW="825142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2040123" cy="63965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983008"/>
              </p:ext>
            </p:extLst>
          </p:nvPr>
        </p:nvGraphicFramePr>
        <p:xfrm>
          <a:off x="1144587" y="4495800"/>
          <a:ext cx="7161213" cy="115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9" imgW="2514600" imgH="419100" progId="Equation.DSMT4">
                  <p:embed/>
                </p:oleObj>
              </mc:Choice>
              <mc:Fallback>
                <p:oleObj name="Equation" r:id="rId9" imgW="2514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7" y="4495800"/>
                        <a:ext cx="7161213" cy="115884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5867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Perpetua" pitchFamily="18" charset="0"/>
              </a:rPr>
              <a:t>Schrödinger’s Equation (1-D)</a:t>
            </a:r>
            <a:endParaRPr lang="en-US" sz="4400" b="1" dirty="0">
              <a:solidFill>
                <a:srgbClr val="00B05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E:\BTech\PH103\Beiser.jpg"/>
          <p:cNvPicPr>
            <a:picLocks noChangeAspect="1" noChangeArrowheads="1"/>
          </p:cNvPicPr>
          <p:nvPr/>
        </p:nvPicPr>
        <p:blipFill>
          <a:blip r:embed="rId2"/>
          <a:srcRect t="45581" b="20465"/>
          <a:stretch>
            <a:fillRect/>
          </a:stretch>
        </p:blipFill>
        <p:spPr bwMode="auto">
          <a:xfrm>
            <a:off x="1066800" y="1143000"/>
            <a:ext cx="6987307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381000"/>
            <a:ext cx="5456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Perpetua" pitchFamily="18" charset="0"/>
              </a:rPr>
              <a:t>Ref. Arthur </a:t>
            </a:r>
            <a:r>
              <a:rPr lang="en-US" sz="4000" b="1" dirty="0" err="1" smtClean="0">
                <a:solidFill>
                  <a:srgbClr val="0070C0"/>
                </a:solidFill>
                <a:latin typeface="Perpetua" pitchFamily="18" charset="0"/>
              </a:rPr>
              <a:t>Beiser</a:t>
            </a:r>
            <a:r>
              <a:rPr lang="en-US" sz="4000" b="1" dirty="0" smtClean="0">
                <a:solidFill>
                  <a:srgbClr val="0070C0"/>
                </a:solidFill>
                <a:latin typeface="Perpetua" pitchFamily="18" charset="0"/>
              </a:rPr>
              <a:t>, P. 168</a:t>
            </a:r>
            <a:endParaRPr lang="en-US" sz="4000" b="1" dirty="0">
              <a:solidFill>
                <a:srgbClr val="0070C0"/>
              </a:solidFill>
              <a:latin typeface="Perpetua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3886200"/>
            <a:ext cx="9372600" cy="1524000"/>
          </a:xfrm>
          <a:prstGeom prst="ellipse">
            <a:avLst/>
          </a:prstGeom>
          <a:solidFill>
            <a:srgbClr val="E7258B">
              <a:alpha val="40000"/>
            </a:srgbClr>
          </a:solidFill>
          <a:ln>
            <a:solidFill>
              <a:srgbClr val="239F70">
                <a:alpha val="4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Schrodinger equation when V is time </a:t>
            </a:r>
            <a:r>
              <a:rPr lang="en-US" b="1" dirty="0" err="1" smtClean="0"/>
              <a:t>Independant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60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16897"/>
            <a:ext cx="9372600" cy="2743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Perpetua" pitchFamily="18" charset="0"/>
              </a:rPr>
              <a:t>For any </a:t>
            </a:r>
            <a:r>
              <a:rPr lang="en-US" sz="2800" b="1" dirty="0" err="1">
                <a:latin typeface="Perpetua" pitchFamily="18" charset="0"/>
              </a:rPr>
              <a:t>schrödinger</a:t>
            </a:r>
            <a:r>
              <a:rPr lang="en-US" sz="2800" b="1" dirty="0">
                <a:latin typeface="Perpetua" pitchFamily="18" charset="0"/>
              </a:rPr>
              <a:t> equation with potential time independent, the time part will be </a:t>
            </a:r>
            <a:r>
              <a:rPr lang="en-US" sz="2800" b="1" u="sng" dirty="0">
                <a:latin typeface="Perpetua" pitchFamily="18" charset="0"/>
              </a:rPr>
              <a:t>the same</a:t>
            </a:r>
            <a:r>
              <a:rPr lang="en-US" sz="2800" b="1" dirty="0">
                <a:latin typeface="Perpetua" pitchFamily="18" charset="0"/>
              </a:rPr>
              <a:t>. </a:t>
            </a:r>
            <a:r>
              <a:rPr lang="en-US" sz="2800" dirty="0">
                <a:latin typeface="Perpetua" pitchFamily="18" charset="0"/>
              </a:rPr>
              <a:t/>
            </a:r>
            <a:br>
              <a:rPr lang="en-US" sz="2800" dirty="0">
                <a:latin typeface="Perpetua" pitchFamily="18" charset="0"/>
              </a:rPr>
            </a:br>
            <a:endParaRPr lang="en-IN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71500"/>
              </p:ext>
            </p:extLst>
          </p:nvPr>
        </p:nvGraphicFramePr>
        <p:xfrm>
          <a:off x="886691" y="1029752"/>
          <a:ext cx="6989618" cy="1122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7" name="Equation" r:id="rId3" imgW="2514600" imgH="419100" progId="Equation.DSMT4">
                  <p:embed/>
                </p:oleObj>
              </mc:Choice>
              <mc:Fallback>
                <p:oleObj name="Equation" r:id="rId3" imgW="2514600" imgH="419100" progId="Equation.DSMT4">
                  <p:embed/>
                  <p:pic>
                    <p:nvPicPr>
                      <p:cNvPr id="156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691" y="1029752"/>
                        <a:ext cx="6989618" cy="112295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44830"/>
              </p:ext>
            </p:extLst>
          </p:nvPr>
        </p:nvGraphicFramePr>
        <p:xfrm>
          <a:off x="2286000" y="2241621"/>
          <a:ext cx="39080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Equation" r:id="rId5" imgW="1117440" imgH="203040" progId="Equation.DSMT4">
                  <p:embed/>
                </p:oleObj>
              </mc:Choice>
              <mc:Fallback>
                <p:oleObj name="Equation" r:id="rId5" imgW="1117440" imgH="203040" progId="Equation.DSMT4">
                  <p:embed/>
                  <p:pic>
                    <p:nvPicPr>
                      <p:cNvPr id="163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41621"/>
                        <a:ext cx="3908012" cy="6858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289381"/>
              </p:ext>
            </p:extLst>
          </p:nvPr>
        </p:nvGraphicFramePr>
        <p:xfrm>
          <a:off x="263968" y="3133628"/>
          <a:ext cx="8001000" cy="111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9" name="Equation" r:id="rId7" imgW="2895480" imgH="419040" progId="Equation.DSMT4">
                  <p:embed/>
                </p:oleObj>
              </mc:Choice>
              <mc:Fallback>
                <p:oleObj name="Equation" r:id="rId7" imgW="2895480" imgH="419040" progId="Equation.DSMT4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8" y="3133628"/>
                        <a:ext cx="8001000" cy="111684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26046"/>
              </p:ext>
            </p:extLst>
          </p:nvPr>
        </p:nvGraphicFramePr>
        <p:xfrm>
          <a:off x="921327" y="4421338"/>
          <a:ext cx="7229475" cy="62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Equation" r:id="rId9" imgW="2260440" imgH="203040" progId="Equation.DSMT4">
                  <p:embed/>
                </p:oleObj>
              </mc:Choice>
              <mc:Fallback>
                <p:oleObj name="Equation" r:id="rId9" imgW="226044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327" y="4421338"/>
                        <a:ext cx="7229475" cy="62713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749537"/>
              </p:ext>
            </p:extLst>
          </p:nvPr>
        </p:nvGraphicFramePr>
        <p:xfrm>
          <a:off x="71087" y="5257800"/>
          <a:ext cx="83867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1" name="Equation" r:id="rId11" imgW="3035160" imgH="444240" progId="Equation.DSMT4">
                  <p:embed/>
                </p:oleObj>
              </mc:Choice>
              <mc:Fallback>
                <p:oleObj name="Equation" r:id="rId11" imgW="3035160" imgH="44424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7" y="5257800"/>
                        <a:ext cx="8386762" cy="11842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938108"/>
              </p:ext>
            </p:extLst>
          </p:nvPr>
        </p:nvGraphicFramePr>
        <p:xfrm>
          <a:off x="228600" y="152400"/>
          <a:ext cx="83867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Equation" r:id="rId3" imgW="3035160" imgH="444240" progId="Equation.DSMT4">
                  <p:embed/>
                </p:oleObj>
              </mc:Choice>
              <mc:Fallback>
                <p:oleObj name="Equation" r:id="rId3" imgW="3035160" imgH="44424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8386762" cy="11842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3554" y="1664771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Following the previous procedure as in free particle, we get</a:t>
            </a:r>
            <a:endParaRPr lang="en-IN" b="1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065322"/>
              </p:ext>
            </p:extLst>
          </p:nvPr>
        </p:nvGraphicFramePr>
        <p:xfrm>
          <a:off x="1828800" y="3337524"/>
          <a:ext cx="49360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tion" r:id="rId5" imgW="1536480" imgH="368280" progId="Equation.DSMT4">
                  <p:embed/>
                </p:oleObj>
              </mc:Choice>
              <mc:Fallback>
                <p:oleObj name="Equation" r:id="rId5" imgW="1536480" imgH="368280" progId="Equation.DSMT4">
                  <p:embed/>
                  <p:pic>
                    <p:nvPicPr>
                      <p:cNvPr id="1658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37524"/>
                        <a:ext cx="4936038" cy="1143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458619" y="2951420"/>
            <a:ext cx="2286000" cy="1928297"/>
          </a:xfrm>
          <a:prstGeom prst="roundRect">
            <a:avLst/>
          </a:prstGeom>
          <a:solidFill>
            <a:srgbClr val="4F81BD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334000" y="4480524"/>
            <a:ext cx="2552412" cy="4736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34675" y="4896489"/>
            <a:ext cx="301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Recall same as in free particle</a:t>
            </a:r>
            <a:endParaRPr lang="en-IN" b="1" dirty="0"/>
          </a:p>
        </p:txBody>
      </p:sp>
      <p:sp>
        <p:nvSpPr>
          <p:cNvPr id="12" name="Rectangle 11"/>
          <p:cNvSpPr/>
          <p:nvPr/>
        </p:nvSpPr>
        <p:spPr>
          <a:xfrm>
            <a:off x="0" y="5265821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Perpetua" pitchFamily="18" charset="0"/>
              </a:rPr>
              <a:t>For any </a:t>
            </a:r>
            <a:r>
              <a:rPr lang="en-US" sz="2800" b="1" dirty="0" err="1">
                <a:latin typeface="Perpetua" pitchFamily="18" charset="0"/>
              </a:rPr>
              <a:t>schrödinger</a:t>
            </a:r>
            <a:r>
              <a:rPr lang="en-US" sz="2800" b="1" dirty="0">
                <a:latin typeface="Perpetua" pitchFamily="18" charset="0"/>
              </a:rPr>
              <a:t> equation with potential time independent, the time part will be </a:t>
            </a:r>
            <a:r>
              <a:rPr lang="en-US" sz="2800" b="1" u="sng" dirty="0">
                <a:latin typeface="Perpetua" pitchFamily="18" charset="0"/>
              </a:rPr>
              <a:t>the same</a:t>
            </a:r>
            <a:r>
              <a:rPr lang="en-US" sz="2800" b="1" dirty="0">
                <a:latin typeface="Perpetua" pitchFamily="18" charset="0"/>
              </a:rPr>
              <a:t>. </a:t>
            </a:r>
            <a:r>
              <a:rPr lang="en-US" sz="2800" dirty="0">
                <a:latin typeface="Perpetua" pitchFamily="18" charset="0"/>
              </a:rPr>
              <a:t/>
            </a:r>
            <a:br>
              <a:rPr lang="en-US" sz="2800" dirty="0">
                <a:latin typeface="Perpetua" pitchFamily="18" charset="0"/>
              </a:rPr>
            </a:br>
            <a:endParaRPr lang="en-IN" sz="2800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22165"/>
              </p:ext>
            </p:extLst>
          </p:nvPr>
        </p:nvGraphicFramePr>
        <p:xfrm>
          <a:off x="2627312" y="2134949"/>
          <a:ext cx="35893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tion" r:id="rId7" imgW="1117440" imgH="203040" progId="Equation.DSMT4">
                  <p:embed/>
                </p:oleObj>
              </mc:Choice>
              <mc:Fallback>
                <p:oleObj name="Equation" r:id="rId7" imgW="1117440" imgH="20304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2" y="2134949"/>
                        <a:ext cx="3589337" cy="6302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6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5582</TotalTime>
  <Words>446</Words>
  <Application>Microsoft Office PowerPoint</Application>
  <PresentationFormat>On-screen Show (4:3)</PresentationFormat>
  <Paragraphs>84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Perpetua</vt:lpstr>
      <vt:lpstr>Symbol</vt:lpstr>
      <vt:lpstr>Office Theme</vt:lpstr>
      <vt:lpstr>Equation</vt:lpstr>
      <vt:lpstr>MathType 6.0 Equation</vt:lpstr>
      <vt:lpstr>PowerPoint Presentation</vt:lpstr>
      <vt:lpstr>Quantum Physics</vt:lpstr>
      <vt:lpstr>Important points</vt:lpstr>
      <vt:lpstr>RECAP</vt:lpstr>
      <vt:lpstr>Important points</vt:lpstr>
      <vt:lpstr>PowerPoint Presentation</vt:lpstr>
      <vt:lpstr> Schrodinger equation when V is time Independant</vt:lpstr>
      <vt:lpstr>For any schrödinger equation with potential time independent, the time part will be the same.  </vt:lpstr>
      <vt:lpstr>PowerPoint Presentation</vt:lpstr>
      <vt:lpstr>PowerPoint Presentation</vt:lpstr>
      <vt:lpstr>PowerPoint Presentation</vt:lpstr>
      <vt:lpstr>Practice problems</vt:lpstr>
      <vt:lpstr>How to Solve Problems?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Normalize the (x) </vt:lpstr>
      <vt:lpstr>PowerPoint Presentation</vt:lpstr>
      <vt:lpstr>PowerPoint Presentation</vt:lpstr>
      <vt:lpstr>PowerPoint Presentation</vt:lpstr>
      <vt:lpstr>Particle in a box</vt:lpstr>
      <vt:lpstr>Electron confinement effects in semiconductor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Physics - RECAP</dc:title>
  <dc:creator>iitp</dc:creator>
  <cp:lastModifiedBy>HP</cp:lastModifiedBy>
  <cp:revision>17</cp:revision>
  <dcterms:created xsi:type="dcterms:W3CDTF">2019-11-19T12:13:21Z</dcterms:created>
  <dcterms:modified xsi:type="dcterms:W3CDTF">2022-02-22T03:10:37Z</dcterms:modified>
</cp:coreProperties>
</file>