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339" r:id="rId4"/>
    <p:sldId id="309" r:id="rId5"/>
    <p:sldId id="310" r:id="rId6"/>
    <p:sldId id="311" r:id="rId7"/>
    <p:sldId id="338" r:id="rId8"/>
    <p:sldId id="312" r:id="rId9"/>
    <p:sldId id="313" r:id="rId10"/>
    <p:sldId id="488" r:id="rId11"/>
    <p:sldId id="345" r:id="rId12"/>
    <p:sldId id="344" r:id="rId13"/>
    <p:sldId id="314" r:id="rId14"/>
    <p:sldId id="315" r:id="rId15"/>
    <p:sldId id="505" r:id="rId16"/>
    <p:sldId id="316" r:id="rId17"/>
    <p:sldId id="317" r:id="rId18"/>
    <p:sldId id="318" r:id="rId19"/>
    <p:sldId id="319" r:id="rId20"/>
    <p:sldId id="320" r:id="rId21"/>
    <p:sldId id="323" r:id="rId22"/>
    <p:sldId id="324" r:id="rId23"/>
    <p:sldId id="321" r:id="rId24"/>
    <p:sldId id="322" r:id="rId25"/>
    <p:sldId id="325" r:id="rId26"/>
    <p:sldId id="326" r:id="rId27"/>
    <p:sldId id="328" r:id="rId28"/>
    <p:sldId id="327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40" r:id="rId37"/>
    <p:sldId id="356" r:id="rId38"/>
    <p:sldId id="341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D3218C-2964-4579-9F6B-A75B0D63B3BE}" v="8" dt="2024-04-08T04:52:36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77" d="100"/>
          <a:sy n="77" d="100"/>
        </p:scale>
        <p:origin x="2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CD828-F80A-48AE-BCB0-409699A14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027020-E191-40CA-8D2F-5756E9033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D3D2A-7296-4B95-9910-3F794485C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F415-30EF-4B2E-A3E6-6DDC37DABD8D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87179-DE35-46B1-B3B5-C3C12D175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37F0F-CA32-4FA5-BC1E-B26304203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E35C-AA76-408A-B690-AB313E95EB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97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02E36-8991-48F8-A10B-B5D514FED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04A4BF-01C4-4E25-AD7A-938272747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12D24-0247-488B-81E8-D4DE9011B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F415-30EF-4B2E-A3E6-6DDC37DABD8D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7E1B3-AB72-4D43-B0EA-D820FDFF2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27449-DA24-4F68-B6BE-446B80546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E35C-AA76-408A-B690-AB313E95EB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343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0A701B-3E60-4AAE-AAFF-3913CE43B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0B64E3-4351-42A3-A217-FD3A61E63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913E9-FCF9-451E-887A-046C86A85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F415-30EF-4B2E-A3E6-6DDC37DABD8D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BBB22-A3A7-43A2-B6B6-3CF95C324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6C71A-FF7A-4808-A08D-48537B4E1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E35C-AA76-408A-B690-AB313E95EB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969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6475B-A8BF-4209-81D5-11BD4A40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E0C62-97EA-497E-8F96-F804EA42A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52228-D9EA-44FF-8418-AB45C8D3D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F415-30EF-4B2E-A3E6-6DDC37DABD8D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7227A-3B5A-4090-99A5-0634D9404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103CD-30C1-4A54-8BE0-3D6B7F70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E35C-AA76-408A-B690-AB313E95EB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769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08802-95F1-4F33-B174-C171EF46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5CB1B-A76C-4E39-A8D5-9021DFEE1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B4820-59C1-4FEF-8C7D-33055D99B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F415-30EF-4B2E-A3E6-6DDC37DABD8D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236E0-967E-4990-A678-0B536894F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74593-36C3-423D-BB74-B7E7B08F2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E35C-AA76-408A-B690-AB313E95EB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13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B24FA-E170-4246-8FF8-3EB933980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F7B46-7B47-4E1B-B60B-15F4C3DBF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21C38-362F-4E39-8146-B84EF7C0D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27733-6B0D-432A-916E-95B70EB03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F415-30EF-4B2E-A3E6-6DDC37DABD8D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886372-4C2B-4A0B-BEDE-E41E832A5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DD038-DF91-4527-A32F-B8486C114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E35C-AA76-408A-B690-AB313E95EB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295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44830-8BE1-4CD1-988E-F0DF1654E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62E06-8C5C-4106-828C-2557F830A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0EA6FB-D8A3-4A25-B488-60EDAE258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4A17BA-67A3-416F-960E-CC3FC040A8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484E84-BC53-40C4-AF9E-EDECA9ADEE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81F8EF-4D40-478A-9B26-249FCA4DE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F415-30EF-4B2E-A3E6-6DDC37DABD8D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52E626-9D9E-4375-B5B8-BF66E18F7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B9ED4B-3285-45F2-88FF-66828E1D8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E35C-AA76-408A-B690-AB313E95EB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57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11DD5-E331-491A-A41B-EC9365DA2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EA8B22-46AD-4EF2-8A2B-F4BFB385E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F415-30EF-4B2E-A3E6-6DDC37DABD8D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D61103-5AF9-4E64-9BD1-4B123F140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430E1-0565-4AB3-A532-BC14C3460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E35C-AA76-408A-B690-AB313E95EB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723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ADF767-E58B-4792-8CB3-AC338765C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F415-30EF-4B2E-A3E6-6DDC37DABD8D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A61D0D-893F-43CD-8690-FCE2AA8FA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D2F8C8-5419-48CD-AF12-4A3CC6F44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E35C-AA76-408A-B690-AB313E95EB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386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E497-2FE3-400E-B362-9C51B51E5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1433D-7C95-48D3-A008-619AC45FE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17A83D-ABFC-43F4-8010-D8ED068F2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9405E-996B-4054-B0FC-9ED5510A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F415-30EF-4B2E-A3E6-6DDC37DABD8D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38FAE-2FC2-4030-B755-64E7A20A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B26A7-2DCD-4A2D-958E-197F96591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E35C-AA76-408A-B690-AB313E95EB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908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D6752-443B-4D48-936E-D2170DB26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F802AF-1656-494D-96C1-20763EC22E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17E91A-23E9-43BE-A1F0-F61E778B4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4ABF5D-E48A-4630-B28D-98779D7A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F415-30EF-4B2E-A3E6-6DDC37DABD8D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B2DFB-722F-4583-8592-CE1B7616D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65CE4-9186-4930-A9D7-11AE96515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E35C-AA76-408A-B690-AB313E95EB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951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CC12E7-94E3-4BB5-BC0E-46E3A2EF1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7A115-AA5D-44A6-86F8-2A9BCEA9B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BAF27-4C8B-4EAD-823A-8A550139B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EF415-30EF-4B2E-A3E6-6DDC37DABD8D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AA94B-19A8-4F7F-8DE8-9C8137AB8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5B889-BFB2-4F78-ACC8-171E51706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9E35C-AA76-408A-B690-AB313E95EB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431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.wmf"/><Relationship Id="rId7" Type="http://schemas.openxmlformats.org/officeDocument/2006/relationships/oleObject" Target="../embeddings/oleObject38.bin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4.wmf"/><Relationship Id="rId10" Type="http://schemas.openxmlformats.org/officeDocument/2006/relationships/image" Target="../media/image41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33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46.bin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4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oleObject" Target="../embeddings/oleObject4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4.wmf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5.wmf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oleObject" Target="../embeddings/oleObject6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wmf"/><Relationship Id="rId4" Type="http://schemas.openxmlformats.org/officeDocument/2006/relationships/oleObject" Target="../embeddings/oleObject6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63.wmf"/><Relationship Id="rId2" Type="http://schemas.openxmlformats.org/officeDocument/2006/relationships/oleObject" Target="../embeddings/oleObject6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6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86.png"/><Relationship Id="rId2" Type="http://schemas.openxmlformats.org/officeDocument/2006/relationships/oleObject" Target="../embeddings/oleObject6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image" Target="../media/image33.wmf"/><Relationship Id="rId7" Type="http://schemas.openxmlformats.org/officeDocument/2006/relationships/image" Target="../media/image66.wmf"/><Relationship Id="rId2" Type="http://schemas.openxmlformats.org/officeDocument/2006/relationships/oleObject" Target="../embeddings/oleObject6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70.bin"/><Relationship Id="rId9" Type="http://schemas.openxmlformats.org/officeDocument/2006/relationships/image" Target="../media/image6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oleObject" Target="../embeddings/oleObject74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image" Target="../media/image34.wmf"/><Relationship Id="rId7" Type="http://schemas.openxmlformats.org/officeDocument/2006/relationships/image" Target="../media/image70.wmf"/><Relationship Id="rId2" Type="http://schemas.openxmlformats.org/officeDocument/2006/relationships/oleObject" Target="../embeddings/oleObject7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72.wmf"/><Relationship Id="rId5" Type="http://schemas.openxmlformats.org/officeDocument/2006/relationships/image" Target="../media/image69.wmf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6.bin"/><Relationship Id="rId9" Type="http://schemas.openxmlformats.org/officeDocument/2006/relationships/image" Target="../media/image71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13" Type="http://schemas.openxmlformats.org/officeDocument/2006/relationships/image" Target="../media/image76.wmf"/><Relationship Id="rId3" Type="http://schemas.openxmlformats.org/officeDocument/2006/relationships/image" Target="../media/image73.wmf"/><Relationship Id="rId7" Type="http://schemas.openxmlformats.org/officeDocument/2006/relationships/image" Target="../media/image74.wmf"/><Relationship Id="rId12" Type="http://schemas.openxmlformats.org/officeDocument/2006/relationships/oleObject" Target="../embeddings/oleObject85.bin"/><Relationship Id="rId2" Type="http://schemas.openxmlformats.org/officeDocument/2006/relationships/oleObject" Target="../embeddings/oleObject8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2.bin"/><Relationship Id="rId11" Type="http://schemas.openxmlformats.org/officeDocument/2006/relationships/image" Target="../media/image69.wmf"/><Relationship Id="rId5" Type="http://schemas.openxmlformats.org/officeDocument/2006/relationships/image" Target="../media/image63.wmf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81.bin"/><Relationship Id="rId9" Type="http://schemas.openxmlformats.org/officeDocument/2006/relationships/image" Target="../media/image7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oleObject" Target="../embeddings/oleObject8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8.wmf"/><Relationship Id="rId4" Type="http://schemas.openxmlformats.org/officeDocument/2006/relationships/oleObject" Target="../embeddings/oleObject8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oleObject" Target="../embeddings/oleObject8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wmf"/><Relationship Id="rId4" Type="http://schemas.openxmlformats.org/officeDocument/2006/relationships/oleObject" Target="../embeddings/oleObject89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oleObject" Target="../embeddings/oleObject9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2.bin"/><Relationship Id="rId5" Type="http://schemas.openxmlformats.org/officeDocument/2006/relationships/image" Target="../media/image81.wmf"/><Relationship Id="rId4" Type="http://schemas.openxmlformats.org/officeDocument/2006/relationships/oleObject" Target="../embeddings/oleObject91.bin"/><Relationship Id="rId9" Type="http://schemas.openxmlformats.org/officeDocument/2006/relationships/image" Target="../media/image8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oleObject" Target="../embeddings/oleObject94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oleObject" Target="../embeddings/oleObject9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4.wmf"/><Relationship Id="rId4" Type="http://schemas.openxmlformats.org/officeDocument/2006/relationships/oleObject" Target="../embeddings/oleObject9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7" Type="http://schemas.openxmlformats.org/officeDocument/2006/relationships/image" Target="../media/image87.wmf"/><Relationship Id="rId2" Type="http://schemas.openxmlformats.org/officeDocument/2006/relationships/oleObject" Target="../embeddings/oleObject9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9.bin"/><Relationship Id="rId5" Type="http://schemas.openxmlformats.org/officeDocument/2006/relationships/image" Target="../media/image86.wmf"/><Relationship Id="rId4" Type="http://schemas.openxmlformats.org/officeDocument/2006/relationships/oleObject" Target="../embeddings/oleObject9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7" Type="http://schemas.openxmlformats.org/officeDocument/2006/relationships/image" Target="../media/image90.wmf"/><Relationship Id="rId2" Type="http://schemas.openxmlformats.org/officeDocument/2006/relationships/oleObject" Target="../embeddings/oleObject10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2.bin"/><Relationship Id="rId5" Type="http://schemas.openxmlformats.org/officeDocument/2006/relationships/image" Target="../media/image89.wmf"/><Relationship Id="rId4" Type="http://schemas.openxmlformats.org/officeDocument/2006/relationships/oleObject" Target="../embeddings/oleObject10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oleObject" Target="../embeddings/oleObject103.bin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7" Type="http://schemas.openxmlformats.org/officeDocument/2006/relationships/image" Target="../media/image94.wmf"/><Relationship Id="rId2" Type="http://schemas.openxmlformats.org/officeDocument/2006/relationships/oleObject" Target="../embeddings/oleObject10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6.bin"/><Relationship Id="rId5" Type="http://schemas.openxmlformats.org/officeDocument/2006/relationships/image" Target="../media/image93.wmf"/><Relationship Id="rId4" Type="http://schemas.openxmlformats.org/officeDocument/2006/relationships/oleObject" Target="../embeddings/oleObject10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7" Type="http://schemas.openxmlformats.org/officeDocument/2006/relationships/image" Target="../media/image95.wmf"/><Relationship Id="rId2" Type="http://schemas.openxmlformats.org/officeDocument/2006/relationships/oleObject" Target="../embeddings/oleObject10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7.bin"/><Relationship Id="rId5" Type="http://schemas.openxmlformats.org/officeDocument/2006/relationships/image" Target="../media/image94.wmf"/><Relationship Id="rId4" Type="http://schemas.openxmlformats.org/officeDocument/2006/relationships/oleObject" Target="../embeddings/oleObject10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7" Type="http://schemas.openxmlformats.org/officeDocument/2006/relationships/image" Target="../media/image97.wmf"/><Relationship Id="rId2" Type="http://schemas.openxmlformats.org/officeDocument/2006/relationships/oleObject" Target="../embeddings/oleObject10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9.bin"/><Relationship Id="rId5" Type="http://schemas.openxmlformats.org/officeDocument/2006/relationships/image" Target="../media/image96.wmf"/><Relationship Id="rId4" Type="http://schemas.openxmlformats.org/officeDocument/2006/relationships/oleObject" Target="../embeddings/oleObject10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9.bin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0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9.bin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3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637" y="407987"/>
            <a:ext cx="7772400" cy="1470025"/>
          </a:xfrm>
        </p:spPr>
        <p:txBody>
          <a:bodyPr/>
          <a:lstStyle/>
          <a:p>
            <a:r>
              <a:rPr lang="en-US" b="1" dirty="0">
                <a:latin typeface="Perpetua" pitchFamily="18" charset="0"/>
              </a:rPr>
              <a:t>PH608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3637" y="3317081"/>
            <a:ext cx="8218142" cy="533400"/>
          </a:xfrm>
        </p:spPr>
        <p:txBody>
          <a:bodyPr>
            <a:noAutofit/>
          </a:bodyPr>
          <a:lstStyle/>
          <a:p>
            <a:r>
              <a:rPr lang="en-US" sz="4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Perpetua" pitchFamily="18" charset="0"/>
              </a:rPr>
              <a:t>Atomic Collision Physics</a:t>
            </a:r>
          </a:p>
        </p:txBody>
      </p:sp>
      <p:sp>
        <p:nvSpPr>
          <p:cNvPr id="4" name="AutoShape 2" descr="End view of a collision of two gold beams in the Relativistic Heavy Ion Collider.  See more black hole images."/>
          <p:cNvSpPr>
            <a:spLocks noChangeAspect="1" noChangeArrowheads="1"/>
          </p:cNvSpPr>
          <p:nvPr/>
        </p:nvSpPr>
        <p:spPr bwMode="auto">
          <a:xfrm>
            <a:off x="1679576" y="-876300"/>
            <a:ext cx="18383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335A-89F5-45B9-B306-C9F91D0495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54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E144AB-C954-4AAD-A1B3-FA0DBEA73544}"/>
              </a:ext>
            </a:extLst>
          </p:cNvPr>
          <p:cNvSpPr txBox="1"/>
          <p:nvPr/>
        </p:nvSpPr>
        <p:spPr>
          <a:xfrm>
            <a:off x="4602480" y="0"/>
            <a:ext cx="3114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800" b="1" dirty="0">
                <a:latin typeface="Perpetua" panose="02020502060401020303" pitchFamily="18" charset="0"/>
              </a:rPr>
              <a:t>In Short….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756701E-626D-4D2F-A8EB-7CE1E5AEA3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93134" y="5238750"/>
          <a:ext cx="7418388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23800" imgH="507960" progId="Equation.DSMT4">
                  <p:embed/>
                </p:oleObj>
              </mc:Choice>
              <mc:Fallback>
                <p:oleObj name="Equation" r:id="rId2" imgW="2323800" imgH="5079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756701E-626D-4D2F-A8EB-7CE1E5AEA3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134" y="5238750"/>
                        <a:ext cx="7418388" cy="1619250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C474EA9-9B1C-48A6-A73F-35A8BBD97F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5341" y="981437"/>
          <a:ext cx="6387469" cy="1970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62040" imgH="482400" progId="Equation.DSMT4">
                  <p:embed/>
                </p:oleObj>
              </mc:Choice>
              <mc:Fallback>
                <p:oleObj name="Equation" r:id="rId4" imgW="1562040" imgH="4824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C474EA9-9B1C-48A6-A73F-35A8BBD97F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5341" y="981437"/>
                        <a:ext cx="6387469" cy="197076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C7BD798-98CB-4E2E-9FB4-6D69F106AD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31509" y="4021771"/>
          <a:ext cx="3998912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77760" imgH="215640" progId="Equation.DSMT4">
                  <p:embed/>
                </p:oleObj>
              </mc:Choice>
              <mc:Fallback>
                <p:oleObj name="Equation" r:id="rId6" imgW="977760" imgH="2156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C7BD798-98CB-4E2E-9FB4-6D69F106AD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31509" y="4021771"/>
                        <a:ext cx="3998912" cy="88106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2DFEB8A-A59D-42D5-9301-0FF32DFE8D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5341" y="3109640"/>
          <a:ext cx="4725988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55600" imgH="482400" progId="Equation.DSMT4">
                  <p:embed/>
                </p:oleObj>
              </mc:Choice>
              <mc:Fallback>
                <p:oleObj name="Equation" r:id="rId8" imgW="1155600" imgH="4824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2DFEB8A-A59D-42D5-9301-0FF32DFE8D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55341" y="3109640"/>
                        <a:ext cx="4725988" cy="1971675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579562B-29C8-42B0-95D4-620024141E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51350" y="830997"/>
          <a:ext cx="2460172" cy="3033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28520" imgH="1269720" progId="Equation.DSMT4">
                  <p:embed/>
                </p:oleObj>
              </mc:Choice>
              <mc:Fallback>
                <p:oleObj name="Equation" r:id="rId10" imgW="1028520" imgH="12697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579562B-29C8-42B0-95D4-620024141E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651350" y="830997"/>
                        <a:ext cx="2460172" cy="303333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256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4A73399B-FFDB-41CA-8518-7FC609A6F2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957093"/>
              </p:ext>
            </p:extLst>
          </p:nvPr>
        </p:nvGraphicFramePr>
        <p:xfrm>
          <a:off x="8128601" y="1513114"/>
          <a:ext cx="3293687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04840" imgH="444240" progId="Equation.DSMT4">
                  <p:embed/>
                </p:oleObj>
              </mc:Choice>
              <mc:Fallback>
                <p:oleObj name="Equation" r:id="rId2" imgW="1104840" imgH="44424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4A73399B-FFDB-41CA-8518-7FC609A6F2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601" y="1513114"/>
                        <a:ext cx="3293687" cy="1325563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00B899ED-D265-464C-99F0-CD2F2651C0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712333"/>
              </p:ext>
            </p:extLst>
          </p:nvPr>
        </p:nvGraphicFramePr>
        <p:xfrm>
          <a:off x="6455228" y="3429000"/>
          <a:ext cx="5539152" cy="164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2520" imgH="241200" progId="Equation.DSMT4">
                  <p:embed/>
                </p:oleObj>
              </mc:Choice>
              <mc:Fallback>
                <p:oleObj name="Equation" r:id="rId4" imgW="812520" imgH="241200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00B899ED-D265-464C-99F0-CD2F2651C0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5228" y="3429000"/>
                        <a:ext cx="5539152" cy="164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40A764B-462B-4D34-B324-153ACE2B18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5763" y="794937"/>
            <a:ext cx="2736493" cy="3045226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75A60C0-145B-4DAF-B695-BCC757E53F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619403"/>
              </p:ext>
            </p:extLst>
          </p:nvPr>
        </p:nvGraphicFramePr>
        <p:xfrm>
          <a:off x="6278686" y="4794871"/>
          <a:ext cx="3496758" cy="1747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61760" imgH="380880" progId="Equation.DSMT4">
                  <p:embed/>
                </p:oleObj>
              </mc:Choice>
              <mc:Fallback>
                <p:oleObj name="Equation" r:id="rId7" imgW="761760" imgH="3808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75A60C0-145B-4DAF-B695-BCC757E53F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78686" y="4794871"/>
                        <a:ext cx="3496758" cy="174772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E271992-93AB-4180-8B99-779D53CDC670}"/>
              </a:ext>
            </a:extLst>
          </p:cNvPr>
          <p:cNvSpPr txBox="1"/>
          <p:nvPr/>
        </p:nvSpPr>
        <p:spPr>
          <a:xfrm>
            <a:off x="4602480" y="0"/>
            <a:ext cx="3114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800" b="1" dirty="0">
                <a:latin typeface="Perpetua" panose="02020502060401020303" pitchFamily="18" charset="0"/>
              </a:rPr>
              <a:t>In Short….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372FB61-27FB-425C-9F23-F7DBD7DBED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299345"/>
              </p:ext>
            </p:extLst>
          </p:nvPr>
        </p:nvGraphicFramePr>
        <p:xfrm>
          <a:off x="282966" y="4794871"/>
          <a:ext cx="4725988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55600" imgH="482400" progId="Equation.DSMT4">
                  <p:embed/>
                </p:oleObj>
              </mc:Choice>
              <mc:Fallback>
                <p:oleObj name="Equation" r:id="rId9" imgW="1155600" imgH="4824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3372FB61-27FB-425C-9F23-F7DBD7DBED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2966" y="4794871"/>
                        <a:ext cx="4725988" cy="19716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952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D41EAB-3FC8-44D5-9B49-345962A58A06}"/>
              </a:ext>
            </a:extLst>
          </p:cNvPr>
          <p:cNvSpPr txBox="1"/>
          <p:nvPr/>
        </p:nvSpPr>
        <p:spPr>
          <a:xfrm>
            <a:off x="4602480" y="0"/>
            <a:ext cx="3114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800" b="1" dirty="0">
                <a:latin typeface="Perpetua" panose="02020502060401020303" pitchFamily="18" charset="0"/>
              </a:rPr>
              <a:t>In Short….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99D76DA-2AC1-447D-8AC5-F65E096C2A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864880"/>
              </p:ext>
            </p:extLst>
          </p:nvPr>
        </p:nvGraphicFramePr>
        <p:xfrm>
          <a:off x="375854" y="944789"/>
          <a:ext cx="2863850" cy="322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760" imgH="1346040" progId="Equation.DSMT4">
                  <p:embed/>
                </p:oleObj>
              </mc:Choice>
              <mc:Fallback>
                <p:oleObj name="Equation" r:id="rId2" imgW="1193760" imgH="1346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99D76DA-2AC1-447D-8AC5-F65E096C2A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5854" y="944789"/>
                        <a:ext cx="2863850" cy="32258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FF907DF-AAAF-4CB6-A105-F21E4D265D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893935"/>
              </p:ext>
            </p:extLst>
          </p:nvPr>
        </p:nvGraphicFramePr>
        <p:xfrm>
          <a:off x="4496422" y="1334539"/>
          <a:ext cx="6440487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50960" imgH="393480" progId="Equation.DSMT4">
                  <p:embed/>
                </p:oleObj>
              </mc:Choice>
              <mc:Fallback>
                <p:oleObj name="Equation" r:id="rId4" imgW="1650960" imgH="393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FF907DF-AAAF-4CB6-A105-F21E4D265D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96422" y="1334539"/>
                        <a:ext cx="6440487" cy="1536700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58A0E4C-1FBB-4F0E-83E3-75F38202F1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727080"/>
              </p:ext>
            </p:extLst>
          </p:nvPr>
        </p:nvGraphicFramePr>
        <p:xfrm>
          <a:off x="6096000" y="3986762"/>
          <a:ext cx="3589338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11000" imgH="419040" progId="Equation.DSMT4">
                  <p:embed/>
                </p:oleObj>
              </mc:Choice>
              <mc:Fallback>
                <p:oleObj name="Equation" r:id="rId6" imgW="711000" imgH="4190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58A0E4C-1FBB-4F0E-83E3-75F38202F1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6000" y="3986762"/>
                        <a:ext cx="3589338" cy="2117725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624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84BBB37-12F0-4CAE-AB4D-27EB4F7774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373288"/>
              </p:ext>
            </p:extLst>
          </p:nvPr>
        </p:nvGraphicFramePr>
        <p:xfrm>
          <a:off x="304800" y="173717"/>
          <a:ext cx="5349875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07880" imgH="482400" progId="Equation.DSMT4">
                  <p:embed/>
                </p:oleObj>
              </mc:Choice>
              <mc:Fallback>
                <p:oleObj name="Equation" r:id="rId2" imgW="1307880" imgH="482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84BBB37-12F0-4CAE-AB4D-27EB4F7774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4800" y="173717"/>
                        <a:ext cx="5349875" cy="19716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8544533-065E-46B9-A856-8445E1987D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333127"/>
              </p:ext>
            </p:extLst>
          </p:nvPr>
        </p:nvGraphicFramePr>
        <p:xfrm>
          <a:off x="5854700" y="173716"/>
          <a:ext cx="63373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49080" imgH="482400" progId="Equation.DSMT4">
                  <p:embed/>
                </p:oleObj>
              </mc:Choice>
              <mc:Fallback>
                <p:oleObj name="Equation" r:id="rId4" imgW="1549080" imgH="4824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8544533-065E-46B9-A856-8445E1987D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54700" y="173716"/>
                        <a:ext cx="6337300" cy="19716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8B04B95-87CD-40A7-B01B-C4BF544207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260838"/>
              </p:ext>
            </p:extLst>
          </p:nvPr>
        </p:nvGraphicFramePr>
        <p:xfrm>
          <a:off x="107950" y="2462213"/>
          <a:ext cx="6835775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52480" imgH="393480" progId="Equation.DSMT4">
                  <p:embed/>
                </p:oleObj>
              </mc:Choice>
              <mc:Fallback>
                <p:oleObj name="Equation" r:id="rId6" imgW="175248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8B04B95-87CD-40A7-B01B-C4BF544207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7950" y="2462213"/>
                        <a:ext cx="6835775" cy="1536700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1B3ACD6-67B3-4015-8506-19EB98CDBE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556273"/>
              </p:ext>
            </p:extLst>
          </p:nvPr>
        </p:nvGraphicFramePr>
        <p:xfrm>
          <a:off x="7997825" y="2462213"/>
          <a:ext cx="2559050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66680" imgH="761760" progId="Equation.DSMT4">
                  <p:embed/>
                </p:oleObj>
              </mc:Choice>
              <mc:Fallback>
                <p:oleObj name="Equation" r:id="rId8" imgW="1066680" imgH="7617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1B3ACD6-67B3-4015-8506-19EB98CDBE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997825" y="2462213"/>
                        <a:ext cx="2559050" cy="18256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A94243E-6FD0-4E42-A689-945E95F484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630182"/>
              </p:ext>
            </p:extLst>
          </p:nvPr>
        </p:nvGraphicFramePr>
        <p:xfrm>
          <a:off x="107950" y="4117618"/>
          <a:ext cx="6769100" cy="2566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743200" imgH="1041120" progId="Equation.DSMT4">
                  <p:embed/>
                </p:oleObj>
              </mc:Choice>
              <mc:Fallback>
                <p:oleObj name="Equation" r:id="rId10" imgW="2743200" imgH="10411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A94243E-6FD0-4E42-A689-945E95F484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7950" y="4117618"/>
                        <a:ext cx="6769100" cy="256666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F1FA7D4-2B19-4ABB-9070-C0C8E6CD6733}"/>
              </a:ext>
            </a:extLst>
          </p:cNvPr>
          <p:cNvCxnSpPr>
            <a:cxnSpLocks/>
          </p:cNvCxnSpPr>
          <p:nvPr/>
        </p:nvCxnSpPr>
        <p:spPr>
          <a:xfrm flipV="1">
            <a:off x="5410200" y="1968501"/>
            <a:ext cx="2362200" cy="493712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D81DAEE-8771-475B-8D88-AA0F15235DD6}"/>
              </a:ext>
            </a:extLst>
          </p:cNvPr>
          <p:cNvCxnSpPr>
            <a:cxnSpLocks/>
          </p:cNvCxnSpPr>
          <p:nvPr/>
        </p:nvCxnSpPr>
        <p:spPr>
          <a:xfrm flipV="1">
            <a:off x="9745361" y="1968501"/>
            <a:ext cx="249539" cy="472621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988E222-1339-4AA1-91D1-CCFA5718CC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38530"/>
              </p:ext>
            </p:extLst>
          </p:nvPr>
        </p:nvGraphicFramePr>
        <p:xfrm>
          <a:off x="7295684" y="4604660"/>
          <a:ext cx="3261191" cy="1430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41120" imgH="457200" progId="Equation.DSMT4">
                  <p:embed/>
                </p:oleObj>
              </mc:Choice>
              <mc:Fallback>
                <p:oleObj name="Equation" r:id="rId12" imgW="1041120" imgH="457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A988E222-1339-4AA1-91D1-CCFA5718CC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295684" y="4604660"/>
                        <a:ext cx="3261191" cy="143017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BE0AFF1-DE11-4B6E-B1E4-E2EDEDD797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608635"/>
              </p:ext>
            </p:extLst>
          </p:nvPr>
        </p:nvGraphicFramePr>
        <p:xfrm>
          <a:off x="10680700" y="6143625"/>
          <a:ext cx="15113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82400" imgH="228600" progId="Equation.DSMT4">
                  <p:embed/>
                </p:oleObj>
              </mc:Choice>
              <mc:Fallback>
                <p:oleObj name="Equation" r:id="rId14" imgW="482400" imgH="2286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ABE0AFF1-DE11-4B6E-B1E4-E2EDEDD797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680700" y="6143625"/>
                        <a:ext cx="1511300" cy="7143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750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A0AB4AB-D89F-4EE1-BB3A-E5DB21C189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163238"/>
              </p:ext>
            </p:extLst>
          </p:nvPr>
        </p:nvGraphicFramePr>
        <p:xfrm>
          <a:off x="95250" y="167918"/>
          <a:ext cx="6769100" cy="2566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43200" imgH="1041120" progId="Equation.DSMT4">
                  <p:embed/>
                </p:oleObj>
              </mc:Choice>
              <mc:Fallback>
                <p:oleObj name="Equation" r:id="rId2" imgW="2743200" imgH="10411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A0AB4AB-D89F-4EE1-BB3A-E5DB21C189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5250" y="167918"/>
                        <a:ext cx="6769100" cy="256666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E4804A1-6617-4BCD-9029-BF8635F928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068260"/>
              </p:ext>
            </p:extLst>
          </p:nvPr>
        </p:nvGraphicFramePr>
        <p:xfrm>
          <a:off x="5562600" y="2835162"/>
          <a:ext cx="6299200" cy="194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52400" imgH="787320" progId="Equation.DSMT4">
                  <p:embed/>
                </p:oleObj>
              </mc:Choice>
              <mc:Fallback>
                <p:oleObj name="Equation" r:id="rId4" imgW="2552400" imgH="7873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E4804A1-6617-4BCD-9029-BF8635F928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2600" y="2835162"/>
                        <a:ext cx="6299200" cy="19415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99A6CBC-3A61-4046-96AA-F9A890B98E7D}"/>
              </a:ext>
            </a:extLst>
          </p:cNvPr>
          <p:cNvSpPr txBox="1"/>
          <p:nvPr/>
        </p:nvSpPr>
        <p:spPr>
          <a:xfrm>
            <a:off x="492794" y="5376279"/>
            <a:ext cx="33105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400" b="1" dirty="0">
                <a:solidFill>
                  <a:srgbClr val="C00000"/>
                </a:solidFill>
                <a:latin typeface="Perpetua" panose="02020502060401020303" pitchFamily="18" charset="0"/>
              </a:rPr>
              <a:t>At resonance</a:t>
            </a:r>
          </a:p>
          <a:p>
            <a:r>
              <a:rPr lang="en-IN" sz="4400" b="1" dirty="0">
                <a:solidFill>
                  <a:srgbClr val="C00000"/>
                </a:solidFill>
                <a:latin typeface="Perpetua" panose="02020502060401020303" pitchFamily="18" charset="0"/>
              </a:rPr>
              <a:t>(</a:t>
            </a:r>
            <a:r>
              <a:rPr lang="en-IN" sz="4400" b="1" dirty="0">
                <a:solidFill>
                  <a:srgbClr val="C00000"/>
                </a:solidFill>
                <a:latin typeface="Grotesque" panose="020B0604020202020204" pitchFamily="34" charset="0"/>
                <a:sym typeface="Symbol" panose="05050102010706020507" pitchFamily="18" charset="2"/>
              </a:rPr>
              <a:t></a:t>
            </a:r>
            <a:r>
              <a:rPr lang="en-IN" sz="4400" b="1" baseline="30000" dirty="0">
                <a:solidFill>
                  <a:srgbClr val="C00000"/>
                </a:solidFill>
                <a:latin typeface="Perpetua" panose="02020502060401020303" pitchFamily="18" charset="0"/>
              </a:rPr>
              <a:t>2</a:t>
            </a:r>
            <a:r>
              <a:rPr lang="en-IN" sz="4400" b="1" dirty="0">
                <a:solidFill>
                  <a:srgbClr val="C00000"/>
                </a:solidFill>
                <a:latin typeface="Perpetua" panose="02020502060401020303" pitchFamily="18" charset="0"/>
              </a:rPr>
              <a:t>=</a:t>
            </a:r>
            <a:r>
              <a:rPr lang="en-IN" sz="4400" b="1" dirty="0">
                <a:solidFill>
                  <a:srgbClr val="C00000"/>
                </a:solidFill>
                <a:latin typeface="Grotesque" panose="020B0604020202020204" pitchFamily="34" charset="0"/>
                <a:sym typeface="Symbol" panose="05050102010706020507" pitchFamily="18" charset="2"/>
              </a:rPr>
              <a:t>  </a:t>
            </a:r>
            <a:r>
              <a:rPr lang="en-IN" sz="4400" b="1" baseline="-25000" dirty="0">
                <a:solidFill>
                  <a:srgbClr val="C00000"/>
                </a:solidFill>
                <a:latin typeface="Perpetua" panose="02020502060401020303" pitchFamily="18" charset="0"/>
              </a:rPr>
              <a:t>r</a:t>
            </a:r>
            <a:r>
              <a:rPr lang="en-IN" sz="4400" b="1" baseline="30000" dirty="0">
                <a:solidFill>
                  <a:srgbClr val="C00000"/>
                </a:solidFill>
                <a:latin typeface="Perpetua" panose="02020502060401020303" pitchFamily="18" charset="0"/>
              </a:rPr>
              <a:t>2</a:t>
            </a:r>
            <a:r>
              <a:rPr lang="en-IN" sz="4400" b="1" dirty="0">
                <a:solidFill>
                  <a:srgbClr val="C00000"/>
                </a:solidFill>
                <a:latin typeface="Perpetua" panose="02020502060401020303" pitchFamily="18" charset="0"/>
              </a:rPr>
              <a:t>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AAEDF0B-0618-41F9-AE83-B635AAF894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91259"/>
              </p:ext>
            </p:extLst>
          </p:nvPr>
        </p:nvGraphicFramePr>
        <p:xfrm>
          <a:off x="4514056" y="5274766"/>
          <a:ext cx="4121908" cy="1265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82680" imgH="393480" progId="Equation.DSMT4">
                  <p:embed/>
                </p:oleObj>
              </mc:Choice>
              <mc:Fallback>
                <p:oleObj name="Equation" r:id="rId6" imgW="1282680" imgH="393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AAEDF0B-0618-41F9-AE83-B635AAF894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14056" y="5274766"/>
                        <a:ext cx="4121908" cy="126573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398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E4804A1-6617-4BCD-9029-BF8635F928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874394"/>
              </p:ext>
            </p:extLst>
          </p:nvPr>
        </p:nvGraphicFramePr>
        <p:xfrm>
          <a:off x="2561705" y="2319773"/>
          <a:ext cx="6299200" cy="194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52400" imgH="787320" progId="Equation.DSMT4">
                  <p:embed/>
                </p:oleObj>
              </mc:Choice>
              <mc:Fallback>
                <p:oleObj name="Equation" r:id="rId2" imgW="2552400" imgH="7873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E4804A1-6617-4BCD-9029-BF8635F928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61705" y="2319773"/>
                        <a:ext cx="6299200" cy="19415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99A6CBC-3A61-4046-96AA-F9A890B98E7D}"/>
              </a:ext>
            </a:extLst>
          </p:cNvPr>
          <p:cNvSpPr txBox="1"/>
          <p:nvPr/>
        </p:nvSpPr>
        <p:spPr>
          <a:xfrm>
            <a:off x="492794" y="5376279"/>
            <a:ext cx="33105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400" b="1" dirty="0">
                <a:solidFill>
                  <a:srgbClr val="C00000"/>
                </a:solidFill>
                <a:latin typeface="Perpetua" panose="02020502060401020303" pitchFamily="18" charset="0"/>
              </a:rPr>
              <a:t>At resonance</a:t>
            </a:r>
          </a:p>
          <a:p>
            <a:r>
              <a:rPr lang="en-IN" sz="4400" b="1" dirty="0">
                <a:solidFill>
                  <a:srgbClr val="C00000"/>
                </a:solidFill>
                <a:latin typeface="Perpetua" panose="02020502060401020303" pitchFamily="18" charset="0"/>
              </a:rPr>
              <a:t>(</a:t>
            </a:r>
            <a:r>
              <a:rPr lang="en-IN" sz="4400" b="1" dirty="0">
                <a:solidFill>
                  <a:srgbClr val="C00000"/>
                </a:solidFill>
                <a:latin typeface="Grotesque" panose="020B0604020202020204" pitchFamily="34" charset="0"/>
                <a:sym typeface="Symbol" panose="05050102010706020507" pitchFamily="18" charset="2"/>
              </a:rPr>
              <a:t></a:t>
            </a:r>
            <a:r>
              <a:rPr lang="en-IN" sz="4400" b="1" baseline="30000" dirty="0">
                <a:solidFill>
                  <a:srgbClr val="C00000"/>
                </a:solidFill>
                <a:latin typeface="Perpetua" panose="02020502060401020303" pitchFamily="18" charset="0"/>
              </a:rPr>
              <a:t>2</a:t>
            </a:r>
            <a:r>
              <a:rPr lang="en-IN" sz="4400" b="1" dirty="0">
                <a:solidFill>
                  <a:srgbClr val="C00000"/>
                </a:solidFill>
                <a:latin typeface="Perpetua" panose="02020502060401020303" pitchFamily="18" charset="0"/>
              </a:rPr>
              <a:t>=</a:t>
            </a:r>
            <a:r>
              <a:rPr lang="en-IN" sz="4400" b="1" dirty="0">
                <a:solidFill>
                  <a:srgbClr val="C00000"/>
                </a:solidFill>
                <a:latin typeface="Grotesque" panose="020B0604020202020204" pitchFamily="34" charset="0"/>
                <a:sym typeface="Symbol" panose="05050102010706020507" pitchFamily="18" charset="2"/>
              </a:rPr>
              <a:t>  </a:t>
            </a:r>
            <a:r>
              <a:rPr lang="en-IN" sz="4400" b="1" baseline="-25000" dirty="0">
                <a:solidFill>
                  <a:srgbClr val="C00000"/>
                </a:solidFill>
                <a:latin typeface="Perpetua" panose="02020502060401020303" pitchFamily="18" charset="0"/>
              </a:rPr>
              <a:t>r</a:t>
            </a:r>
            <a:r>
              <a:rPr lang="en-IN" sz="4400" b="1" baseline="30000" dirty="0">
                <a:solidFill>
                  <a:srgbClr val="C00000"/>
                </a:solidFill>
                <a:latin typeface="Perpetua" panose="02020502060401020303" pitchFamily="18" charset="0"/>
              </a:rPr>
              <a:t>2</a:t>
            </a:r>
            <a:r>
              <a:rPr lang="en-IN" sz="4400" b="1" dirty="0">
                <a:solidFill>
                  <a:srgbClr val="C00000"/>
                </a:solidFill>
                <a:latin typeface="Perpetua" panose="02020502060401020303" pitchFamily="18" charset="0"/>
              </a:rPr>
              <a:t>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AAEDF0B-0618-41F9-AE83-B635AAF894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056" y="5274766"/>
          <a:ext cx="4121908" cy="1265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82680" imgH="393480" progId="Equation.DSMT4">
                  <p:embed/>
                </p:oleObj>
              </mc:Choice>
              <mc:Fallback>
                <p:oleObj name="Equation" r:id="rId4" imgW="1282680" imgH="393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AAEDF0B-0618-41F9-AE83-B635AAF894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056" y="5274766"/>
                        <a:ext cx="4121908" cy="126573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12639B9-EDDE-DF6C-B85D-8D4822E0B7D0}"/>
              </a:ext>
            </a:extLst>
          </p:cNvPr>
          <p:cNvSpPr txBox="1"/>
          <p:nvPr/>
        </p:nvSpPr>
        <p:spPr>
          <a:xfrm>
            <a:off x="4851037" y="373782"/>
            <a:ext cx="17205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800" b="1" dirty="0"/>
              <a:t>Recap</a:t>
            </a:r>
          </a:p>
        </p:txBody>
      </p:sp>
    </p:spTree>
    <p:extLst>
      <p:ext uri="{BB962C8B-B14F-4D97-AF65-F5344CB8AC3E}">
        <p14:creationId xmlns:p14="http://schemas.microsoft.com/office/powerpoint/2010/main" val="134564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E0EAA07-D89A-492D-8F99-E1BE38E3E6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263344"/>
              </p:ext>
            </p:extLst>
          </p:nvPr>
        </p:nvGraphicFramePr>
        <p:xfrm>
          <a:off x="3375025" y="921949"/>
          <a:ext cx="3224213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02960" imgH="393480" progId="Equation.DSMT4">
                  <p:embed/>
                </p:oleObj>
              </mc:Choice>
              <mc:Fallback>
                <p:oleObj name="Equation" r:id="rId2" imgW="100296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E0EAA07-D89A-492D-8F99-E1BE38E3E6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75025" y="921949"/>
                        <a:ext cx="3224213" cy="12652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AE24CEA-0C74-4243-8BB2-32287F915484}"/>
              </a:ext>
            </a:extLst>
          </p:cNvPr>
          <p:cNvSpPr txBox="1"/>
          <p:nvPr/>
        </p:nvSpPr>
        <p:spPr>
          <a:xfrm>
            <a:off x="410578" y="1169848"/>
            <a:ext cx="11514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>
                <a:solidFill>
                  <a:srgbClr val="C00000"/>
                </a:solidFill>
                <a:latin typeface="Perpetua" panose="02020502060401020303" pitchFamily="18" charset="0"/>
              </a:rPr>
              <a:t>Expand the                            about the resonance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3D95BC0-13F0-473C-B939-E372A29481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613639"/>
              </p:ext>
            </p:extLst>
          </p:nvPr>
        </p:nvGraphicFramePr>
        <p:xfrm>
          <a:off x="1963738" y="2445385"/>
          <a:ext cx="8408987" cy="310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16120" imgH="965160" progId="Equation.DSMT4">
                  <p:embed/>
                </p:oleObj>
              </mc:Choice>
              <mc:Fallback>
                <p:oleObj name="Equation" r:id="rId4" imgW="2616120" imgH="9651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3D95BC0-13F0-473C-B939-E372A29481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63738" y="2445385"/>
                        <a:ext cx="8408987" cy="31051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7F0B711-B995-472B-A56C-6655384907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045341"/>
              </p:ext>
            </p:extLst>
          </p:nvPr>
        </p:nvGraphicFramePr>
        <p:xfrm>
          <a:off x="2166938" y="5591175"/>
          <a:ext cx="7672387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87520" imgH="393480" progId="Equation.DSMT4">
                  <p:embed/>
                </p:oleObj>
              </mc:Choice>
              <mc:Fallback>
                <p:oleObj name="Equation" r:id="rId6" imgW="2387520" imgH="393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7F0B711-B995-472B-A56C-6655384907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66938" y="5591175"/>
                        <a:ext cx="7672387" cy="12668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991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617E94B-446D-4381-ACB0-DE79459676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317282"/>
              </p:ext>
            </p:extLst>
          </p:nvPr>
        </p:nvGraphicFramePr>
        <p:xfrm>
          <a:off x="1816100" y="371362"/>
          <a:ext cx="6299200" cy="194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52400" imgH="787320" progId="Equation.DSMT4">
                  <p:embed/>
                </p:oleObj>
              </mc:Choice>
              <mc:Fallback>
                <p:oleObj name="Equation" r:id="rId2" imgW="2552400" imgH="7873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617E94B-446D-4381-ACB0-DE79459676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16100" y="371362"/>
                        <a:ext cx="6299200" cy="19415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F8120B2-38B7-4EFA-9DDD-7FDB6FCA99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056407"/>
              </p:ext>
            </p:extLst>
          </p:nvPr>
        </p:nvGraphicFramePr>
        <p:xfrm>
          <a:off x="4021138" y="2619375"/>
          <a:ext cx="7672387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87520" imgH="393480" progId="Equation.DSMT4">
                  <p:embed/>
                </p:oleObj>
              </mc:Choice>
              <mc:Fallback>
                <p:oleObj name="Equation" r:id="rId4" imgW="238752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F8120B2-38B7-4EFA-9DDD-7FDB6FCA99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21138" y="2619375"/>
                        <a:ext cx="7672387" cy="12668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B025D46-9071-4A3D-97A6-4FB75D9BF4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094420"/>
              </p:ext>
            </p:extLst>
          </p:nvPr>
        </p:nvGraphicFramePr>
        <p:xfrm>
          <a:off x="2781299" y="4192701"/>
          <a:ext cx="7740523" cy="203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20760" imgH="558720" progId="Equation.DSMT4">
                  <p:embed/>
                </p:oleObj>
              </mc:Choice>
              <mc:Fallback>
                <p:oleObj name="Equation" r:id="rId6" imgW="2120760" imgH="5587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B025D46-9071-4A3D-97A6-4FB75D9BF4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81299" y="4192701"/>
                        <a:ext cx="7740523" cy="20384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229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B7C5CAD2-BFA1-4CF1-9178-36309A8F273D}"/>
                  </a:ext>
                </a:extLst>
              </p:cNvPr>
              <p:cNvSpPr txBox="1"/>
              <p:nvPr/>
            </p:nvSpPr>
            <p:spPr>
              <a:xfrm>
                <a:off x="190500" y="1417638"/>
                <a:ext cx="5767388" cy="180022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IN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≃</m:t>
                      </m:r>
                      <m:d>
                        <m:dPr>
                          <m:begChr m:val=""/>
                          <m:endChr m:val="|"/>
                          <m:ctrlPr>
                            <a:rPr lang="en-IN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N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IN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IN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N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p>
                                  <m:r>
                                    <a:rPr lang="en-IN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IN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  <m:func>
                                <m:funcPr>
                                  <m:ctrlPr>
                                    <a:rPr lang="en-IN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N" i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IN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</m:e>
                              </m:func>
                              <m:r>
                                <a:rPr lang="en-IN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  <m:r>
                                <a:rPr lang="en-IN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IN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B7C5CAD2-BFA1-4CF1-9178-36309A8F27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1417638"/>
                <a:ext cx="5767388" cy="18002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B225A2C-F49F-4F7A-81FE-14B978C14E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491823"/>
              </p:ext>
            </p:extLst>
          </p:nvPr>
        </p:nvGraphicFramePr>
        <p:xfrm>
          <a:off x="2795588" y="3352800"/>
          <a:ext cx="5976937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34960" imgH="393480" progId="Equation.DSMT4">
                  <p:embed/>
                </p:oleObj>
              </mc:Choice>
              <mc:Fallback>
                <p:oleObj name="Equation" r:id="rId3" imgW="143496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B225A2C-F49F-4F7A-81FE-14B978C14E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95588" y="3352800"/>
                        <a:ext cx="5976937" cy="16414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FA258A1-CC55-4455-9C65-E6AC3CC898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556431"/>
              </p:ext>
            </p:extLst>
          </p:nvPr>
        </p:nvGraphicFramePr>
        <p:xfrm>
          <a:off x="8199438" y="5216525"/>
          <a:ext cx="401955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65160" imgH="393480" progId="Equation.DSMT4">
                  <p:embed/>
                </p:oleObj>
              </mc:Choice>
              <mc:Fallback>
                <p:oleObj name="Equation" r:id="rId5" imgW="965160" imgH="393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FA258A1-CC55-4455-9C65-E6AC3CC898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99438" y="5216525"/>
                        <a:ext cx="4019550" cy="16414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C30CA5B-5B12-4CA5-BDE3-3D199E7245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225637"/>
              </p:ext>
            </p:extLst>
          </p:nvPr>
        </p:nvGraphicFramePr>
        <p:xfrm>
          <a:off x="0" y="5024438"/>
          <a:ext cx="2433638" cy="174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83920" imgH="419040" progId="Equation.DSMT4">
                  <p:embed/>
                </p:oleObj>
              </mc:Choice>
              <mc:Fallback>
                <p:oleObj name="Equation" r:id="rId7" imgW="583920" imgH="4190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CC30CA5B-5B12-4CA5-BDE3-3D199E7245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5024438"/>
                        <a:ext cx="2433638" cy="17478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7ADD2DB-066E-48C3-991A-B703134F21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288389"/>
              </p:ext>
            </p:extLst>
          </p:nvPr>
        </p:nvGraphicFramePr>
        <p:xfrm>
          <a:off x="404813" y="0"/>
          <a:ext cx="511175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93680" imgH="482400" progId="Equation.DSMT4">
                  <p:embed/>
                </p:oleObj>
              </mc:Choice>
              <mc:Fallback>
                <p:oleObj name="Equation" r:id="rId9" imgW="1993680" imgH="4824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7ADD2DB-066E-48C3-991A-B703134F21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4813" y="0"/>
                        <a:ext cx="5111750" cy="1238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12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C0BBE9E-1A7C-4498-AA8B-B05CE540C0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979666"/>
              </p:ext>
            </p:extLst>
          </p:nvPr>
        </p:nvGraphicFramePr>
        <p:xfrm>
          <a:off x="1752599" y="522401"/>
          <a:ext cx="7740523" cy="203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20760" imgH="558720" progId="Equation.DSMT4">
                  <p:embed/>
                </p:oleObj>
              </mc:Choice>
              <mc:Fallback>
                <p:oleObj name="Equation" r:id="rId2" imgW="2120760" imgH="5587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C0BBE9E-1A7C-4498-AA8B-B05CE540C0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52599" y="522401"/>
                        <a:ext cx="7740523" cy="20384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A5369BF-261F-4B14-9D23-D8201DE17F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549325"/>
              </p:ext>
            </p:extLst>
          </p:nvPr>
        </p:nvGraphicFramePr>
        <p:xfrm>
          <a:off x="1298575" y="2908186"/>
          <a:ext cx="9410700" cy="342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77960" imgH="939600" progId="Equation.DSMT4">
                  <p:embed/>
                </p:oleObj>
              </mc:Choice>
              <mc:Fallback>
                <p:oleObj name="Equation" r:id="rId4" imgW="2577960" imgH="939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A5369BF-261F-4B14-9D23-D8201DE17F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8575" y="2908186"/>
                        <a:ext cx="9410700" cy="34274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474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02BAD-2E7D-45A2-BBF5-D77572312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Perpetua" panose="02020502060401020303" pitchFamily="18" charset="0"/>
              </a:rPr>
              <a:t>Low-energy scattering by a deep attractive square well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3FB45B4-147F-4B88-8663-F4EF67FDA38F}"/>
              </a:ext>
            </a:extLst>
          </p:cNvPr>
          <p:cNvCxnSpPr/>
          <p:nvPr/>
        </p:nvCxnSpPr>
        <p:spPr>
          <a:xfrm rot="5400000">
            <a:off x="-265906" y="3162300"/>
            <a:ext cx="3733006" cy="794"/>
          </a:xfrm>
          <a:prstGeom prst="line">
            <a:avLst/>
          </a:prstGeom>
          <a:ln w="762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6402FCE-6AE8-452E-B05C-29BE2D47528C}"/>
              </a:ext>
            </a:extLst>
          </p:cNvPr>
          <p:cNvCxnSpPr/>
          <p:nvPr/>
        </p:nvCxnSpPr>
        <p:spPr>
          <a:xfrm rot="10800000" flipV="1">
            <a:off x="1600200" y="2514600"/>
            <a:ext cx="3048794" cy="794"/>
          </a:xfrm>
          <a:prstGeom prst="line">
            <a:avLst/>
          </a:prstGeom>
          <a:ln w="762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58C0BD9-108C-4436-87E6-85B6F6247494}"/>
              </a:ext>
            </a:extLst>
          </p:cNvPr>
          <p:cNvCxnSpPr>
            <a:cxnSpLocks/>
          </p:cNvCxnSpPr>
          <p:nvPr/>
        </p:nvCxnSpPr>
        <p:spPr>
          <a:xfrm flipH="1" flipV="1">
            <a:off x="1600200" y="4743038"/>
            <a:ext cx="939545" cy="43274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186E92C-2FFB-4F2F-8155-EAEA26EB75AF}"/>
              </a:ext>
            </a:extLst>
          </p:cNvPr>
          <p:cNvCxnSpPr>
            <a:cxnSpLocks/>
          </p:cNvCxnSpPr>
          <p:nvPr/>
        </p:nvCxnSpPr>
        <p:spPr>
          <a:xfrm flipV="1">
            <a:off x="2539745" y="2514600"/>
            <a:ext cx="12605" cy="2250075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C273640-1F41-4953-ADE3-1B50EBB49952}"/>
              </a:ext>
            </a:extLst>
          </p:cNvPr>
          <p:cNvSpPr txBox="1"/>
          <p:nvPr/>
        </p:nvSpPr>
        <p:spPr>
          <a:xfrm>
            <a:off x="3810000" y="243840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D49D09-3AAD-48B5-A352-FF7EA6DB9466}"/>
              </a:ext>
            </a:extLst>
          </p:cNvPr>
          <p:cNvSpPr txBox="1"/>
          <p:nvPr/>
        </p:nvSpPr>
        <p:spPr>
          <a:xfrm>
            <a:off x="990600" y="2286000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V(r)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0C0F25C-CFE2-41A1-AE1F-BC08C90DEAEF}"/>
              </a:ext>
            </a:extLst>
          </p:cNvPr>
          <p:cNvCxnSpPr/>
          <p:nvPr/>
        </p:nvCxnSpPr>
        <p:spPr>
          <a:xfrm rot="10800000">
            <a:off x="2057401" y="4812636"/>
            <a:ext cx="6096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2AA69D4-39FC-40F6-9F24-999D35ABB56B}"/>
              </a:ext>
            </a:extLst>
          </p:cNvPr>
          <p:cNvSpPr txBox="1"/>
          <p:nvPr/>
        </p:nvSpPr>
        <p:spPr>
          <a:xfrm>
            <a:off x="2590800" y="4965036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ym typeface="Symbol"/>
              </a:rPr>
              <a:t>V(r)=-</a:t>
            </a:r>
            <a:r>
              <a:rPr lang="en-US" b="1" dirty="0">
                <a:sym typeface="Symbol" panose="05050102010706020507" pitchFamily="18" charset="2"/>
              </a:rPr>
              <a:t>V</a:t>
            </a:r>
            <a:r>
              <a:rPr lang="en-US" b="1" baseline="-25000" dirty="0">
                <a:sym typeface="Symbol"/>
              </a:rPr>
              <a:t>0</a:t>
            </a:r>
            <a:endParaRPr lang="en-US" b="1" baseline="300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10FEC8E-CAAE-4C89-B576-697D04F0002E}"/>
              </a:ext>
            </a:extLst>
          </p:cNvPr>
          <p:cNvCxnSpPr/>
          <p:nvPr/>
        </p:nvCxnSpPr>
        <p:spPr>
          <a:xfrm rot="10800000">
            <a:off x="2552351" y="2590800"/>
            <a:ext cx="3810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4808E77-252A-42B9-A598-B8F93B0EB1BE}"/>
              </a:ext>
            </a:extLst>
          </p:cNvPr>
          <p:cNvSpPr txBox="1"/>
          <p:nvPr/>
        </p:nvSpPr>
        <p:spPr>
          <a:xfrm>
            <a:off x="2857151" y="2819400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ym typeface="Symbol"/>
              </a:rPr>
              <a:t>r=a</a:t>
            </a:r>
            <a:endParaRPr lang="en-US" b="1" dirty="0"/>
          </a:p>
        </p:txBody>
      </p:sp>
      <p:graphicFrame>
        <p:nvGraphicFramePr>
          <p:cNvPr id="14" name="Object 2">
            <a:extLst>
              <a:ext uri="{FF2B5EF4-FFF2-40B4-BE49-F238E27FC236}">
                <a16:creationId xmlns:a16="http://schemas.microsoft.com/office/drawing/2014/main" id="{83207CB7-4305-4F94-8B00-F5BDD5E5CB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733354"/>
              </p:ext>
            </p:extLst>
          </p:nvPr>
        </p:nvGraphicFramePr>
        <p:xfrm>
          <a:off x="4560888" y="2846388"/>
          <a:ext cx="34512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38000" imgH="457200" progId="Equation.DSMT4">
                  <p:embed/>
                </p:oleObj>
              </mc:Choice>
              <mc:Fallback>
                <p:oleObj name="Equation" r:id="rId2" imgW="1638000" imgH="457200" progId="Equation.DSMT4">
                  <p:embed/>
                  <p:pic>
                    <p:nvPicPr>
                      <p:cNvPr id="14" name="Object 2">
                        <a:extLst>
                          <a:ext uri="{FF2B5EF4-FFF2-40B4-BE49-F238E27FC236}">
                            <a16:creationId xmlns:a16="http://schemas.microsoft.com/office/drawing/2014/main" id="{83207CB7-4305-4F94-8B00-F5BDD5E5CB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888" y="2846388"/>
                        <a:ext cx="3451225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>
            <a:extLst>
              <a:ext uri="{FF2B5EF4-FFF2-40B4-BE49-F238E27FC236}">
                <a16:creationId xmlns:a16="http://schemas.microsoft.com/office/drawing/2014/main" id="{741C59E6-F251-4856-884E-0BE55E2E76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993371"/>
              </p:ext>
            </p:extLst>
          </p:nvPr>
        </p:nvGraphicFramePr>
        <p:xfrm>
          <a:off x="3810000" y="4187161"/>
          <a:ext cx="12573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96880" imgH="406080" progId="Equation.DSMT4">
                  <p:embed/>
                </p:oleObj>
              </mc:Choice>
              <mc:Fallback>
                <p:oleObj name="Equation" r:id="rId4" imgW="596880" imgH="406080" progId="Equation.DSMT4">
                  <p:embed/>
                  <p:pic>
                    <p:nvPicPr>
                      <p:cNvPr id="17" name="Object 2">
                        <a:extLst>
                          <a:ext uri="{FF2B5EF4-FFF2-40B4-BE49-F238E27FC236}">
                            <a16:creationId xmlns:a16="http://schemas.microsoft.com/office/drawing/2014/main" id="{741C59E6-F251-4856-884E-0BE55E2E76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187161"/>
                        <a:ext cx="1257300" cy="8540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>
            <a:extLst>
              <a:ext uri="{FF2B5EF4-FFF2-40B4-BE49-F238E27FC236}">
                <a16:creationId xmlns:a16="http://schemas.microsoft.com/office/drawing/2014/main" id="{42FFED22-A194-46E4-BB08-94D76202F6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853492"/>
              </p:ext>
            </p:extLst>
          </p:nvPr>
        </p:nvGraphicFramePr>
        <p:xfrm>
          <a:off x="8520487" y="2514600"/>
          <a:ext cx="3293687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04840" imgH="444240" progId="Equation.DSMT4">
                  <p:embed/>
                </p:oleObj>
              </mc:Choice>
              <mc:Fallback>
                <p:oleObj name="Equation" r:id="rId6" imgW="1104840" imgH="444240" progId="Equation.DSMT4">
                  <p:embed/>
                  <p:pic>
                    <p:nvPicPr>
                      <p:cNvPr id="19" name="Object 2">
                        <a:extLst>
                          <a:ext uri="{FF2B5EF4-FFF2-40B4-BE49-F238E27FC236}">
                            <a16:creationId xmlns:a16="http://schemas.microsoft.com/office/drawing/2014/main" id="{42FFED22-A194-46E4-BB08-94D76202F6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0487" y="2514600"/>
                        <a:ext cx="3293687" cy="1325563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>
            <a:extLst>
              <a:ext uri="{FF2B5EF4-FFF2-40B4-BE49-F238E27FC236}">
                <a16:creationId xmlns:a16="http://schemas.microsoft.com/office/drawing/2014/main" id="{2EE775F6-EE30-469C-AF06-CB38CA64A7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847852"/>
              </p:ext>
            </p:extLst>
          </p:nvPr>
        </p:nvGraphicFramePr>
        <p:xfrm>
          <a:off x="6096000" y="5135670"/>
          <a:ext cx="5539152" cy="164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12520" imgH="241200" progId="Equation.DSMT4">
                  <p:embed/>
                </p:oleObj>
              </mc:Choice>
              <mc:Fallback>
                <p:oleObj name="Equation" r:id="rId8" imgW="812520" imgH="241200" progId="Equation.DSMT4">
                  <p:embed/>
                  <p:pic>
                    <p:nvPicPr>
                      <p:cNvPr id="20" name="Object 2">
                        <a:extLst>
                          <a:ext uri="{FF2B5EF4-FFF2-40B4-BE49-F238E27FC236}">
                            <a16:creationId xmlns:a16="http://schemas.microsoft.com/office/drawing/2014/main" id="{2EE775F6-EE30-469C-AF06-CB38CA64A7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135670"/>
                        <a:ext cx="5539152" cy="164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>
            <a:extLst>
              <a:ext uri="{FF2B5EF4-FFF2-40B4-BE49-F238E27FC236}">
                <a16:creationId xmlns:a16="http://schemas.microsoft.com/office/drawing/2014/main" id="{E4E71B73-6CAC-4C96-B759-77C59F6E97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23374"/>
              </p:ext>
            </p:extLst>
          </p:nvPr>
        </p:nvGraphicFramePr>
        <p:xfrm>
          <a:off x="1774466" y="5889129"/>
          <a:ext cx="3292834" cy="796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38080" imgH="203040" progId="Equation.DSMT4">
                  <p:embed/>
                </p:oleObj>
              </mc:Choice>
              <mc:Fallback>
                <p:oleObj name="Equation" r:id="rId10" imgW="838080" imgH="203040" progId="Equation.DSMT4">
                  <p:embed/>
                  <p:pic>
                    <p:nvPicPr>
                      <p:cNvPr id="21" name="Object 2">
                        <a:extLst>
                          <a:ext uri="{FF2B5EF4-FFF2-40B4-BE49-F238E27FC236}">
                            <a16:creationId xmlns:a16="http://schemas.microsoft.com/office/drawing/2014/main" id="{E4E71B73-6CAC-4C96-B759-77C59F6E97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466" y="5889129"/>
                        <a:ext cx="3292834" cy="79655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379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F62766D-815D-4C35-B82D-75BC52144A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094741"/>
              </p:ext>
            </p:extLst>
          </p:nvPr>
        </p:nvGraphicFramePr>
        <p:xfrm>
          <a:off x="833438" y="471488"/>
          <a:ext cx="4821237" cy="185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20480" imgH="507960" progId="Equation.DSMT4">
                  <p:embed/>
                </p:oleObj>
              </mc:Choice>
              <mc:Fallback>
                <p:oleObj name="Equation" r:id="rId2" imgW="1320480" imgH="5079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F62766D-815D-4C35-B82D-75BC52144A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3438" y="471488"/>
                        <a:ext cx="4821237" cy="18526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97FD918-21FC-4A85-91BF-3713159AF2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788586"/>
              </p:ext>
            </p:extLst>
          </p:nvPr>
        </p:nvGraphicFramePr>
        <p:xfrm>
          <a:off x="6931025" y="424656"/>
          <a:ext cx="4867275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33440" imgH="533160" progId="Equation.DSMT4">
                  <p:embed/>
                </p:oleObj>
              </mc:Choice>
              <mc:Fallback>
                <p:oleObj name="Equation" r:id="rId4" imgW="1333440" imgH="533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97FD918-21FC-4A85-91BF-3713159AF2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31025" y="424656"/>
                        <a:ext cx="4867275" cy="19462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0DAB638-C032-41B0-8113-E4CA3174D8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003514"/>
              </p:ext>
            </p:extLst>
          </p:nvPr>
        </p:nvGraphicFramePr>
        <p:xfrm>
          <a:off x="3059112" y="3065463"/>
          <a:ext cx="5191125" cy="185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22360" imgH="507960" progId="Equation.DSMT4">
                  <p:embed/>
                </p:oleObj>
              </mc:Choice>
              <mc:Fallback>
                <p:oleObj name="Equation" r:id="rId6" imgW="1422360" imgH="507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0DAB638-C032-41B0-8113-E4CA3174D8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59112" y="3065463"/>
                        <a:ext cx="5191125" cy="18526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1EE405C-50F1-445C-9185-E77E2F7ADCFB}"/>
              </a:ext>
            </a:extLst>
          </p:cNvPr>
          <p:cNvSpPr txBox="1"/>
          <p:nvPr/>
        </p:nvSpPr>
        <p:spPr>
          <a:xfrm>
            <a:off x="3059111" y="5511503"/>
            <a:ext cx="5191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>
                <a:solidFill>
                  <a:srgbClr val="C00000"/>
                </a:solidFill>
                <a:latin typeface="Perpetua" panose="02020502060401020303" pitchFamily="18" charset="0"/>
              </a:rPr>
              <a:t>Resonant phase shift</a:t>
            </a:r>
          </a:p>
        </p:txBody>
      </p:sp>
    </p:spTree>
    <p:extLst>
      <p:ext uri="{BB962C8B-B14F-4D97-AF65-F5344CB8AC3E}">
        <p14:creationId xmlns:p14="http://schemas.microsoft.com/office/powerpoint/2010/main" val="423088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1C341FE-5671-41E7-98C2-BA3B9C2503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83212" y="284163"/>
          <a:ext cx="5191125" cy="185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22360" imgH="507960" progId="Equation.DSMT4">
                  <p:embed/>
                </p:oleObj>
              </mc:Choice>
              <mc:Fallback>
                <p:oleObj name="Equation" r:id="rId2" imgW="1422360" imgH="5079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1C341FE-5671-41E7-98C2-BA3B9C2503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83212" y="284163"/>
                        <a:ext cx="5191125" cy="18526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9493175-3373-4B1B-AF60-DA8EAAF938BF}"/>
              </a:ext>
            </a:extLst>
          </p:cNvPr>
          <p:cNvCxnSpPr>
            <a:cxnSpLocks/>
          </p:cNvCxnSpPr>
          <p:nvPr/>
        </p:nvCxnSpPr>
        <p:spPr>
          <a:xfrm flipV="1">
            <a:off x="2474912" y="284163"/>
            <a:ext cx="0" cy="5240338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563085-B721-41E1-9363-033DFA34AA76}"/>
              </a:ext>
            </a:extLst>
          </p:cNvPr>
          <p:cNvCxnSpPr>
            <a:cxnSpLocks/>
          </p:cNvCxnSpPr>
          <p:nvPr/>
        </p:nvCxnSpPr>
        <p:spPr>
          <a:xfrm>
            <a:off x="2474912" y="5524500"/>
            <a:ext cx="7545388" cy="0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1C8D2C-0E3C-4722-A5C8-B6EE669D07B1}"/>
              </a:ext>
            </a:extLst>
          </p:cNvPr>
          <p:cNvSpPr/>
          <p:nvPr/>
        </p:nvSpPr>
        <p:spPr>
          <a:xfrm>
            <a:off x="2704306" y="2516187"/>
            <a:ext cx="7086600" cy="2628900"/>
          </a:xfrm>
          <a:custGeom>
            <a:avLst/>
            <a:gdLst>
              <a:gd name="connsiteX0" fmla="*/ 0 w 7086600"/>
              <a:gd name="connsiteY0" fmla="*/ 2628900 h 2628900"/>
              <a:gd name="connsiteX1" fmla="*/ 546100 w 7086600"/>
              <a:gd name="connsiteY1" fmla="*/ 2603500 h 2628900"/>
              <a:gd name="connsiteX2" fmla="*/ 635000 w 7086600"/>
              <a:gd name="connsiteY2" fmla="*/ 2590800 h 2628900"/>
              <a:gd name="connsiteX3" fmla="*/ 685800 w 7086600"/>
              <a:gd name="connsiteY3" fmla="*/ 2578100 h 2628900"/>
              <a:gd name="connsiteX4" fmla="*/ 965200 w 7086600"/>
              <a:gd name="connsiteY4" fmla="*/ 2565400 h 2628900"/>
              <a:gd name="connsiteX5" fmla="*/ 1181100 w 7086600"/>
              <a:gd name="connsiteY5" fmla="*/ 2552700 h 2628900"/>
              <a:gd name="connsiteX6" fmla="*/ 1600200 w 7086600"/>
              <a:gd name="connsiteY6" fmla="*/ 2527300 h 2628900"/>
              <a:gd name="connsiteX7" fmla="*/ 1689100 w 7086600"/>
              <a:gd name="connsiteY7" fmla="*/ 2501900 h 2628900"/>
              <a:gd name="connsiteX8" fmla="*/ 1790700 w 7086600"/>
              <a:gd name="connsiteY8" fmla="*/ 2476500 h 2628900"/>
              <a:gd name="connsiteX9" fmla="*/ 1892300 w 7086600"/>
              <a:gd name="connsiteY9" fmla="*/ 2451100 h 2628900"/>
              <a:gd name="connsiteX10" fmla="*/ 1981200 w 7086600"/>
              <a:gd name="connsiteY10" fmla="*/ 2400300 h 2628900"/>
              <a:gd name="connsiteX11" fmla="*/ 2070100 w 7086600"/>
              <a:gd name="connsiteY11" fmla="*/ 2374900 h 2628900"/>
              <a:gd name="connsiteX12" fmla="*/ 2108200 w 7086600"/>
              <a:gd name="connsiteY12" fmla="*/ 2349500 h 2628900"/>
              <a:gd name="connsiteX13" fmla="*/ 2184400 w 7086600"/>
              <a:gd name="connsiteY13" fmla="*/ 2273300 h 2628900"/>
              <a:gd name="connsiteX14" fmla="*/ 2222500 w 7086600"/>
              <a:gd name="connsiteY14" fmla="*/ 2247900 h 2628900"/>
              <a:gd name="connsiteX15" fmla="*/ 2298700 w 7086600"/>
              <a:gd name="connsiteY15" fmla="*/ 2184400 h 2628900"/>
              <a:gd name="connsiteX16" fmla="*/ 2324100 w 7086600"/>
              <a:gd name="connsiteY16" fmla="*/ 2146300 h 2628900"/>
              <a:gd name="connsiteX17" fmla="*/ 2400300 w 7086600"/>
              <a:gd name="connsiteY17" fmla="*/ 2070100 h 2628900"/>
              <a:gd name="connsiteX18" fmla="*/ 2463800 w 7086600"/>
              <a:gd name="connsiteY18" fmla="*/ 2006600 h 2628900"/>
              <a:gd name="connsiteX19" fmla="*/ 2476500 w 7086600"/>
              <a:gd name="connsiteY19" fmla="*/ 1968500 h 2628900"/>
              <a:gd name="connsiteX20" fmla="*/ 2527300 w 7086600"/>
              <a:gd name="connsiteY20" fmla="*/ 1892300 h 2628900"/>
              <a:gd name="connsiteX21" fmla="*/ 2590800 w 7086600"/>
              <a:gd name="connsiteY21" fmla="*/ 1778000 h 2628900"/>
              <a:gd name="connsiteX22" fmla="*/ 2616200 w 7086600"/>
              <a:gd name="connsiteY22" fmla="*/ 1739900 h 2628900"/>
              <a:gd name="connsiteX23" fmla="*/ 2628900 w 7086600"/>
              <a:gd name="connsiteY23" fmla="*/ 1701800 h 2628900"/>
              <a:gd name="connsiteX24" fmla="*/ 2679700 w 7086600"/>
              <a:gd name="connsiteY24" fmla="*/ 1625600 h 2628900"/>
              <a:gd name="connsiteX25" fmla="*/ 2705100 w 7086600"/>
              <a:gd name="connsiteY25" fmla="*/ 1549400 h 2628900"/>
              <a:gd name="connsiteX26" fmla="*/ 2755900 w 7086600"/>
              <a:gd name="connsiteY26" fmla="*/ 1473200 h 2628900"/>
              <a:gd name="connsiteX27" fmla="*/ 2781300 w 7086600"/>
              <a:gd name="connsiteY27" fmla="*/ 1397000 h 2628900"/>
              <a:gd name="connsiteX28" fmla="*/ 2794000 w 7086600"/>
              <a:gd name="connsiteY28" fmla="*/ 1358900 h 2628900"/>
              <a:gd name="connsiteX29" fmla="*/ 2870200 w 7086600"/>
              <a:gd name="connsiteY29" fmla="*/ 1244600 h 2628900"/>
              <a:gd name="connsiteX30" fmla="*/ 2895600 w 7086600"/>
              <a:gd name="connsiteY30" fmla="*/ 1206500 h 2628900"/>
              <a:gd name="connsiteX31" fmla="*/ 2921000 w 7086600"/>
              <a:gd name="connsiteY31" fmla="*/ 1130300 h 2628900"/>
              <a:gd name="connsiteX32" fmla="*/ 2971800 w 7086600"/>
              <a:gd name="connsiteY32" fmla="*/ 1054100 h 2628900"/>
              <a:gd name="connsiteX33" fmla="*/ 2997200 w 7086600"/>
              <a:gd name="connsiteY33" fmla="*/ 1016000 h 2628900"/>
              <a:gd name="connsiteX34" fmla="*/ 3009900 w 7086600"/>
              <a:gd name="connsiteY34" fmla="*/ 965200 h 2628900"/>
              <a:gd name="connsiteX35" fmla="*/ 3048000 w 7086600"/>
              <a:gd name="connsiteY35" fmla="*/ 927100 h 2628900"/>
              <a:gd name="connsiteX36" fmla="*/ 3073400 w 7086600"/>
              <a:gd name="connsiteY36" fmla="*/ 889000 h 2628900"/>
              <a:gd name="connsiteX37" fmla="*/ 3086100 w 7086600"/>
              <a:gd name="connsiteY37" fmla="*/ 850900 h 2628900"/>
              <a:gd name="connsiteX38" fmla="*/ 3149600 w 7086600"/>
              <a:gd name="connsiteY38" fmla="*/ 774700 h 2628900"/>
              <a:gd name="connsiteX39" fmla="*/ 3213100 w 7086600"/>
              <a:gd name="connsiteY39" fmla="*/ 660400 h 2628900"/>
              <a:gd name="connsiteX40" fmla="*/ 3263900 w 7086600"/>
              <a:gd name="connsiteY40" fmla="*/ 609600 h 2628900"/>
              <a:gd name="connsiteX41" fmla="*/ 3302000 w 7086600"/>
              <a:gd name="connsiteY41" fmla="*/ 558800 h 2628900"/>
              <a:gd name="connsiteX42" fmla="*/ 3340100 w 7086600"/>
              <a:gd name="connsiteY42" fmla="*/ 533400 h 2628900"/>
              <a:gd name="connsiteX43" fmla="*/ 3378200 w 7086600"/>
              <a:gd name="connsiteY43" fmla="*/ 495300 h 2628900"/>
              <a:gd name="connsiteX44" fmla="*/ 3416300 w 7086600"/>
              <a:gd name="connsiteY44" fmla="*/ 469900 h 2628900"/>
              <a:gd name="connsiteX45" fmla="*/ 3454400 w 7086600"/>
              <a:gd name="connsiteY45" fmla="*/ 431800 h 2628900"/>
              <a:gd name="connsiteX46" fmla="*/ 3568700 w 7086600"/>
              <a:gd name="connsiteY46" fmla="*/ 368300 h 2628900"/>
              <a:gd name="connsiteX47" fmla="*/ 3619500 w 7086600"/>
              <a:gd name="connsiteY47" fmla="*/ 330200 h 2628900"/>
              <a:gd name="connsiteX48" fmla="*/ 3657600 w 7086600"/>
              <a:gd name="connsiteY48" fmla="*/ 292100 h 2628900"/>
              <a:gd name="connsiteX49" fmla="*/ 3695700 w 7086600"/>
              <a:gd name="connsiteY49" fmla="*/ 279400 h 2628900"/>
              <a:gd name="connsiteX50" fmla="*/ 3733800 w 7086600"/>
              <a:gd name="connsiteY50" fmla="*/ 254000 h 2628900"/>
              <a:gd name="connsiteX51" fmla="*/ 3771900 w 7086600"/>
              <a:gd name="connsiteY51" fmla="*/ 241300 h 2628900"/>
              <a:gd name="connsiteX52" fmla="*/ 3810000 w 7086600"/>
              <a:gd name="connsiteY52" fmla="*/ 215900 h 2628900"/>
              <a:gd name="connsiteX53" fmla="*/ 3886200 w 7086600"/>
              <a:gd name="connsiteY53" fmla="*/ 190500 h 2628900"/>
              <a:gd name="connsiteX54" fmla="*/ 3924300 w 7086600"/>
              <a:gd name="connsiteY54" fmla="*/ 177800 h 2628900"/>
              <a:gd name="connsiteX55" fmla="*/ 4229100 w 7086600"/>
              <a:gd name="connsiteY55" fmla="*/ 139700 h 2628900"/>
              <a:gd name="connsiteX56" fmla="*/ 4318000 w 7086600"/>
              <a:gd name="connsiteY56" fmla="*/ 114300 h 2628900"/>
              <a:gd name="connsiteX57" fmla="*/ 4394200 w 7086600"/>
              <a:gd name="connsiteY57" fmla="*/ 101600 h 2628900"/>
              <a:gd name="connsiteX58" fmla="*/ 4470400 w 7086600"/>
              <a:gd name="connsiteY58" fmla="*/ 76200 h 2628900"/>
              <a:gd name="connsiteX59" fmla="*/ 4635500 w 7086600"/>
              <a:gd name="connsiteY59" fmla="*/ 63500 h 2628900"/>
              <a:gd name="connsiteX60" fmla="*/ 4711700 w 7086600"/>
              <a:gd name="connsiteY60" fmla="*/ 50800 h 2628900"/>
              <a:gd name="connsiteX61" fmla="*/ 4762500 w 7086600"/>
              <a:gd name="connsiteY61" fmla="*/ 38100 h 2628900"/>
              <a:gd name="connsiteX62" fmla="*/ 4978400 w 7086600"/>
              <a:gd name="connsiteY62" fmla="*/ 12700 h 2628900"/>
              <a:gd name="connsiteX63" fmla="*/ 5054600 w 7086600"/>
              <a:gd name="connsiteY63" fmla="*/ 0 h 2628900"/>
              <a:gd name="connsiteX64" fmla="*/ 7086600 w 7086600"/>
              <a:gd name="connsiteY64" fmla="*/ 1270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7086600" h="2628900">
                <a:moveTo>
                  <a:pt x="0" y="2628900"/>
                </a:moveTo>
                <a:cubicBezTo>
                  <a:pt x="229179" y="2583064"/>
                  <a:pt x="-16836" y="2628519"/>
                  <a:pt x="546100" y="2603500"/>
                </a:cubicBezTo>
                <a:cubicBezTo>
                  <a:pt x="576005" y="2602171"/>
                  <a:pt x="605549" y="2596155"/>
                  <a:pt x="635000" y="2590800"/>
                </a:cubicBezTo>
                <a:cubicBezTo>
                  <a:pt x="652173" y="2587678"/>
                  <a:pt x="668397" y="2579439"/>
                  <a:pt x="685800" y="2578100"/>
                </a:cubicBezTo>
                <a:cubicBezTo>
                  <a:pt x="778755" y="2570950"/>
                  <a:pt x="872093" y="2570175"/>
                  <a:pt x="965200" y="2565400"/>
                </a:cubicBezTo>
                <a:lnTo>
                  <a:pt x="1181100" y="2552700"/>
                </a:lnTo>
                <a:cubicBezTo>
                  <a:pt x="1415270" y="2519247"/>
                  <a:pt x="1106777" y="2560195"/>
                  <a:pt x="1600200" y="2527300"/>
                </a:cubicBezTo>
                <a:cubicBezTo>
                  <a:pt x="1628196" y="2525434"/>
                  <a:pt x="1661892" y="2509320"/>
                  <a:pt x="1689100" y="2501900"/>
                </a:cubicBezTo>
                <a:cubicBezTo>
                  <a:pt x="1722779" y="2492715"/>
                  <a:pt x="1756469" y="2483346"/>
                  <a:pt x="1790700" y="2476500"/>
                </a:cubicBezTo>
                <a:cubicBezTo>
                  <a:pt x="1827971" y="2469046"/>
                  <a:pt x="1858129" y="2465745"/>
                  <a:pt x="1892300" y="2451100"/>
                </a:cubicBezTo>
                <a:cubicBezTo>
                  <a:pt x="2048157" y="2384304"/>
                  <a:pt x="1853655" y="2464073"/>
                  <a:pt x="1981200" y="2400300"/>
                </a:cubicBezTo>
                <a:cubicBezTo>
                  <a:pt x="1999420" y="2391190"/>
                  <a:pt x="2053824" y="2378969"/>
                  <a:pt x="2070100" y="2374900"/>
                </a:cubicBezTo>
                <a:cubicBezTo>
                  <a:pt x="2082800" y="2366433"/>
                  <a:pt x="2096792" y="2359641"/>
                  <a:pt x="2108200" y="2349500"/>
                </a:cubicBezTo>
                <a:cubicBezTo>
                  <a:pt x="2135048" y="2325635"/>
                  <a:pt x="2154512" y="2293225"/>
                  <a:pt x="2184400" y="2273300"/>
                </a:cubicBezTo>
                <a:cubicBezTo>
                  <a:pt x="2197100" y="2264833"/>
                  <a:pt x="2210774" y="2257671"/>
                  <a:pt x="2222500" y="2247900"/>
                </a:cubicBezTo>
                <a:cubicBezTo>
                  <a:pt x="2320286" y="2166412"/>
                  <a:pt x="2204105" y="2247463"/>
                  <a:pt x="2298700" y="2184400"/>
                </a:cubicBezTo>
                <a:cubicBezTo>
                  <a:pt x="2307167" y="2171700"/>
                  <a:pt x="2313959" y="2157708"/>
                  <a:pt x="2324100" y="2146300"/>
                </a:cubicBezTo>
                <a:cubicBezTo>
                  <a:pt x="2347965" y="2119452"/>
                  <a:pt x="2380375" y="2099988"/>
                  <a:pt x="2400300" y="2070100"/>
                </a:cubicBezTo>
                <a:cubicBezTo>
                  <a:pt x="2434167" y="2019300"/>
                  <a:pt x="2413000" y="2040467"/>
                  <a:pt x="2463800" y="2006600"/>
                </a:cubicBezTo>
                <a:cubicBezTo>
                  <a:pt x="2468033" y="1993900"/>
                  <a:pt x="2469999" y="1980202"/>
                  <a:pt x="2476500" y="1968500"/>
                </a:cubicBezTo>
                <a:cubicBezTo>
                  <a:pt x="2491325" y="1941815"/>
                  <a:pt x="2517647" y="1921260"/>
                  <a:pt x="2527300" y="1892300"/>
                </a:cubicBezTo>
                <a:cubicBezTo>
                  <a:pt x="2549653" y="1825240"/>
                  <a:pt x="2532574" y="1865339"/>
                  <a:pt x="2590800" y="1778000"/>
                </a:cubicBezTo>
                <a:cubicBezTo>
                  <a:pt x="2599267" y="1765300"/>
                  <a:pt x="2611373" y="1754380"/>
                  <a:pt x="2616200" y="1739900"/>
                </a:cubicBezTo>
                <a:cubicBezTo>
                  <a:pt x="2620433" y="1727200"/>
                  <a:pt x="2622399" y="1713502"/>
                  <a:pt x="2628900" y="1701800"/>
                </a:cubicBezTo>
                <a:cubicBezTo>
                  <a:pt x="2643725" y="1675115"/>
                  <a:pt x="2670047" y="1654560"/>
                  <a:pt x="2679700" y="1625600"/>
                </a:cubicBezTo>
                <a:cubicBezTo>
                  <a:pt x="2688167" y="1600200"/>
                  <a:pt x="2690248" y="1571677"/>
                  <a:pt x="2705100" y="1549400"/>
                </a:cubicBezTo>
                <a:cubicBezTo>
                  <a:pt x="2722033" y="1524000"/>
                  <a:pt x="2746247" y="1502160"/>
                  <a:pt x="2755900" y="1473200"/>
                </a:cubicBezTo>
                <a:lnTo>
                  <a:pt x="2781300" y="1397000"/>
                </a:lnTo>
                <a:cubicBezTo>
                  <a:pt x="2785533" y="1384300"/>
                  <a:pt x="2786574" y="1370039"/>
                  <a:pt x="2794000" y="1358900"/>
                </a:cubicBezTo>
                <a:lnTo>
                  <a:pt x="2870200" y="1244600"/>
                </a:lnTo>
                <a:cubicBezTo>
                  <a:pt x="2878667" y="1231900"/>
                  <a:pt x="2890773" y="1220980"/>
                  <a:pt x="2895600" y="1206500"/>
                </a:cubicBezTo>
                <a:cubicBezTo>
                  <a:pt x="2904067" y="1181100"/>
                  <a:pt x="2906148" y="1152577"/>
                  <a:pt x="2921000" y="1130300"/>
                </a:cubicBezTo>
                <a:lnTo>
                  <a:pt x="2971800" y="1054100"/>
                </a:lnTo>
                <a:lnTo>
                  <a:pt x="2997200" y="1016000"/>
                </a:lnTo>
                <a:cubicBezTo>
                  <a:pt x="3001433" y="999067"/>
                  <a:pt x="3001240" y="980355"/>
                  <a:pt x="3009900" y="965200"/>
                </a:cubicBezTo>
                <a:cubicBezTo>
                  <a:pt x="3018811" y="949606"/>
                  <a:pt x="3036502" y="940898"/>
                  <a:pt x="3048000" y="927100"/>
                </a:cubicBezTo>
                <a:cubicBezTo>
                  <a:pt x="3057771" y="915374"/>
                  <a:pt x="3066574" y="902652"/>
                  <a:pt x="3073400" y="889000"/>
                </a:cubicBezTo>
                <a:cubicBezTo>
                  <a:pt x="3079387" y="877026"/>
                  <a:pt x="3080113" y="862874"/>
                  <a:pt x="3086100" y="850900"/>
                </a:cubicBezTo>
                <a:cubicBezTo>
                  <a:pt x="3103781" y="815537"/>
                  <a:pt x="3121513" y="802787"/>
                  <a:pt x="3149600" y="774700"/>
                </a:cubicBezTo>
                <a:cubicBezTo>
                  <a:pt x="3165570" y="726790"/>
                  <a:pt x="3169431" y="704069"/>
                  <a:pt x="3213100" y="660400"/>
                </a:cubicBezTo>
                <a:cubicBezTo>
                  <a:pt x="3230033" y="643467"/>
                  <a:pt x="3248131" y="627622"/>
                  <a:pt x="3263900" y="609600"/>
                </a:cubicBezTo>
                <a:cubicBezTo>
                  <a:pt x="3277838" y="593670"/>
                  <a:pt x="3287033" y="573767"/>
                  <a:pt x="3302000" y="558800"/>
                </a:cubicBezTo>
                <a:cubicBezTo>
                  <a:pt x="3312793" y="548007"/>
                  <a:pt x="3328374" y="543171"/>
                  <a:pt x="3340100" y="533400"/>
                </a:cubicBezTo>
                <a:cubicBezTo>
                  <a:pt x="3353898" y="521902"/>
                  <a:pt x="3364402" y="506798"/>
                  <a:pt x="3378200" y="495300"/>
                </a:cubicBezTo>
                <a:cubicBezTo>
                  <a:pt x="3389926" y="485529"/>
                  <a:pt x="3404574" y="479671"/>
                  <a:pt x="3416300" y="469900"/>
                </a:cubicBezTo>
                <a:cubicBezTo>
                  <a:pt x="3430098" y="458402"/>
                  <a:pt x="3440223" y="442827"/>
                  <a:pt x="3454400" y="431800"/>
                </a:cubicBezTo>
                <a:cubicBezTo>
                  <a:pt x="3519904" y="380852"/>
                  <a:pt x="3511215" y="387462"/>
                  <a:pt x="3568700" y="368300"/>
                </a:cubicBezTo>
                <a:cubicBezTo>
                  <a:pt x="3585633" y="355600"/>
                  <a:pt x="3603429" y="343975"/>
                  <a:pt x="3619500" y="330200"/>
                </a:cubicBezTo>
                <a:cubicBezTo>
                  <a:pt x="3633137" y="318511"/>
                  <a:pt x="3642656" y="302063"/>
                  <a:pt x="3657600" y="292100"/>
                </a:cubicBezTo>
                <a:cubicBezTo>
                  <a:pt x="3668739" y="284674"/>
                  <a:pt x="3683726" y="285387"/>
                  <a:pt x="3695700" y="279400"/>
                </a:cubicBezTo>
                <a:cubicBezTo>
                  <a:pt x="3709352" y="272574"/>
                  <a:pt x="3720148" y="260826"/>
                  <a:pt x="3733800" y="254000"/>
                </a:cubicBezTo>
                <a:cubicBezTo>
                  <a:pt x="3745774" y="248013"/>
                  <a:pt x="3759926" y="247287"/>
                  <a:pt x="3771900" y="241300"/>
                </a:cubicBezTo>
                <a:cubicBezTo>
                  <a:pt x="3785552" y="234474"/>
                  <a:pt x="3796052" y="222099"/>
                  <a:pt x="3810000" y="215900"/>
                </a:cubicBezTo>
                <a:cubicBezTo>
                  <a:pt x="3834466" y="205026"/>
                  <a:pt x="3860800" y="198967"/>
                  <a:pt x="3886200" y="190500"/>
                </a:cubicBezTo>
                <a:cubicBezTo>
                  <a:pt x="3898900" y="186267"/>
                  <a:pt x="3911016" y="179460"/>
                  <a:pt x="3924300" y="177800"/>
                </a:cubicBezTo>
                <a:lnTo>
                  <a:pt x="4229100" y="139700"/>
                </a:lnTo>
                <a:cubicBezTo>
                  <a:pt x="4265413" y="127596"/>
                  <a:pt x="4278133" y="122273"/>
                  <a:pt x="4318000" y="114300"/>
                </a:cubicBezTo>
                <a:cubicBezTo>
                  <a:pt x="4343250" y="109250"/>
                  <a:pt x="4369218" y="107845"/>
                  <a:pt x="4394200" y="101600"/>
                </a:cubicBezTo>
                <a:cubicBezTo>
                  <a:pt x="4420175" y="95106"/>
                  <a:pt x="4443705" y="78253"/>
                  <a:pt x="4470400" y="76200"/>
                </a:cubicBezTo>
                <a:lnTo>
                  <a:pt x="4635500" y="63500"/>
                </a:lnTo>
                <a:cubicBezTo>
                  <a:pt x="4660900" y="59267"/>
                  <a:pt x="4686450" y="55850"/>
                  <a:pt x="4711700" y="50800"/>
                </a:cubicBezTo>
                <a:cubicBezTo>
                  <a:pt x="4728816" y="47377"/>
                  <a:pt x="4745283" y="40969"/>
                  <a:pt x="4762500" y="38100"/>
                </a:cubicBezTo>
                <a:cubicBezTo>
                  <a:pt x="4815567" y="29255"/>
                  <a:pt x="4927413" y="19498"/>
                  <a:pt x="4978400" y="12700"/>
                </a:cubicBezTo>
                <a:cubicBezTo>
                  <a:pt x="5003924" y="9297"/>
                  <a:pt x="5029200" y="4233"/>
                  <a:pt x="5054600" y="0"/>
                </a:cubicBezTo>
                <a:cubicBezTo>
                  <a:pt x="6070441" y="25396"/>
                  <a:pt x="5393214" y="12700"/>
                  <a:pt x="7086600" y="12700"/>
                </a:cubicBezTo>
              </a:path>
            </a:pathLst>
          </a:cu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275373-A69A-485C-BEB4-97EB67359B0F}"/>
              </a:ext>
            </a:extLst>
          </p:cNvPr>
          <p:cNvCxnSpPr>
            <a:stCxn id="15" idx="33"/>
          </p:cNvCxnSpPr>
          <p:nvPr/>
        </p:nvCxnSpPr>
        <p:spPr>
          <a:xfrm>
            <a:off x="5701506" y="3532187"/>
            <a:ext cx="13494" cy="199231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420E083-7912-4767-A877-AC97BAF851A2}"/>
              </a:ext>
            </a:extLst>
          </p:cNvPr>
          <p:cNvSpPr txBox="1"/>
          <p:nvPr/>
        </p:nvSpPr>
        <p:spPr>
          <a:xfrm>
            <a:off x="5511258" y="552449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/>
              <a:t>E</a:t>
            </a:r>
            <a:r>
              <a:rPr lang="en-IN" sz="2400" baseline="-25000" dirty="0"/>
              <a:t>r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C36D79-35B0-4932-9DC8-AA6753AEE705}"/>
              </a:ext>
            </a:extLst>
          </p:cNvPr>
          <p:cNvCxnSpPr>
            <a:cxnSpLocks/>
          </p:cNvCxnSpPr>
          <p:nvPr/>
        </p:nvCxnSpPr>
        <p:spPr>
          <a:xfrm>
            <a:off x="2474912" y="3532186"/>
            <a:ext cx="3226594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906AF7E-22DC-461D-96F3-9277FFE42F6A}"/>
                  </a:ext>
                </a:extLst>
              </p:cNvPr>
              <p:cNvSpPr txBox="1"/>
              <p:nvPr/>
            </p:nvSpPr>
            <p:spPr>
              <a:xfrm>
                <a:off x="1879753" y="3347520"/>
                <a:ext cx="6208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I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906AF7E-22DC-461D-96F3-9277FFE42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9753" y="3347520"/>
                <a:ext cx="620811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3C22650-B450-4F99-82F2-88CA41F0E90C}"/>
              </a:ext>
            </a:extLst>
          </p:cNvPr>
          <p:cNvCxnSpPr>
            <a:cxnSpLocks/>
          </p:cNvCxnSpPr>
          <p:nvPr/>
        </p:nvCxnSpPr>
        <p:spPr>
          <a:xfrm>
            <a:off x="2500564" y="4217986"/>
            <a:ext cx="289614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37D89F3-C915-4424-8027-BE50D677487C}"/>
                  </a:ext>
                </a:extLst>
              </p:cNvPr>
              <p:cNvSpPr txBox="1"/>
              <p:nvPr/>
            </p:nvSpPr>
            <p:spPr>
              <a:xfrm>
                <a:off x="1752230" y="4033320"/>
                <a:ext cx="6208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I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/4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37D89F3-C915-4424-8027-BE50D67748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230" y="4033320"/>
                <a:ext cx="620811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BEE81BA-F1C2-4420-9AE2-09A6AD7987F0}"/>
              </a:ext>
            </a:extLst>
          </p:cNvPr>
          <p:cNvCxnSpPr>
            <a:cxnSpLocks/>
          </p:cNvCxnSpPr>
          <p:nvPr/>
        </p:nvCxnSpPr>
        <p:spPr>
          <a:xfrm flipH="1">
            <a:off x="5307516" y="4154487"/>
            <a:ext cx="25690" cy="137001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65C8689-475B-4299-93EC-8D47CC691CE2}"/>
              </a:ext>
            </a:extLst>
          </p:cNvPr>
          <p:cNvSpPr txBox="1"/>
          <p:nvPr/>
        </p:nvSpPr>
        <p:spPr>
          <a:xfrm>
            <a:off x="4480401" y="5563968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/>
              <a:t>E</a:t>
            </a:r>
            <a:r>
              <a:rPr lang="en-IN" sz="2400" baseline="-25000" dirty="0"/>
              <a:t>r</a:t>
            </a:r>
            <a:r>
              <a:rPr lang="en-IN" sz="2400" dirty="0"/>
              <a:t>-</a:t>
            </a:r>
            <a:r>
              <a:rPr lang="en-IN" sz="2400" dirty="0">
                <a:sym typeface="Symbol" panose="05050102010706020507" pitchFamily="18" charset="2"/>
              </a:rPr>
              <a:t>/2</a:t>
            </a:r>
            <a:endParaRPr lang="en-IN" sz="24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6920F05-20DD-4282-9591-1CE5C53FC834}"/>
              </a:ext>
            </a:extLst>
          </p:cNvPr>
          <p:cNvCxnSpPr>
            <a:cxnSpLocks/>
            <a:endCxn id="15" idx="42"/>
          </p:cNvCxnSpPr>
          <p:nvPr/>
        </p:nvCxnSpPr>
        <p:spPr>
          <a:xfrm>
            <a:off x="2538916" y="3049587"/>
            <a:ext cx="350549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7DF7338-295A-4309-8E95-5BE8D54A154D}"/>
                  </a:ext>
                </a:extLst>
              </p:cNvPr>
              <p:cNvSpPr txBox="1"/>
              <p:nvPr/>
            </p:nvSpPr>
            <p:spPr>
              <a:xfrm>
                <a:off x="1879753" y="2782646"/>
                <a:ext cx="7490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I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I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/4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7DF7338-295A-4309-8E95-5BE8D54A1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9753" y="2782646"/>
                <a:ext cx="749051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CAAA6DC-A61C-47A4-8F26-89353AB9269F}"/>
              </a:ext>
            </a:extLst>
          </p:cNvPr>
          <p:cNvCxnSpPr>
            <a:cxnSpLocks/>
            <a:stCxn id="15" idx="44"/>
          </p:cNvCxnSpPr>
          <p:nvPr/>
        </p:nvCxnSpPr>
        <p:spPr>
          <a:xfrm>
            <a:off x="6120606" y="2986087"/>
            <a:ext cx="88610" cy="256381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DA0789C-7459-46D5-941D-1A6AFCE993EE}"/>
              </a:ext>
            </a:extLst>
          </p:cNvPr>
          <p:cNvSpPr txBox="1"/>
          <p:nvPr/>
        </p:nvSpPr>
        <p:spPr>
          <a:xfrm>
            <a:off x="6046788" y="5607898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/>
              <a:t>E</a:t>
            </a:r>
            <a:r>
              <a:rPr lang="en-IN" sz="2400" baseline="-25000" dirty="0"/>
              <a:t>r</a:t>
            </a:r>
            <a:r>
              <a:rPr lang="en-IN" sz="2400" dirty="0"/>
              <a:t>+</a:t>
            </a:r>
            <a:r>
              <a:rPr lang="en-IN" sz="2400" dirty="0">
                <a:sym typeface="Symbol" panose="05050102010706020507" pitchFamily="18" charset="2"/>
              </a:rPr>
              <a:t>/2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50540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21" grpId="0"/>
      <p:bldP spid="23" grpId="0"/>
      <p:bldP spid="28" grpId="0"/>
      <p:bldP spid="30" grpId="0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9D8FB3-F83E-401F-9849-069426173E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79" t="15370" r="41562" b="19815"/>
          <a:stretch/>
        </p:blipFill>
        <p:spPr>
          <a:xfrm>
            <a:off x="1549400" y="723900"/>
            <a:ext cx="8636000" cy="4445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3EED4D0-2573-4DB2-80C5-09900CBC2EE6}"/>
              </a:ext>
            </a:extLst>
          </p:cNvPr>
          <p:cNvSpPr/>
          <p:nvPr/>
        </p:nvSpPr>
        <p:spPr>
          <a:xfrm>
            <a:off x="1676400" y="4673600"/>
            <a:ext cx="12573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73056B-C72F-419E-9F5A-DD7D92034833}"/>
              </a:ext>
            </a:extLst>
          </p:cNvPr>
          <p:cNvSpPr txBox="1"/>
          <p:nvPr/>
        </p:nvSpPr>
        <p:spPr>
          <a:xfrm>
            <a:off x="1157514" y="5283200"/>
            <a:ext cx="110344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>
                <a:solidFill>
                  <a:srgbClr val="C00000"/>
                </a:solidFill>
                <a:latin typeface="Perpetua" panose="02020502060401020303" pitchFamily="18" charset="0"/>
              </a:rPr>
              <a:t>Width of the resonance and spacing between two resonance are comparable?</a:t>
            </a:r>
          </a:p>
        </p:txBody>
      </p:sp>
    </p:spTree>
    <p:extLst>
      <p:ext uri="{BB962C8B-B14F-4D97-AF65-F5344CB8AC3E}">
        <p14:creationId xmlns:p14="http://schemas.microsoft.com/office/powerpoint/2010/main" val="236587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EF1C355-C612-46C2-A745-09780D4C97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728834"/>
              </p:ext>
            </p:extLst>
          </p:nvPr>
        </p:nvGraphicFramePr>
        <p:xfrm>
          <a:off x="107950" y="117475"/>
          <a:ext cx="3589338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1000" imgH="419040" progId="Equation.DSMT4">
                  <p:embed/>
                </p:oleObj>
              </mc:Choice>
              <mc:Fallback>
                <p:oleObj name="Equation" r:id="rId2" imgW="711000" imgH="419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EF1C355-C612-46C2-A745-09780D4C97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7950" y="117475"/>
                        <a:ext cx="3589338" cy="2117725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6182D2D-D53A-4872-8C63-1B3B54E3EF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943579"/>
              </p:ext>
            </p:extLst>
          </p:nvPr>
        </p:nvGraphicFramePr>
        <p:xfrm>
          <a:off x="5114925" y="288925"/>
          <a:ext cx="4867275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33440" imgH="533160" progId="Equation.DSMT4">
                  <p:embed/>
                </p:oleObj>
              </mc:Choice>
              <mc:Fallback>
                <p:oleObj name="Equation" r:id="rId4" imgW="1333440" imgH="5331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6182D2D-D53A-4872-8C63-1B3B54E3EF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14925" y="288925"/>
                        <a:ext cx="4867275" cy="19462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ADF947B-28AD-484F-BEDC-FC91DB2F68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991341"/>
              </p:ext>
            </p:extLst>
          </p:nvPr>
        </p:nvGraphicFramePr>
        <p:xfrm>
          <a:off x="868363" y="2875794"/>
          <a:ext cx="4867275" cy="321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84200" imgH="914400" progId="Equation.DSMT4">
                  <p:embed/>
                </p:oleObj>
              </mc:Choice>
              <mc:Fallback>
                <p:oleObj name="Equation" r:id="rId6" imgW="1384200" imgH="9144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ADF947B-28AD-484F-BEDC-FC91DB2F68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68363" y="2875794"/>
                        <a:ext cx="4867275" cy="3219413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21DA31D-9539-4A78-8AA8-6BCA04C0ED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660537"/>
              </p:ext>
            </p:extLst>
          </p:nvPr>
        </p:nvGraphicFramePr>
        <p:xfrm>
          <a:off x="6967538" y="2752585"/>
          <a:ext cx="4554537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95280" imgH="495000" progId="Equation.DSMT4">
                  <p:embed/>
                </p:oleObj>
              </mc:Choice>
              <mc:Fallback>
                <p:oleObj name="Equation" r:id="rId8" imgW="1295280" imgH="4950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21DA31D-9539-4A78-8AA8-6BCA04C0ED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967538" y="2752585"/>
                        <a:ext cx="4554537" cy="1743075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5012226-4A04-40A7-AD5D-56E0367AA8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046121"/>
              </p:ext>
            </p:extLst>
          </p:nvPr>
        </p:nvGraphicFramePr>
        <p:xfrm>
          <a:off x="7894638" y="4722456"/>
          <a:ext cx="2379662" cy="1846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07960" imgH="393480" progId="Equation.DSMT4">
                  <p:embed/>
                </p:oleObj>
              </mc:Choice>
              <mc:Fallback>
                <p:oleObj name="Equation" r:id="rId10" imgW="507960" imgH="393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5012226-4A04-40A7-AD5D-56E0367AA8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894638" y="4722456"/>
                        <a:ext cx="2379662" cy="1846619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181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B59A748-2A62-4F2D-835C-6E5FFDE519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994081"/>
              </p:ext>
            </p:extLst>
          </p:nvPr>
        </p:nvGraphicFramePr>
        <p:xfrm>
          <a:off x="4452938" y="874356"/>
          <a:ext cx="2379662" cy="1846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960" imgH="393480" progId="Equation.DSMT4">
                  <p:embed/>
                </p:oleObj>
              </mc:Choice>
              <mc:Fallback>
                <p:oleObj name="Equation" r:id="rId2" imgW="50796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B59A748-2A62-4F2D-835C-6E5FFDE519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52938" y="874356"/>
                        <a:ext cx="2379662" cy="1846619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9E052D7-52C0-41C4-87ED-4342BFBB19FF}"/>
              </a:ext>
            </a:extLst>
          </p:cNvPr>
          <p:cNvSpPr txBox="1"/>
          <p:nvPr/>
        </p:nvSpPr>
        <p:spPr>
          <a:xfrm>
            <a:off x="1244600" y="3179083"/>
            <a:ext cx="970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>
                <a:solidFill>
                  <a:srgbClr val="C00000"/>
                </a:solidFill>
                <a:latin typeface="Perpetua" panose="02020502060401020303" pitchFamily="18" charset="0"/>
              </a:rPr>
              <a:t>Width of the resonance is far less than spacing between two resonance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43500D-8BEC-49F1-AECC-F201E7574C33}"/>
              </a:ext>
            </a:extLst>
          </p:cNvPr>
          <p:cNvSpPr txBox="1"/>
          <p:nvPr/>
        </p:nvSpPr>
        <p:spPr>
          <a:xfrm>
            <a:off x="1031422" y="5411450"/>
            <a:ext cx="970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>
                <a:solidFill>
                  <a:srgbClr val="C00000"/>
                </a:solidFill>
                <a:latin typeface="Perpetua" panose="02020502060401020303" pitchFamily="18" charset="0"/>
              </a:rPr>
              <a:t>Let’s express the scattering amplitude in terms of the resonance…..</a:t>
            </a:r>
          </a:p>
        </p:txBody>
      </p:sp>
    </p:spTree>
    <p:extLst>
      <p:ext uri="{BB962C8B-B14F-4D97-AF65-F5344CB8AC3E}">
        <p14:creationId xmlns:p14="http://schemas.microsoft.com/office/powerpoint/2010/main" val="97532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1124CFB-01AC-48C2-BB73-E85F1AC98B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020319"/>
              </p:ext>
            </p:extLst>
          </p:nvPr>
        </p:nvGraphicFramePr>
        <p:xfrm>
          <a:off x="643353" y="187324"/>
          <a:ext cx="11185765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23800" imgH="507960" progId="Equation.DSMT4">
                  <p:embed/>
                </p:oleObj>
              </mc:Choice>
              <mc:Fallback>
                <p:oleObj name="Equation" r:id="rId2" imgW="2323800" imgH="5079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1124CFB-01AC-48C2-BB73-E85F1AC98B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353" y="187324"/>
                        <a:ext cx="11185765" cy="2441575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1813ED8-2421-4D04-A17F-F6E42EB9A0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749020"/>
              </p:ext>
            </p:extLst>
          </p:nvPr>
        </p:nvGraphicFramePr>
        <p:xfrm>
          <a:off x="514075" y="3310617"/>
          <a:ext cx="6387469" cy="1970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62040" imgH="482400" progId="Equation.DSMT4">
                  <p:embed/>
                </p:oleObj>
              </mc:Choice>
              <mc:Fallback>
                <p:oleObj name="Equation" r:id="rId4" imgW="1562040" imgH="4824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1813ED8-2421-4D04-A17F-F6E42EB9A0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4075" y="3310617"/>
                        <a:ext cx="6387469" cy="197076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418CE788-C9C6-4ACA-99E8-638C001D0FEB}"/>
              </a:ext>
            </a:extLst>
          </p:cNvPr>
          <p:cNvSpPr/>
          <p:nvPr/>
        </p:nvSpPr>
        <p:spPr>
          <a:xfrm>
            <a:off x="3447143" y="2968403"/>
            <a:ext cx="3526971" cy="2596013"/>
          </a:xfrm>
          <a:prstGeom prst="rect">
            <a:avLst/>
          </a:prstGeom>
          <a:noFill/>
          <a:ln w="2127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582FF2-F7CB-4C56-AE60-9D0195237805}"/>
              </a:ext>
            </a:extLst>
          </p:cNvPr>
          <p:cNvCxnSpPr>
            <a:stCxn id="6" idx="3"/>
          </p:cNvCxnSpPr>
          <p:nvPr/>
        </p:nvCxnSpPr>
        <p:spPr>
          <a:xfrm flipV="1">
            <a:off x="6974114" y="4247243"/>
            <a:ext cx="1796143" cy="1916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862D9C7-27D6-411C-B4A5-A038C2E932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987910"/>
              </p:ext>
            </p:extLst>
          </p:nvPr>
        </p:nvGraphicFramePr>
        <p:xfrm>
          <a:off x="8770257" y="3652989"/>
          <a:ext cx="1959429" cy="1188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5320" imgH="215640" progId="Equation.DSMT4">
                  <p:embed/>
                </p:oleObj>
              </mc:Choice>
              <mc:Fallback>
                <p:oleObj name="Equation" r:id="rId6" imgW="355320" imgH="2156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862D9C7-27D6-411C-B4A5-A038C2E932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770257" y="3652989"/>
                        <a:ext cx="1959429" cy="118850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C7BB1BB-CB89-4BF1-BC15-2227C4D0DA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537342"/>
              </p:ext>
            </p:extLst>
          </p:nvPr>
        </p:nvGraphicFramePr>
        <p:xfrm>
          <a:off x="7750515" y="5104719"/>
          <a:ext cx="3998912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77760" imgH="215640" progId="Equation.DSMT4">
                  <p:embed/>
                </p:oleObj>
              </mc:Choice>
              <mc:Fallback>
                <p:oleObj name="Equation" r:id="rId8" imgW="977760" imgH="2156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FC7BB1BB-CB89-4BF1-BC15-2227C4D0DA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750515" y="5104719"/>
                        <a:ext cx="3998912" cy="8810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5A355A7-939D-4A7D-91AD-2FDA10021B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649033"/>
              </p:ext>
            </p:extLst>
          </p:nvPr>
        </p:nvGraphicFramePr>
        <p:xfrm>
          <a:off x="57150" y="5528096"/>
          <a:ext cx="3187700" cy="1329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55600" imgH="482400" progId="Equation.DSMT4">
                  <p:embed/>
                </p:oleObj>
              </mc:Choice>
              <mc:Fallback>
                <p:oleObj name="Equation" r:id="rId10" imgW="1155600" imgH="4824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05A355A7-939D-4A7D-91AD-2FDA10021B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7150" y="5528096"/>
                        <a:ext cx="3187700" cy="132990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090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ED8E87D-2844-404D-B4C1-3328A5F8E7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250964"/>
              </p:ext>
            </p:extLst>
          </p:nvPr>
        </p:nvGraphicFramePr>
        <p:xfrm>
          <a:off x="566738" y="625475"/>
          <a:ext cx="4625975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80800" imgH="482400" progId="Equation.DSMT4">
                  <p:embed/>
                </p:oleObj>
              </mc:Choice>
              <mc:Fallback>
                <p:oleObj name="Equation" r:id="rId2" imgW="1180800" imgH="482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ED8E87D-2844-404D-B4C1-3328A5F8E7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6738" y="625475"/>
                        <a:ext cx="4625975" cy="18891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225FBC6-8611-44E2-8F53-C75736ECD0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396663"/>
              </p:ext>
            </p:extLst>
          </p:nvPr>
        </p:nvGraphicFramePr>
        <p:xfrm>
          <a:off x="6096000" y="625896"/>
          <a:ext cx="5191125" cy="185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2360" imgH="507960" progId="Equation.DSMT4">
                  <p:embed/>
                </p:oleObj>
              </mc:Choice>
              <mc:Fallback>
                <p:oleObj name="Equation" r:id="rId4" imgW="1422360" imgH="5079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225FBC6-8611-44E2-8F53-C75736ECD0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0" y="625896"/>
                        <a:ext cx="5191125" cy="18526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62AB428-467C-445A-81A2-892329ADCB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944375"/>
              </p:ext>
            </p:extLst>
          </p:nvPr>
        </p:nvGraphicFramePr>
        <p:xfrm>
          <a:off x="823913" y="2643188"/>
          <a:ext cx="2453846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82400" imgH="393480" progId="Equation.DSMT4">
                  <p:embed/>
                </p:oleObj>
              </mc:Choice>
              <mc:Fallback>
                <p:oleObj name="Equation" r:id="rId6" imgW="48240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62AB428-467C-445A-81A2-892329ADCB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3913" y="2643188"/>
                        <a:ext cx="2453846" cy="2000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5E1C952-936C-465D-BFC2-7E442609E8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344577"/>
              </p:ext>
            </p:extLst>
          </p:nvPr>
        </p:nvGraphicFramePr>
        <p:xfrm>
          <a:off x="4049713" y="2891631"/>
          <a:ext cx="447992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52200" imgH="228600" progId="Equation.DSMT4">
                  <p:embed/>
                </p:oleObj>
              </mc:Choice>
              <mc:Fallback>
                <p:oleObj name="Equation" r:id="rId8" imgW="952200" imgH="2286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5E1C952-936C-465D-BFC2-7E442609E8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49713" y="2891631"/>
                        <a:ext cx="4479925" cy="10747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8015124-D41F-4E57-8808-1DA547F462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140099"/>
              </p:ext>
            </p:extLst>
          </p:nvPr>
        </p:nvGraphicFramePr>
        <p:xfrm>
          <a:off x="84024" y="4788695"/>
          <a:ext cx="6387469" cy="1970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62040" imgH="482400" progId="Equation.DSMT4">
                  <p:embed/>
                </p:oleObj>
              </mc:Choice>
              <mc:Fallback>
                <p:oleObj name="Equation" r:id="rId10" imgW="1562040" imgH="4824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88015124-D41F-4E57-8808-1DA547F462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4024" y="4788695"/>
                        <a:ext cx="6387469" cy="197076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FA46C15-9642-4DDA-9344-7FCADEA0107D}"/>
              </a:ext>
            </a:extLst>
          </p:cNvPr>
          <p:cNvCxnSpPr>
            <a:cxnSpLocks/>
          </p:cNvCxnSpPr>
          <p:nvPr/>
        </p:nvCxnSpPr>
        <p:spPr>
          <a:xfrm>
            <a:off x="1614714" y="4533111"/>
            <a:ext cx="1663044" cy="43258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482F725-9144-431F-AA85-BA244D67E37B}"/>
              </a:ext>
            </a:extLst>
          </p:cNvPr>
          <p:cNvCxnSpPr>
            <a:cxnSpLocks/>
          </p:cNvCxnSpPr>
          <p:nvPr/>
        </p:nvCxnSpPr>
        <p:spPr>
          <a:xfrm flipH="1">
            <a:off x="5016500" y="4005658"/>
            <a:ext cx="1273175" cy="96004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010387A5-F17E-43FD-9A65-F7178D3794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544821"/>
              </p:ext>
            </p:extLst>
          </p:nvPr>
        </p:nvGraphicFramePr>
        <p:xfrm>
          <a:off x="6756400" y="4294923"/>
          <a:ext cx="5351576" cy="2490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88760" imgH="787320" progId="Equation.DSMT4">
                  <p:embed/>
                </p:oleObj>
              </mc:Choice>
              <mc:Fallback>
                <p:oleObj name="Equation" r:id="rId12" imgW="1688760" imgH="78732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010387A5-F17E-43FD-9A65-F7178D3794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756400" y="4294923"/>
                        <a:ext cx="5351576" cy="2490678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414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2764E40-70E7-4CD7-B768-92865B75DD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122207"/>
              </p:ext>
            </p:extLst>
          </p:nvPr>
        </p:nvGraphicFramePr>
        <p:xfrm>
          <a:off x="0" y="96838"/>
          <a:ext cx="12192000" cy="287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60360" imgH="787320" progId="Equation.DSMT4">
                  <p:embed/>
                </p:oleObj>
              </mc:Choice>
              <mc:Fallback>
                <p:oleObj name="Equation" r:id="rId2" imgW="3060360" imgH="7873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2764E40-70E7-4CD7-B768-92865B75DD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6838"/>
                        <a:ext cx="12192000" cy="2874962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61B526C-16B1-44B3-9539-430B425C2D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579184"/>
              </p:ext>
            </p:extLst>
          </p:nvPr>
        </p:nvGraphicFramePr>
        <p:xfrm>
          <a:off x="2536825" y="4361707"/>
          <a:ext cx="9655175" cy="2496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36680" imgH="812520" progId="Equation.DSMT4">
                  <p:embed/>
                </p:oleObj>
              </mc:Choice>
              <mc:Fallback>
                <p:oleObj name="Equation" r:id="rId4" imgW="3136680" imgH="8125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61B526C-16B1-44B3-9539-430B425C2D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825" y="4361707"/>
                        <a:ext cx="9655175" cy="2496293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162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6664CDC-3F38-4405-9743-1AA76A84A5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262991"/>
              </p:ext>
            </p:extLst>
          </p:nvPr>
        </p:nvGraphicFramePr>
        <p:xfrm>
          <a:off x="197644" y="100012"/>
          <a:ext cx="11796712" cy="3784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50880" imgH="787320" progId="Equation.DSMT4">
                  <p:embed/>
                </p:oleObj>
              </mc:Choice>
              <mc:Fallback>
                <p:oleObj name="Equation" r:id="rId2" imgW="2450880" imgH="7873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6664CDC-3F38-4405-9743-1AA76A84A5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4" y="100012"/>
                        <a:ext cx="11796712" cy="3784601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FB41E7F-6EB3-4403-91BF-D166C8A293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380706"/>
              </p:ext>
            </p:extLst>
          </p:nvPr>
        </p:nvGraphicFramePr>
        <p:xfrm>
          <a:off x="711881" y="4723892"/>
          <a:ext cx="9523920" cy="1854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03160" imgH="507960" progId="Equation.DSMT4">
                  <p:embed/>
                </p:oleObj>
              </mc:Choice>
              <mc:Fallback>
                <p:oleObj name="Equation" r:id="rId4" imgW="2603160" imgH="5079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FB41E7F-6EB3-4403-91BF-D166C8A293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881" y="4723892"/>
                        <a:ext cx="9523920" cy="1854707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9F2AE4D-EE72-481D-AE39-AACEF6E754DF}"/>
              </a:ext>
            </a:extLst>
          </p:cNvPr>
          <p:cNvSpPr/>
          <p:nvPr/>
        </p:nvSpPr>
        <p:spPr>
          <a:xfrm>
            <a:off x="7574643" y="4584700"/>
            <a:ext cx="2813957" cy="2273300"/>
          </a:xfrm>
          <a:prstGeom prst="rect">
            <a:avLst/>
          </a:prstGeom>
          <a:noFill/>
          <a:ln w="2127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DA3217-37C0-4A5A-81EE-18ED7BCB7B0B}"/>
              </a:ext>
            </a:extLst>
          </p:cNvPr>
          <p:cNvSpPr/>
          <p:nvPr/>
        </p:nvSpPr>
        <p:spPr>
          <a:xfrm>
            <a:off x="5638800" y="0"/>
            <a:ext cx="6355556" cy="4000500"/>
          </a:xfrm>
          <a:prstGeom prst="rect">
            <a:avLst/>
          </a:prstGeom>
          <a:noFill/>
          <a:ln w="2127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71D3547-58FC-41F4-A137-570EA3B159D0}"/>
              </a:ext>
            </a:extLst>
          </p:cNvPr>
          <p:cNvCxnSpPr>
            <a:cxnSpLocks/>
          </p:cNvCxnSpPr>
          <p:nvPr/>
        </p:nvCxnSpPr>
        <p:spPr>
          <a:xfrm flipH="1">
            <a:off x="9682700" y="3942557"/>
            <a:ext cx="343352" cy="64214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98F29AD-72D2-4A92-AD15-0A55589F8A47}"/>
              </a:ext>
            </a:extLst>
          </p:cNvPr>
          <p:cNvSpPr txBox="1"/>
          <p:nvPr/>
        </p:nvSpPr>
        <p:spPr>
          <a:xfrm>
            <a:off x="10686881" y="4549676"/>
            <a:ext cx="13717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Perpetua" panose="02020502060401020303" pitchFamily="18" charset="0"/>
              </a:rPr>
              <a:t>Let us analyse only the resonant part for now!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7040789-7C2F-4E1E-AAAE-99D1CB20CDDD}"/>
              </a:ext>
            </a:extLst>
          </p:cNvPr>
          <p:cNvCxnSpPr>
            <a:cxnSpLocks/>
          </p:cNvCxnSpPr>
          <p:nvPr/>
        </p:nvCxnSpPr>
        <p:spPr>
          <a:xfrm flipH="1" flipV="1">
            <a:off x="6197600" y="3884613"/>
            <a:ext cx="2552301" cy="70008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06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E92A412-780F-4BA7-B996-6211B3AFE8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544100"/>
              </p:ext>
            </p:extLst>
          </p:nvPr>
        </p:nvGraphicFramePr>
        <p:xfrm>
          <a:off x="1609725" y="119907"/>
          <a:ext cx="9655175" cy="2496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36680" imgH="812520" progId="Equation.DSMT4">
                  <p:embed/>
                </p:oleObj>
              </mc:Choice>
              <mc:Fallback>
                <p:oleObj name="Equation" r:id="rId2" imgW="3136680" imgH="8125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E92A412-780F-4BA7-B996-6211B3AFE8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119907"/>
                        <a:ext cx="9655175" cy="2496293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63762A3-9D02-4356-A642-F6D95A068D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802166"/>
              </p:ext>
            </p:extLst>
          </p:nvPr>
        </p:nvGraphicFramePr>
        <p:xfrm>
          <a:off x="1144588" y="3049588"/>
          <a:ext cx="10358437" cy="171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65280" imgH="558720" progId="Equation.DSMT4">
                  <p:embed/>
                </p:oleObj>
              </mc:Choice>
              <mc:Fallback>
                <p:oleObj name="Equation" r:id="rId4" imgW="3365280" imgH="5587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63762A3-9D02-4356-A642-F6D95A068D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3049588"/>
                        <a:ext cx="10358437" cy="1716087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AC659CA-8EB5-4F03-91E6-15192B9C0F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42510"/>
              </p:ext>
            </p:extLst>
          </p:nvPr>
        </p:nvGraphicFramePr>
        <p:xfrm>
          <a:off x="1" y="5321300"/>
          <a:ext cx="5096304" cy="1099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15840" imgH="431640" progId="Equation.DSMT4">
                  <p:embed/>
                </p:oleObj>
              </mc:Choice>
              <mc:Fallback>
                <p:oleObj name="Equation" r:id="rId6" imgW="1815840" imgH="4316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AC659CA-8EB5-4F03-91E6-15192B9C0F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" y="5321300"/>
                        <a:ext cx="5096304" cy="1099293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0166296-F8C1-423B-9F2F-0046653AEC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643510"/>
              </p:ext>
            </p:extLst>
          </p:nvPr>
        </p:nvGraphicFramePr>
        <p:xfrm>
          <a:off x="5112929" y="5199063"/>
          <a:ext cx="7057584" cy="1477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39800" imgH="533160" progId="Equation.DSMT4">
                  <p:embed/>
                </p:oleObj>
              </mc:Choice>
              <mc:Fallback>
                <p:oleObj name="Equation" r:id="rId8" imgW="2539800" imgH="5331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0166296-F8C1-423B-9F2F-0046653AEC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2929" y="5199063"/>
                        <a:ext cx="7057584" cy="1477220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741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2A099C1-A515-4DED-86FB-90CFFD179D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236774"/>
              </p:ext>
            </p:extLst>
          </p:nvPr>
        </p:nvGraphicFramePr>
        <p:xfrm>
          <a:off x="2433863" y="173719"/>
          <a:ext cx="6472003" cy="2700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600" imgH="482400" progId="Equation.DSMT4">
                  <p:embed/>
                </p:oleObj>
              </mc:Choice>
              <mc:Fallback>
                <p:oleObj name="Equation" r:id="rId2" imgW="1155600" imgH="482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2A099C1-A515-4DED-86FB-90CFFD179D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33863" y="173719"/>
                        <a:ext cx="6472003" cy="270011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0483FA4-83C1-4B18-A7F9-95B590E62B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553046"/>
              </p:ext>
            </p:extLst>
          </p:nvPr>
        </p:nvGraphicFramePr>
        <p:xfrm>
          <a:off x="234948" y="3650942"/>
          <a:ext cx="2460172" cy="3033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28520" imgH="1269720" progId="Equation.DSMT4">
                  <p:embed/>
                </p:oleObj>
              </mc:Choice>
              <mc:Fallback>
                <p:oleObj name="Equation" r:id="rId4" imgW="1028520" imgH="12697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0483FA4-83C1-4B18-A7F9-95B590E62B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4948" y="3650942"/>
                        <a:ext cx="2460172" cy="303333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2AF725A-BFEA-4EC6-B9CB-ABB62D638E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028982"/>
              </p:ext>
            </p:extLst>
          </p:nvPr>
        </p:nvGraphicFramePr>
        <p:xfrm>
          <a:off x="3509727" y="3091997"/>
          <a:ext cx="3765550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65160" imgH="457200" progId="Equation.DSMT4">
                  <p:embed/>
                </p:oleObj>
              </mc:Choice>
              <mc:Fallback>
                <p:oleObj name="Equation" r:id="rId6" imgW="965160" imgH="457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2AF725A-BFEA-4EC6-B9CB-ABB62D638E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09727" y="3091997"/>
                        <a:ext cx="3765550" cy="1784350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17B2B01-946E-434E-BACD-806F6C9E55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405105"/>
              </p:ext>
            </p:extLst>
          </p:nvPr>
        </p:nvGraphicFramePr>
        <p:xfrm>
          <a:off x="7480285" y="4378098"/>
          <a:ext cx="4265613" cy="213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61760" imgH="380880" progId="Equation.DSMT4">
                  <p:embed/>
                </p:oleObj>
              </mc:Choice>
              <mc:Fallback>
                <p:oleObj name="Equation" r:id="rId8" imgW="761760" imgH="3808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517B2B01-946E-434E-BACD-806F6C9E55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480285" y="4378098"/>
                        <a:ext cx="4265613" cy="21320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602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09FDFA9-81C0-4788-9695-F977558AB9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006543"/>
              </p:ext>
            </p:extLst>
          </p:nvPr>
        </p:nvGraphicFramePr>
        <p:xfrm>
          <a:off x="2894586" y="334963"/>
          <a:ext cx="7057584" cy="1477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9800" imgH="533160" progId="Equation.DSMT4">
                  <p:embed/>
                </p:oleObj>
              </mc:Choice>
              <mc:Fallback>
                <p:oleObj name="Equation" r:id="rId2" imgW="2539800" imgH="533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09FDFA9-81C0-4788-9695-F977558AB9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586" y="334963"/>
                        <a:ext cx="7057584" cy="1477220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1AC52C6-F340-4538-AF1C-465653CF206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479" t="15370" r="41562" b="19815"/>
          <a:stretch/>
        </p:blipFill>
        <p:spPr>
          <a:xfrm>
            <a:off x="1778000" y="2171700"/>
            <a:ext cx="8636000" cy="4445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2CAD192-F71F-4CB4-BDA3-5C9B0D46E689}"/>
              </a:ext>
            </a:extLst>
          </p:cNvPr>
          <p:cNvSpPr/>
          <p:nvPr/>
        </p:nvSpPr>
        <p:spPr>
          <a:xfrm>
            <a:off x="1905000" y="6121400"/>
            <a:ext cx="12573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EF104F-383A-4D55-B977-1DA91309D631}"/>
              </a:ext>
            </a:extLst>
          </p:cNvPr>
          <p:cNvSpPr txBox="1"/>
          <p:nvPr/>
        </p:nvSpPr>
        <p:spPr>
          <a:xfrm>
            <a:off x="8106711" y="1917700"/>
            <a:ext cx="4059889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chemeClr val="bg1"/>
                </a:solidFill>
                <a:latin typeface="Perpetua" panose="02020502060401020303" pitchFamily="18" charset="0"/>
              </a:rPr>
              <a:t>But these are pure sonant cross-section!</a:t>
            </a:r>
          </a:p>
          <a:p>
            <a:endParaRPr lang="en-IN" sz="4000" b="1" dirty="0">
              <a:solidFill>
                <a:schemeClr val="bg1"/>
              </a:solidFill>
              <a:latin typeface="Perpetua" panose="02020502060401020303" pitchFamily="18" charset="0"/>
            </a:endParaRPr>
          </a:p>
          <a:p>
            <a:r>
              <a:rPr lang="en-IN" sz="4000" b="1" dirty="0">
                <a:solidFill>
                  <a:schemeClr val="bg1"/>
                </a:solidFill>
                <a:latin typeface="Perpetua" panose="02020502060401020303" pitchFamily="18" charset="0"/>
              </a:rPr>
              <a:t>What about non-resonant part ???</a:t>
            </a:r>
          </a:p>
        </p:txBody>
      </p:sp>
    </p:spTree>
    <p:extLst>
      <p:ext uri="{BB962C8B-B14F-4D97-AF65-F5344CB8AC3E}">
        <p14:creationId xmlns:p14="http://schemas.microsoft.com/office/powerpoint/2010/main" val="183867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56B90CF-0D22-4B1A-85EB-1E441DDC0A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069264"/>
              </p:ext>
            </p:extLst>
          </p:nvPr>
        </p:nvGraphicFramePr>
        <p:xfrm>
          <a:off x="197644" y="100012"/>
          <a:ext cx="11796712" cy="3784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50880" imgH="787320" progId="Equation.DSMT4">
                  <p:embed/>
                </p:oleObj>
              </mc:Choice>
              <mc:Fallback>
                <p:oleObj name="Equation" r:id="rId2" imgW="2450880" imgH="7873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56B90CF-0D22-4B1A-85EB-1E441DDC0A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4" y="100012"/>
                        <a:ext cx="11796712" cy="3784601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6CA9678-EA3A-4289-8EC3-F5EBAAFCA1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034304"/>
              </p:ext>
            </p:extLst>
          </p:nvPr>
        </p:nvGraphicFramePr>
        <p:xfrm>
          <a:off x="1374775" y="4075113"/>
          <a:ext cx="7943850" cy="157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71520" imgH="431640" progId="Equation.DSMT4">
                  <p:embed/>
                </p:oleObj>
              </mc:Choice>
              <mc:Fallback>
                <p:oleObj name="Equation" r:id="rId4" imgW="2171520" imgH="4316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6CA9678-EA3A-4289-8EC3-F5EBAAFCA1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4075113"/>
                        <a:ext cx="7943850" cy="1576387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885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C8C07E5-17B7-47FD-AA0F-AE7B2D24C5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94336"/>
              </p:ext>
            </p:extLst>
          </p:nvPr>
        </p:nvGraphicFramePr>
        <p:xfrm>
          <a:off x="533400" y="465138"/>
          <a:ext cx="10750550" cy="208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78160" imgH="812520" progId="Equation.DSMT4">
                  <p:embed/>
                </p:oleObj>
              </mc:Choice>
              <mc:Fallback>
                <p:oleObj name="Equation" r:id="rId2" imgW="4178160" imgH="8125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C8C07E5-17B7-47FD-AA0F-AE7B2D24C5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65138"/>
                        <a:ext cx="10750550" cy="2085975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85A3796-9953-4919-9D76-8E2851F8BC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111911"/>
              </p:ext>
            </p:extLst>
          </p:nvPr>
        </p:nvGraphicFramePr>
        <p:xfrm>
          <a:off x="360362" y="2908301"/>
          <a:ext cx="11471275" cy="208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57520" imgH="812520" progId="Equation.DSMT4">
                  <p:embed/>
                </p:oleObj>
              </mc:Choice>
              <mc:Fallback>
                <p:oleObj name="Equation" r:id="rId4" imgW="4457520" imgH="8125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85A3796-9953-4919-9D76-8E2851F8BC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2" y="2908301"/>
                        <a:ext cx="11471275" cy="2085975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77328F1-4294-48EB-AB38-28394D0D3B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866523"/>
              </p:ext>
            </p:extLst>
          </p:nvPr>
        </p:nvGraphicFramePr>
        <p:xfrm>
          <a:off x="3667125" y="5391150"/>
          <a:ext cx="253047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04840" imgH="431640" progId="Equation.DSMT4">
                  <p:embed/>
                </p:oleObj>
              </mc:Choice>
              <mc:Fallback>
                <p:oleObj name="Equation" r:id="rId6" imgW="1104840" imgH="4316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77328F1-4294-48EB-AB38-28394D0D3B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25" y="5391150"/>
                        <a:ext cx="2530475" cy="987425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484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C8C07E5-17B7-47FD-AA0F-AE7B2D24C5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341107"/>
              </p:ext>
            </p:extLst>
          </p:nvPr>
        </p:nvGraphicFramePr>
        <p:xfrm>
          <a:off x="142081" y="1"/>
          <a:ext cx="7362031" cy="27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92280" imgH="1625400" progId="Equation.DSMT4">
                  <p:embed/>
                </p:oleObj>
              </mc:Choice>
              <mc:Fallback>
                <p:oleObj name="Equation" r:id="rId2" imgW="4292280" imgH="1625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C8C07E5-17B7-47FD-AA0F-AE7B2D24C5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" y="1"/>
                        <a:ext cx="7362031" cy="2781000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84B900A-B403-4A0A-BB1A-30B48A2B7B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41653"/>
              </p:ext>
            </p:extLst>
          </p:nvPr>
        </p:nvGraphicFramePr>
        <p:xfrm>
          <a:off x="3426619" y="2806401"/>
          <a:ext cx="8867775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47960" imgH="1650960" progId="Equation.DSMT4">
                  <p:embed/>
                </p:oleObj>
              </mc:Choice>
              <mc:Fallback>
                <p:oleObj name="Equation" r:id="rId4" imgW="4647960" imgH="16509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84B900A-B403-4A0A-BB1A-30B48A2B7B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6619" y="2806401"/>
                        <a:ext cx="8867775" cy="3143250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72CA44D-952B-49A6-8242-F2EA3614A8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614736"/>
              </p:ext>
            </p:extLst>
          </p:nvPr>
        </p:nvGraphicFramePr>
        <p:xfrm>
          <a:off x="6958013" y="6030913"/>
          <a:ext cx="4119562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65360" imgH="431640" progId="Equation.DSMT4">
                  <p:embed/>
                </p:oleObj>
              </mc:Choice>
              <mc:Fallback>
                <p:oleObj name="Equation" r:id="rId6" imgW="2565360" imgH="4316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272CA44D-952B-49A6-8242-F2EA3614A8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58013" y="6030913"/>
                        <a:ext cx="4119562" cy="6921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408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8C7E622-3246-4431-A5D4-5C6F7929E1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522484"/>
              </p:ext>
            </p:extLst>
          </p:nvPr>
        </p:nvGraphicFramePr>
        <p:xfrm>
          <a:off x="912812" y="987425"/>
          <a:ext cx="9762067" cy="366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81280" imgH="1346040" progId="Equation.DSMT4">
                  <p:embed/>
                </p:oleObj>
              </mc:Choice>
              <mc:Fallback>
                <p:oleObj name="Equation" r:id="rId2" imgW="3581280" imgH="1346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8C7E622-3246-4431-A5D4-5C6F7929E1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2" y="987425"/>
                        <a:ext cx="9762067" cy="3660775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3D10434C-02C7-4D55-BD6F-5562B6269AB4}"/>
              </a:ext>
            </a:extLst>
          </p:cNvPr>
          <p:cNvSpPr/>
          <p:nvPr/>
        </p:nvSpPr>
        <p:spPr>
          <a:xfrm>
            <a:off x="4483100" y="1079500"/>
            <a:ext cx="1727200" cy="1168400"/>
          </a:xfrm>
          <a:prstGeom prst="ellipse">
            <a:avLst/>
          </a:prstGeom>
          <a:noFill/>
          <a:ln w="1111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83E9642-A514-493B-A4BD-40E0F2101D7A}"/>
              </a:ext>
            </a:extLst>
          </p:cNvPr>
          <p:cNvCxnSpPr>
            <a:stCxn id="5" idx="0"/>
          </p:cNvCxnSpPr>
          <p:nvPr/>
        </p:nvCxnSpPr>
        <p:spPr>
          <a:xfrm flipV="1">
            <a:off x="5346700" y="330200"/>
            <a:ext cx="190500" cy="74930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EDBCF99-6383-43EE-972E-E084A7432152}"/>
              </a:ext>
            </a:extLst>
          </p:cNvPr>
          <p:cNvSpPr txBox="1"/>
          <p:nvPr/>
        </p:nvSpPr>
        <p:spPr>
          <a:xfrm>
            <a:off x="4445000" y="-38100"/>
            <a:ext cx="2468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>
                <a:latin typeface="Perpetua" panose="02020502060401020303" pitchFamily="18" charset="0"/>
              </a:rPr>
              <a:t>Pure background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F56070A-BD23-4BA3-B134-EEC2F4D2EE8D}"/>
              </a:ext>
            </a:extLst>
          </p:cNvPr>
          <p:cNvSpPr/>
          <p:nvPr/>
        </p:nvSpPr>
        <p:spPr>
          <a:xfrm>
            <a:off x="6096000" y="1079500"/>
            <a:ext cx="3429000" cy="1422400"/>
          </a:xfrm>
          <a:prstGeom prst="ellipse">
            <a:avLst/>
          </a:prstGeom>
          <a:noFill/>
          <a:ln w="1111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979B1A-CA00-4FFE-9334-C6BBEE3AD747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7810500" y="330200"/>
            <a:ext cx="1041400" cy="74930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576182A-D007-43E4-A7CD-00617896CE97}"/>
              </a:ext>
            </a:extLst>
          </p:cNvPr>
          <p:cNvSpPr txBox="1"/>
          <p:nvPr/>
        </p:nvSpPr>
        <p:spPr>
          <a:xfrm>
            <a:off x="7759700" y="-38100"/>
            <a:ext cx="2186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>
                <a:latin typeface="Perpetua" panose="02020502060401020303" pitchFamily="18" charset="0"/>
              </a:rPr>
              <a:t>Pure resonance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96F6A37-E2BE-48B1-8F00-A898FDBC52E5}"/>
              </a:ext>
            </a:extLst>
          </p:cNvPr>
          <p:cNvSpPr/>
          <p:nvPr/>
        </p:nvSpPr>
        <p:spPr>
          <a:xfrm>
            <a:off x="4859980" y="2339975"/>
            <a:ext cx="5465119" cy="2270125"/>
          </a:xfrm>
          <a:prstGeom prst="ellipse">
            <a:avLst/>
          </a:prstGeom>
          <a:noFill/>
          <a:ln w="1111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6C3177B-A471-4ACC-8CD0-EB0288B18676}"/>
              </a:ext>
            </a:extLst>
          </p:cNvPr>
          <p:cNvCxnSpPr>
            <a:cxnSpLocks/>
          </p:cNvCxnSpPr>
          <p:nvPr/>
        </p:nvCxnSpPr>
        <p:spPr>
          <a:xfrm flipH="1">
            <a:off x="5926781" y="4583409"/>
            <a:ext cx="1533008" cy="113794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5ADACA8-05E9-4B6F-8494-7E0B1517029D}"/>
              </a:ext>
            </a:extLst>
          </p:cNvPr>
          <p:cNvSpPr txBox="1"/>
          <p:nvPr/>
        </p:nvSpPr>
        <p:spPr>
          <a:xfrm>
            <a:off x="4506468" y="5598466"/>
            <a:ext cx="2795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>
                <a:latin typeface="Perpetua" panose="02020502060401020303" pitchFamily="18" charset="0"/>
              </a:rPr>
              <a:t>Interreference term</a:t>
            </a:r>
          </a:p>
        </p:txBody>
      </p:sp>
    </p:spTree>
    <p:extLst>
      <p:ext uri="{BB962C8B-B14F-4D97-AF65-F5344CB8AC3E}">
        <p14:creationId xmlns:p14="http://schemas.microsoft.com/office/powerpoint/2010/main" val="313715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1" grpId="0"/>
      <p:bldP spid="14" grpId="0" animBg="1"/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2C78C-3559-40E1-BE45-67FB4A162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2003425"/>
            <a:ext cx="10515600" cy="1325563"/>
          </a:xfrm>
        </p:spPr>
        <p:txBody>
          <a:bodyPr/>
          <a:lstStyle/>
          <a:p>
            <a:pPr algn="ctr"/>
            <a:r>
              <a:rPr lang="en-IN" b="1" dirty="0">
                <a:latin typeface="Perpetua" panose="02020502060401020303" pitchFamily="18" charset="0"/>
              </a:rPr>
              <a:t> Fano parameterization</a:t>
            </a:r>
          </a:p>
        </p:txBody>
      </p:sp>
    </p:spTree>
    <p:extLst>
      <p:ext uri="{BB962C8B-B14F-4D97-AF65-F5344CB8AC3E}">
        <p14:creationId xmlns:p14="http://schemas.microsoft.com/office/powerpoint/2010/main" val="59383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8C7E622-3246-4431-A5D4-5C6F7929E1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747560"/>
              </p:ext>
            </p:extLst>
          </p:nvPr>
        </p:nvGraphicFramePr>
        <p:xfrm>
          <a:off x="1056322" y="120650"/>
          <a:ext cx="9762067" cy="366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81280" imgH="1346040" progId="Equation.DSMT4">
                  <p:embed/>
                </p:oleObj>
              </mc:Choice>
              <mc:Fallback>
                <p:oleObj name="Equation" r:id="rId2" imgW="3581280" imgH="1346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8C7E622-3246-4431-A5D4-5C6F7929E1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6322" y="120650"/>
                        <a:ext cx="9762067" cy="3660775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0C61D27-9316-4F24-A142-FDC8FFD64F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432861"/>
              </p:ext>
            </p:extLst>
          </p:nvPr>
        </p:nvGraphicFramePr>
        <p:xfrm>
          <a:off x="1296988" y="3979863"/>
          <a:ext cx="5629275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95400" imgH="1726920" progId="Equation.DSMT4">
                  <p:embed/>
                </p:oleObj>
              </mc:Choice>
              <mc:Fallback>
                <p:oleObj name="Equation" r:id="rId4" imgW="3695400" imgH="172692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60C61D27-9316-4F24-A142-FDC8FFD64F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3979863"/>
                        <a:ext cx="5629275" cy="26257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6BCC6390-D855-4DDC-B2E9-44863D9004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997727"/>
              </p:ext>
            </p:extLst>
          </p:nvPr>
        </p:nvGraphicFramePr>
        <p:xfrm>
          <a:off x="8175625" y="4033838"/>
          <a:ext cx="2768600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600" imgH="850680" progId="Equation.DSMT4">
                  <p:embed/>
                </p:oleObj>
              </mc:Choice>
              <mc:Fallback>
                <p:oleObj name="Equation" r:id="rId6" imgW="939600" imgH="8506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6BCC6390-D855-4DDC-B2E9-44863D9004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25" y="4033838"/>
                        <a:ext cx="2768600" cy="25019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11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0C61D27-9316-4F24-A142-FDC8FFD64F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279573"/>
              </p:ext>
            </p:extLst>
          </p:nvPr>
        </p:nvGraphicFramePr>
        <p:xfrm>
          <a:off x="0" y="0"/>
          <a:ext cx="7923188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95400" imgH="1726920" progId="Equation.DSMT4">
                  <p:embed/>
                </p:oleObj>
              </mc:Choice>
              <mc:Fallback>
                <p:oleObj name="Equation" r:id="rId2" imgW="3695400" imgH="172692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60C61D27-9316-4F24-A142-FDC8FFD64F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923188" cy="36957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6BCC6390-D855-4DDC-B2E9-44863D9004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434273"/>
              </p:ext>
            </p:extLst>
          </p:nvPr>
        </p:nvGraphicFramePr>
        <p:xfrm>
          <a:off x="9251950" y="0"/>
          <a:ext cx="2768600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39600" imgH="850680" progId="Equation.DSMT4">
                  <p:embed/>
                </p:oleObj>
              </mc:Choice>
              <mc:Fallback>
                <p:oleObj name="Equation" r:id="rId4" imgW="939600" imgH="8506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6BCC6390-D855-4DDC-B2E9-44863D9004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1950" y="0"/>
                        <a:ext cx="2768600" cy="25019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0AC1D2A-2AE5-4712-8F1E-CC2EAB5A30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837347"/>
              </p:ext>
            </p:extLst>
          </p:nvPr>
        </p:nvGraphicFramePr>
        <p:xfrm>
          <a:off x="1509663" y="4016829"/>
          <a:ext cx="8984697" cy="2656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85920" imgH="914400" progId="Equation.DSMT4">
                  <p:embed/>
                </p:oleObj>
              </mc:Choice>
              <mc:Fallback>
                <p:oleObj name="Equation" r:id="rId6" imgW="3085920" imgH="9144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0AC1D2A-2AE5-4712-8F1E-CC2EAB5A30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663" y="4016829"/>
                        <a:ext cx="8984697" cy="265611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0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60B4B91-5CAA-4D87-9AE9-ACC7A05482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004577"/>
              </p:ext>
            </p:extLst>
          </p:nvPr>
        </p:nvGraphicFramePr>
        <p:xfrm>
          <a:off x="-1" y="0"/>
          <a:ext cx="7143573" cy="2111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85920" imgH="914400" progId="Equation.DSMT4">
                  <p:embed/>
                </p:oleObj>
              </mc:Choice>
              <mc:Fallback>
                <p:oleObj name="Equation" r:id="rId2" imgW="3085920" imgH="914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60B4B91-5CAA-4D87-9AE9-ACC7A05482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0"/>
                        <a:ext cx="7143573" cy="211182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0F2F7BD-14E0-4F39-81D1-77315E66F7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02122"/>
              </p:ext>
            </p:extLst>
          </p:nvPr>
        </p:nvGraphicFramePr>
        <p:xfrm>
          <a:off x="2823482" y="2227263"/>
          <a:ext cx="7200900" cy="205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11480" imgH="888840" progId="Equation.DSMT4">
                  <p:embed/>
                </p:oleObj>
              </mc:Choice>
              <mc:Fallback>
                <p:oleObj name="Equation" r:id="rId4" imgW="3111480" imgH="8888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F0F2F7BD-14E0-4F39-81D1-77315E66F7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3482" y="2227263"/>
                        <a:ext cx="7200900" cy="20526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FCCC8CF-7856-4572-B59E-59123DFDD3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709353"/>
              </p:ext>
            </p:extLst>
          </p:nvPr>
        </p:nvGraphicFramePr>
        <p:xfrm>
          <a:off x="4873625" y="4337050"/>
          <a:ext cx="7083425" cy="217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60360" imgH="939600" progId="Equation.DSMT4">
                  <p:embed/>
                </p:oleObj>
              </mc:Choice>
              <mc:Fallback>
                <p:oleObj name="Equation" r:id="rId6" imgW="3060360" imgH="939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FCCC8CF-7856-4572-B59E-59123DFDD3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25" y="4337050"/>
                        <a:ext cx="7083425" cy="21701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293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DC6D9EC-260F-408B-9608-20CA569346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857363"/>
              </p:ext>
            </p:extLst>
          </p:nvPr>
        </p:nvGraphicFramePr>
        <p:xfrm>
          <a:off x="0" y="2611772"/>
          <a:ext cx="3427412" cy="422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28520" imgH="1269720" progId="Equation.DSMT4">
                  <p:embed/>
                </p:oleObj>
              </mc:Choice>
              <mc:Fallback>
                <p:oleObj name="Equation" r:id="rId2" imgW="1028520" imgH="12697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DC6D9EC-260F-408B-9608-20CA569346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2611772"/>
                        <a:ext cx="3427412" cy="4225925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19E88FB-AB7D-4E81-84E5-42E4129C1B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692666"/>
              </p:ext>
            </p:extLst>
          </p:nvPr>
        </p:nvGraphicFramePr>
        <p:xfrm>
          <a:off x="5253038" y="120650"/>
          <a:ext cx="3748087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77760" imgH="558720" progId="Equation.DSMT4">
                  <p:embed/>
                </p:oleObj>
              </mc:Choice>
              <mc:Fallback>
                <p:oleObj name="Equation" r:id="rId4" imgW="977760" imgH="5587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19E88FB-AB7D-4E81-84E5-42E4129C1B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53038" y="120650"/>
                        <a:ext cx="3748087" cy="214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B742AC1-4123-4646-B9DF-0620FC1FD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638390"/>
              </p:ext>
            </p:extLst>
          </p:nvPr>
        </p:nvGraphicFramePr>
        <p:xfrm>
          <a:off x="4527550" y="2716213"/>
          <a:ext cx="4865688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60160" imgH="990360" progId="Equation.DSMT4">
                  <p:embed/>
                </p:oleObj>
              </mc:Choice>
              <mc:Fallback>
                <p:oleObj name="Equation" r:id="rId6" imgW="1460160" imgH="990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B742AC1-4123-4646-B9DF-0620FC1FD3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27550" y="2716213"/>
                        <a:ext cx="4865688" cy="329565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07F8AB3-2D62-4CCF-AA9C-96A8892F71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8127"/>
              </p:ext>
            </p:extLst>
          </p:nvPr>
        </p:nvGraphicFramePr>
        <p:xfrm>
          <a:off x="-1" y="20303"/>
          <a:ext cx="3427411" cy="1916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52200" imgH="533160" progId="Equation.DSMT4">
                  <p:embed/>
                </p:oleObj>
              </mc:Choice>
              <mc:Fallback>
                <p:oleObj name="Equation" r:id="rId8" imgW="952200" imgH="5331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07F8AB3-2D62-4CCF-AA9C-96A8892F71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-1" y="20303"/>
                        <a:ext cx="3427411" cy="191688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992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70ACB95-CD7F-47F4-8DCB-F886FE4EBC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869259"/>
              </p:ext>
            </p:extLst>
          </p:nvPr>
        </p:nvGraphicFramePr>
        <p:xfrm>
          <a:off x="171450" y="117475"/>
          <a:ext cx="5538788" cy="175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0" imgH="444240" progId="Equation.DSMT4">
                  <p:embed/>
                </p:oleObj>
              </mc:Choice>
              <mc:Fallback>
                <p:oleObj name="Equation" r:id="rId2" imgW="1396800" imgH="444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70ACB95-CD7F-47F4-8DCB-F886FE4EBC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1450" y="117475"/>
                        <a:ext cx="5538788" cy="1757363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B2B24D7-B1FD-4FA4-ACBE-2F9C0DE8DE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961823"/>
              </p:ext>
            </p:extLst>
          </p:nvPr>
        </p:nvGraphicFramePr>
        <p:xfrm>
          <a:off x="171450" y="1919288"/>
          <a:ext cx="5711825" cy="150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85720" imgH="393480" progId="Equation.DSMT4">
                  <p:embed/>
                </p:oleObj>
              </mc:Choice>
              <mc:Fallback>
                <p:oleObj name="Equation" r:id="rId4" imgW="148572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B2B24D7-B1FD-4FA4-ACBE-2F9C0DE8DE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450" y="1919288"/>
                        <a:ext cx="5711825" cy="1509712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5C5655-51F7-4221-9259-80541D7D5A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189592"/>
              </p:ext>
            </p:extLst>
          </p:nvPr>
        </p:nvGraphicFramePr>
        <p:xfrm>
          <a:off x="6156325" y="226155"/>
          <a:ext cx="5589587" cy="175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09400" imgH="444240" progId="Equation.DSMT4">
                  <p:embed/>
                </p:oleObj>
              </mc:Choice>
              <mc:Fallback>
                <p:oleObj name="Equation" r:id="rId6" imgW="1409400" imgH="4442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B5C5655-51F7-4221-9259-80541D7D5A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56325" y="226155"/>
                        <a:ext cx="5589587" cy="1757363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DBA8611-0D29-4E19-B2A0-2BA55E74D0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132826"/>
              </p:ext>
            </p:extLst>
          </p:nvPr>
        </p:nvGraphicFramePr>
        <p:xfrm>
          <a:off x="6181725" y="2038680"/>
          <a:ext cx="5711825" cy="1270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65080" imgH="393480" progId="Equation.DSMT4">
                  <p:embed/>
                </p:oleObj>
              </mc:Choice>
              <mc:Fallback>
                <p:oleObj name="Equation" r:id="rId8" imgW="1765080" imgH="393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DBA8611-0D29-4E19-B2A0-2BA55E74D0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81725" y="2038680"/>
                        <a:ext cx="5711825" cy="1270928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D39636D3-3916-4BF6-8B30-0E73A20EBA85}"/>
              </a:ext>
            </a:extLst>
          </p:cNvPr>
          <p:cNvSpPr/>
          <p:nvPr/>
        </p:nvSpPr>
        <p:spPr>
          <a:xfrm>
            <a:off x="171450" y="10886"/>
            <a:ext cx="11849100" cy="3526971"/>
          </a:xfrm>
          <a:prstGeom prst="rect">
            <a:avLst/>
          </a:prstGeom>
          <a:noFill/>
          <a:ln w="142875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1369D0C-9674-450B-B430-18B81F24EBD0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4076700" y="3537857"/>
            <a:ext cx="2019300" cy="828102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0DF50E2-FCEC-460D-8409-8E80C20939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83521"/>
              </p:ext>
            </p:extLst>
          </p:nvPr>
        </p:nvGraphicFramePr>
        <p:xfrm>
          <a:off x="1720850" y="4365959"/>
          <a:ext cx="3505802" cy="2374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60160" imgH="990360" progId="Equation.DSMT4">
                  <p:embed/>
                </p:oleObj>
              </mc:Choice>
              <mc:Fallback>
                <p:oleObj name="Equation" r:id="rId10" imgW="1460160" imgH="9903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60DF50E2-FCEC-460D-8409-8E80C20939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20850" y="4365959"/>
                        <a:ext cx="3505802" cy="237456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3AB062C-3639-44AE-B162-8D61DD8F7054}"/>
              </a:ext>
            </a:extLst>
          </p:cNvPr>
          <p:cNvCxnSpPr>
            <a:cxnSpLocks/>
          </p:cNvCxnSpPr>
          <p:nvPr/>
        </p:nvCxnSpPr>
        <p:spPr>
          <a:xfrm>
            <a:off x="5226652" y="5318142"/>
            <a:ext cx="2073877" cy="83667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0380D100-EE28-46FE-8F75-1D0564D38F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48263"/>
              </p:ext>
            </p:extLst>
          </p:nvPr>
        </p:nvGraphicFramePr>
        <p:xfrm>
          <a:off x="7300529" y="3621314"/>
          <a:ext cx="2863850" cy="322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93760" imgH="1346040" progId="Equation.DSMT4">
                  <p:embed/>
                </p:oleObj>
              </mc:Choice>
              <mc:Fallback>
                <p:oleObj name="Equation" r:id="rId12" imgW="1193760" imgH="13460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0380D100-EE28-46FE-8F75-1D0564D38F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00529" y="3621314"/>
                        <a:ext cx="2863850" cy="322580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896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EAB48C3-FDF9-4B8F-A0D8-C1BA7C1D6E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746339"/>
              </p:ext>
            </p:extLst>
          </p:nvPr>
        </p:nvGraphicFramePr>
        <p:xfrm>
          <a:off x="1136650" y="376918"/>
          <a:ext cx="4725988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600" imgH="482400" progId="Equation.DSMT4">
                  <p:embed/>
                </p:oleObj>
              </mc:Choice>
              <mc:Fallback>
                <p:oleObj name="Equation" r:id="rId2" imgW="1155600" imgH="482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EAB48C3-FDF9-4B8F-A0D8-C1BA7C1D6E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36650" y="376918"/>
                        <a:ext cx="4725988" cy="19716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06E9212-B2D9-402D-AB9B-F1B99E2EDA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523522"/>
              </p:ext>
            </p:extLst>
          </p:nvPr>
        </p:nvGraphicFramePr>
        <p:xfrm>
          <a:off x="910432" y="2693639"/>
          <a:ext cx="3765550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160" imgH="457200" progId="Equation.DSMT4">
                  <p:embed/>
                </p:oleObj>
              </mc:Choice>
              <mc:Fallback>
                <p:oleObj name="Equation" r:id="rId4" imgW="965160" imgH="457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06E9212-B2D9-402D-AB9B-F1B99E2EDA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0432" y="2693639"/>
                        <a:ext cx="3765550" cy="1784350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8C9C6AE-B24B-4A02-8BB0-78E0FB7AC6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741884"/>
              </p:ext>
            </p:extLst>
          </p:nvPr>
        </p:nvGraphicFramePr>
        <p:xfrm>
          <a:off x="5580063" y="2614823"/>
          <a:ext cx="6440487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50960" imgH="393480" progId="Equation.DSMT4">
                  <p:embed/>
                </p:oleObj>
              </mc:Choice>
              <mc:Fallback>
                <p:oleObj name="Equation" r:id="rId6" imgW="165096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8C9C6AE-B24B-4A02-8BB0-78E0FB7AC6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80063" y="2614823"/>
                        <a:ext cx="6440487" cy="1536700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BAD598E-A945-4215-AE4A-B8F0BB62F41B}"/>
              </a:ext>
            </a:extLst>
          </p:cNvPr>
          <p:cNvSpPr txBox="1"/>
          <p:nvPr/>
        </p:nvSpPr>
        <p:spPr>
          <a:xfrm>
            <a:off x="701827" y="5430124"/>
            <a:ext cx="11205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>
                <a:latin typeface="Perpetua" panose="02020502060401020303" pitchFamily="18" charset="0"/>
              </a:rPr>
              <a:t>If </a:t>
            </a:r>
            <a:r>
              <a:rPr lang="en-IN" sz="3200" dirty="0">
                <a:latin typeface="Perpetua" panose="02020502060401020303" pitchFamily="18" charset="0"/>
                <a:sym typeface="Symbol" panose="05050102010706020507" pitchFamily="18" charset="2"/>
              </a:rPr>
              <a:t> </a:t>
            </a:r>
            <a:r>
              <a:rPr lang="en-IN" sz="3200" dirty="0">
                <a:latin typeface="Perpetua" panose="02020502060401020303" pitchFamily="18" charset="0"/>
              </a:rPr>
              <a:t>changes rapidly , then </a:t>
            </a:r>
            <a:r>
              <a:rPr lang="en-IN" sz="3200" dirty="0">
                <a:latin typeface="Perpetua" panose="02020502060401020303" pitchFamily="18" charset="0"/>
                <a:sym typeface="Symbol" panose="05050102010706020507" pitchFamily="18" charset="2"/>
              </a:rPr>
              <a:t></a:t>
            </a:r>
            <a:r>
              <a:rPr lang="en-IN" sz="3200" baseline="-25000" dirty="0">
                <a:latin typeface="Perpetua" panose="02020502060401020303" pitchFamily="18" charset="0"/>
                <a:sym typeface="Symbol" panose="05050102010706020507" pitchFamily="18" charset="2"/>
              </a:rPr>
              <a:t>l </a:t>
            </a:r>
            <a:r>
              <a:rPr lang="en-IN" sz="3200" dirty="0">
                <a:latin typeface="Perpetua" panose="02020502060401020303" pitchFamily="18" charset="0"/>
                <a:sym typeface="Symbol" panose="05050102010706020507" pitchFamily="18" charset="2"/>
              </a:rPr>
              <a:t> and therefore </a:t>
            </a:r>
            <a:r>
              <a:rPr lang="en-IN" sz="3200" dirty="0">
                <a:latin typeface="Perpetua" panose="02020502060401020303" pitchFamily="18" charset="0"/>
              </a:rPr>
              <a:t>phase shift also changes rapidly.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F6A752A-D6D1-4204-8D8F-C97D34DA35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323134"/>
              </p:ext>
            </p:extLst>
          </p:nvPr>
        </p:nvGraphicFramePr>
        <p:xfrm>
          <a:off x="7359312" y="457705"/>
          <a:ext cx="2881987" cy="1594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22360" imgH="787320" progId="Equation.DSMT4">
                  <p:embed/>
                </p:oleObj>
              </mc:Choice>
              <mc:Fallback>
                <p:oleObj name="Equation" r:id="rId8" imgW="1422360" imgH="7873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F6A752A-D6D1-4204-8D8F-C97D34DA35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9312" y="457705"/>
                        <a:ext cx="2881987" cy="159482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947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61E4B9-E6E4-4292-BA14-FA9E50254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146" y="128337"/>
            <a:ext cx="6900612" cy="38446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A737E2-C7DB-4C64-B760-07FC3C6C6FF5}"/>
              </a:ext>
            </a:extLst>
          </p:cNvPr>
          <p:cNvSpPr txBox="1"/>
          <p:nvPr/>
        </p:nvSpPr>
        <p:spPr>
          <a:xfrm>
            <a:off x="1620879" y="5825299"/>
            <a:ext cx="6877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>
                <a:latin typeface="Perpetua" panose="02020502060401020303" pitchFamily="18" charset="0"/>
              </a:rPr>
              <a:t>Asymptote of the cotangent functions are at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00E11BA-CFD6-4B17-90DF-71FF0EC66D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545680"/>
              </p:ext>
            </p:extLst>
          </p:nvPr>
        </p:nvGraphicFramePr>
        <p:xfrm>
          <a:off x="8376485" y="5258394"/>
          <a:ext cx="1673225" cy="1599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0680" imgH="812520" progId="Equation.DSMT4">
                  <p:embed/>
                </p:oleObj>
              </mc:Choice>
              <mc:Fallback>
                <p:oleObj name="Equation" r:id="rId3" imgW="850680" imgH="8125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00E11BA-CFD6-4B17-90DF-71FF0EC66D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76485" y="5258394"/>
                        <a:ext cx="1673225" cy="1599606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FCD9F6B-931D-4068-9B9D-4074DD9C83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226238"/>
              </p:ext>
            </p:extLst>
          </p:nvPr>
        </p:nvGraphicFramePr>
        <p:xfrm>
          <a:off x="170113" y="3972964"/>
          <a:ext cx="6440487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50960" imgH="393480" progId="Equation.DSMT4">
                  <p:embed/>
                </p:oleObj>
              </mc:Choice>
              <mc:Fallback>
                <p:oleObj name="Equation" r:id="rId5" imgW="1650960" imgH="393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FCD9F6B-931D-4068-9B9D-4074DD9C83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0113" y="3972964"/>
                        <a:ext cx="6440487" cy="1536700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689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6B0814D8-8826-4127-A4BB-A7E832FB81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309518"/>
              </p:ext>
            </p:extLst>
          </p:nvPr>
        </p:nvGraphicFramePr>
        <p:xfrm>
          <a:off x="2547937" y="187614"/>
          <a:ext cx="6418263" cy="1526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31560" imgH="291960" progId="Equation.DSMT4">
                  <p:embed/>
                </p:oleObj>
              </mc:Choice>
              <mc:Fallback>
                <p:oleObj name="Equation" r:id="rId2" imgW="1231560" imgH="29196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6B0814D8-8826-4127-A4BB-A7E832FB81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937" y="187614"/>
                        <a:ext cx="6418263" cy="15268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9F40ED21-3F3C-4287-94ED-6A5B9A8061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207453"/>
              </p:ext>
            </p:extLst>
          </p:nvPr>
        </p:nvGraphicFramePr>
        <p:xfrm>
          <a:off x="1520031" y="1981169"/>
          <a:ext cx="8106569" cy="2082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36480" imgH="393480" progId="Equation.DSMT4">
                  <p:embed/>
                </p:oleObj>
              </mc:Choice>
              <mc:Fallback>
                <p:oleObj name="Equation" r:id="rId4" imgW="1536480" imgH="393480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9F40ED21-3F3C-4287-94ED-6A5B9A8061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031" y="1981169"/>
                        <a:ext cx="8106569" cy="20828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3BD5164-9083-4975-9651-22883080CE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836322"/>
              </p:ext>
            </p:extLst>
          </p:nvPr>
        </p:nvGraphicFramePr>
        <p:xfrm>
          <a:off x="569912" y="4064030"/>
          <a:ext cx="3074987" cy="191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07880" imgH="812520" progId="Equation.DSMT4">
                  <p:embed/>
                </p:oleObj>
              </mc:Choice>
              <mc:Fallback>
                <p:oleObj name="Equation" r:id="rId6" imgW="1307880" imgH="8125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3BD5164-9083-4975-9651-22883080CE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9912" y="4064030"/>
                        <a:ext cx="3074987" cy="1913325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8089179-15D1-406B-86B9-48361A2615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105334"/>
              </p:ext>
            </p:extLst>
          </p:nvPr>
        </p:nvGraphicFramePr>
        <p:xfrm>
          <a:off x="4595018" y="3988305"/>
          <a:ext cx="2435225" cy="19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82400" imgH="393480" progId="Equation.DSMT4">
                  <p:embed/>
                </p:oleObj>
              </mc:Choice>
              <mc:Fallback>
                <p:oleObj name="Equation" r:id="rId8" imgW="482400" imgH="393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8089179-15D1-406B-86B9-48361A2615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95018" y="3988305"/>
                        <a:ext cx="2435225" cy="1989050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9979CD93-9A9E-4C20-A3E1-2908C09C5E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195324"/>
              </p:ext>
            </p:extLst>
          </p:nvPr>
        </p:nvGraphicFramePr>
        <p:xfrm>
          <a:off x="9195594" y="3365530"/>
          <a:ext cx="295275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90360" imgH="393480" progId="Equation.DSMT4">
                  <p:embed/>
                </p:oleObj>
              </mc:Choice>
              <mc:Fallback>
                <p:oleObj name="Equation" r:id="rId10" imgW="990360" imgH="393480" progId="Equation.DSMT4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9979CD93-9A9E-4C20-A3E1-2908C09C5E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5594" y="3365530"/>
                        <a:ext cx="2952750" cy="1173163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FC4E1A04-E869-4B61-A397-615699DA9D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510046"/>
              </p:ext>
            </p:extLst>
          </p:nvPr>
        </p:nvGraphicFramePr>
        <p:xfrm>
          <a:off x="7946232" y="4607047"/>
          <a:ext cx="4202112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409400" imgH="393480" progId="Equation.DSMT4">
                  <p:embed/>
                </p:oleObj>
              </mc:Choice>
              <mc:Fallback>
                <p:oleObj name="Equation" r:id="rId12" imgW="1409400" imgH="393480" progId="Equation.DSMT4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FC4E1A04-E869-4B61-A397-615699DA9D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6232" y="4607047"/>
                        <a:ext cx="4202112" cy="1173162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751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E689234-E494-4AC0-8A80-314E3B4CA4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834681"/>
              </p:ext>
            </p:extLst>
          </p:nvPr>
        </p:nvGraphicFramePr>
        <p:xfrm>
          <a:off x="858838" y="760413"/>
          <a:ext cx="2947987" cy="198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83920" imgH="393480" progId="Equation.DSMT4">
                  <p:embed/>
                </p:oleObj>
              </mc:Choice>
              <mc:Fallback>
                <p:oleObj name="Equation" r:id="rId2" imgW="58392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E689234-E494-4AC0-8A80-314E3B4CA4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58838" y="760413"/>
                        <a:ext cx="2947987" cy="1989137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5DCDFF8-D076-426A-89D9-B84E401B80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835689"/>
              </p:ext>
            </p:extLst>
          </p:nvPr>
        </p:nvGraphicFramePr>
        <p:xfrm>
          <a:off x="4540250" y="2520950"/>
          <a:ext cx="3332163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60240" imgH="419040" progId="Equation.DSMT4">
                  <p:embed/>
                </p:oleObj>
              </mc:Choice>
              <mc:Fallback>
                <p:oleObj name="Equation" r:id="rId4" imgW="660240" imgH="419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5DCDFF8-D076-426A-89D9-B84E401B80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40250" y="2520950"/>
                        <a:ext cx="3332163" cy="2117725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870FAE3-766A-47D4-80A1-C13B1B5D4A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293811"/>
              </p:ext>
            </p:extLst>
          </p:nvPr>
        </p:nvGraphicFramePr>
        <p:xfrm>
          <a:off x="8451850" y="4460875"/>
          <a:ext cx="3589338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11000" imgH="419040" progId="Equation.DSMT4">
                  <p:embed/>
                </p:oleObj>
              </mc:Choice>
              <mc:Fallback>
                <p:oleObj name="Equation" r:id="rId6" imgW="711000" imgH="419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870FAE3-766A-47D4-80A1-C13B1B5D4A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451850" y="4460875"/>
                        <a:ext cx="3589338" cy="2117725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3817282-3C9E-48B5-A0C2-E89EC9790FA6}"/>
              </a:ext>
            </a:extLst>
          </p:cNvPr>
          <p:cNvSpPr txBox="1"/>
          <p:nvPr/>
        </p:nvSpPr>
        <p:spPr>
          <a:xfrm>
            <a:off x="102617" y="4991100"/>
            <a:ext cx="848905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400" b="1" dirty="0">
                <a:solidFill>
                  <a:srgbClr val="C00000"/>
                </a:solidFill>
                <a:latin typeface="Perpetua" panose="02020502060401020303" pitchFamily="18" charset="0"/>
              </a:rPr>
              <a:t>D is the energy difference between</a:t>
            </a:r>
          </a:p>
          <a:p>
            <a:r>
              <a:rPr lang="en-IN" sz="4400" b="1" dirty="0">
                <a:solidFill>
                  <a:srgbClr val="C00000"/>
                </a:solidFill>
                <a:latin typeface="Perpetua" panose="02020502060401020303" pitchFamily="18" charset="0"/>
              </a:rPr>
              <a:t> two resonances</a:t>
            </a:r>
          </a:p>
        </p:txBody>
      </p:sp>
    </p:spTree>
    <p:extLst>
      <p:ext uri="{BB962C8B-B14F-4D97-AF65-F5344CB8AC3E}">
        <p14:creationId xmlns:p14="http://schemas.microsoft.com/office/powerpoint/2010/main" val="368062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55709</TotalTime>
  <Words>184</Words>
  <Application>Microsoft Office PowerPoint</Application>
  <PresentationFormat>Widescreen</PresentationFormat>
  <Paragraphs>40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Calibri</vt:lpstr>
      <vt:lpstr>Calibri Light</vt:lpstr>
      <vt:lpstr>Cambria Math</vt:lpstr>
      <vt:lpstr>Grotesque</vt:lpstr>
      <vt:lpstr>Perpetua</vt:lpstr>
      <vt:lpstr>Symbol</vt:lpstr>
      <vt:lpstr>Office Theme</vt:lpstr>
      <vt:lpstr>Equation</vt:lpstr>
      <vt:lpstr>PH608</vt:lpstr>
      <vt:lpstr>Low-energy scattering by a deep attractive square well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Fano parameterization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calculation of phase shift</dc:title>
  <dc:creator>Jobin Jose</dc:creator>
  <cp:lastModifiedBy>Dr Raghavan Easwaran</cp:lastModifiedBy>
  <cp:revision>425</cp:revision>
  <dcterms:created xsi:type="dcterms:W3CDTF">2020-10-07T07:21:12Z</dcterms:created>
  <dcterms:modified xsi:type="dcterms:W3CDTF">2024-04-13T16:18:50Z</dcterms:modified>
</cp:coreProperties>
</file>