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34.wmf"/><Relationship Id="rId7" Type="http://schemas.openxmlformats.org/officeDocument/2006/relationships/image" Target="../media/image53.wmf"/><Relationship Id="rId2" Type="http://schemas.openxmlformats.org/officeDocument/2006/relationships/image" Target="../media/image8.wmf"/><Relationship Id="rId1" Type="http://schemas.openxmlformats.org/officeDocument/2006/relationships/image" Target="../media/image51.wmf"/><Relationship Id="rId6" Type="http://schemas.openxmlformats.org/officeDocument/2006/relationships/image" Target="../media/image45.wmf"/><Relationship Id="rId5" Type="http://schemas.openxmlformats.org/officeDocument/2006/relationships/image" Target="../media/image52.wmf"/><Relationship Id="rId4" Type="http://schemas.openxmlformats.org/officeDocument/2006/relationships/image" Target="../media/image4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49.wmf"/><Relationship Id="rId4" Type="http://schemas.openxmlformats.org/officeDocument/2006/relationships/image" Target="../media/image58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1.wmf"/><Relationship Id="rId7" Type="http://schemas.openxmlformats.org/officeDocument/2006/relationships/image" Target="../media/image57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5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4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6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7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3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8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3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5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5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5DDF3-D85C-4793-922E-A52BCAB593D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2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gif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20.bin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3.wmf"/><Relationship Id="rId22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4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46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54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41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45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58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63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69.bin"/><Relationship Id="rId18" Type="http://schemas.openxmlformats.org/officeDocument/2006/relationships/image" Target="../media/image65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5" Type="http://schemas.openxmlformats.org/officeDocument/2006/relationships/oleObject" Target="../embeddings/oleObject70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64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6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68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7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600" y="-152400"/>
            <a:ext cx="1248358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00B0F0"/>
                </a:solidFill>
              </a:rPr>
              <a:t>Chapter 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900" b="1" dirty="0" smtClean="0">
                <a:solidFill>
                  <a:schemeClr val="bg1"/>
                </a:solidFill>
              </a:rPr>
              <a:t>Quantum Physics</a:t>
            </a:r>
            <a:endParaRPr lang="en-US" sz="8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Perpetua" pitchFamily="18" charset="0"/>
              </a:rPr>
              <a:t>Expectation or average position</a:t>
            </a:r>
            <a:endParaRPr lang="en-US" b="1" dirty="0">
              <a:latin typeface="Perpetua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09800" y="4782456"/>
            <a:ext cx="4953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217060" y="1905000"/>
            <a:ext cx="0" cy="2895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71800" y="3352800"/>
            <a:ext cx="152400" cy="1429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29200" y="4067628"/>
            <a:ext cx="185058" cy="700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2743200"/>
            <a:ext cx="122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Probability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29718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0.6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76800" y="35930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0.4</a:t>
            </a:r>
            <a:endParaRPr lang="en-US" b="1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935409"/>
              </p:ext>
            </p:extLst>
          </p:nvPr>
        </p:nvGraphicFramePr>
        <p:xfrm>
          <a:off x="73025" y="5600700"/>
          <a:ext cx="876935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Equation" r:id="rId3" imgW="2413000" imgH="431800" progId="Equation.DSMT4">
                  <p:embed/>
                </p:oleObj>
              </mc:Choice>
              <mc:Fallback>
                <p:oleObj name="Equation" r:id="rId3" imgW="2413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5600700"/>
                        <a:ext cx="8769350" cy="11557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971800" y="487680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1m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933788" y="488043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2m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510540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Distance (x)</a:t>
            </a:r>
            <a:endParaRPr lang="en-US" b="1" dirty="0"/>
          </a:p>
        </p:txBody>
      </p:sp>
      <p:sp>
        <p:nvSpPr>
          <p:cNvPr id="4" name="AutoShape 12" descr="Image result for POKEMON RUNN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4" descr="Image result for POKEMON RUNNING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6" descr="Image result for POKEMON RUNNING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9346" name="Picture 18" descr="C:\Users\iitp\Desktop\giphy (1)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600200"/>
            <a:ext cx="1538012" cy="153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C:\Users\iitp\Desktop\giphy (1)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0" y="1625428"/>
            <a:ext cx="1890988" cy="153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267200" y="5410200"/>
            <a:ext cx="47244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1 -0.0037 L 0.23993 -0.015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/>
      <p:bldP spid="16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Perpetua" pitchFamily="18" charset="0"/>
              </a:rPr>
              <a:t>Expectation value of  position of a quantum particle</a:t>
            </a:r>
            <a:endParaRPr lang="en-US" b="1" dirty="0">
              <a:latin typeface="Perpetua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221046"/>
              </p:ext>
            </p:extLst>
          </p:nvPr>
        </p:nvGraphicFramePr>
        <p:xfrm>
          <a:off x="609600" y="5562600"/>
          <a:ext cx="2852249" cy="869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3" name="Equation" r:id="rId3" imgW="1040948" imgH="431613" progId="Equation.DSMT4">
                  <p:embed/>
                </p:oleObj>
              </mc:Choice>
              <mc:Fallback>
                <p:oleObj name="Equation" r:id="rId3" imgW="1040948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562600"/>
                        <a:ext cx="2852249" cy="869894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6107" y="4200837"/>
            <a:ext cx="8186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Perpetua" pitchFamily="18" charset="0"/>
              </a:rPr>
              <a:t>What is the expectation value of the position of  the particle ?</a:t>
            </a:r>
            <a:endParaRPr lang="en-US" sz="2400" b="1" dirty="0">
              <a:latin typeface="Perpetua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761699"/>
              </p:ext>
            </p:extLst>
          </p:nvPr>
        </p:nvGraphicFramePr>
        <p:xfrm>
          <a:off x="4419600" y="5190423"/>
          <a:ext cx="3594100" cy="1536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4" name="Equation" r:id="rId5" imgW="1409700" imgH="825500" progId="Equation.DSMT4">
                  <p:embed/>
                </p:oleObj>
              </mc:Choice>
              <mc:Fallback>
                <p:oleObj name="Equation" r:id="rId5" imgW="1409700" imgH="825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190423"/>
                        <a:ext cx="3594100" cy="1536951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90995"/>
              </p:ext>
            </p:extLst>
          </p:nvPr>
        </p:nvGraphicFramePr>
        <p:xfrm>
          <a:off x="3320473" y="2861703"/>
          <a:ext cx="36068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5" name="Equation" r:id="rId7" imgW="888614" imgH="203112" progId="Equation.DSMT4">
                  <p:embed/>
                </p:oleObj>
              </mc:Choice>
              <mc:Fallback>
                <p:oleObj name="Equation" r:id="rId7" imgW="888614" imgH="203112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0473" y="2861703"/>
                        <a:ext cx="3606800" cy="8112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50273" y="1539316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Perpetua" pitchFamily="18" charset="0"/>
              </a:rPr>
              <a:t>P</a:t>
            </a:r>
            <a:r>
              <a:rPr lang="en-US" sz="3200" b="1" dirty="0" smtClean="0">
                <a:latin typeface="Perpetua" pitchFamily="18" charset="0"/>
              </a:rPr>
              <a:t>robability that the particle can be found in the interval dx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4357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Perpetua" pitchFamily="18" charset="0"/>
              </a:rPr>
              <a:t>Postulate 4</a:t>
            </a:r>
            <a:endParaRPr lang="en-US" b="1" dirty="0">
              <a:latin typeface="Perpet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858" y="990600"/>
            <a:ext cx="883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Perpetua" pitchFamily="18" charset="0"/>
            </a:endParaRPr>
          </a:p>
          <a:p>
            <a:endParaRPr lang="en-US" sz="2800" dirty="0" smtClean="0">
              <a:latin typeface="Perpetu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Perpetua" pitchFamily="18" charset="0"/>
              </a:rPr>
              <a:t> </a:t>
            </a:r>
            <a:r>
              <a:rPr lang="en-US" sz="2800" b="1" dirty="0" smtClean="0">
                <a:latin typeface="Perpetua" pitchFamily="18" charset="0"/>
              </a:rPr>
              <a:t>Let </a:t>
            </a:r>
            <a:r>
              <a:rPr lang="en-US" sz="2800" b="1" dirty="0" smtClean="0">
                <a:latin typeface="Perpetua" pitchFamily="18" charset="0"/>
                <a:sym typeface="Symbol"/>
              </a:rPr>
              <a:t></a:t>
            </a:r>
            <a:r>
              <a:rPr lang="en-US" sz="2800" b="1" baseline="-25000" dirty="0" smtClean="0">
                <a:latin typeface="Perpetua" pitchFamily="18" charset="0"/>
                <a:sym typeface="Symbol"/>
              </a:rPr>
              <a:t> </a:t>
            </a:r>
            <a:r>
              <a:rPr lang="en-US" sz="2800" b="1" dirty="0" smtClean="0">
                <a:latin typeface="Perpetua" pitchFamily="18" charset="0"/>
                <a:sym typeface="Symbol"/>
              </a:rPr>
              <a:t>(x) describe the </a:t>
            </a:r>
            <a:r>
              <a:rPr lang="en-US" sz="2800" b="1" dirty="0" err="1" smtClean="0">
                <a:latin typeface="Perpetua" pitchFamily="18" charset="0"/>
                <a:sym typeface="Symbol"/>
              </a:rPr>
              <a:t>wavefunction</a:t>
            </a:r>
            <a:r>
              <a:rPr lang="en-US" sz="2800" b="1" dirty="0" smtClean="0">
                <a:latin typeface="Perpetua" pitchFamily="18" charset="0"/>
                <a:sym typeface="Symbol"/>
              </a:rPr>
              <a:t> of a quantum system, </a:t>
            </a:r>
            <a:r>
              <a:rPr lang="en-US" sz="2800" b="1" dirty="0" smtClean="0">
                <a:latin typeface="Perpetua" pitchFamily="18" charset="0"/>
              </a:rPr>
              <a:t>average value of the position (x) is given by the expectation value integral:</a:t>
            </a:r>
            <a:endParaRPr lang="en-US" sz="2800" b="1" dirty="0">
              <a:latin typeface="Perpet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066800"/>
            <a:ext cx="3860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Perpetua" pitchFamily="18" charset="0"/>
              </a:rPr>
              <a:t>Expectation values</a:t>
            </a:r>
            <a:endParaRPr lang="en-US" sz="3600" b="1" dirty="0">
              <a:solidFill>
                <a:srgbClr val="00B0F0"/>
              </a:solidFill>
              <a:latin typeface="Perpetua" pitchFamily="18" charset="0"/>
            </a:endParaRPr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707907"/>
              </p:ext>
            </p:extLst>
          </p:nvPr>
        </p:nvGraphicFramePr>
        <p:xfrm>
          <a:off x="2590800" y="3733800"/>
          <a:ext cx="4038600" cy="825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8" name="Equation" r:id="rId3" imgW="1346200" imgH="279400" progId="Equation.DSMT4">
                  <p:embed/>
                </p:oleObj>
              </mc:Choice>
              <mc:Fallback>
                <p:oleObj name="Equation" r:id="rId3" imgW="1346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733800"/>
                        <a:ext cx="4038600" cy="825091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9" name="Object 19"/>
          <p:cNvGraphicFramePr>
            <a:graphicFrameLocks noChangeAspect="1"/>
          </p:cNvGraphicFramePr>
          <p:nvPr/>
        </p:nvGraphicFramePr>
        <p:xfrm>
          <a:off x="2667000" y="4876800"/>
          <a:ext cx="4038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" name="Equation" r:id="rId5" imgW="1346200" imgH="279400" progId="Equation.DSMT4">
                  <p:embed/>
                </p:oleObj>
              </mc:Choice>
              <mc:Fallback>
                <p:oleObj name="Equation" r:id="rId5" imgW="1346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876800"/>
                        <a:ext cx="4038600" cy="825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679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Perpetua" pitchFamily="18" charset="0"/>
              </a:rPr>
              <a:t>A particle is limited to the x axis has the </a:t>
            </a:r>
            <a:r>
              <a:rPr lang="en-US" b="1" dirty="0" smtClean="0">
                <a:latin typeface="Perpetua" pitchFamily="18" charset="0"/>
              </a:rPr>
              <a:t>wave function </a:t>
            </a:r>
            <a:r>
              <a:rPr lang="en-US" b="1" i="1" dirty="0">
                <a:latin typeface="Perpetua" pitchFamily="18" charset="0"/>
                <a:sym typeface="Symbol"/>
              </a:rPr>
              <a:t>(x)</a:t>
            </a:r>
            <a:r>
              <a:rPr lang="en-US" b="1" i="1" dirty="0">
                <a:latin typeface="Perpetua" pitchFamily="18" charset="0"/>
              </a:rPr>
              <a:t> =Ax</a:t>
            </a:r>
            <a:r>
              <a:rPr lang="en-US" b="1" dirty="0">
                <a:latin typeface="Perpetua" pitchFamily="18" charset="0"/>
              </a:rPr>
              <a:t> between x=0 and </a:t>
            </a:r>
            <a:r>
              <a:rPr lang="en-US" b="1" dirty="0" smtClean="0">
                <a:latin typeface="Perpetua" pitchFamily="18" charset="0"/>
              </a:rPr>
              <a:t>x=1, </a:t>
            </a:r>
            <a:r>
              <a:rPr lang="en-US" b="1" i="1" dirty="0">
                <a:latin typeface="Perpetua" pitchFamily="18" charset="0"/>
                <a:sym typeface="Symbol"/>
              </a:rPr>
              <a:t>(x) </a:t>
            </a:r>
            <a:r>
              <a:rPr lang="en-US" b="1" dirty="0">
                <a:latin typeface="Perpetua" pitchFamily="18" charset="0"/>
              </a:rPr>
              <a:t>=0 elsewhere. </a:t>
            </a:r>
            <a:r>
              <a:rPr lang="en-US" b="1" dirty="0" smtClean="0">
                <a:latin typeface="Perpetua" pitchFamily="18" charset="0"/>
              </a:rPr>
              <a:t>Find the expectation value &lt;x&gt; of the particle’s position</a:t>
            </a:r>
            <a:r>
              <a:rPr lang="en-US" dirty="0" smtClean="0">
                <a:latin typeface="Perpetua" pitchFamily="18" charset="0"/>
              </a:rPr>
              <a:t>.</a:t>
            </a:r>
            <a:endParaRPr lang="en-US" dirty="0">
              <a:latin typeface="Perpetua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4449" name="Object 1"/>
          <p:cNvGraphicFramePr>
            <a:graphicFrameLocks noChangeAspect="1"/>
          </p:cNvGraphicFramePr>
          <p:nvPr/>
        </p:nvGraphicFramePr>
        <p:xfrm>
          <a:off x="2438400" y="2819400"/>
          <a:ext cx="4038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3" name="Equation" r:id="rId3" imgW="1346200" imgH="279400" progId="Equation.DSMT4">
                  <p:embed/>
                </p:oleObj>
              </mc:Choice>
              <mc:Fallback>
                <p:oleObj name="Equation" r:id="rId3" imgW="1346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819400"/>
                        <a:ext cx="4038600" cy="825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2895600" y="5029200"/>
          <a:ext cx="323850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4" name="Equation" r:id="rId5" imgW="1079032" imgH="482391" progId="Equation.DSMT4">
                  <p:embed/>
                </p:oleObj>
              </mc:Choice>
              <mc:Fallback>
                <p:oleObj name="Equation" r:id="rId5" imgW="1079032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029200"/>
                        <a:ext cx="3238500" cy="14255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03396" y="4042230"/>
            <a:ext cx="1920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Perpetua" pitchFamily="18" charset="0"/>
              </a:rPr>
              <a:t>Recollect </a:t>
            </a:r>
            <a:endParaRPr lang="en-US" sz="3200" b="1" dirty="0">
              <a:latin typeface="Perpetua" pitchFamily="18" charset="0"/>
            </a:endParaRPr>
          </a:p>
        </p:txBody>
      </p:sp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3543300" y="3956050"/>
          <a:ext cx="14478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5" name="Equation" r:id="rId7" imgW="482391" imgH="228501" progId="Equation.DSMT4">
                  <p:embed/>
                </p:oleObj>
              </mc:Choice>
              <mc:Fallback>
                <p:oleObj name="Equation" r:id="rId7" imgW="482391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3956050"/>
                        <a:ext cx="1447800" cy="6746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71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Perpetua" pitchFamily="18" charset="0"/>
              </a:rPr>
              <a:t>Postulate 5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7503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OPERATORS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7316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Postulate 5</a:t>
            </a:r>
            <a:endParaRPr lang="en-US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858" y="182880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Perpetua" pitchFamily="18" charset="0"/>
            </a:endParaRPr>
          </a:p>
          <a:p>
            <a:endParaRPr lang="en-US" sz="2800" dirty="0" smtClean="0">
              <a:latin typeface="Perpetu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Perpetua" pitchFamily="18" charset="0"/>
              </a:rPr>
              <a:t> To every measurable quantity (Observable) in classical mechanics there corresponds an </a:t>
            </a:r>
            <a:r>
              <a:rPr lang="en-US" sz="2800" b="1" dirty="0" smtClean="0">
                <a:latin typeface="Perpetua" pitchFamily="18" charset="0"/>
              </a:rPr>
              <a:t>OPERATOR</a:t>
            </a:r>
            <a:r>
              <a:rPr lang="en-US" sz="2800" dirty="0" smtClean="0">
                <a:latin typeface="Perpetua" pitchFamily="18" charset="0"/>
              </a:rPr>
              <a:t> in quantum mechanics.</a:t>
            </a:r>
            <a:endParaRPr lang="en-US" sz="2800" dirty="0">
              <a:latin typeface="Perpet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30" y="12192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Perpetua" pitchFamily="18" charset="0"/>
              </a:rPr>
              <a:t>How to extract meaningful information from </a:t>
            </a:r>
            <a:r>
              <a:rPr lang="en-US" sz="3200" b="1" dirty="0" err="1" smtClean="0">
                <a:latin typeface="Perpetua" pitchFamily="18" charset="0"/>
              </a:rPr>
              <a:t>wavefunction</a:t>
            </a:r>
            <a:r>
              <a:rPr lang="en-US" sz="3200" b="1" dirty="0" smtClean="0">
                <a:latin typeface="Perpetua" pitchFamily="18" charset="0"/>
              </a:rPr>
              <a:t>?</a:t>
            </a:r>
            <a:endParaRPr lang="en-US" sz="3200" b="1" dirty="0">
              <a:latin typeface="Perpetua" pitchFamily="18" charset="0"/>
            </a:endParaRPr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350916"/>
              </p:ext>
            </p:extLst>
          </p:nvPr>
        </p:nvGraphicFramePr>
        <p:xfrm>
          <a:off x="2332038" y="4191000"/>
          <a:ext cx="473551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Equation" r:id="rId3" imgW="1168200" imgH="241200" progId="Equation.DSMT4">
                  <p:embed/>
                </p:oleObj>
              </mc:Choice>
              <mc:Fallback>
                <p:oleObj name="Equation" r:id="rId3" imgW="1168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8" y="4191000"/>
                        <a:ext cx="4735512" cy="952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3276602" y="5257800"/>
            <a:ext cx="76198" cy="47556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334000" y="5029200"/>
            <a:ext cx="381000" cy="4245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0" y="5525869"/>
            <a:ext cx="2783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Result of the measurement</a:t>
            </a:r>
          </a:p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24200" y="6172200"/>
            <a:ext cx="3359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Perpetua" pitchFamily="18" charset="0"/>
              </a:rPr>
              <a:t>Eigen value equation</a:t>
            </a:r>
            <a:endParaRPr lang="en-US" sz="2800" b="1" dirty="0">
              <a:latin typeface="Perpet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9658" y="4252686"/>
            <a:ext cx="1785258" cy="881742"/>
          </a:xfrm>
          <a:prstGeom prst="rect">
            <a:avLst/>
          </a:prstGeom>
          <a:solidFill>
            <a:srgbClr val="4F81BD">
              <a:alpha val="40000"/>
            </a:srgbClr>
          </a:solidFill>
          <a:ln>
            <a:solidFill>
              <a:srgbClr val="385D8A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0" y="5712039"/>
            <a:ext cx="282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Analogous to measurement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4953000" y="4191000"/>
            <a:ext cx="381000" cy="881742"/>
          </a:xfrm>
          <a:prstGeom prst="rect">
            <a:avLst/>
          </a:prstGeom>
          <a:solidFill>
            <a:srgbClr val="4F81BD">
              <a:alpha val="40000"/>
            </a:srgbClr>
          </a:solidFill>
          <a:ln>
            <a:solidFill>
              <a:srgbClr val="385D8A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" grpId="0" animBg="1"/>
      <p:bldP spid="12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Lets see some simple examples 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of operator’s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230664"/>
              </p:ext>
            </p:extLst>
          </p:nvPr>
        </p:nvGraphicFramePr>
        <p:xfrm>
          <a:off x="2540000" y="1397000"/>
          <a:ext cx="4318000" cy="423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6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503975"/>
              </p:ext>
            </p:extLst>
          </p:nvPr>
        </p:nvGraphicFramePr>
        <p:xfrm>
          <a:off x="3149600" y="1447800"/>
          <a:ext cx="61753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" name="Equation" r:id="rId3" imgW="152280" imgH="203040" progId="Equation.DSMT4">
                  <p:embed/>
                </p:oleObj>
              </mc:Choice>
              <mc:Fallback>
                <p:oleObj name="Equation" r:id="rId3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1447800"/>
                        <a:ext cx="617538" cy="80168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682868"/>
              </p:ext>
            </p:extLst>
          </p:nvPr>
        </p:nvGraphicFramePr>
        <p:xfrm>
          <a:off x="3249613" y="2354957"/>
          <a:ext cx="433387" cy="769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" name="Equation" r:id="rId5" imgW="215640" imgH="393480" progId="Equation.DSMT4">
                  <p:embed/>
                </p:oleObj>
              </mc:Choice>
              <mc:Fallback>
                <p:oleObj name="Equation" r:id="rId5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2354957"/>
                        <a:ext cx="433387" cy="76924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221917"/>
              </p:ext>
            </p:extLst>
          </p:nvPr>
        </p:nvGraphicFramePr>
        <p:xfrm>
          <a:off x="3238500" y="3124200"/>
          <a:ext cx="5603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0" name="Equation" r:id="rId7" imgW="279360" imgH="419040" progId="Equation.DSMT4">
                  <p:embed/>
                </p:oleObj>
              </mc:Choice>
              <mc:Fallback>
                <p:oleObj name="Equation" r:id="rId7" imgW="279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3124200"/>
                        <a:ext cx="560388" cy="819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000016"/>
              </p:ext>
            </p:extLst>
          </p:nvPr>
        </p:nvGraphicFramePr>
        <p:xfrm>
          <a:off x="3259138" y="3956050"/>
          <a:ext cx="4619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1" name="Equation" r:id="rId9" imgW="126720" imgH="203040" progId="Equation.DSMT4">
                  <p:embed/>
                </p:oleObj>
              </mc:Choice>
              <mc:Fallback>
                <p:oleObj name="Equation" r:id="rId9" imgW="126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3956050"/>
                        <a:ext cx="461962" cy="727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281340"/>
              </p:ext>
            </p:extLst>
          </p:nvPr>
        </p:nvGraphicFramePr>
        <p:xfrm>
          <a:off x="3302000" y="4808538"/>
          <a:ext cx="46355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2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4808538"/>
                        <a:ext cx="463550" cy="6365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822289"/>
              </p:ext>
            </p:extLst>
          </p:nvPr>
        </p:nvGraphicFramePr>
        <p:xfrm>
          <a:off x="5181600" y="1460500"/>
          <a:ext cx="130175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3" name="Equation" r:id="rId13" imgW="368280" imgH="215640" progId="Equation.DSMT4">
                  <p:embed/>
                </p:oleObj>
              </mc:Choice>
              <mc:Fallback>
                <p:oleObj name="Equation" r:id="rId13" imgW="368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460500"/>
                        <a:ext cx="1301750" cy="7413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659250"/>
              </p:ext>
            </p:extLst>
          </p:nvPr>
        </p:nvGraphicFramePr>
        <p:xfrm>
          <a:off x="5207000" y="2438400"/>
          <a:ext cx="1144226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4" name="Equation" r:id="rId15" imgW="431640" imgH="203040" progId="Equation.DSMT4">
                  <p:embed/>
                </p:oleObj>
              </mc:Choice>
              <mc:Fallback>
                <p:oleObj name="Equation" r:id="rId15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2438400"/>
                        <a:ext cx="1144226" cy="523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320016"/>
              </p:ext>
            </p:extLst>
          </p:nvPr>
        </p:nvGraphicFramePr>
        <p:xfrm>
          <a:off x="5387614" y="3234417"/>
          <a:ext cx="9080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5" name="Equation" r:id="rId17" imgW="342720" imgH="203040" progId="Equation.DSMT4">
                  <p:embed/>
                </p:oleObj>
              </mc:Choice>
              <mc:Fallback>
                <p:oleObj name="Equation" r:id="rId17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614" y="3234417"/>
                        <a:ext cx="908050" cy="523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652998"/>
              </p:ext>
            </p:extLst>
          </p:nvPr>
        </p:nvGraphicFramePr>
        <p:xfrm>
          <a:off x="5432425" y="4110038"/>
          <a:ext cx="8413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6" name="Equation" r:id="rId19" imgW="317160" imgH="203040" progId="Equation.DSMT4">
                  <p:embed/>
                </p:oleObj>
              </mc:Choice>
              <mc:Fallback>
                <p:oleObj name="Equation" r:id="rId19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25" y="4110038"/>
                        <a:ext cx="841375" cy="523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644306"/>
              </p:ext>
            </p:extLst>
          </p:nvPr>
        </p:nvGraphicFramePr>
        <p:xfrm>
          <a:off x="5436826" y="4899025"/>
          <a:ext cx="9080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7" name="Equation" r:id="rId21" imgW="342720" imgH="203040" progId="Equation.DSMT4">
                  <p:embed/>
                </p:oleObj>
              </mc:Choice>
              <mc:Fallback>
                <p:oleObj name="Equation" r:id="rId21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826" y="4899025"/>
                        <a:ext cx="908050" cy="523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164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Perpetua" pitchFamily="18" charset="0"/>
              </a:rPr>
              <a:t>Expectation value of </a:t>
            </a:r>
            <a:r>
              <a:rPr lang="en-US" sz="3600" b="1" dirty="0" smtClean="0">
                <a:solidFill>
                  <a:srgbClr val="0070C0"/>
                </a:solidFill>
                <a:latin typeface="Perpetua" pitchFamily="18" charset="0"/>
              </a:rPr>
              <a:t>general 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Perpetua" pitchFamily="18" charset="0"/>
              </a:rPr>
              <a:t>Observable &lt;A&gt;</a:t>
            </a:r>
            <a:endParaRPr lang="en-US" sz="3600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482738"/>
              </p:ext>
            </p:extLst>
          </p:nvPr>
        </p:nvGraphicFramePr>
        <p:xfrm>
          <a:off x="2147888" y="1169988"/>
          <a:ext cx="4740275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6" name="Equation" r:id="rId3" imgW="1168200" imgH="241200" progId="Equation.DSMT4">
                  <p:embed/>
                </p:oleObj>
              </mc:Choice>
              <mc:Fallback>
                <p:oleObj name="Equation" r:id="rId3" imgW="1168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888" y="1169988"/>
                        <a:ext cx="4740275" cy="96361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247293"/>
              </p:ext>
            </p:extLst>
          </p:nvPr>
        </p:nvGraphicFramePr>
        <p:xfrm>
          <a:off x="889000" y="2312988"/>
          <a:ext cx="762635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7" name="Equation" r:id="rId5" imgW="1879560" imgH="241200" progId="Equation.DSMT4">
                  <p:embed/>
                </p:oleObj>
              </mc:Choice>
              <mc:Fallback>
                <p:oleObj name="Equation" r:id="rId5" imgW="1879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2312988"/>
                        <a:ext cx="7626350" cy="96361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869759"/>
              </p:ext>
            </p:extLst>
          </p:nvPr>
        </p:nvGraphicFramePr>
        <p:xfrm>
          <a:off x="665163" y="3505200"/>
          <a:ext cx="8221662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8" name="Equation" r:id="rId7" imgW="2400120" imgH="380880" progId="Equation.DSMT4">
                  <p:embed/>
                </p:oleObj>
              </mc:Choice>
              <mc:Fallback>
                <p:oleObj name="Equation" r:id="rId7" imgW="24001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3505200"/>
                        <a:ext cx="8221662" cy="12842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823705"/>
              </p:ext>
            </p:extLst>
          </p:nvPr>
        </p:nvGraphicFramePr>
        <p:xfrm>
          <a:off x="2162175" y="5029200"/>
          <a:ext cx="4999038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9" name="Equation" r:id="rId9" imgW="1422360" imgH="380880" progId="Equation.DSMT4">
                  <p:embed/>
                </p:oleObj>
              </mc:Choice>
              <mc:Fallback>
                <p:oleObj name="Equation" r:id="rId9" imgW="14223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5029200"/>
                        <a:ext cx="4999038" cy="13176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427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Operators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641487"/>
            <a:ext cx="4114800" cy="62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669971" y="14478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4724400"/>
            <a:ext cx="67056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Introducing position operator</a:t>
            </a:r>
            <a:endParaRPr lang="en-US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114800" y="1371600"/>
          <a:ext cx="11969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9" name="Equation" r:id="rId3" imgW="355138" imgH="177569" progId="Equation.DSMT4">
                  <p:embed/>
                </p:oleObj>
              </mc:Choice>
              <mc:Fallback>
                <p:oleObj name="Equation" r:id="rId3" imgW="355138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371600"/>
                        <a:ext cx="1196975" cy="5810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3124200" y="3200400"/>
          <a:ext cx="381158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0" name="Equation" r:id="rId5" imgW="939392" imgH="203112" progId="Equation.DSMT4">
                  <p:embed/>
                </p:oleObj>
              </mc:Choice>
              <mc:Fallback>
                <p:oleObj name="Equation" r:id="rId5" imgW="939392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200400"/>
                        <a:ext cx="3811587" cy="8112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370960"/>
              </p:ext>
            </p:extLst>
          </p:nvPr>
        </p:nvGraphicFramePr>
        <p:xfrm>
          <a:off x="2789238" y="5105400"/>
          <a:ext cx="474027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1" name="Equation" r:id="rId7" imgW="1168200" imgH="241200" progId="Equation.DSMT4">
                  <p:embed/>
                </p:oleObj>
              </mc:Choice>
              <mc:Fallback>
                <p:oleObj name="Equation" r:id="rId7" imgW="1168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5105400"/>
                        <a:ext cx="4740275" cy="9636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49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85D8A"/>
                </a:solidFill>
              </a:rPr>
              <a:t>RECAP: Quantum Physics</a:t>
            </a:r>
            <a:endParaRPr lang="en-US" b="1" dirty="0">
              <a:solidFill>
                <a:srgbClr val="385D8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To get full knowledge of a problem </a:t>
            </a:r>
            <a:r>
              <a:rPr lang="en-US" b="1" dirty="0" smtClean="0">
                <a:solidFill>
                  <a:srgbClr val="0070C0"/>
                </a:solidFill>
              </a:rPr>
              <a:t>POSITION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B0F0"/>
                </a:solidFill>
              </a:rPr>
              <a:t>MOMENTUM</a:t>
            </a:r>
            <a:r>
              <a:rPr lang="en-US" dirty="0" smtClean="0"/>
              <a:t> need to be known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QUANTUM particles </a:t>
            </a:r>
            <a:r>
              <a:rPr lang="en-US" dirty="0" smtClean="0"/>
              <a:t>its Uncertain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First Postulate Introduce a parameter called   </a:t>
            </a:r>
            <a:r>
              <a:rPr lang="en-US" sz="5400" b="1" dirty="0" smtClean="0">
                <a:solidFill>
                  <a:srgbClr val="002060"/>
                </a:solidFill>
                <a:latin typeface="Perpetua" pitchFamily="18" charset="0"/>
                <a:sym typeface="Symbol"/>
              </a:rPr>
              <a:t></a:t>
            </a:r>
            <a:r>
              <a:rPr lang="en-US" sz="5400" b="1" dirty="0">
                <a:solidFill>
                  <a:srgbClr val="002060"/>
                </a:solidFill>
                <a:latin typeface="Perpetua" pitchFamily="18" charset="0"/>
                <a:sym typeface="Symbol"/>
              </a:rPr>
              <a:t>(x</a:t>
            </a:r>
            <a:r>
              <a:rPr lang="en-US" sz="5400" b="1" dirty="0" smtClean="0">
                <a:solidFill>
                  <a:srgbClr val="002060"/>
                </a:solidFill>
                <a:latin typeface="Perpetua" pitchFamily="18" charset="0"/>
                <a:sym typeface="Symbol"/>
              </a:rPr>
              <a:t>)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  <a:latin typeface="Perpetua" pitchFamily="18" charset="0"/>
                <a:sym typeface="Symbol"/>
              </a:rPr>
              <a:t>This is obtained as Solution of Master Equation known as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Perpetua" pitchFamily="18" charset="0"/>
                <a:sym typeface="Symbol"/>
              </a:rPr>
              <a:t>SCHRODINGER EQUATION, </a:t>
            </a:r>
            <a:r>
              <a:rPr lang="en-US" b="1" dirty="0" smtClean="0">
                <a:solidFill>
                  <a:srgbClr val="0070C0"/>
                </a:solidFill>
                <a:latin typeface="Perpetua" pitchFamily="18" charset="0"/>
                <a:sym typeface="Symbol"/>
              </a:rPr>
              <a:t>which give </a:t>
            </a:r>
            <a:r>
              <a:rPr lang="en-US" b="1" dirty="0" smtClean="0">
                <a:solidFill>
                  <a:srgbClr val="00B050"/>
                </a:solidFill>
                <a:latin typeface="Perpetua" pitchFamily="18" charset="0"/>
                <a:sym typeface="Symbol"/>
              </a:rPr>
              <a:t>FULL INFORMATION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720280"/>
              </p:ext>
            </p:extLst>
          </p:nvPr>
        </p:nvGraphicFramePr>
        <p:xfrm>
          <a:off x="6858000" y="2819400"/>
          <a:ext cx="2057400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3" imgW="698400" imgH="393480" progId="Equation.DSMT4">
                  <p:embed/>
                </p:oleObj>
              </mc:Choice>
              <mc:Fallback>
                <p:oleObj name="Equation" r:id="rId3" imgW="698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819400"/>
                        <a:ext cx="2057400" cy="11541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414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Expectation value of position</a:t>
            </a:r>
            <a:endParaRPr lang="en-US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762000" y="4648200"/>
          <a:ext cx="3657600" cy="999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4" name="Equation" r:id="rId3" imgW="1371600" imgH="380880" progId="Equation.DSMT4">
                  <p:embed/>
                </p:oleObj>
              </mc:Choice>
              <mc:Fallback>
                <p:oleObj name="Equation" r:id="rId3" imgW="13716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648200"/>
                        <a:ext cx="3657600" cy="999709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3" name="Object 5"/>
          <p:cNvGraphicFramePr>
            <a:graphicFrameLocks noChangeAspect="1"/>
          </p:cNvGraphicFramePr>
          <p:nvPr/>
        </p:nvGraphicFramePr>
        <p:xfrm>
          <a:off x="2743200" y="3276600"/>
          <a:ext cx="4038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5" name="Equation" r:id="rId5" imgW="1346040" imgH="279360" progId="Equation.DSMT4">
                  <p:embed/>
                </p:oleObj>
              </mc:Choice>
              <mc:Fallback>
                <p:oleObj name="Equation" r:id="rId5" imgW="13460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276600"/>
                        <a:ext cx="4038600" cy="825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6" name="Object 6"/>
          <p:cNvGraphicFramePr>
            <a:graphicFrameLocks noChangeAspect="1"/>
          </p:cNvGraphicFramePr>
          <p:nvPr/>
        </p:nvGraphicFramePr>
        <p:xfrm>
          <a:off x="1905000" y="1295400"/>
          <a:ext cx="5764213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6" name="Equation" r:id="rId7" imgW="1422360" imgH="380880" progId="Equation.DSMT4">
                  <p:embed/>
                </p:oleObj>
              </mc:Choice>
              <mc:Fallback>
                <p:oleObj name="Equation" r:id="rId7" imgW="14223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5764213" cy="15113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105400" y="3200400"/>
            <a:ext cx="1219200" cy="99060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3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670091"/>
              </p:ext>
            </p:extLst>
          </p:nvPr>
        </p:nvGraphicFramePr>
        <p:xfrm>
          <a:off x="4800600" y="4495800"/>
          <a:ext cx="36576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7" name="Equation" r:id="rId9" imgW="1371600" imgH="812520" progId="Equation.DSMT4">
                  <p:embed/>
                </p:oleObj>
              </mc:Choice>
              <mc:Fallback>
                <p:oleObj name="Equation" r:id="rId9" imgW="13716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495800"/>
                        <a:ext cx="3657600" cy="21336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987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Introducing momentum operator</a:t>
            </a:r>
            <a:endParaRPr lang="en-US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24200" y="1143000"/>
          <a:ext cx="2352675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7" name="Equation" r:id="rId3" imgW="698197" imgH="393529" progId="Equation.DSMT4">
                  <p:embed/>
                </p:oleObj>
              </mc:Choice>
              <mc:Fallback>
                <p:oleObj name="Equation" r:id="rId3" imgW="69819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143000"/>
                        <a:ext cx="2352675" cy="12874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1981200" y="2667000"/>
          <a:ext cx="5253037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8" name="Equation" r:id="rId5" imgW="1295400" imgH="393700" progId="Equation.DSMT4">
                  <p:embed/>
                </p:oleObj>
              </mc:Choice>
              <mc:Fallback>
                <p:oleObj name="Equation" r:id="rId5" imgW="1295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667000"/>
                        <a:ext cx="5253037" cy="15716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720725" y="4648200"/>
          <a:ext cx="7677150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9" name="Equation" r:id="rId7" imgW="1892300" imgH="457200" progId="Equation.DSMT4">
                  <p:embed/>
                </p:oleObj>
              </mc:Choice>
              <mc:Fallback>
                <p:oleObj name="Equation" r:id="rId7" imgW="189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4648200"/>
                        <a:ext cx="7677150" cy="18256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747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Introducing Energy operator</a:t>
            </a:r>
            <a:endParaRPr lang="en-US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678947"/>
              </p:ext>
            </p:extLst>
          </p:nvPr>
        </p:nvGraphicFramePr>
        <p:xfrm>
          <a:off x="3048000" y="1066800"/>
          <a:ext cx="2854821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1" name="Equation" r:id="rId3" imgW="596641" imgH="393529" progId="Equation.DSMT4">
                  <p:embed/>
                </p:oleObj>
              </mc:Choice>
              <mc:Fallback>
                <p:oleObj name="Equation" r:id="rId3" imgW="59664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066800"/>
                        <a:ext cx="2854821" cy="18288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3276600" y="3276600"/>
          <a:ext cx="2125662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2" name="Equation" r:id="rId5" imgW="444240" imgH="203040" progId="Equation.DSMT4">
                  <p:embed/>
                </p:oleObj>
              </mc:Choice>
              <mc:Fallback>
                <p:oleObj name="Equation" r:id="rId5" imgW="444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76600"/>
                        <a:ext cx="2125662" cy="9445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534987" y="4904088"/>
          <a:ext cx="8304213" cy="157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3" name="Equation" r:id="rId7" imgW="2019240" imgH="393480" progId="Equation.DSMT4">
                  <p:embed/>
                </p:oleObj>
              </mc:Choice>
              <mc:Fallback>
                <p:oleObj name="Equation" r:id="rId7" imgW="2019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" y="4904088"/>
                        <a:ext cx="8304213" cy="157291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12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Perpetua" pitchFamily="18" charset="0"/>
              </a:rPr>
              <a:t>IMPORTANT GOAL</a:t>
            </a:r>
            <a:endParaRPr lang="en-US" b="1" dirty="0">
              <a:latin typeface="Perpet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2192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Perpetua" pitchFamily="18" charset="0"/>
              </a:rPr>
              <a:t> Invent a differential equation, whose solution is </a:t>
            </a:r>
            <a:r>
              <a:rPr lang="en-US" sz="4000" b="1" i="1" dirty="0" smtClean="0">
                <a:solidFill>
                  <a:srgbClr val="FF0000"/>
                </a:solidFill>
                <a:latin typeface="Perpetua" pitchFamily="18" charset="0"/>
                <a:sym typeface="Symbol"/>
              </a:rPr>
              <a:t>(</a:t>
            </a:r>
            <a:r>
              <a:rPr lang="en-US" sz="4000" b="1" i="1" dirty="0" err="1" smtClean="0">
                <a:solidFill>
                  <a:srgbClr val="FF0000"/>
                </a:solidFill>
                <a:latin typeface="Perpetua" pitchFamily="18" charset="0"/>
                <a:sym typeface="Symbol"/>
              </a:rPr>
              <a:t>x,t</a:t>
            </a:r>
            <a:r>
              <a:rPr lang="en-US" sz="4000" b="1" i="1" dirty="0" smtClean="0">
                <a:solidFill>
                  <a:srgbClr val="FF0000"/>
                </a:solidFill>
                <a:latin typeface="Perpetua" pitchFamily="18" charset="0"/>
                <a:sym typeface="Symbol"/>
              </a:rPr>
              <a:t>)!</a:t>
            </a:r>
            <a:br>
              <a:rPr lang="en-US" sz="4000" b="1" i="1" dirty="0" smtClean="0">
                <a:solidFill>
                  <a:srgbClr val="FF0000"/>
                </a:solidFill>
                <a:latin typeface="Perpetua" pitchFamily="18" charset="0"/>
                <a:sym typeface="Symbol"/>
              </a:rPr>
            </a:br>
            <a:endParaRPr lang="en-US" sz="4000" b="1" i="1" dirty="0" smtClean="0">
              <a:solidFill>
                <a:srgbClr val="FF0000"/>
              </a:solidFill>
              <a:latin typeface="Perpetua" pitchFamily="18" charset="0"/>
              <a:sym typeface="Symbol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latin typeface="Perpetua" pitchFamily="18" charset="0"/>
                <a:sym typeface="Symbol"/>
              </a:rPr>
              <a:t>Similar to wave equation!</a:t>
            </a:r>
            <a:endParaRPr lang="en-US" sz="4000" b="1" dirty="0">
              <a:solidFill>
                <a:srgbClr val="0070C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</a:rPr>
              <a:t>Inventing a differential equation which will solve the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</a:rPr>
              <a:t>wavefunction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</a:rPr>
              <a:t>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  <a:sym typeface="Symbol"/>
              </a:rPr>
              <a:t></a:t>
            </a:r>
            <a:r>
              <a:rPr lang="en-US" sz="3600" b="1" baseline="-25000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  <a:sym typeface="Symbol"/>
              </a:rPr>
              <a:t>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  <a:sym typeface="Symbol"/>
              </a:rPr>
              <a:t>(x)!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</a:rPr>
              <a:t> 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Perpetua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900622"/>
              </p:ext>
            </p:extLst>
          </p:nvPr>
        </p:nvGraphicFramePr>
        <p:xfrm>
          <a:off x="2514600" y="4267200"/>
          <a:ext cx="4789487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5" name="Equation" r:id="rId3" imgW="1422400" imgH="419100" progId="Equation.DSMT4">
                  <p:embed/>
                </p:oleObj>
              </mc:Choice>
              <mc:Fallback>
                <p:oleObj name="Equation" r:id="rId3" imgW="1422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267200"/>
                        <a:ext cx="4789487" cy="13700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5" name="Object 3"/>
          <p:cNvGraphicFramePr>
            <a:graphicFrameLocks noChangeAspect="1"/>
          </p:cNvGraphicFramePr>
          <p:nvPr/>
        </p:nvGraphicFramePr>
        <p:xfrm>
          <a:off x="4267200" y="1676400"/>
          <a:ext cx="28654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6" name="Equation" r:id="rId5" imgW="850531" imgH="165028" progId="Equation.DSMT4">
                  <p:embed/>
                </p:oleObj>
              </mc:Choice>
              <mc:Fallback>
                <p:oleObj name="Equation" r:id="rId5" imgW="850531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676400"/>
                        <a:ext cx="2865437" cy="5397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3600" y="1676400"/>
            <a:ext cx="1605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Classical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819400"/>
            <a:ext cx="3393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Quantum Mechanical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146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585652"/>
              </p:ext>
            </p:extLst>
          </p:nvPr>
        </p:nvGraphicFramePr>
        <p:xfrm>
          <a:off x="4343400" y="2514600"/>
          <a:ext cx="3200399" cy="100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7" name="Equation" r:id="rId7" imgW="825142" imgH="266584" progId="Equation.DSMT4">
                  <p:embed/>
                </p:oleObj>
              </mc:Choice>
              <mc:Fallback>
                <p:oleObj name="Equation" r:id="rId7" imgW="825142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514600"/>
                        <a:ext cx="3200399" cy="10034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66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</a:rPr>
              <a:t>Inventing a differential equation which will solve the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</a:rPr>
              <a:t>wavefunction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</a:rPr>
              <a:t>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  <a:sym typeface="Symbol"/>
              </a:rPr>
              <a:t></a:t>
            </a:r>
            <a:r>
              <a:rPr lang="en-US" sz="3600" b="1" baseline="-25000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  <a:sym typeface="Symbol"/>
              </a:rPr>
              <a:t>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  <a:sym typeface="Symbol"/>
              </a:rPr>
              <a:t>(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  <a:sym typeface="Symbol"/>
              </a:rPr>
              <a:t>x,t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  <a:sym typeface="Symbol"/>
              </a:rPr>
              <a:t>)!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</a:rPr>
              <a:t> 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Perpetua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33600" y="1524000"/>
          <a:ext cx="4789487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8" name="Equation" r:id="rId3" imgW="1422400" imgH="419100" progId="Equation.DSMT4">
                  <p:embed/>
                </p:oleObj>
              </mc:Choice>
              <mc:Fallback>
                <p:oleObj name="Equation" r:id="rId3" imgW="1422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524000"/>
                        <a:ext cx="4789487" cy="13700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1" name="Object 5"/>
          <p:cNvGraphicFramePr>
            <a:graphicFrameLocks noChangeAspect="1"/>
          </p:cNvGraphicFramePr>
          <p:nvPr/>
        </p:nvGraphicFramePr>
        <p:xfrm>
          <a:off x="371475" y="3276600"/>
          <a:ext cx="8466138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9" name="Equation" r:id="rId5" imgW="2514600" imgH="419100" progId="Equation.DSMT4">
                  <p:embed/>
                </p:oleObj>
              </mc:Choice>
              <mc:Fallback>
                <p:oleObj name="Equation" r:id="rId5" imgW="2514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3276600"/>
                        <a:ext cx="8466138" cy="13700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66800" y="5105400"/>
            <a:ext cx="71551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Perpetua" pitchFamily="18" charset="0"/>
              </a:rPr>
              <a:t>Schrodinger’s Equation (1-D)</a:t>
            </a:r>
            <a:endParaRPr lang="en-US" sz="4400" b="1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8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E:\BTech\PH103\Beiser.jpg"/>
          <p:cNvPicPr>
            <a:picLocks noChangeAspect="1" noChangeArrowheads="1"/>
          </p:cNvPicPr>
          <p:nvPr/>
        </p:nvPicPr>
        <p:blipFill>
          <a:blip r:embed="rId2"/>
          <a:srcRect t="45581" b="20465"/>
          <a:stretch>
            <a:fillRect/>
          </a:stretch>
        </p:blipFill>
        <p:spPr bwMode="auto">
          <a:xfrm>
            <a:off x="1066800" y="1143000"/>
            <a:ext cx="6987307" cy="4876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381000"/>
            <a:ext cx="5456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Perpetua" pitchFamily="18" charset="0"/>
              </a:rPr>
              <a:t>Ref. Arthur </a:t>
            </a:r>
            <a:r>
              <a:rPr lang="en-US" sz="4000" b="1" dirty="0" err="1" smtClean="0">
                <a:solidFill>
                  <a:srgbClr val="0070C0"/>
                </a:solidFill>
                <a:latin typeface="Perpetua" pitchFamily="18" charset="0"/>
              </a:rPr>
              <a:t>Beiser</a:t>
            </a:r>
            <a:r>
              <a:rPr lang="en-US" sz="4000" b="1" dirty="0" smtClean="0">
                <a:solidFill>
                  <a:srgbClr val="0070C0"/>
                </a:solidFill>
                <a:latin typeface="Perpetua" pitchFamily="18" charset="0"/>
              </a:rPr>
              <a:t>, P. 168</a:t>
            </a:r>
            <a:endParaRPr lang="en-US" sz="4000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200" y="3886200"/>
            <a:ext cx="9372600" cy="1524000"/>
          </a:xfrm>
          <a:prstGeom prst="ellipse">
            <a:avLst/>
          </a:prstGeom>
          <a:solidFill>
            <a:srgbClr val="E7258B">
              <a:alpha val="40000"/>
            </a:srgbClr>
          </a:solidFill>
          <a:ln>
            <a:solidFill>
              <a:srgbClr val="239F70">
                <a:alpha val="4313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b="1" dirty="0" smtClean="0"/>
              <a:t>Important points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685800"/>
            <a:ext cx="2743200" cy="8381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Expectation value</a:t>
            </a:r>
          </a:p>
          <a:p>
            <a:pPr marL="0" indent="0">
              <a:buNone/>
            </a:pPr>
            <a:r>
              <a:rPr lang="en-US" sz="2800" b="1" dirty="0"/>
              <a:t>o</a:t>
            </a:r>
            <a:r>
              <a:rPr lang="en-US" sz="2800" b="1" dirty="0" smtClean="0"/>
              <a:t>f position </a:t>
            </a:r>
            <a:endParaRPr lang="en-US" sz="28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590800" y="685800"/>
          <a:ext cx="3124200" cy="954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8" name="Equation" r:id="rId3" imgW="1041120" imgH="431640" progId="Equation.DSMT4">
                  <p:embed/>
                </p:oleObj>
              </mc:Choice>
              <mc:Fallback>
                <p:oleObj name="Equation" r:id="rId3" imgW="104112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685800"/>
                        <a:ext cx="3124200" cy="954034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838372" y="762000"/>
          <a:ext cx="32930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9" name="Equation" r:id="rId5" imgW="1346200" imgH="279400" progId="Equation.DSMT4">
                  <p:embed/>
                </p:oleObj>
              </mc:Choice>
              <mc:Fallback>
                <p:oleObj name="Equation" r:id="rId5" imgW="1346200" imgH="279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8372" y="762000"/>
                        <a:ext cx="3293012" cy="673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839586" y="2286000"/>
          <a:ext cx="2516188" cy="53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0" name="Equation" r:id="rId7" imgW="939392" imgH="203112" progId="Equation.DSMT4">
                  <p:embed/>
                </p:oleObj>
              </mc:Choice>
              <mc:Fallback>
                <p:oleObj name="Equation" r:id="rId7" imgW="939392" imgH="203112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9586" y="2286000"/>
                        <a:ext cx="2516188" cy="53551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-76200" y="2209800"/>
            <a:ext cx="2743200" cy="838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/>
              <a:t>Position operator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b="1" dirty="0" smtClean="0"/>
              <a:t>Eigen value </a:t>
            </a:r>
            <a:r>
              <a:rPr lang="en-US" sz="2800" b="1" dirty="0" err="1" smtClean="0"/>
              <a:t>eqn</a:t>
            </a:r>
            <a:endParaRPr lang="en-US" sz="28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819400" y="3447903"/>
          <a:ext cx="2738438" cy="819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1" name="Equation" r:id="rId9" imgW="1295400" imgH="393700" progId="Equation.DSMT4">
                  <p:embed/>
                </p:oleObj>
              </mc:Choice>
              <mc:Fallback>
                <p:oleObj name="Equation" r:id="rId9" imgW="1295400" imgH="3937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47903"/>
                        <a:ext cx="2738438" cy="81929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Brace 11"/>
          <p:cNvSpPr/>
          <p:nvPr/>
        </p:nvSpPr>
        <p:spPr>
          <a:xfrm rot="16200000" flipH="1">
            <a:off x="7778754" y="895350"/>
            <a:ext cx="533400" cy="1485901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0" y="1905000"/>
            <a:ext cx="122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Probability</a:t>
            </a:r>
            <a:endParaRPr lang="en-US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-76200" y="3352801"/>
            <a:ext cx="2819400" cy="1066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/>
              <a:t>Momentum operator and Eigen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b="1" dirty="0" smtClean="0"/>
              <a:t>Value </a:t>
            </a:r>
            <a:r>
              <a:rPr lang="en-US" sz="2800" b="1" dirty="0" err="1" smtClean="0"/>
              <a:t>eqn</a:t>
            </a:r>
            <a:endParaRPr lang="en-US" sz="280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0" y="4724401"/>
            <a:ext cx="2743200" cy="838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/>
              <a:t>Expectation value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b="1" dirty="0"/>
              <a:t>o</a:t>
            </a:r>
            <a:r>
              <a:rPr lang="en-US" sz="2800" b="1" dirty="0" smtClean="0"/>
              <a:t>f momentum</a:t>
            </a:r>
            <a:endParaRPr lang="en-US" sz="2800" b="1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2819399" y="4699001"/>
          <a:ext cx="3311181" cy="787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2" name="Equation" r:id="rId11" imgW="1892160" imgH="457200" progId="Equation.DSMT4">
                  <p:embed/>
                </p:oleObj>
              </mc:Choice>
              <mc:Fallback>
                <p:oleObj name="Equation" r:id="rId11" imgW="1892160" imgH="4572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399" y="4699001"/>
                        <a:ext cx="3311181" cy="787399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2743201" y="6012677"/>
          <a:ext cx="3657600" cy="692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3" name="Equation" r:id="rId13" imgW="2019300" imgH="393700" progId="Equation.DSMT4">
                  <p:embed/>
                </p:oleObj>
              </mc:Choice>
              <mc:Fallback>
                <p:oleObj name="Equation" r:id="rId13" imgW="2019300" imgH="3937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6012677"/>
                        <a:ext cx="3657600" cy="69292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2"/>
          <p:cNvSpPr txBox="1">
            <a:spLocks/>
          </p:cNvSpPr>
          <p:nvPr/>
        </p:nvSpPr>
        <p:spPr>
          <a:xfrm>
            <a:off x="0" y="6096001"/>
            <a:ext cx="2743200" cy="838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/>
              <a:t>Energy operator</a:t>
            </a:r>
            <a:endParaRPr lang="en-US" sz="2800" b="1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6245225" y="3629025"/>
          <a:ext cx="24352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4" name="Equation" r:id="rId15" imgW="990360" imgH="203040" progId="Equation.DSMT4">
                  <p:embed/>
                </p:oleObj>
              </mc:Choice>
              <mc:Fallback>
                <p:oleObj name="Equation" r:id="rId15" imgW="990360" imgH="2030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3629025"/>
                        <a:ext cx="2435225" cy="4857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6400800" y="6096001"/>
          <a:ext cx="2730853" cy="533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5" name="Equation" r:id="rId17" imgW="1206360" imgH="241200" progId="Equation.DSMT4">
                  <p:embed/>
                </p:oleObj>
              </mc:Choice>
              <mc:Fallback>
                <p:oleObj name="Equation" r:id="rId17" imgW="1206360" imgH="2412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096001"/>
                        <a:ext cx="2730853" cy="533399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724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2" grpId="0" animBg="1"/>
      <p:bldP spid="13" grpId="0"/>
      <p:bldP spid="14" grpId="0"/>
      <p:bldP spid="15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  <a:latin typeface="Perpetua" pitchFamily="18" charset="0"/>
              </a:rPr>
              <a:t>Practice problems</a:t>
            </a:r>
            <a:endParaRPr lang="en-US" sz="5400" b="1" dirty="0">
              <a:solidFill>
                <a:srgbClr val="00B0F0"/>
              </a:solidFill>
              <a:latin typeface="Perpet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76600"/>
            <a:ext cx="822960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b="1" dirty="0" smtClean="0">
                <a:latin typeface="Perpetua" pitchFamily="18" charset="0"/>
              </a:rPr>
              <a:t>Application of Schrödinger equation on physical system</a:t>
            </a:r>
            <a:endParaRPr lang="en-US" sz="3600" b="1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4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Solve Problems?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/>
              <a:t>Step1:  Write down the Schrodinger Equation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Step2:   Solve it and get Wave function </a:t>
            </a:r>
            <a:r>
              <a:rPr lang="en-US" b="1" dirty="0">
                <a:solidFill>
                  <a:srgbClr val="0070C0"/>
                </a:solidFill>
                <a:latin typeface="Perpetua" pitchFamily="18" charset="0"/>
                <a:sym typeface="Symbol"/>
              </a:rPr>
              <a:t>(x</a:t>
            </a:r>
            <a:r>
              <a:rPr lang="en-US" b="1" dirty="0" smtClean="0">
                <a:solidFill>
                  <a:srgbClr val="0070C0"/>
                </a:solidFill>
                <a:latin typeface="Perpetua" pitchFamily="18" charset="0"/>
                <a:sym typeface="Symbol"/>
              </a:rPr>
              <a:t>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Step3:   Normalize</a:t>
            </a:r>
          </a:p>
          <a:p>
            <a:pPr marL="0" indent="0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254122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Once you get </a:t>
            </a:r>
            <a:r>
              <a:rPr lang="en-US" sz="2800" b="1" dirty="0" smtClean="0">
                <a:solidFill>
                  <a:srgbClr val="002060"/>
                </a:solidFill>
                <a:latin typeface="Perpetua" pitchFamily="18" charset="0"/>
                <a:sym typeface="Symbol"/>
              </a:rPr>
              <a:t></a:t>
            </a:r>
            <a:r>
              <a:rPr lang="en-US" sz="2800" b="1" dirty="0">
                <a:solidFill>
                  <a:srgbClr val="002060"/>
                </a:solidFill>
                <a:latin typeface="Perpetua" pitchFamily="18" charset="0"/>
                <a:sym typeface="Symbol"/>
              </a:rPr>
              <a:t>(x</a:t>
            </a:r>
            <a:r>
              <a:rPr lang="en-US" sz="2800" b="1" dirty="0" smtClean="0">
                <a:solidFill>
                  <a:srgbClr val="002060"/>
                </a:solidFill>
                <a:latin typeface="Perpetua" pitchFamily="18" charset="0"/>
                <a:sym typeface="Symbol"/>
              </a:rPr>
              <a:t>), you get everything you want!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886200"/>
            <a:ext cx="10439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Step 4:  Depending on problem, Look for limits of Integration </a:t>
            </a: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any boundary conditions then, easily you can evaluate </a:t>
            </a:r>
          </a:p>
          <a:p>
            <a:endParaRPr lang="en-US" sz="2800" b="1" dirty="0" smtClean="0"/>
          </a:p>
          <a:p>
            <a:r>
              <a:rPr lang="en-US" sz="2400" b="1" dirty="0" smtClean="0"/>
              <a:t>Probability, Expectation Values,  Eigen Values for Energy, Momentum </a:t>
            </a:r>
          </a:p>
          <a:p>
            <a:pPr algn="ctr"/>
            <a:r>
              <a:rPr lang="en-US" sz="2400" b="1" dirty="0" err="1" smtClean="0"/>
              <a:t>Etc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                  </a:t>
            </a:r>
            <a:r>
              <a:rPr lang="en-US" sz="3200" b="1" dirty="0" smtClean="0">
                <a:solidFill>
                  <a:srgbClr val="002060"/>
                </a:solidFill>
              </a:rPr>
              <a:t>ALMOST EVERYTHING!!!!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1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RECAP: Quantum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Postulate2: </a:t>
            </a:r>
            <a:r>
              <a:rPr lang="en-US" b="1" i="1" dirty="0">
                <a:solidFill>
                  <a:srgbClr val="0070C0"/>
                </a:solidFill>
                <a:latin typeface="Perpetua" pitchFamily="18" charset="0"/>
                <a:sym typeface="Symbol"/>
              </a:rPr>
              <a:t>*(x)(x)</a:t>
            </a:r>
            <a:r>
              <a:rPr lang="en-US" b="1" i="1" dirty="0">
                <a:solidFill>
                  <a:srgbClr val="0070C0"/>
                </a:solidFill>
                <a:latin typeface="Perpetua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Perpetua" pitchFamily="18" charset="0"/>
              </a:rPr>
              <a:t>is the probability density </a:t>
            </a:r>
            <a:endParaRPr lang="en-US" b="1" dirty="0" smtClean="0">
              <a:solidFill>
                <a:srgbClr val="0070C0"/>
              </a:solidFill>
              <a:latin typeface="Perpetua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For Quantum particles probability gives full information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408973"/>
              </p:ext>
            </p:extLst>
          </p:nvPr>
        </p:nvGraphicFramePr>
        <p:xfrm>
          <a:off x="3251200" y="5208587"/>
          <a:ext cx="36068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3" imgW="888614" imgH="203112" progId="Equation.DSMT4">
                  <p:embed/>
                </p:oleObj>
              </mc:Choice>
              <mc:Fallback>
                <p:oleObj name="Equation" r:id="rId3" imgW="888614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5208587"/>
                        <a:ext cx="3606800" cy="8112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38862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Perpetua" pitchFamily="18" charset="0"/>
              </a:rPr>
              <a:t>P</a:t>
            </a:r>
            <a:r>
              <a:rPr lang="en-US" sz="3200" b="1" dirty="0" smtClean="0">
                <a:latin typeface="Perpetua" pitchFamily="18" charset="0"/>
              </a:rPr>
              <a:t>robability that the particle can be found in the interval dx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4373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676400"/>
            <a:ext cx="4328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Perpetua" pitchFamily="18" charset="0"/>
              </a:rPr>
              <a:t>Free particle</a:t>
            </a:r>
            <a:endParaRPr lang="en-US" sz="60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540603"/>
            <a:ext cx="5898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Perpetua" pitchFamily="18" charset="0"/>
              </a:rPr>
              <a:t>Practice Problem no.1</a:t>
            </a:r>
            <a:endParaRPr lang="en-US" sz="48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pic>
        <p:nvPicPr>
          <p:cNvPr id="155652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351606">
            <a:off x="1793600" y="3317600"/>
            <a:ext cx="3571875" cy="3571875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>
          <a:xfrm rot="2629993">
            <a:off x="6421258" y="3061875"/>
            <a:ext cx="1600200" cy="1143000"/>
          </a:xfrm>
          <a:prstGeom prst="wedgeEllipseCallout">
            <a:avLst>
              <a:gd name="adj1" fmla="val -62234"/>
              <a:gd name="adj2" fmla="val 218487"/>
            </a:avLst>
          </a:prstGeom>
          <a:solidFill>
            <a:srgbClr val="C0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Perpetua" pitchFamily="18" charset="0"/>
              </a:rPr>
              <a:t>I am free!!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Perpetua" pitchFamily="18" charset="0"/>
              </a:rPr>
              <a:t>free!!</a:t>
            </a:r>
            <a:endParaRPr lang="en-US" sz="2400" dirty="0">
              <a:solidFill>
                <a:schemeClr val="tx1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2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220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Perpetua" pitchFamily="18" charset="0"/>
              </a:rPr>
              <a:t>Consider a quantum mechanical free particle (Particle moving without any external potential) in 1-Dimension in +x direction towards right. </a:t>
            </a:r>
          </a:p>
          <a:p>
            <a:pPr marL="514350" indent="-514350">
              <a:buAutoNum type="alphaLcParenBoth"/>
            </a:pPr>
            <a:r>
              <a:rPr lang="en-US" sz="3600" dirty="0" smtClean="0">
                <a:latin typeface="Perpetua" pitchFamily="18" charset="0"/>
              </a:rPr>
              <a:t>Find the wave-function of the free particle.</a:t>
            </a:r>
          </a:p>
          <a:p>
            <a:pPr marL="514350" indent="-514350">
              <a:buAutoNum type="alphaLcParenBoth"/>
            </a:pPr>
            <a:r>
              <a:rPr lang="en-US" sz="3600" dirty="0" smtClean="0">
                <a:latin typeface="Perpetua" pitchFamily="18" charset="0"/>
              </a:rPr>
              <a:t>Find the </a:t>
            </a:r>
            <a:r>
              <a:rPr lang="en-US" sz="3600" dirty="0" err="1" smtClean="0">
                <a:latin typeface="Perpetua" pitchFamily="18" charset="0"/>
              </a:rPr>
              <a:t>eigen</a:t>
            </a:r>
            <a:r>
              <a:rPr lang="en-US" sz="3600" dirty="0" smtClean="0">
                <a:latin typeface="Perpetua" pitchFamily="18" charset="0"/>
              </a:rPr>
              <a:t> value of the energy and momentum operator for right going direction.</a:t>
            </a:r>
          </a:p>
          <a:p>
            <a:pPr marL="514350" indent="-514350">
              <a:buAutoNum type="alphaLcParenBoth"/>
            </a:pPr>
            <a:r>
              <a:rPr lang="en-US" sz="3600" dirty="0" smtClean="0">
                <a:latin typeface="Perpetua" pitchFamily="18" charset="0"/>
              </a:rPr>
              <a:t>What is your intuition about the </a:t>
            </a:r>
            <a:r>
              <a:rPr lang="en-US" sz="3600" dirty="0" err="1" smtClean="0">
                <a:latin typeface="Perpetua" pitchFamily="18" charset="0"/>
              </a:rPr>
              <a:t>uncertainity</a:t>
            </a:r>
            <a:r>
              <a:rPr lang="en-US" sz="3600" dirty="0" smtClean="0">
                <a:latin typeface="Perpetua" pitchFamily="18" charset="0"/>
              </a:rPr>
              <a:t> in position and momentum?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9600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42" name="Object 2"/>
          <p:cNvGraphicFramePr>
            <a:graphicFrameLocks noChangeAspect="1"/>
          </p:cNvGraphicFramePr>
          <p:nvPr/>
        </p:nvGraphicFramePr>
        <p:xfrm>
          <a:off x="1905000" y="228600"/>
          <a:ext cx="5334000" cy="85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2" name="Equation" r:id="rId3" imgW="2514600" imgH="419100" progId="Equation.DSMT4">
                  <p:embed/>
                </p:oleObj>
              </mc:Choice>
              <mc:Fallback>
                <p:oleObj name="Equation" r:id="rId3" imgW="2514600" imgH="419100" progId="Equation.DSMT4">
                  <p:embed/>
                  <p:pic>
                    <p:nvPicPr>
                      <p:cNvPr id="1638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8600"/>
                        <a:ext cx="5334000" cy="856964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1371600"/>
            <a:ext cx="2829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Perpetua" pitchFamily="18" charset="0"/>
              </a:rPr>
              <a:t>For a free particle</a:t>
            </a:r>
            <a:endParaRPr lang="en-US" sz="3200" dirty="0">
              <a:latin typeface="Perpetua" pitchFamily="18" charset="0"/>
            </a:endParaRPr>
          </a:p>
        </p:txBody>
      </p:sp>
      <p:graphicFrame>
        <p:nvGraphicFramePr>
          <p:cNvPr id="163843" name="Object 3"/>
          <p:cNvGraphicFramePr>
            <a:graphicFrameLocks noChangeAspect="1"/>
          </p:cNvGraphicFramePr>
          <p:nvPr/>
        </p:nvGraphicFramePr>
        <p:xfrm>
          <a:off x="3124200" y="1981200"/>
          <a:ext cx="358298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3" name="Equation" r:id="rId5" imgW="1689100" imgH="419100" progId="Equation.DSMT4">
                  <p:embed/>
                </p:oleObj>
              </mc:Choice>
              <mc:Fallback>
                <p:oleObj name="Equation" r:id="rId5" imgW="1689100" imgH="419100" progId="Equation.DSMT4">
                  <p:embed/>
                  <p:pic>
                    <p:nvPicPr>
                      <p:cNvPr id="1638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981200"/>
                        <a:ext cx="3582987" cy="8572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0" y="3048000"/>
            <a:ext cx="5125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Perpetua" pitchFamily="18" charset="0"/>
              </a:rPr>
              <a:t>Apply variable separable method:</a:t>
            </a:r>
            <a:endParaRPr lang="en-US" sz="3200" dirty="0">
              <a:latin typeface="Perpetua" pitchFamily="18" charset="0"/>
            </a:endParaRPr>
          </a:p>
        </p:txBody>
      </p:sp>
      <p:graphicFrame>
        <p:nvGraphicFramePr>
          <p:cNvPr id="163844" name="Object 4"/>
          <p:cNvGraphicFramePr>
            <a:graphicFrameLocks noChangeAspect="1"/>
          </p:cNvGraphicFramePr>
          <p:nvPr/>
        </p:nvGraphicFramePr>
        <p:xfrm>
          <a:off x="3613150" y="3733800"/>
          <a:ext cx="24511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4" name="Equation" r:id="rId7" imgW="1155700" imgH="203200" progId="Equation.DSMT4">
                  <p:embed/>
                </p:oleObj>
              </mc:Choice>
              <mc:Fallback>
                <p:oleObj name="Equation" r:id="rId7" imgW="1155700" imgH="203200" progId="Equation.DSMT4">
                  <p:embed/>
                  <p:pic>
                    <p:nvPicPr>
                      <p:cNvPr id="163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150" y="3733800"/>
                        <a:ext cx="2451100" cy="4159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8000" y="219891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………………. (1)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86714" y="373380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………………. (2)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4491335"/>
            <a:ext cx="517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erpetua" pitchFamily="18" charset="0"/>
              </a:rPr>
              <a:t>Substitute (2) in (1) and dividing by </a:t>
            </a:r>
            <a:r>
              <a:rPr lang="en-US" sz="2400" dirty="0" smtClean="0">
                <a:latin typeface="Perpetua" pitchFamily="18" charset="0"/>
                <a:sym typeface="Symbol"/>
              </a:rPr>
              <a:t>(x)(t)</a:t>
            </a:r>
            <a:endParaRPr lang="en-US" sz="2400" dirty="0">
              <a:latin typeface="Perpetua" pitchFamily="18" charset="0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2433638" y="5029200"/>
          <a:ext cx="449738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5" name="Equation" r:id="rId9" imgW="2120900" imgH="444500" progId="Equation.DSMT4">
                  <p:embed/>
                </p:oleObj>
              </mc:Choice>
              <mc:Fallback>
                <p:oleObj name="Equation" r:id="rId9" imgW="2120900" imgH="44450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5029200"/>
                        <a:ext cx="4497387" cy="9080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38460" y="525780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………………. (3)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324600" y="4724400"/>
            <a:ext cx="10668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7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9" grpId="0"/>
      <p:bldP spid="10" grpId="0"/>
      <p:bldP spid="11" grpId="0"/>
      <p:bldP spid="13" grpId="0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866" name="Object 2"/>
          <p:cNvGraphicFramePr>
            <a:graphicFrameLocks noChangeAspect="1"/>
          </p:cNvGraphicFramePr>
          <p:nvPr/>
        </p:nvGraphicFramePr>
        <p:xfrm>
          <a:off x="1039813" y="228600"/>
          <a:ext cx="2100262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0" name="Equation" r:id="rId3" imgW="990600" imgH="419100" progId="Equation.DSMT4">
                  <p:embed/>
                </p:oleObj>
              </mc:Choice>
              <mc:Fallback>
                <p:oleObj name="Equation" r:id="rId3" imgW="990600" imgH="419100" progId="Equation.DSMT4">
                  <p:embed/>
                  <p:pic>
                    <p:nvPicPr>
                      <p:cNvPr id="1648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228600"/>
                        <a:ext cx="2100262" cy="8556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67" name="Object 3"/>
          <p:cNvGraphicFramePr>
            <a:graphicFrameLocks noChangeAspect="1"/>
          </p:cNvGraphicFramePr>
          <p:nvPr/>
        </p:nvGraphicFramePr>
        <p:xfrm>
          <a:off x="5548313" y="228600"/>
          <a:ext cx="27463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1" name="Equation" r:id="rId5" imgW="1294838" imgH="444307" progId="Equation.DSMT4">
                  <p:embed/>
                </p:oleObj>
              </mc:Choice>
              <mc:Fallback>
                <p:oleObj name="Equation" r:id="rId5" imgW="1294838" imgH="444307" progId="Equation.DSMT4">
                  <p:embed/>
                  <p:pic>
                    <p:nvPicPr>
                      <p:cNvPr id="1648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8313" y="228600"/>
                        <a:ext cx="2746375" cy="9080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rot="16200000" flipH="1">
            <a:off x="2095500" y="2628900"/>
            <a:ext cx="533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4868" name="Object 4"/>
          <p:cNvGraphicFramePr>
            <a:graphicFrameLocks noChangeAspect="1"/>
          </p:cNvGraphicFramePr>
          <p:nvPr/>
        </p:nvGraphicFramePr>
        <p:xfrm>
          <a:off x="955675" y="1549400"/>
          <a:ext cx="24225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2" name="Equation" r:id="rId7" imgW="1143000" imgH="393700" progId="Equation.DSMT4">
                  <p:embed/>
                </p:oleObj>
              </mc:Choice>
              <mc:Fallback>
                <p:oleObj name="Equation" r:id="rId7" imgW="1143000" imgH="393700" progId="Equation.DSMT4">
                  <p:embed/>
                  <p:pic>
                    <p:nvPicPr>
                      <p:cNvPr id="164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1549400"/>
                        <a:ext cx="2422525" cy="8032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2819400"/>
            <a:ext cx="3695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Perpetua" pitchFamily="18" charset="0"/>
              </a:rPr>
              <a:t>Integrate in the limit 0 to t</a:t>
            </a:r>
            <a:endParaRPr lang="en-US" sz="2800" dirty="0">
              <a:latin typeface="Perpetua" pitchFamily="18" charset="0"/>
            </a:endParaRPr>
          </a:p>
        </p:txBody>
      </p:sp>
      <p:graphicFrame>
        <p:nvGraphicFramePr>
          <p:cNvPr id="164869" name="Object 5"/>
          <p:cNvGraphicFramePr>
            <a:graphicFrameLocks noChangeAspect="1"/>
          </p:cNvGraphicFramePr>
          <p:nvPr/>
        </p:nvGraphicFramePr>
        <p:xfrm>
          <a:off x="1322388" y="3670300"/>
          <a:ext cx="233362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3" name="Equation" r:id="rId9" imgW="1104840" imgH="355320" progId="Equation.DSMT4">
                  <p:embed/>
                </p:oleObj>
              </mc:Choice>
              <mc:Fallback>
                <p:oleObj name="Equation" r:id="rId9" imgW="1104840" imgH="355320" progId="Equation.DSMT4">
                  <p:embed/>
                  <p:pic>
                    <p:nvPicPr>
                      <p:cNvPr id="1648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3670300"/>
                        <a:ext cx="2333625" cy="7223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0" name="Object 6"/>
          <p:cNvGraphicFramePr>
            <a:graphicFrameLocks noChangeAspect="1"/>
          </p:cNvGraphicFramePr>
          <p:nvPr/>
        </p:nvGraphicFramePr>
        <p:xfrm>
          <a:off x="5254625" y="1549400"/>
          <a:ext cx="290671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4" name="Equation" r:id="rId11" imgW="1371600" imgH="419100" progId="Equation.DSMT4">
                  <p:embed/>
                </p:oleObj>
              </mc:Choice>
              <mc:Fallback>
                <p:oleObj name="Equation" r:id="rId11" imgW="1371600" imgH="419100" progId="Equation.DSMT4">
                  <p:embed/>
                  <p:pic>
                    <p:nvPicPr>
                      <p:cNvPr id="1648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25" y="1549400"/>
                        <a:ext cx="2906713" cy="8556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53000" y="2895600"/>
            <a:ext cx="4109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Perpetua" pitchFamily="18" charset="0"/>
              </a:rPr>
              <a:t>Similar to Harmonic oscillator</a:t>
            </a:r>
            <a:endParaRPr lang="en-US" sz="2800" dirty="0">
              <a:latin typeface="Perpetua" pitchFamily="18" charset="0"/>
            </a:endParaRPr>
          </a:p>
        </p:txBody>
      </p:sp>
      <p:graphicFrame>
        <p:nvGraphicFramePr>
          <p:cNvPr id="164871" name="Object 7"/>
          <p:cNvGraphicFramePr>
            <a:graphicFrameLocks noChangeAspect="1"/>
          </p:cNvGraphicFramePr>
          <p:nvPr/>
        </p:nvGraphicFramePr>
        <p:xfrm>
          <a:off x="5410200" y="3657600"/>
          <a:ext cx="280035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5" name="Equation" r:id="rId13" imgW="1320800" imgH="685800" progId="Equation.DSMT4">
                  <p:embed/>
                </p:oleObj>
              </mc:Choice>
              <mc:Fallback>
                <p:oleObj name="Equation" r:id="rId13" imgW="1320800" imgH="685800" progId="Equation.DSMT4">
                  <p:embed/>
                  <p:pic>
                    <p:nvPicPr>
                      <p:cNvPr id="1648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657600"/>
                        <a:ext cx="2800350" cy="14001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0" y="52578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4872" name="Object 8"/>
          <p:cNvGraphicFramePr>
            <a:graphicFrameLocks noChangeAspect="1"/>
          </p:cNvGraphicFramePr>
          <p:nvPr/>
        </p:nvGraphicFramePr>
        <p:xfrm>
          <a:off x="3429000" y="5334000"/>
          <a:ext cx="24511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6" name="Equation" r:id="rId15" imgW="1155700" imgH="203200" progId="Equation.DSMT4">
                  <p:embed/>
                </p:oleObj>
              </mc:Choice>
              <mc:Fallback>
                <p:oleObj name="Equation" r:id="rId15" imgW="1155700" imgH="203200" progId="Equation.DSMT4">
                  <p:embed/>
                  <p:pic>
                    <p:nvPicPr>
                      <p:cNvPr id="1648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334000"/>
                        <a:ext cx="2451100" cy="4159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3" name="Object 9"/>
          <p:cNvGraphicFramePr>
            <a:graphicFrameLocks noChangeAspect="1"/>
          </p:cNvGraphicFramePr>
          <p:nvPr/>
        </p:nvGraphicFramePr>
        <p:xfrm>
          <a:off x="2133600" y="5867400"/>
          <a:ext cx="5889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7" name="Equation" r:id="rId17" imgW="2260600" imgH="393700" progId="Equation.DSMT4">
                  <p:embed/>
                </p:oleObj>
              </mc:Choice>
              <mc:Fallback>
                <p:oleObj name="Equation" r:id="rId17" imgW="2260600" imgH="393700" progId="Equation.DSMT4">
                  <p:embed/>
                  <p:pic>
                    <p:nvPicPr>
                      <p:cNvPr id="1648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867400"/>
                        <a:ext cx="5889000" cy="9906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95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890" name="Object 2"/>
          <p:cNvGraphicFramePr>
            <a:graphicFrameLocks noChangeAspect="1"/>
          </p:cNvGraphicFramePr>
          <p:nvPr/>
        </p:nvGraphicFramePr>
        <p:xfrm>
          <a:off x="1828800" y="0"/>
          <a:ext cx="58896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4" name="Equation" r:id="rId3" imgW="2260600" imgH="393700" progId="Equation.DSMT4">
                  <p:embed/>
                </p:oleObj>
              </mc:Choice>
              <mc:Fallback>
                <p:oleObj name="Equation" r:id="rId3" imgW="2260600" imgH="393700" progId="Equation.DSMT4">
                  <p:embed/>
                  <p:pic>
                    <p:nvPicPr>
                      <p:cNvPr id="1658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0"/>
                        <a:ext cx="5889625" cy="9906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891" name="Object 3"/>
          <p:cNvGraphicFramePr>
            <a:graphicFrameLocks noChangeAspect="1"/>
          </p:cNvGraphicFramePr>
          <p:nvPr/>
        </p:nvGraphicFramePr>
        <p:xfrm>
          <a:off x="2393950" y="1558925"/>
          <a:ext cx="506253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5" name="Equation" r:id="rId5" imgW="1943100" imgH="304800" progId="Equation.DSMT4">
                  <p:embed/>
                </p:oleObj>
              </mc:Choice>
              <mc:Fallback>
                <p:oleObj name="Equation" r:id="rId5" imgW="1943100" imgH="304800" progId="Equation.DSMT4">
                  <p:embed/>
                  <p:pic>
                    <p:nvPicPr>
                      <p:cNvPr id="1658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950" y="1558925"/>
                        <a:ext cx="5062538" cy="7667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5823" y="2819400"/>
            <a:ext cx="88422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Perpetua" pitchFamily="18" charset="0"/>
              </a:rPr>
              <a:t>Recollect  the general solution of a wave equation</a:t>
            </a:r>
          </a:p>
          <a:p>
            <a:r>
              <a:rPr lang="en-US" sz="3200" b="1" dirty="0" smtClean="0">
                <a:latin typeface="Perpetua" pitchFamily="18" charset="0"/>
              </a:rPr>
              <a:t>from Chapter 5: </a:t>
            </a:r>
            <a:endParaRPr lang="en-US" sz="3200" b="1" dirty="0">
              <a:latin typeface="Perpetua" pitchFamily="18" charset="0"/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609600" y="3962400"/>
          <a:ext cx="806132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6" name="Equation" r:id="rId7" imgW="3022600" imgH="228600" progId="Equation.DSMT4">
                  <p:embed/>
                </p:oleObj>
              </mc:Choice>
              <mc:Fallback>
                <p:oleObj name="Equation" r:id="rId7" imgW="3022600" imgH="228600" progId="Equation.DSMT4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962400"/>
                        <a:ext cx="8061325" cy="6048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5105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Perpetua" pitchFamily="18" charset="0"/>
              </a:rPr>
              <a:t>For the present case, C=0 for the right going wave. </a:t>
            </a:r>
            <a:endParaRPr lang="en-US" sz="3600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838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4400" dirty="0" smtClean="0">
                <a:latin typeface="Perpetua" pitchFamily="18" charset="0"/>
              </a:rPr>
              <a:t>(b) Find the </a:t>
            </a:r>
            <a:r>
              <a:rPr lang="en-US" sz="4400" dirty="0" err="1" smtClean="0">
                <a:latin typeface="Perpetua" pitchFamily="18" charset="0"/>
              </a:rPr>
              <a:t>eigen</a:t>
            </a:r>
            <a:r>
              <a:rPr lang="en-US" sz="4400" dirty="0" smtClean="0">
                <a:latin typeface="Perpetua" pitchFamily="18" charset="0"/>
              </a:rPr>
              <a:t>-value of the energy operator.</a:t>
            </a:r>
          </a:p>
        </p:txBody>
      </p:sp>
      <p:graphicFrame>
        <p:nvGraphicFramePr>
          <p:cNvPr id="166914" name="Object 2"/>
          <p:cNvGraphicFramePr>
            <a:graphicFrameLocks noChangeAspect="1"/>
          </p:cNvGraphicFramePr>
          <p:nvPr/>
        </p:nvGraphicFramePr>
        <p:xfrm>
          <a:off x="2514600" y="1905000"/>
          <a:ext cx="4419600" cy="124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8" name="Equation" r:id="rId3" imgW="1358310" imgH="393529" progId="Equation.DSMT4">
                  <p:embed/>
                </p:oleObj>
              </mc:Choice>
              <mc:Fallback>
                <p:oleObj name="Equation" r:id="rId3" imgW="1358310" imgH="393529" progId="Equation.DSMT4">
                  <p:embed/>
                  <p:pic>
                    <p:nvPicPr>
                      <p:cNvPr id="1669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05000"/>
                        <a:ext cx="4419600" cy="124788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5" name="Object 3"/>
          <p:cNvGraphicFramePr>
            <a:graphicFrameLocks noChangeAspect="1"/>
          </p:cNvGraphicFramePr>
          <p:nvPr/>
        </p:nvGraphicFramePr>
        <p:xfrm>
          <a:off x="3376613" y="3584575"/>
          <a:ext cx="28797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" name="Equation" r:id="rId5" imgW="1104900" imgH="241300" progId="Equation.DSMT4">
                  <p:embed/>
                </p:oleObj>
              </mc:Choice>
              <mc:Fallback>
                <p:oleObj name="Equation" r:id="rId5" imgW="1104900" imgH="241300" progId="Equation.DSMT4">
                  <p:embed/>
                  <p:pic>
                    <p:nvPicPr>
                      <p:cNvPr id="1669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613" y="3584575"/>
                        <a:ext cx="2879725" cy="6064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2743200" y="4648200"/>
          <a:ext cx="42545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" name="Equation" r:id="rId7" imgW="1308100" imgH="241300" progId="Equation.DSMT4">
                  <p:embed/>
                </p:oleObj>
              </mc:Choice>
              <mc:Fallback>
                <p:oleObj name="Equation" r:id="rId7" imgW="1308100" imgH="241300" progId="Equation.DSMT4">
                  <p:embed/>
                  <p:pic>
                    <p:nvPicPr>
                      <p:cNvPr id="166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648200"/>
                        <a:ext cx="4254500" cy="7651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29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838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4400" dirty="0" smtClean="0">
                <a:latin typeface="Perpetua" pitchFamily="18" charset="0"/>
              </a:rPr>
              <a:t>(b) Find the </a:t>
            </a:r>
            <a:r>
              <a:rPr lang="en-US" sz="4400" dirty="0" err="1" smtClean="0">
                <a:latin typeface="Perpetua" pitchFamily="18" charset="0"/>
              </a:rPr>
              <a:t>eigen</a:t>
            </a:r>
            <a:r>
              <a:rPr lang="en-US" sz="4400" dirty="0" smtClean="0">
                <a:latin typeface="Perpetua" pitchFamily="18" charset="0"/>
              </a:rPr>
              <a:t>-value of momentum operator.</a:t>
            </a:r>
          </a:p>
        </p:txBody>
      </p:sp>
      <p:graphicFrame>
        <p:nvGraphicFramePr>
          <p:cNvPr id="166914" name="Object 2"/>
          <p:cNvGraphicFramePr>
            <a:graphicFrameLocks noChangeAspect="1"/>
          </p:cNvGraphicFramePr>
          <p:nvPr/>
        </p:nvGraphicFramePr>
        <p:xfrm>
          <a:off x="2390775" y="1905000"/>
          <a:ext cx="466725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2" name="Equation" r:id="rId3" imgW="1435100" imgH="393700" progId="Equation.DSMT4">
                  <p:embed/>
                </p:oleObj>
              </mc:Choice>
              <mc:Fallback>
                <p:oleObj name="Equation" r:id="rId3" imgW="1435100" imgH="393700" progId="Equation.DSMT4">
                  <p:embed/>
                  <p:pic>
                    <p:nvPicPr>
                      <p:cNvPr id="1669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775" y="1905000"/>
                        <a:ext cx="4667250" cy="12477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3048000" y="4495800"/>
          <a:ext cx="40481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Equation" r:id="rId5" imgW="1244600" imgH="203200" progId="Equation.DSMT4">
                  <p:embed/>
                </p:oleObj>
              </mc:Choice>
              <mc:Fallback>
                <p:oleObj name="Equation" r:id="rId5" imgW="1244600" imgH="203200" progId="Equation.DSMT4">
                  <p:embed/>
                  <p:pic>
                    <p:nvPicPr>
                      <p:cNvPr id="166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495800"/>
                        <a:ext cx="4048125" cy="6445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2" name="Object 6"/>
          <p:cNvGraphicFramePr>
            <a:graphicFrameLocks noChangeAspect="1"/>
          </p:cNvGraphicFramePr>
          <p:nvPr/>
        </p:nvGraphicFramePr>
        <p:xfrm>
          <a:off x="3376613" y="3584575"/>
          <a:ext cx="28797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4" name="Equation" r:id="rId7" imgW="1104900" imgH="241300" progId="Equation.DSMT4">
                  <p:embed/>
                </p:oleObj>
              </mc:Choice>
              <mc:Fallback>
                <p:oleObj name="Equation" r:id="rId7" imgW="1104900" imgH="241300" progId="Equation.DSMT4">
                  <p:embed/>
                  <p:pic>
                    <p:nvPicPr>
                      <p:cNvPr id="1679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613" y="3584575"/>
                        <a:ext cx="2879725" cy="6064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28600" y="54864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3600" dirty="0" smtClean="0">
                <a:latin typeface="Perpetua" pitchFamily="18" charset="0"/>
              </a:rPr>
              <a:t>(c) What is your intuition about the uncertainty in position and momentum?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187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RECAP: Quantum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A  given wave function of the form </a:t>
            </a:r>
            <a:r>
              <a:rPr lang="en-US" b="1" i="1" dirty="0">
                <a:solidFill>
                  <a:srgbClr val="0070C0"/>
                </a:solidFill>
                <a:latin typeface="Perpetua" pitchFamily="18" charset="0"/>
                <a:sym typeface="Symbol"/>
              </a:rPr>
              <a:t>(x) </a:t>
            </a:r>
            <a:r>
              <a:rPr lang="en-US" b="1" i="1" dirty="0" smtClean="0">
                <a:solidFill>
                  <a:srgbClr val="0070C0"/>
                </a:solidFill>
                <a:latin typeface="Perpetua" pitchFamily="18" charset="0"/>
                <a:sym typeface="Symbol"/>
              </a:rPr>
              <a:t>=</a:t>
            </a:r>
            <a:r>
              <a:rPr lang="en-US" i="1" dirty="0" err="1" smtClean="0"/>
              <a:t>Af</a:t>
            </a:r>
            <a:r>
              <a:rPr lang="en-US" i="1" dirty="0" smtClean="0"/>
              <a:t>(x) </a:t>
            </a:r>
            <a:r>
              <a:rPr lang="en-US" dirty="0" smtClean="0"/>
              <a:t>needs </a:t>
            </a:r>
            <a:r>
              <a:rPr lang="en-US" i="1" dirty="0" smtClean="0"/>
              <a:t>to get normalized such that total Probability = 1, using the condition for </a:t>
            </a:r>
            <a:r>
              <a:rPr lang="en-US" b="1" i="1" dirty="0" smtClean="0">
                <a:solidFill>
                  <a:srgbClr val="DF4B09"/>
                </a:solidFill>
              </a:rPr>
              <a:t>NORMALIZATION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                          Suitable A is obtained</a:t>
            </a:r>
            <a:endParaRPr lang="en-US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527023"/>
              </p:ext>
            </p:extLst>
          </p:nvPr>
        </p:nvGraphicFramePr>
        <p:xfrm>
          <a:off x="2743200" y="2895600"/>
          <a:ext cx="3733800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Equation" r:id="rId3" imgW="1218671" imgH="482391" progId="Equation.DSMT4">
                  <p:embed/>
                </p:oleObj>
              </mc:Choice>
              <mc:Fallback>
                <p:oleObj name="Equation" r:id="rId3" imgW="1218671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895600"/>
                        <a:ext cx="3733800" cy="14557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334000"/>
            <a:ext cx="7988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Dimension analysis of </a:t>
            </a:r>
            <a:r>
              <a:rPr lang="en-US" sz="2800" b="1" dirty="0" err="1" smtClean="0"/>
              <a:t>wavefunction</a:t>
            </a:r>
            <a:r>
              <a:rPr lang="en-US" sz="2800" b="1" dirty="0" smtClean="0"/>
              <a:t> in 1-D is always </a:t>
            </a:r>
            <a:endParaRPr lang="en-US" sz="28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862875"/>
              </p:ext>
            </p:extLst>
          </p:nvPr>
        </p:nvGraphicFramePr>
        <p:xfrm>
          <a:off x="3733800" y="5972060"/>
          <a:ext cx="2667000" cy="783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Equation" r:id="rId5" imgW="850531" imgH="253890" progId="Equation.DSMT4">
                  <p:embed/>
                </p:oleObj>
              </mc:Choice>
              <mc:Fallback>
                <p:oleObj name="Equation" r:id="rId5" imgW="85053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972060"/>
                        <a:ext cx="2667000" cy="783546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61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latin typeface="Perpetua" pitchFamily="18" charset="0"/>
              </a:rPr>
              <a:t>Postulate 3</a:t>
            </a:r>
            <a:endParaRPr lang="en-US" b="1" u="sng" dirty="0">
              <a:latin typeface="Perpet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858" y="1828800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Perpetua" pitchFamily="18" charset="0"/>
            </a:endParaRPr>
          </a:p>
          <a:p>
            <a:endParaRPr lang="en-US" sz="2800" dirty="0" smtClean="0">
              <a:latin typeface="Perpetu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b="1" dirty="0" smtClean="0">
                <a:latin typeface="Perpetua" pitchFamily="18" charset="0"/>
              </a:rPr>
              <a:t>  Let </a:t>
            </a:r>
            <a:r>
              <a:rPr lang="en-US" sz="2800" b="1" i="1" dirty="0" smtClean="0">
                <a:latin typeface="Perpetua" pitchFamily="18" charset="0"/>
                <a:sym typeface="Symbol"/>
              </a:rPr>
              <a:t></a:t>
            </a:r>
            <a:r>
              <a:rPr lang="en-US" sz="2800" b="1" i="1" baseline="-25000" dirty="0" smtClean="0">
                <a:latin typeface="Perpetua" pitchFamily="18" charset="0"/>
                <a:sym typeface="Symbol"/>
              </a:rPr>
              <a:t>1</a:t>
            </a:r>
            <a:r>
              <a:rPr lang="en-US" sz="2800" b="1" i="1" dirty="0" smtClean="0">
                <a:latin typeface="Perpetua" pitchFamily="18" charset="0"/>
                <a:sym typeface="Symbol"/>
              </a:rPr>
              <a:t>(x) </a:t>
            </a:r>
            <a:r>
              <a:rPr lang="en-US" sz="2800" b="1" dirty="0" smtClean="0">
                <a:latin typeface="Perpetua" pitchFamily="18" charset="0"/>
                <a:sym typeface="Symbol"/>
              </a:rPr>
              <a:t>and </a:t>
            </a:r>
            <a:r>
              <a:rPr lang="en-US" sz="2800" b="1" i="1" dirty="0" smtClean="0">
                <a:latin typeface="Perpetua" pitchFamily="18" charset="0"/>
                <a:sym typeface="Symbol"/>
              </a:rPr>
              <a:t></a:t>
            </a:r>
            <a:r>
              <a:rPr lang="en-US" sz="2800" b="1" i="1" baseline="-25000" dirty="0" smtClean="0">
                <a:latin typeface="Perpetua" pitchFamily="18" charset="0"/>
                <a:sym typeface="Symbol"/>
              </a:rPr>
              <a:t>2</a:t>
            </a:r>
            <a:r>
              <a:rPr lang="en-US" sz="2800" b="1" i="1" dirty="0" smtClean="0">
                <a:latin typeface="Perpetua" pitchFamily="18" charset="0"/>
                <a:sym typeface="Symbol"/>
              </a:rPr>
              <a:t>(x)</a:t>
            </a:r>
            <a:r>
              <a:rPr lang="en-US" sz="2800" b="1" i="1" dirty="0" smtClean="0">
                <a:latin typeface="Perpetua" pitchFamily="18" charset="0"/>
              </a:rPr>
              <a:t> </a:t>
            </a:r>
            <a:r>
              <a:rPr lang="en-US" sz="2800" b="1" dirty="0" smtClean="0">
                <a:latin typeface="Perpetua" pitchFamily="18" charset="0"/>
              </a:rPr>
              <a:t>represents the two </a:t>
            </a:r>
            <a:r>
              <a:rPr lang="en-US" sz="2800" b="1" dirty="0" err="1" smtClean="0">
                <a:latin typeface="Perpetua" pitchFamily="18" charset="0"/>
              </a:rPr>
              <a:t>wavefunctions</a:t>
            </a:r>
            <a:r>
              <a:rPr lang="en-US" sz="2800" b="1" dirty="0" smtClean="0">
                <a:latin typeface="Perpetua" pitchFamily="18" charset="0"/>
              </a:rPr>
              <a:t> of a quantum system, then the linear superposition will also be a valid </a:t>
            </a:r>
            <a:r>
              <a:rPr lang="en-US" sz="2800" b="1" dirty="0" err="1" smtClean="0">
                <a:latin typeface="Perpetua" pitchFamily="18" charset="0"/>
              </a:rPr>
              <a:t>wavefunction</a:t>
            </a:r>
            <a:r>
              <a:rPr lang="en-US" sz="2800" b="1" dirty="0" smtClean="0">
                <a:latin typeface="Perpetua" pitchFamily="18" charset="0"/>
              </a:rPr>
              <a:t> for the same quantum system.</a:t>
            </a:r>
          </a:p>
          <a:p>
            <a:endParaRPr lang="en-US" sz="2800" dirty="0">
              <a:latin typeface="Perpet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143000"/>
            <a:ext cx="5677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latin typeface="Perpetua" pitchFamily="18" charset="0"/>
              </a:rPr>
              <a:t>Linearity and Superposition</a:t>
            </a:r>
            <a:endParaRPr lang="en-US" sz="3600" b="1" u="sng" dirty="0">
              <a:latin typeface="Perpetua" pitchFamily="18" charset="0"/>
            </a:endParaRPr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342517"/>
              </p:ext>
            </p:extLst>
          </p:nvPr>
        </p:nvGraphicFramePr>
        <p:xfrm>
          <a:off x="1614488" y="4572000"/>
          <a:ext cx="6234112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3" imgW="1536700" imgH="228600" progId="Equation.DSMT4">
                  <p:embed/>
                </p:oleObj>
              </mc:Choice>
              <mc:Fallback>
                <p:oleObj name="Equation" r:id="rId3" imgW="1536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4572000"/>
                        <a:ext cx="6234112" cy="9128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375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Today’s Plan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9" y="1676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Invention of a equation of motion for </a:t>
            </a:r>
            <a:r>
              <a:rPr lang="en-US" sz="4000" dirty="0" err="1" smtClean="0"/>
              <a:t>Wavefunction</a:t>
            </a:r>
            <a:r>
              <a:rPr lang="en-US" sz="4000" dirty="0" smtClean="0"/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Perpetua" pitchFamily="18" charset="0"/>
                <a:sym typeface="Symbol"/>
              </a:rPr>
              <a:t>: 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Perpetua" pitchFamily="18" charset="0"/>
                <a:sym typeface="Symbol"/>
              </a:rPr>
              <a:t>Schrodinger </a:t>
            </a:r>
            <a:r>
              <a:rPr lang="en-US" sz="4000" b="1" dirty="0" smtClean="0">
                <a:solidFill>
                  <a:srgbClr val="002060"/>
                </a:solidFill>
                <a:latin typeface="Perpetua" pitchFamily="18" charset="0"/>
                <a:sym typeface="Symbol"/>
              </a:rPr>
              <a:t>Equation</a:t>
            </a:r>
          </a:p>
          <a:p>
            <a:pPr marL="0" indent="0">
              <a:buNone/>
            </a:pPr>
            <a:endParaRPr lang="en-US" sz="4000" b="1" dirty="0">
              <a:solidFill>
                <a:srgbClr val="002060"/>
              </a:solidFill>
              <a:latin typeface="Perpetua" pitchFamily="18" charset="0"/>
              <a:sym typeface="Symbol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Perpetua" pitchFamily="18" charset="0"/>
                <a:sym typeface="Symbol"/>
              </a:rPr>
              <a:t>Try one practice problem..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27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latin typeface="Perpetua" pitchFamily="18" charset="0"/>
              </a:rPr>
              <a:t>Postulate 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b="1" dirty="0">
                <a:solidFill>
                  <a:srgbClr val="002060"/>
                </a:solidFill>
                <a:latin typeface="Perpetua" pitchFamily="18" charset="0"/>
              </a:rPr>
              <a:t>Expectation </a:t>
            </a:r>
            <a:r>
              <a:rPr lang="en-US" sz="5400" b="1" dirty="0" smtClean="0">
                <a:solidFill>
                  <a:srgbClr val="002060"/>
                </a:solidFill>
                <a:latin typeface="Perpetua" pitchFamily="18" charset="0"/>
              </a:rPr>
              <a:t>Value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rgbClr val="002060"/>
                </a:solidFill>
                <a:latin typeface="Perpetua" pitchFamily="18" charset="0"/>
              </a:rPr>
              <a:t>OR 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rgbClr val="002060"/>
                </a:solidFill>
                <a:latin typeface="Perpetua" pitchFamily="18" charset="0"/>
              </a:rPr>
              <a:t>Average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7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Perpetua" pitchFamily="18" charset="0"/>
              </a:rPr>
              <a:t>Postulate 4</a:t>
            </a:r>
            <a:endParaRPr lang="en-US" b="1" dirty="0">
              <a:latin typeface="Perpet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858" y="1295400"/>
            <a:ext cx="883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Perpetua" pitchFamily="18" charset="0"/>
            </a:endParaRPr>
          </a:p>
          <a:p>
            <a:endParaRPr lang="en-US" sz="2800" dirty="0" smtClean="0">
              <a:latin typeface="Perpetu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Perpetua" pitchFamily="18" charset="0"/>
              </a:rPr>
              <a:t> </a:t>
            </a:r>
            <a:r>
              <a:rPr lang="en-US" sz="2800" b="1" dirty="0" smtClean="0">
                <a:latin typeface="Perpetua" pitchFamily="18" charset="0"/>
              </a:rPr>
              <a:t>Let </a:t>
            </a:r>
            <a:r>
              <a:rPr lang="en-US" sz="2800" b="1" dirty="0" smtClean="0">
                <a:latin typeface="Perpetua" pitchFamily="18" charset="0"/>
                <a:sym typeface="Symbol"/>
              </a:rPr>
              <a:t></a:t>
            </a:r>
            <a:r>
              <a:rPr lang="en-US" sz="2800" b="1" baseline="-25000" dirty="0" smtClean="0">
                <a:latin typeface="Perpetua" pitchFamily="18" charset="0"/>
                <a:sym typeface="Symbol"/>
              </a:rPr>
              <a:t> </a:t>
            </a:r>
            <a:r>
              <a:rPr lang="en-US" sz="2800" b="1" dirty="0" smtClean="0">
                <a:latin typeface="Perpetua" pitchFamily="18" charset="0"/>
                <a:sym typeface="Symbol"/>
              </a:rPr>
              <a:t>(x) describe the </a:t>
            </a:r>
            <a:r>
              <a:rPr lang="en-US" sz="2800" b="1" dirty="0" err="1" smtClean="0">
                <a:latin typeface="Perpetua" pitchFamily="18" charset="0"/>
                <a:sym typeface="Symbol"/>
              </a:rPr>
              <a:t>wavefunction</a:t>
            </a:r>
            <a:r>
              <a:rPr lang="en-US" sz="2800" b="1" dirty="0" smtClean="0">
                <a:latin typeface="Perpetua" pitchFamily="18" charset="0"/>
                <a:sym typeface="Symbol"/>
              </a:rPr>
              <a:t> of a quantum system, </a:t>
            </a:r>
            <a:r>
              <a:rPr lang="en-US" sz="2800" b="1" dirty="0" smtClean="0">
                <a:latin typeface="Perpetua" pitchFamily="18" charset="0"/>
              </a:rPr>
              <a:t>average value of the position (x) is given by the expectation value integral:</a:t>
            </a:r>
            <a:endParaRPr lang="en-US" sz="2800" b="1" dirty="0">
              <a:latin typeface="Perpet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066800"/>
            <a:ext cx="3860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Perpetua" pitchFamily="18" charset="0"/>
              </a:rPr>
              <a:t>Expectation values</a:t>
            </a:r>
            <a:endParaRPr lang="en-US" sz="3600" b="1" dirty="0">
              <a:latin typeface="Perpetua" pitchFamily="18" charset="0"/>
            </a:endParaRPr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263354"/>
              </p:ext>
            </p:extLst>
          </p:nvPr>
        </p:nvGraphicFramePr>
        <p:xfrm>
          <a:off x="152400" y="3733800"/>
          <a:ext cx="4038600" cy="825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name="Equation" r:id="rId3" imgW="1346200" imgH="279400" progId="Equation.DSMT4">
                  <p:embed/>
                </p:oleObj>
              </mc:Choice>
              <mc:Fallback>
                <p:oleObj name="Equation" r:id="rId3" imgW="1346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733800"/>
                        <a:ext cx="4038600" cy="825091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43200" y="6096000"/>
            <a:ext cx="4429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Perpetua" pitchFamily="18" charset="0"/>
              </a:rPr>
              <a:t>Lets see some examples……</a:t>
            </a:r>
            <a:endParaRPr lang="en-US" sz="2800" b="1" dirty="0">
              <a:latin typeface="Perpetua" pitchFamily="18" charset="0"/>
            </a:endParaRPr>
          </a:p>
        </p:txBody>
      </p:sp>
      <p:graphicFrame>
        <p:nvGraphicFramePr>
          <p:cNvPr id="972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323723"/>
              </p:ext>
            </p:extLst>
          </p:nvPr>
        </p:nvGraphicFramePr>
        <p:xfrm>
          <a:off x="5257800" y="3741060"/>
          <a:ext cx="4038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" name="Equation" r:id="rId5" imgW="1346200" imgH="279400" progId="Equation.DSMT4">
                  <p:embed/>
                </p:oleObj>
              </mc:Choice>
              <mc:Fallback>
                <p:oleObj name="Equation" r:id="rId5" imgW="1346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741060"/>
                        <a:ext cx="4038600" cy="825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4800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Note the difference in two expressions above, difference in representation will be clear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soon 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5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Perpetua" pitchFamily="18" charset="0"/>
              </a:rPr>
              <a:t>Expectation or average: no of students v/s height</a:t>
            </a:r>
            <a:endParaRPr lang="en-US" b="1" dirty="0">
              <a:latin typeface="Perpetua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09800" y="4782456"/>
            <a:ext cx="4953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217060" y="1905000"/>
            <a:ext cx="0" cy="2895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69906" y="3352800"/>
            <a:ext cx="152400" cy="1429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0506" y="2743200"/>
            <a:ext cx="152400" cy="2039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29428" y="4066844"/>
            <a:ext cx="185058" cy="700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2743200"/>
            <a:ext cx="1587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of students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17506" y="2971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08106" y="2362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74486" y="36539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74842" y="48768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873688"/>
              </p:ext>
            </p:extLst>
          </p:nvPr>
        </p:nvGraphicFramePr>
        <p:xfrm>
          <a:off x="805542" y="5615218"/>
          <a:ext cx="7578726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name="Equation" r:id="rId3" imgW="2082800" imgH="393700" progId="Equation.DSMT4">
                  <p:embed/>
                </p:oleObj>
              </mc:Choice>
              <mc:Fallback>
                <p:oleObj name="Equation" r:id="rId3" imgW="2082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542" y="5615218"/>
                        <a:ext cx="7578726" cy="1054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369906" y="487680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4.5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134016" y="48506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400800" y="4876800"/>
            <a:ext cx="81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Height</a:t>
            </a:r>
            <a:endParaRPr lang="en-US" b="1" dirty="0"/>
          </a:p>
        </p:txBody>
      </p:sp>
      <p:graphicFrame>
        <p:nvGraphicFramePr>
          <p:cNvPr id="98322" name="Object 18"/>
          <p:cNvGraphicFramePr>
            <a:graphicFrameLocks noChangeAspect="1"/>
          </p:cNvGraphicFramePr>
          <p:nvPr/>
        </p:nvGraphicFramePr>
        <p:xfrm>
          <a:off x="6400800" y="2743200"/>
          <a:ext cx="2189382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Equation" r:id="rId5" imgW="812447" imgH="660113" progId="Equation.DSMT4">
                  <p:embed/>
                </p:oleObj>
              </mc:Choice>
              <mc:Fallback>
                <p:oleObj name="Equation" r:id="rId5" imgW="812447" imgH="6601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743200"/>
                        <a:ext cx="2189382" cy="13112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1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3383</TotalTime>
  <Words>816</Words>
  <Application>Microsoft Office PowerPoint</Application>
  <PresentationFormat>On-screen Show (4:3)</PresentationFormat>
  <Paragraphs>143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Perpetua</vt:lpstr>
      <vt:lpstr>Symbol</vt:lpstr>
      <vt:lpstr>Office Theme</vt:lpstr>
      <vt:lpstr>Equation</vt:lpstr>
      <vt:lpstr>Chapter 6 Quantum Physics</vt:lpstr>
      <vt:lpstr>RECAP: Quantum Physics</vt:lpstr>
      <vt:lpstr>RECAP: Quantum Physics</vt:lpstr>
      <vt:lpstr>RECAP: Quantum Physics</vt:lpstr>
      <vt:lpstr>Postulate 3</vt:lpstr>
      <vt:lpstr>Today’s Plan</vt:lpstr>
      <vt:lpstr>Postulate 4</vt:lpstr>
      <vt:lpstr>Postulate 4</vt:lpstr>
      <vt:lpstr>Expectation or average: no of students v/s height</vt:lpstr>
      <vt:lpstr>Expectation or average position</vt:lpstr>
      <vt:lpstr>Expectation value of  position of a quantum particle</vt:lpstr>
      <vt:lpstr>Postulate 4</vt:lpstr>
      <vt:lpstr>PowerPoint Presentation</vt:lpstr>
      <vt:lpstr>Postulate 5</vt:lpstr>
      <vt:lpstr>Postulate 5</vt:lpstr>
      <vt:lpstr>Lets see some simple examples  of operator’s</vt:lpstr>
      <vt:lpstr>PowerPoint Presentation</vt:lpstr>
      <vt:lpstr>Operators</vt:lpstr>
      <vt:lpstr>Introducing position operator</vt:lpstr>
      <vt:lpstr>Expectation value of position</vt:lpstr>
      <vt:lpstr>Introducing momentum operator</vt:lpstr>
      <vt:lpstr>Introducing Energy operator</vt:lpstr>
      <vt:lpstr>IMPORTANT GOAL</vt:lpstr>
      <vt:lpstr>Inventing a differential equation which will solve the wavefunction  (x)! </vt:lpstr>
      <vt:lpstr>Inventing a differential equation which will solve the wavefunction  (x,t)! </vt:lpstr>
      <vt:lpstr>PowerPoint Presentation</vt:lpstr>
      <vt:lpstr>Important points</vt:lpstr>
      <vt:lpstr>Practice problems</vt:lpstr>
      <vt:lpstr>How to Solve Problems?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Quantum Physics</dc:title>
  <dc:creator>iitp</dc:creator>
  <cp:lastModifiedBy>HP</cp:lastModifiedBy>
  <cp:revision>18</cp:revision>
  <dcterms:created xsi:type="dcterms:W3CDTF">2019-11-18T12:13:37Z</dcterms:created>
  <dcterms:modified xsi:type="dcterms:W3CDTF">2022-02-17T07:19:55Z</dcterms:modified>
</cp:coreProperties>
</file>