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3" r:id="rId3"/>
    <p:sldId id="320" r:id="rId4"/>
    <p:sldId id="325" r:id="rId5"/>
    <p:sldId id="326" r:id="rId6"/>
    <p:sldId id="321" r:id="rId7"/>
    <p:sldId id="283" r:id="rId8"/>
    <p:sldId id="322" r:id="rId9"/>
    <p:sldId id="319" r:id="rId10"/>
    <p:sldId id="327" r:id="rId11"/>
    <p:sldId id="328" r:id="rId12"/>
    <p:sldId id="329" r:id="rId13"/>
    <p:sldId id="315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7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9" r:id="rId43"/>
    <p:sldId id="360" r:id="rId44"/>
    <p:sldId id="35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CAA1E4-6F7A-492F-B329-54FC8D927CAF}">
          <p14:sldIdLst>
            <p14:sldId id="324"/>
            <p14:sldId id="323"/>
            <p14:sldId id="320"/>
            <p14:sldId id="325"/>
            <p14:sldId id="326"/>
            <p14:sldId id="321"/>
            <p14:sldId id="283"/>
            <p14:sldId id="322"/>
            <p14:sldId id="319"/>
            <p14:sldId id="327"/>
            <p14:sldId id="328"/>
            <p14:sldId id="329"/>
            <p14:sldId id="315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7"/>
            <p14:sldId id="350"/>
            <p14:sldId id="351"/>
            <p14:sldId id="352"/>
            <p14:sldId id="353"/>
            <p14:sldId id="354"/>
            <p14:sldId id="355"/>
            <p14:sldId id="356"/>
            <p14:sldId id="359"/>
            <p14:sldId id="360"/>
            <p14:sldId id="3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6.wmf"/><Relationship Id="rId4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0.wmf"/><Relationship Id="rId4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3.wmf"/><Relationship Id="rId4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9.wmf"/><Relationship Id="rId1" Type="http://schemas.openxmlformats.org/officeDocument/2006/relationships/image" Target="../media/image41.wmf"/><Relationship Id="rId4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36.wmf"/><Relationship Id="rId1" Type="http://schemas.openxmlformats.org/officeDocument/2006/relationships/image" Target="../media/image33.wmf"/><Relationship Id="rId4" Type="http://schemas.openxmlformats.org/officeDocument/2006/relationships/image" Target="../media/image3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9.wmf"/><Relationship Id="rId1" Type="http://schemas.openxmlformats.org/officeDocument/2006/relationships/image" Target="../media/image45.wmf"/><Relationship Id="rId4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51.wmf"/><Relationship Id="rId1" Type="http://schemas.openxmlformats.org/officeDocument/2006/relationships/image" Target="../media/image52.wmf"/><Relationship Id="rId4" Type="http://schemas.openxmlformats.org/officeDocument/2006/relationships/image" Target="../media/image5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9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7.wmf"/><Relationship Id="rId1" Type="http://schemas.openxmlformats.org/officeDocument/2006/relationships/image" Target="../media/image57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8.wmf"/><Relationship Id="rId5" Type="http://schemas.openxmlformats.org/officeDocument/2006/relationships/image" Target="../media/image6.wmf"/><Relationship Id="rId4" Type="http://schemas.openxmlformats.org/officeDocument/2006/relationships/image" Target="../media/image6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1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11.wmf"/><Relationship Id="rId7" Type="http://schemas.openxmlformats.org/officeDocument/2006/relationships/image" Target="../media/image72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11.wmf"/><Relationship Id="rId7" Type="http://schemas.openxmlformats.org/officeDocument/2006/relationships/image" Target="../media/image72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1.wmf"/><Relationship Id="rId1" Type="http://schemas.openxmlformats.org/officeDocument/2006/relationships/image" Target="../media/image12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1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4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4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1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3A06-BAFB-4532-A904-7E4F1FC5C425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A3A06-BAFB-4532-A904-7E4F1FC5C425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06BC9-CEBF-482E-B66D-955D46B28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1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27.gi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8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33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5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6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44.jpe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37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7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9.wmf"/><Relationship Id="rId11" Type="http://schemas.openxmlformats.org/officeDocument/2006/relationships/image" Target="../media/image50.jpeg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49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7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8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9.wmf"/><Relationship Id="rId11" Type="http://schemas.openxmlformats.org/officeDocument/2006/relationships/image" Target="../media/image54.wmf"/><Relationship Id="rId5" Type="http://schemas.openxmlformats.org/officeDocument/2006/relationships/oleObject" Target="../embeddings/oleObject85.bin"/><Relationship Id="rId10" Type="http://schemas.openxmlformats.org/officeDocument/2006/relationships/oleObject" Target="../embeddings/oleObject87.bin"/><Relationship Id="rId4" Type="http://schemas.openxmlformats.org/officeDocument/2006/relationships/image" Target="../media/image51.wmf"/><Relationship Id="rId9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7.wmf"/><Relationship Id="rId11" Type="http://schemas.openxmlformats.org/officeDocument/2006/relationships/image" Target="../media/image58.jpeg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33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9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9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60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6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73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wmf"/><Relationship Id="rId20" Type="http://schemas.openxmlformats.org/officeDocument/2006/relationships/image" Target="../media/image74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113.bin"/><Relationship Id="rId4" Type="http://schemas.openxmlformats.org/officeDocument/2006/relationships/image" Target="../media/image67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7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11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image" Target="../media/image79.jpeg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7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73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10" Type="http://schemas.openxmlformats.org/officeDocument/2006/relationships/image" Target="../media/image69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7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16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3124200"/>
            <a:ext cx="143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RECAP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07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731167"/>
              </p:ext>
            </p:extLst>
          </p:nvPr>
        </p:nvGraphicFramePr>
        <p:xfrm>
          <a:off x="2362200" y="2590800"/>
          <a:ext cx="515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9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515620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495079"/>
              </p:ext>
            </p:extLst>
          </p:nvPr>
        </p:nvGraphicFramePr>
        <p:xfrm>
          <a:off x="0" y="1066800"/>
          <a:ext cx="92249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0" name="Equation" r:id="rId5" imgW="2603160" imgH="279360" progId="Equation.DSMT4">
                  <p:embed/>
                </p:oleObj>
              </mc:Choice>
              <mc:Fallback>
                <p:oleObj name="Equation" r:id="rId5" imgW="2603160" imgH="279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9224963" cy="990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1800" y="206514"/>
            <a:ext cx="3676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REAL SOLUTION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90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609600"/>
            <a:ext cx="170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 4</a:t>
            </a:r>
            <a:endParaRPr lang="en-US" sz="2800" b="1" dirty="0"/>
          </a:p>
        </p:txBody>
      </p:sp>
      <p:pic>
        <p:nvPicPr>
          <p:cNvPr id="88066" name="Picture 2" descr="Image result for Spring mass system with dam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057400"/>
            <a:ext cx="2886075" cy="17907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205" y="1371600"/>
            <a:ext cx="8842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erpetua" pitchFamily="18" charset="0"/>
              </a:rPr>
              <a:t>(a) Plot the solution of a damped harmonic oscillator with x(0) =C with </a:t>
            </a:r>
            <a:r>
              <a:rPr lang="en-US" sz="2400" dirty="0" smtClean="0">
                <a:latin typeface="Perpetua" pitchFamily="18" charset="0"/>
                <a:sym typeface="Symbol"/>
              </a:rPr>
              <a:t>=0</a:t>
            </a:r>
            <a:r>
              <a:rPr lang="en-US" sz="2400" dirty="0" smtClean="0">
                <a:latin typeface="Perpetua" pitchFamily="18" charset="0"/>
              </a:rPr>
              <a:t>.</a:t>
            </a:r>
            <a:endParaRPr lang="en-US" sz="2400" dirty="0">
              <a:latin typeface="Perpetua" pitchFamily="18" charset="0"/>
            </a:endParaRPr>
          </a:p>
        </p:txBody>
      </p:sp>
      <p:pic>
        <p:nvPicPr>
          <p:cNvPr id="107524" name="Picture 4" descr="http://hyperphysics.phy-astr.gsu.edu/hbase/images/oscda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657600"/>
            <a:ext cx="3314700" cy="2819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038600" y="5715000"/>
            <a:ext cx="2057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3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609600"/>
            <a:ext cx="170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 4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939" y="1219200"/>
            <a:ext cx="8255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Perpetua" pitchFamily="18" charset="0"/>
              </a:rPr>
              <a:t>(b) Provided T is the time period and </a:t>
            </a:r>
            <a:r>
              <a:rPr lang="en-US" sz="2400" dirty="0" smtClean="0">
                <a:latin typeface="Perpetua" pitchFamily="18" charset="0"/>
                <a:sym typeface="Symbol"/>
              </a:rPr>
              <a:t></a:t>
            </a:r>
            <a:r>
              <a:rPr lang="en-US" sz="2400" dirty="0" smtClean="0">
                <a:latin typeface="Perpetua" pitchFamily="18" charset="0"/>
              </a:rPr>
              <a:t> is the damping factor, show that in</a:t>
            </a:r>
          </a:p>
          <a:p>
            <a:pPr marL="457200" indent="-457200"/>
            <a:r>
              <a:rPr lang="en-US" sz="2400" dirty="0" smtClean="0">
                <a:latin typeface="Perpetua" pitchFamily="18" charset="0"/>
              </a:rPr>
              <a:t> two successive periods of oscillations, the amplitude falls as </a:t>
            </a:r>
            <a:endParaRPr lang="en-US" sz="2400" dirty="0">
              <a:latin typeface="Perpetua" pitchFamily="18" charset="0"/>
            </a:endParaRPr>
          </a:p>
        </p:txBody>
      </p:sp>
      <p:pic>
        <p:nvPicPr>
          <p:cNvPr id="107524" name="Picture 4" descr="http://hyperphysics.phy-astr.gsu.edu/hbase/images/oscda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3314700" cy="28194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00200" y="4267200"/>
            <a:ext cx="2057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6756400" y="1600199"/>
          <a:ext cx="533400" cy="38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2" name="Equation" r:id="rId4" imgW="279360" imgH="203040" progId="Equation.DSMT4">
                  <p:embed/>
                </p:oleObj>
              </mc:Choice>
              <mc:Fallback>
                <p:oleObj name="Equation" r:id="rId4" imgW="2793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600199"/>
                        <a:ext cx="533400" cy="387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3810000" y="3048000"/>
          <a:ext cx="515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3" name="Equation" r:id="rId6" imgW="1473200" imgH="254000" progId="Equation.DSMT4">
                  <p:embed/>
                </p:oleObj>
              </mc:Choice>
              <mc:Fallback>
                <p:oleObj name="Equation" r:id="rId6" imgW="1473200" imgH="25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048000"/>
                        <a:ext cx="515620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1676400" y="4876800"/>
          <a:ext cx="6543675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4" name="Equation" r:id="rId8" imgW="2425680" imgH="507960" progId="Equation.DSMT4">
                  <p:embed/>
                </p:oleObj>
              </mc:Choice>
              <mc:Fallback>
                <p:oleObj name="Equation" r:id="rId8" imgW="2425680" imgH="507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76800"/>
                        <a:ext cx="6543675" cy="15795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63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der_Damp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63467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5334000"/>
            <a:ext cx="369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Underdamping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Underdamping</a:t>
            </a:r>
            <a:br>
              <a:rPr lang="en-US" b="1" dirty="0" smtClean="0"/>
            </a:br>
            <a:r>
              <a:rPr lang="en-US" b="1" dirty="0" smtClean="0"/>
              <a:t>Recap</a:t>
            </a:r>
            <a:endParaRPr lang="en-US" b="1" dirty="0"/>
          </a:p>
        </p:txBody>
      </p:sp>
      <p:pic>
        <p:nvPicPr>
          <p:cNvPr id="4" name="Picture 3" descr="Under_Damp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057400"/>
            <a:ext cx="5596467" cy="3148013"/>
          </a:xfrm>
          <a:prstGeom prst="rect">
            <a:avLst/>
          </a:prstGeom>
        </p:spPr>
      </p:pic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013958"/>
              </p:ext>
            </p:extLst>
          </p:nvPr>
        </p:nvGraphicFramePr>
        <p:xfrm>
          <a:off x="2209800" y="5649817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name="Equation" r:id="rId4" imgW="457002" imgH="203112" progId="Equation.DSMT4">
                  <p:embed/>
                </p:oleObj>
              </mc:Choice>
              <mc:Fallback>
                <p:oleObj name="Equation" r:id="rId4" imgW="457002" imgH="203112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649817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7440" y="5616714"/>
            <a:ext cx="369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Underdamping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100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419453"/>
              </p:ext>
            </p:extLst>
          </p:nvPr>
        </p:nvGraphicFramePr>
        <p:xfrm>
          <a:off x="1828800" y="304800"/>
          <a:ext cx="56007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3" name="Equation" r:id="rId3" imgW="1600200" imgH="279400" progId="Equation.DSMT4">
                  <p:embed/>
                </p:oleObj>
              </mc:Choice>
              <mc:Fallback>
                <p:oleObj name="Equation" r:id="rId3" imgW="16002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4800"/>
                        <a:ext cx="56007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15560"/>
              </p:ext>
            </p:extLst>
          </p:nvPr>
        </p:nvGraphicFramePr>
        <p:xfrm>
          <a:off x="914400" y="1447800"/>
          <a:ext cx="7273925" cy="7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4" name="Equation" r:id="rId5" imgW="2882900" imgH="279400" progId="Equation.DSMT4">
                  <p:embed/>
                </p:oleObj>
              </mc:Choice>
              <mc:Fallback>
                <p:oleObj name="Equation" r:id="rId5" imgW="2882900" imgH="279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7273925" cy="7049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52873" y="2209800"/>
            <a:ext cx="5081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Solution can be made real by choosing</a:t>
            </a:r>
          </a:p>
          <a:p>
            <a:pPr algn="ctr"/>
            <a:r>
              <a:rPr lang="en-US" sz="2400" b="1" dirty="0"/>
              <a:t>a</a:t>
            </a:r>
            <a:r>
              <a:rPr lang="en-US" sz="2400" b="1" dirty="0" smtClean="0"/>
              <a:t>ppropriate constants </a:t>
            </a:r>
            <a:endParaRPr lang="en-US" sz="2400" b="1" dirty="0"/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78996"/>
              </p:ext>
            </p:extLst>
          </p:nvPr>
        </p:nvGraphicFramePr>
        <p:xfrm>
          <a:off x="4572000" y="3048000"/>
          <a:ext cx="3394075" cy="999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5" name="Equation" r:id="rId7" imgW="2070100" imgH="609600" progId="Equation.DSMT4">
                  <p:embed/>
                </p:oleObj>
              </mc:Choice>
              <mc:Fallback>
                <p:oleObj name="Equation" r:id="rId7" imgW="2070100" imgH="60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3394075" cy="99965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576323"/>
              </p:ext>
            </p:extLst>
          </p:nvPr>
        </p:nvGraphicFramePr>
        <p:xfrm>
          <a:off x="1066800" y="3048000"/>
          <a:ext cx="2944942" cy="94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6" name="Equation" r:id="rId9" imgW="1308100" imgH="419100" progId="Equation.DSMT4">
                  <p:embed/>
                </p:oleObj>
              </mc:Choice>
              <mc:Fallback>
                <p:oleObj name="Equation" r:id="rId9" imgW="1308100" imgH="4191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48000"/>
                        <a:ext cx="2944942" cy="94107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19969"/>
              </p:ext>
            </p:extLst>
          </p:nvPr>
        </p:nvGraphicFramePr>
        <p:xfrm>
          <a:off x="76200" y="4191000"/>
          <a:ext cx="92249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7" name="Equation" r:id="rId11" imgW="2603500" imgH="279400" progId="Equation.DSMT4">
                  <p:embed/>
                </p:oleObj>
              </mc:Choice>
              <mc:Fallback>
                <p:oleObj name="Equation" r:id="rId11" imgW="2603500" imgH="279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191000"/>
                        <a:ext cx="9224963" cy="990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234252"/>
              </p:ext>
            </p:extLst>
          </p:nvPr>
        </p:nvGraphicFramePr>
        <p:xfrm>
          <a:off x="2438400" y="5715000"/>
          <a:ext cx="515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8" name="Equation" r:id="rId13" imgW="1473200" imgH="254000" progId="Equation.DSMT4">
                  <p:embed/>
                </p:oleObj>
              </mc:Choice>
              <mc:Fallback>
                <p:oleObj name="Equation" r:id="rId13" imgW="1473200" imgH="254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715000"/>
                        <a:ext cx="515620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9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yperphysics.phy-astr.gsu.edu/hbase/images/oscda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44143"/>
            <a:ext cx="4724400" cy="401845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62400" y="4515943"/>
            <a:ext cx="3276600" cy="9704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580511"/>
              </p:ext>
            </p:extLst>
          </p:nvPr>
        </p:nvGraphicFramePr>
        <p:xfrm>
          <a:off x="4114800" y="3962400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1" name="Equation" r:id="rId3" imgW="457002" imgH="203112" progId="Equation.DSMT4">
                  <p:embed/>
                </p:oleObj>
              </mc:Choice>
              <mc:Fallback>
                <p:oleObj name="Equation" r:id="rId3" imgW="457002" imgH="203112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962400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8071" y="2362200"/>
            <a:ext cx="854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Analysis of Critically damped oscillator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235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143000" y="784086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2: </a:t>
            </a:r>
            <a:endParaRPr lang="en-US" sz="4000" b="1" dirty="0"/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2838450" y="827131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name="Equation" r:id="rId3" imgW="457002" imgH="203112" progId="Equation.DSMT4">
                  <p:embed/>
                </p:oleObj>
              </mc:Choice>
              <mc:Fallback>
                <p:oleObj name="Equation" r:id="rId3" imgW="457002" imgH="203112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827131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50250" y="783982"/>
            <a:ext cx="3964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(Critical damping)</a:t>
            </a:r>
            <a:endParaRPr lang="en-US" sz="4000" b="1" dirty="0"/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2819400" y="5181600"/>
          <a:ext cx="41338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1" name="Equation" r:id="rId5" imgW="1180588" imgH="253890" progId="Equation.DSMT4">
                  <p:embed/>
                </p:oleObj>
              </mc:Choice>
              <mc:Fallback>
                <p:oleObj name="Equation" r:id="rId5" imgW="1180588" imgH="25389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181600"/>
                        <a:ext cx="413385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5943600" y="4267200"/>
          <a:ext cx="20701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2" name="Equation" r:id="rId7" imgW="698197" imgH="165028" progId="Equation.DSMT4">
                  <p:embed/>
                </p:oleObj>
              </mc:Choice>
              <mc:Fallback>
                <p:oleObj name="Equation" r:id="rId7" imgW="698197" imgH="165028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267200"/>
                        <a:ext cx="2070100" cy="488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1447800" y="1676400"/>
          <a:ext cx="3886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3" name="Equation" r:id="rId9" imgW="1218671" imgH="291973" progId="Equation.DSMT4">
                  <p:embed/>
                </p:oleObj>
              </mc:Choice>
              <mc:Fallback>
                <p:oleObj name="Equation" r:id="rId9" imgW="1218671" imgH="291973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3886200" cy="927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/>
        </p:nvGraphicFramePr>
        <p:xfrm>
          <a:off x="2362200" y="2895600"/>
          <a:ext cx="5511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4" name="Equation" r:id="rId11" imgW="1574800" imgH="279400" progId="Equation.DSMT4">
                  <p:embed/>
                </p:oleObj>
              </mc:Choice>
              <mc:Fallback>
                <p:oleObj name="Equation" r:id="rId11" imgW="1574800" imgH="279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95600"/>
                        <a:ext cx="5511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2" name="Object 12"/>
          <p:cNvGraphicFramePr>
            <a:graphicFrameLocks noChangeAspect="1"/>
          </p:cNvGraphicFramePr>
          <p:nvPr/>
        </p:nvGraphicFramePr>
        <p:xfrm>
          <a:off x="5791200" y="1676400"/>
          <a:ext cx="274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5" name="Equation" r:id="rId13" imgW="927100" imgH="292100" progId="Equation.DSMT4">
                  <p:embed/>
                </p:oleObj>
              </mc:Choice>
              <mc:Fallback>
                <p:oleObj name="Equation" r:id="rId13" imgW="927100" imgH="2921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76400"/>
                        <a:ext cx="2743200" cy="863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200" y="4191000"/>
            <a:ext cx="5146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Under critical damping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56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 l="34200" t="19200" r="17400" b="23467"/>
          <a:stretch>
            <a:fillRect/>
          </a:stretch>
        </p:blipFill>
        <p:spPr bwMode="auto">
          <a:xfrm>
            <a:off x="190500" y="562039"/>
            <a:ext cx="8763000" cy="583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14600" y="2133600"/>
            <a:ext cx="3657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16002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en-US" sz="2800" dirty="0" smtClean="0"/>
              <a:t>Write the equation of motion for a spring mass system connected to a damper as shown in figure. In the figure, b is the damping coefficient. 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AutoNum type="alphaLcParenBoth"/>
            </a:pPr>
            <a:r>
              <a:rPr lang="en-US" sz="2800" dirty="0" smtClean="0"/>
              <a:t>Find the solution of the damped harmonic oscillator. Use the trial solution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838200"/>
            <a:ext cx="170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 3</a:t>
            </a:r>
            <a:endParaRPr lang="en-US" sz="2800" b="1" dirty="0"/>
          </a:p>
        </p:txBody>
      </p:sp>
      <p:pic>
        <p:nvPicPr>
          <p:cNvPr id="88066" name="Picture 2" descr="Image result for Spring mass system with dam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191000"/>
            <a:ext cx="2886075" cy="1790701"/>
          </a:xfrm>
          <a:prstGeom prst="rect">
            <a:avLst/>
          </a:prstGeom>
          <a:noFill/>
        </p:spPr>
      </p:pic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3221038" y="3816350"/>
          <a:ext cx="12049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9" name="Equation" r:id="rId4" imgW="736600" imgH="228600" progId="Equation.DSMT4">
                  <p:embed/>
                </p:oleObj>
              </mc:Choice>
              <mc:Fallback>
                <p:oleObj name="Equation" r:id="rId4" imgW="73660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3816350"/>
                        <a:ext cx="12049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6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609600"/>
            <a:ext cx="170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 4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6205" y="1371600"/>
            <a:ext cx="903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erpetua" pitchFamily="18" charset="0"/>
              </a:rPr>
              <a:t>(a) Show that a critically damped oscillator can cross the equilibrium position at most once.</a:t>
            </a:r>
            <a:endParaRPr lang="en-US" sz="2400" dirty="0">
              <a:latin typeface="Perpetua" pitchFamily="18" charset="0"/>
            </a:endParaRPr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2362200" y="2362200"/>
          <a:ext cx="41338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0" name="Equation" r:id="rId3" imgW="1180588" imgH="253890" progId="Equation.DSMT4">
                  <p:embed/>
                </p:oleObj>
              </mc:Choice>
              <mc:Fallback>
                <p:oleObj name="Equation" r:id="rId3" imgW="1180588" imgH="25389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413385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828800" y="3962400"/>
            <a:ext cx="5943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                 what will happen???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5000" y="4724400"/>
            <a:ext cx="5943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system will cross equilibrium.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2544763" y="3886200"/>
          <a:ext cx="13049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Equation" r:id="rId5" imgW="723586" imgH="393529" progId="Equation.DSMT4">
                  <p:embed/>
                </p:oleObj>
              </mc:Choice>
              <mc:Fallback>
                <p:oleObj name="Equation" r:id="rId5" imgW="723586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3886200"/>
                        <a:ext cx="1304925" cy="7080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4500" y="5410200"/>
            <a:ext cx="8266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However, negative time is not acceptable since x(-t) is invalid. 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32000" y="5981700"/>
            <a:ext cx="5943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For the oscillator to cross equilibrium at finite time (&gt;0),  A or B has to be negative.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263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5984875" y="1600200"/>
          <a:ext cx="14414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7" name="Equation" r:id="rId3" imgW="533169" imgH="393529" progId="Equation.DSMT4">
                  <p:embed/>
                </p:oleObj>
              </mc:Choice>
              <mc:Fallback>
                <p:oleObj name="Equation" r:id="rId3" imgW="533169" imgH="393529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1600200"/>
                        <a:ext cx="1441450" cy="1054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90800" y="2895600"/>
            <a:ext cx="246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control A and B?</a:t>
            </a:r>
            <a:endParaRPr lang="en-US" dirty="0"/>
          </a:p>
        </p:txBody>
      </p:sp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1676400" y="3505200"/>
          <a:ext cx="53133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8" name="Equation" r:id="rId5" imgW="1726451" imgH="203112" progId="Equation.DSMT4">
                  <p:embed/>
                </p:oleObj>
              </mc:Choice>
              <mc:Fallback>
                <p:oleObj name="Equation" r:id="rId5" imgW="1726451" imgH="203112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05200"/>
                        <a:ext cx="5313363" cy="6254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304800" y="4724400"/>
          <a:ext cx="23463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9" name="Equation" r:id="rId7" imgW="1028254" imgH="431613" progId="Equation.DSMT4">
                  <p:embed/>
                </p:oleObj>
              </mc:Choice>
              <mc:Fallback>
                <p:oleObj name="Equation" r:id="rId7" imgW="1028254" imgH="431613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724400"/>
                        <a:ext cx="2346325" cy="9858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8" name="Object 10"/>
          <p:cNvGraphicFramePr>
            <a:graphicFrameLocks noChangeAspect="1"/>
          </p:cNvGraphicFramePr>
          <p:nvPr/>
        </p:nvGraphicFramePr>
        <p:xfrm>
          <a:off x="1143000" y="1676400"/>
          <a:ext cx="41338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0" name="Equation" r:id="rId9" imgW="1180588" imgH="253890" progId="Equation.DSMT4">
                  <p:embed/>
                </p:oleObj>
              </mc:Choice>
              <mc:Fallback>
                <p:oleObj name="Equation" r:id="rId9" imgW="1180588" imgH="25389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76400"/>
                        <a:ext cx="413385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9" name="Object 11"/>
          <p:cNvGraphicFramePr>
            <a:graphicFrameLocks noChangeAspect="1"/>
          </p:cNvGraphicFramePr>
          <p:nvPr/>
        </p:nvGraphicFramePr>
        <p:xfrm>
          <a:off x="3533775" y="4953000"/>
          <a:ext cx="43243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1" name="Equation" r:id="rId11" imgW="1155700" imgH="419100" progId="Equation.DSMT4">
                  <p:embed/>
                </p:oleObj>
              </mc:Choice>
              <mc:Fallback>
                <p:oleObj name="Equation" r:id="rId11" imgW="1155700" imgH="4191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4953000"/>
                        <a:ext cx="4324350" cy="1562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6205" y="228600"/>
            <a:ext cx="903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erpetua" pitchFamily="18" charset="0"/>
              </a:rPr>
              <a:t>(b) Using the initial conditions, find at what time the system will cross equilibrium.</a:t>
            </a:r>
            <a:endParaRPr lang="en-US" sz="24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Plots of 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225166"/>
              </p:ext>
            </p:extLst>
          </p:nvPr>
        </p:nvGraphicFramePr>
        <p:xfrm>
          <a:off x="2590800" y="2590800"/>
          <a:ext cx="4127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7" name="Equation" r:id="rId3" imgW="1180588" imgH="253890" progId="Equation.DSMT4">
                  <p:embed/>
                </p:oleObj>
              </mc:Choice>
              <mc:Fallback>
                <p:oleObj name="Equation" r:id="rId3" imgW="1180588" imgH="25389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590800"/>
                        <a:ext cx="412750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2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Plot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Given 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727527"/>
              </p:ext>
            </p:extLst>
          </p:nvPr>
        </p:nvGraphicFramePr>
        <p:xfrm>
          <a:off x="3352801" y="1676400"/>
          <a:ext cx="1981200" cy="21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1" name="Equation" r:id="rId3" imgW="596900" imgH="660400" progId="Equation.DSMT4">
                  <p:embed/>
                </p:oleObj>
              </mc:Choice>
              <mc:Fallback>
                <p:oleObj name="Equation" r:id="rId3" imgW="596900" imgH="660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1676400"/>
                        <a:ext cx="1981200" cy="21811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3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56834"/>
              </p:ext>
            </p:extLst>
          </p:nvPr>
        </p:nvGraphicFramePr>
        <p:xfrm>
          <a:off x="2895600" y="304800"/>
          <a:ext cx="4127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8" name="Equation" r:id="rId3" imgW="1180588" imgH="253890" progId="Equation.DSMT4">
                  <p:embed/>
                </p:oleObj>
              </mc:Choice>
              <mc:Fallback>
                <p:oleObj name="Equation" r:id="rId3" imgW="1180588" imgH="25389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4800"/>
                        <a:ext cx="412750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828800"/>
            <a:ext cx="32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Zero crossing: </a:t>
            </a:r>
            <a:endParaRPr lang="en-US" sz="40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049466"/>
              </p:ext>
            </p:extLst>
          </p:nvPr>
        </p:nvGraphicFramePr>
        <p:xfrm>
          <a:off x="3648075" y="1905000"/>
          <a:ext cx="13049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9" name="Equation" r:id="rId5" imgW="723586" imgH="393529" progId="Equation.DSMT4">
                  <p:embed/>
                </p:oleObj>
              </mc:Choice>
              <mc:Fallback>
                <p:oleObj name="Equation" r:id="rId5" imgW="723586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1905000"/>
                        <a:ext cx="1304925" cy="7080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066800" y="2895600"/>
            <a:ext cx="5943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For the oscillator to cross equilibrium at finite time t &gt;0,  A or B has to be negative.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859053"/>
              </p:ext>
            </p:extLst>
          </p:nvPr>
        </p:nvGraphicFramePr>
        <p:xfrm>
          <a:off x="3200400" y="3657601"/>
          <a:ext cx="1676400" cy="144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0" name="Equation" r:id="rId7" imgW="596900" imgH="660400" progId="Equation.DSMT4">
                  <p:embed/>
                </p:oleObj>
              </mc:Choice>
              <mc:Fallback>
                <p:oleObj name="Equation" r:id="rId7" imgW="596900" imgH="660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57601"/>
                        <a:ext cx="1676400" cy="144779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449418"/>
              </p:ext>
            </p:extLst>
          </p:nvPr>
        </p:nvGraphicFramePr>
        <p:xfrm>
          <a:off x="1348078" y="5270500"/>
          <a:ext cx="2336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1" name="Equation" r:id="rId9" imgW="1028254" imgH="431613" progId="Equation.DSMT4">
                  <p:embed/>
                </p:oleObj>
              </mc:Choice>
              <mc:Fallback>
                <p:oleObj name="Equation" r:id="rId9" imgW="1028254" imgH="431613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078" y="5270500"/>
                        <a:ext cx="2336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14800" y="5638800"/>
            <a:ext cx="4635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= 10, B = 4,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c</a:t>
            </a:r>
            <a:r>
              <a:rPr lang="en-US" b="1" dirty="0" smtClean="0"/>
              <a:t> is negative, hence system</a:t>
            </a:r>
          </a:p>
          <a:p>
            <a:r>
              <a:rPr lang="en-US" b="1" dirty="0"/>
              <a:t>w</a:t>
            </a:r>
            <a:r>
              <a:rPr lang="en-US" b="1" dirty="0" smtClean="0"/>
              <a:t>ill not cross equilibrium in positive value of 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3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Maxima /Minima:</a:t>
            </a:r>
            <a:endParaRPr lang="en-US" sz="4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559247"/>
              </p:ext>
            </p:extLst>
          </p:nvPr>
        </p:nvGraphicFramePr>
        <p:xfrm>
          <a:off x="3124200" y="1600200"/>
          <a:ext cx="2508250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0" name="Equation" r:id="rId3" imgW="1104840" imgH="838080" progId="Equation.DSMT4">
                  <p:embed/>
                </p:oleObj>
              </mc:Choice>
              <mc:Fallback>
                <p:oleObj name="Equation" r:id="rId3" imgW="110484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00200"/>
                        <a:ext cx="2508250" cy="1898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821762"/>
              </p:ext>
            </p:extLst>
          </p:nvPr>
        </p:nvGraphicFramePr>
        <p:xfrm>
          <a:off x="3810000" y="4419600"/>
          <a:ext cx="11811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1" name="Equation" r:id="rId5" imgW="520560" imgH="419040" progId="Equation.DSMT4">
                  <p:embed/>
                </p:oleObj>
              </mc:Choice>
              <mc:Fallback>
                <p:oleObj name="Equation" r:id="rId5" imgW="52056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19600"/>
                        <a:ext cx="1181100" cy="9429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05400" y="4648200"/>
            <a:ext cx="2136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Maximum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8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itical_Dampin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050" y="3048000"/>
            <a:ext cx="4734350" cy="3657600"/>
          </a:xfrm>
          <a:prstGeom prst="rect">
            <a:avLst/>
          </a:prstGeom>
        </p:spPr>
      </p:pic>
      <p:graphicFrame>
        <p:nvGraphicFramePr>
          <p:cNvPr id="129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379375"/>
              </p:ext>
            </p:extLst>
          </p:nvPr>
        </p:nvGraphicFramePr>
        <p:xfrm>
          <a:off x="6096000" y="3733800"/>
          <a:ext cx="2233613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6" name="Equation" r:id="rId4" imgW="596900" imgH="660400" progId="Equation.DSMT4">
                  <p:embed/>
                </p:oleObj>
              </mc:Choice>
              <mc:Fallback>
                <p:oleObj name="Equation" r:id="rId4" imgW="596900" imgH="660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33800"/>
                        <a:ext cx="2233613" cy="24590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759092"/>
              </p:ext>
            </p:extLst>
          </p:nvPr>
        </p:nvGraphicFramePr>
        <p:xfrm>
          <a:off x="2133600" y="1600200"/>
          <a:ext cx="2336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7" name="Equation" r:id="rId6" imgW="1028254" imgH="431613" progId="Equation.DSMT4">
                  <p:embed/>
                </p:oleObj>
              </mc:Choice>
              <mc:Fallback>
                <p:oleObj name="Equation" r:id="rId6" imgW="1028254" imgH="431613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2336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56834"/>
              </p:ext>
            </p:extLst>
          </p:nvPr>
        </p:nvGraphicFramePr>
        <p:xfrm>
          <a:off x="2895600" y="304800"/>
          <a:ext cx="4127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8" name="Equation" r:id="rId8" imgW="1180588" imgH="253890" progId="Equation.DSMT4">
                  <p:embed/>
                </p:oleObj>
              </mc:Choice>
              <mc:Fallback>
                <p:oleObj name="Equation" r:id="rId8" imgW="1180588" imgH="25389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4800"/>
                        <a:ext cx="412750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984875" y="1600200"/>
          <a:ext cx="14414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9" name="Equation" r:id="rId10" imgW="533169" imgH="393529" progId="Equation.DSMT4">
                  <p:embed/>
                </p:oleObj>
              </mc:Choice>
              <mc:Fallback>
                <p:oleObj name="Equation" r:id="rId10" imgW="533169" imgH="393529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1600200"/>
                        <a:ext cx="1441450" cy="1054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321" y="3657600"/>
            <a:ext cx="18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Maximum at 7.6s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213366" y="4566166"/>
            <a:ext cx="1992868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056171"/>
              </p:ext>
            </p:extLst>
          </p:nvPr>
        </p:nvGraphicFramePr>
        <p:xfrm>
          <a:off x="3352800" y="1905000"/>
          <a:ext cx="28346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7" name="Equation" r:id="rId3" imgW="698500" imgH="660400" progId="Equation.DSMT4">
                  <p:embed/>
                </p:oleObj>
              </mc:Choice>
              <mc:Fallback>
                <p:oleObj name="Equation" r:id="rId3" imgW="698500" imgH="660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2834662" cy="2667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0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360363"/>
              </p:ext>
            </p:extLst>
          </p:nvPr>
        </p:nvGraphicFramePr>
        <p:xfrm>
          <a:off x="2895600" y="304800"/>
          <a:ext cx="4127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4" name="Equation" r:id="rId3" imgW="1180588" imgH="253890" progId="Equation.DSMT4">
                  <p:embed/>
                </p:oleObj>
              </mc:Choice>
              <mc:Fallback>
                <p:oleObj name="Equation" r:id="rId3" imgW="1180588" imgH="25389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4800"/>
                        <a:ext cx="412750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828800"/>
            <a:ext cx="32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Zero crossing: </a:t>
            </a:r>
            <a:endParaRPr lang="en-US" sz="40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452501"/>
              </p:ext>
            </p:extLst>
          </p:nvPr>
        </p:nvGraphicFramePr>
        <p:xfrm>
          <a:off x="3648075" y="1905000"/>
          <a:ext cx="13049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5" name="Equation" r:id="rId5" imgW="723586" imgH="393529" progId="Equation.DSMT4">
                  <p:embed/>
                </p:oleObj>
              </mc:Choice>
              <mc:Fallback>
                <p:oleObj name="Equation" r:id="rId5" imgW="723586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1905000"/>
                        <a:ext cx="1304925" cy="7080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066800" y="2895600"/>
            <a:ext cx="5943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For the oscillator to cross equilibrium at finite time, A or B has to be negative.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075293"/>
              </p:ext>
            </p:extLst>
          </p:nvPr>
        </p:nvGraphicFramePr>
        <p:xfrm>
          <a:off x="3057525" y="3657600"/>
          <a:ext cx="19621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6" name="Equation" r:id="rId7" imgW="698400" imgH="660240" progId="Equation.DSMT4">
                  <p:embed/>
                </p:oleObj>
              </mc:Choice>
              <mc:Fallback>
                <p:oleObj name="Equation" r:id="rId7" imgW="698400" imgH="660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3657600"/>
                        <a:ext cx="1962150" cy="14478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763184"/>
              </p:ext>
            </p:extLst>
          </p:nvPr>
        </p:nvGraphicFramePr>
        <p:xfrm>
          <a:off x="1348078" y="5270500"/>
          <a:ext cx="2336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7" name="Equation" r:id="rId9" imgW="1028254" imgH="431613" progId="Equation.DSMT4">
                  <p:embed/>
                </p:oleObj>
              </mc:Choice>
              <mc:Fallback>
                <p:oleObj name="Equation" r:id="rId9" imgW="1028254" imgH="431613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078" y="5270500"/>
                        <a:ext cx="2336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14800" y="5638800"/>
            <a:ext cx="437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= -10, B = 2,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c</a:t>
            </a:r>
            <a:r>
              <a:rPr lang="en-US" b="1" dirty="0" smtClean="0"/>
              <a:t> is positive, hence system</a:t>
            </a:r>
          </a:p>
          <a:p>
            <a:r>
              <a:rPr lang="en-US" b="1" dirty="0"/>
              <a:t>w</a:t>
            </a:r>
            <a:r>
              <a:rPr lang="en-US" b="1" dirty="0" smtClean="0"/>
              <a:t>ill cross equilibrium in positive value of 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889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85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Maxima /Minima:</a:t>
            </a:r>
            <a:endParaRPr lang="en-US" sz="4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615734"/>
              </p:ext>
            </p:extLst>
          </p:nvPr>
        </p:nvGraphicFramePr>
        <p:xfrm>
          <a:off x="4191000" y="4710113"/>
          <a:ext cx="11811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6" name="Equation" r:id="rId3" imgW="520560" imgH="419040" progId="Equation.DSMT4">
                  <p:embed/>
                </p:oleObj>
              </mc:Choice>
              <mc:Fallback>
                <p:oleObj name="Equation" r:id="rId3" imgW="52056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10113"/>
                        <a:ext cx="1181100" cy="9429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1200" y="4876800"/>
            <a:ext cx="2136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Maximum</a:t>
            </a:r>
            <a:endParaRPr lang="en-US" sz="36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59481"/>
              </p:ext>
            </p:extLst>
          </p:nvPr>
        </p:nvGraphicFramePr>
        <p:xfrm>
          <a:off x="3633788" y="1828800"/>
          <a:ext cx="235743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7" name="Equation" r:id="rId5" imgW="1041120" imgH="838080" progId="Equation.DSMT4">
                  <p:embed/>
                </p:oleObj>
              </mc:Choice>
              <mc:Fallback>
                <p:oleObj name="Equation" r:id="rId5" imgW="104112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1828800"/>
                        <a:ext cx="2357437" cy="18923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32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527476"/>
              </p:ext>
            </p:extLst>
          </p:nvPr>
        </p:nvGraphicFramePr>
        <p:xfrm>
          <a:off x="1371600" y="838200"/>
          <a:ext cx="3200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5" name="Equation" r:id="rId3" imgW="914400" imgH="279400" progId="Equation.DSMT4">
                  <p:embed/>
                </p:oleObj>
              </mc:Choice>
              <mc:Fallback>
                <p:oleObj name="Equation" r:id="rId3" imgW="914400" imgH="2794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838200"/>
                        <a:ext cx="3200400" cy="9779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78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628325"/>
              </p:ext>
            </p:extLst>
          </p:nvPr>
        </p:nvGraphicFramePr>
        <p:xfrm>
          <a:off x="228600" y="2057400"/>
          <a:ext cx="39116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6" name="Equation" r:id="rId5" imgW="1117115" imgH="317362" progId="Equation.DSMT4">
                  <p:embed/>
                </p:oleObj>
              </mc:Choice>
              <mc:Fallback>
                <p:oleObj name="Equation" r:id="rId5" imgW="1117115" imgH="317362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3911600" cy="1111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742549"/>
              </p:ext>
            </p:extLst>
          </p:nvPr>
        </p:nvGraphicFramePr>
        <p:xfrm>
          <a:off x="4495800" y="1905000"/>
          <a:ext cx="37338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7" name="Equation" r:id="rId7" imgW="1066337" imgH="393529" progId="Equation.DSMT4">
                  <p:embed/>
                </p:oleObj>
              </mc:Choice>
              <mc:Fallback>
                <p:oleObj name="Equation" r:id="rId7" imgW="1066337" imgH="393529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3733800" cy="13779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947317"/>
              </p:ext>
            </p:extLst>
          </p:nvPr>
        </p:nvGraphicFramePr>
        <p:xfrm>
          <a:off x="4343400" y="3657600"/>
          <a:ext cx="2444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8" name="Equation" r:id="rId9" imgW="698500" imgH="228600" progId="Equation.DSMT4">
                  <p:embed/>
                </p:oleObj>
              </mc:Choice>
              <mc:Fallback>
                <p:oleObj name="Equation" r:id="rId9" imgW="698500" imgH="2286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657600"/>
                        <a:ext cx="2444750" cy="800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4600" y="3810000"/>
            <a:ext cx="1566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Trial solution</a:t>
            </a:r>
            <a:endParaRPr lang="en-US" sz="2000" b="1" dirty="0"/>
          </a:p>
        </p:txBody>
      </p:sp>
      <p:graphicFrame>
        <p:nvGraphicFramePr>
          <p:cNvPr id="532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91130"/>
              </p:ext>
            </p:extLst>
          </p:nvPr>
        </p:nvGraphicFramePr>
        <p:xfrm>
          <a:off x="5105400" y="990600"/>
          <a:ext cx="13747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9" name="Equation" r:id="rId11" imgW="482391" imgH="203112" progId="Equation.DSMT4">
                  <p:embed/>
                </p:oleObj>
              </mc:Choice>
              <mc:Fallback>
                <p:oleObj name="Equation" r:id="rId11" imgW="482391" imgH="203112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990600"/>
                        <a:ext cx="1374775" cy="711200"/>
                      </a:xfrm>
                      <a:prstGeom prst="rect">
                        <a:avLst/>
                      </a:prstGeom>
                      <a:solidFill>
                        <a:srgbClr val="99CCFF">
                          <a:alpha val="56078"/>
                        </a:srgbClr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103190"/>
              </p:ext>
            </p:extLst>
          </p:nvPr>
        </p:nvGraphicFramePr>
        <p:xfrm>
          <a:off x="2895600" y="4572000"/>
          <a:ext cx="3886200" cy="931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0" name="Equation" r:id="rId13" imgW="1218671" imgH="291973" progId="Equation.DSMT4">
                  <p:embed/>
                </p:oleObj>
              </mc:Choice>
              <mc:Fallback>
                <p:oleObj name="Equation" r:id="rId13" imgW="1218671" imgH="291973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2000"/>
                        <a:ext cx="3886200" cy="93106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644806"/>
              </p:ext>
            </p:extLst>
          </p:nvPr>
        </p:nvGraphicFramePr>
        <p:xfrm>
          <a:off x="1066800" y="5562600"/>
          <a:ext cx="74231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1" name="Equation" r:id="rId15" imgW="2120900" imgH="381000" progId="Equation.DSMT4">
                  <p:embed/>
                </p:oleObj>
              </mc:Choice>
              <mc:Fallback>
                <p:oleObj name="Equation" r:id="rId15" imgW="2120900" imgH="3810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562600"/>
                        <a:ext cx="7423150" cy="1333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585802"/>
              </p:ext>
            </p:extLst>
          </p:nvPr>
        </p:nvGraphicFramePr>
        <p:xfrm>
          <a:off x="5867400" y="3695200"/>
          <a:ext cx="2308225" cy="2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2" name="Equation" r:id="rId3" imgW="698500" imgH="660400" progId="Equation.DSMT4">
                  <p:embed/>
                </p:oleObj>
              </mc:Choice>
              <mc:Fallback>
                <p:oleObj name="Equation" r:id="rId3" imgW="698500" imgH="660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695200"/>
                        <a:ext cx="2308225" cy="2172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07850"/>
              </p:ext>
            </p:extLst>
          </p:nvPr>
        </p:nvGraphicFramePr>
        <p:xfrm>
          <a:off x="1905000" y="1371600"/>
          <a:ext cx="2336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3" name="Equation" r:id="rId5" imgW="1028254" imgH="431613" progId="Equation.DSMT4">
                  <p:embed/>
                </p:oleObj>
              </mc:Choice>
              <mc:Fallback>
                <p:oleObj name="Equation" r:id="rId5" imgW="1028254" imgH="431613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1600"/>
                        <a:ext cx="2336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952132"/>
              </p:ext>
            </p:extLst>
          </p:nvPr>
        </p:nvGraphicFramePr>
        <p:xfrm>
          <a:off x="1295400" y="76200"/>
          <a:ext cx="4127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4" name="Equation" r:id="rId7" imgW="1180588" imgH="253890" progId="Equation.DSMT4">
                  <p:embed/>
                </p:oleObj>
              </mc:Choice>
              <mc:Fallback>
                <p:oleObj name="Equation" r:id="rId7" imgW="1180588" imgH="25389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6200"/>
                        <a:ext cx="412750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28016"/>
              </p:ext>
            </p:extLst>
          </p:nvPr>
        </p:nvGraphicFramePr>
        <p:xfrm>
          <a:off x="5435600" y="1600200"/>
          <a:ext cx="2540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5" name="Equation" r:id="rId9" imgW="939600" imgH="393480" progId="Equation.DSMT4">
                  <p:embed/>
                </p:oleObj>
              </mc:Choice>
              <mc:Fallback>
                <p:oleObj name="Equation" r:id="rId9" imgW="9396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600200"/>
                        <a:ext cx="2540000" cy="1054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Critical_Damping_7.jpg"/>
          <p:cNvPicPr>
            <a:picLocks noChangeAspect="1"/>
          </p:cNvPicPr>
          <p:nvPr/>
        </p:nvPicPr>
        <p:blipFill>
          <a:blip r:embed="rId11" cstate="print"/>
          <a:srcRect l="7965" t="8018" r="11504" b="5727"/>
          <a:stretch>
            <a:fillRect/>
          </a:stretch>
        </p:blipFill>
        <p:spPr>
          <a:xfrm>
            <a:off x="304800" y="2544417"/>
            <a:ext cx="5029200" cy="41611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752600"/>
            <a:ext cx="178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Maximum at 15s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39906" y="3206027"/>
            <a:ext cx="2221468" cy="53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Plot 3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29444"/>
              </p:ext>
            </p:extLst>
          </p:nvPr>
        </p:nvGraphicFramePr>
        <p:xfrm>
          <a:off x="3330575" y="2057400"/>
          <a:ext cx="26130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3" name="Equation" r:id="rId3" imgW="698500" imgH="660400" progId="Equation.DSMT4">
                  <p:embed/>
                </p:oleObj>
              </mc:Choice>
              <mc:Fallback>
                <p:oleObj name="Equation" r:id="rId3" imgW="698500" imgH="660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2057400"/>
                        <a:ext cx="2613025" cy="24590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7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473714"/>
            <a:ext cx="32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Zero crossing: </a:t>
            </a:r>
            <a:endParaRPr lang="en-US" sz="4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117946"/>
              </p:ext>
            </p:extLst>
          </p:nvPr>
        </p:nvGraphicFramePr>
        <p:xfrm>
          <a:off x="4038600" y="4473575"/>
          <a:ext cx="21304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0" name="Equation" r:id="rId3" imgW="1180800" imgH="393480" progId="Equation.DSMT4">
                  <p:embed/>
                </p:oleObj>
              </mc:Choice>
              <mc:Fallback>
                <p:oleObj name="Equation" r:id="rId3" imgW="118080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73575"/>
                        <a:ext cx="2130425" cy="7080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540254"/>
              </p:ext>
            </p:extLst>
          </p:nvPr>
        </p:nvGraphicFramePr>
        <p:xfrm>
          <a:off x="3482975" y="457200"/>
          <a:ext cx="2232025" cy="210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1" name="Equation" r:id="rId5" imgW="698500" imgH="660400" progId="Equation.DSMT4">
                  <p:embed/>
                </p:oleObj>
              </mc:Choice>
              <mc:Fallback>
                <p:oleObj name="Equation" r:id="rId5" imgW="698500" imgH="660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457200"/>
                        <a:ext cx="2232025" cy="210049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053682"/>
              </p:ext>
            </p:extLst>
          </p:nvPr>
        </p:nvGraphicFramePr>
        <p:xfrm>
          <a:off x="838200" y="3252569"/>
          <a:ext cx="2336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2" name="Equation" r:id="rId7" imgW="1028254" imgH="431613" progId="Equation.DSMT4">
                  <p:embed/>
                </p:oleObj>
              </mc:Choice>
              <mc:Fallback>
                <p:oleObj name="Equation" r:id="rId7" imgW="1028254" imgH="431613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52569"/>
                        <a:ext cx="2336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04922" y="3316069"/>
            <a:ext cx="4635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= -40, B = -1,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c</a:t>
            </a:r>
            <a:r>
              <a:rPr lang="en-US" b="1" dirty="0" smtClean="0"/>
              <a:t> is negative, hence system</a:t>
            </a:r>
          </a:p>
          <a:p>
            <a:r>
              <a:rPr lang="en-US" b="1" dirty="0"/>
              <a:t>w</a:t>
            </a:r>
            <a:r>
              <a:rPr lang="en-US" b="1" dirty="0" smtClean="0"/>
              <a:t>ill not cross equilibrium in positive value of t </a:t>
            </a:r>
            <a:endParaRPr lang="en-US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784669"/>
              </p:ext>
            </p:extLst>
          </p:nvPr>
        </p:nvGraphicFramePr>
        <p:xfrm>
          <a:off x="3986213" y="5383213"/>
          <a:ext cx="2016125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3" name="Equation" r:id="rId9" imgW="1143000" imgH="838080" progId="Equation.DSMT4">
                  <p:embed/>
                </p:oleObj>
              </mc:Choice>
              <mc:Fallback>
                <p:oleObj name="Equation" r:id="rId9" imgW="11430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5383213"/>
                        <a:ext cx="2016125" cy="14747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715000"/>
            <a:ext cx="4039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Maxima/Minima: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549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08771"/>
              </p:ext>
            </p:extLst>
          </p:nvPr>
        </p:nvGraphicFramePr>
        <p:xfrm>
          <a:off x="6324600" y="3733800"/>
          <a:ext cx="26130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4" name="Equation" r:id="rId3" imgW="698500" imgH="660400" progId="Equation.DSMT4">
                  <p:embed/>
                </p:oleObj>
              </mc:Choice>
              <mc:Fallback>
                <p:oleObj name="Equation" r:id="rId3" imgW="698500" imgH="660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733800"/>
                        <a:ext cx="2613025" cy="24590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969298"/>
              </p:ext>
            </p:extLst>
          </p:nvPr>
        </p:nvGraphicFramePr>
        <p:xfrm>
          <a:off x="6197600" y="685800"/>
          <a:ext cx="2336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5" name="Equation" r:id="rId5" imgW="1028254" imgH="431613" progId="Equation.DSMT4">
                  <p:embed/>
                </p:oleObj>
              </mc:Choice>
              <mc:Fallback>
                <p:oleObj name="Equation" r:id="rId5" imgW="1028254" imgH="431613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685800"/>
                        <a:ext cx="2336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485459"/>
              </p:ext>
            </p:extLst>
          </p:nvPr>
        </p:nvGraphicFramePr>
        <p:xfrm>
          <a:off x="1676400" y="228600"/>
          <a:ext cx="4127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6" name="Equation" r:id="rId7" imgW="1180588" imgH="253890" progId="Equation.DSMT4">
                  <p:embed/>
                </p:oleObj>
              </mc:Choice>
              <mc:Fallback>
                <p:oleObj name="Equation" r:id="rId7" imgW="1180588" imgH="25389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"/>
                        <a:ext cx="412750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ritical_Damping_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6423" y="1981200"/>
            <a:ext cx="5424777" cy="419100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764733"/>
              </p:ext>
            </p:extLst>
          </p:nvPr>
        </p:nvGraphicFramePr>
        <p:xfrm>
          <a:off x="5637213" y="1917700"/>
          <a:ext cx="26765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7" name="Equation" r:id="rId10" imgW="990360" imgH="393480" progId="Equation.DSMT4">
                  <p:embed/>
                </p:oleObj>
              </mc:Choice>
              <mc:Fallback>
                <p:oleObj name="Equation" r:id="rId10" imgW="99036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1917700"/>
                        <a:ext cx="2676525" cy="1054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Plot 4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29444"/>
              </p:ext>
            </p:extLst>
          </p:nvPr>
        </p:nvGraphicFramePr>
        <p:xfrm>
          <a:off x="3492500" y="2057400"/>
          <a:ext cx="22733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19" name="Equation" r:id="rId3" imgW="609480" imgH="660240" progId="Equation.DSMT4">
                  <p:embed/>
                </p:oleObj>
              </mc:Choice>
              <mc:Fallback>
                <p:oleObj name="Equation" r:id="rId3" imgW="609480" imgH="660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057400"/>
                        <a:ext cx="2273300" cy="2451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7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044256"/>
              </p:ext>
            </p:extLst>
          </p:nvPr>
        </p:nvGraphicFramePr>
        <p:xfrm>
          <a:off x="6072188" y="3581400"/>
          <a:ext cx="227965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8" name="Equation" r:id="rId3" imgW="609480" imgH="660240" progId="Equation.DSMT4">
                  <p:embed/>
                </p:oleObj>
              </mc:Choice>
              <mc:Fallback>
                <p:oleObj name="Equation" r:id="rId3" imgW="609480" imgH="660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3581400"/>
                        <a:ext cx="2279650" cy="2451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97199"/>
              </p:ext>
            </p:extLst>
          </p:nvPr>
        </p:nvGraphicFramePr>
        <p:xfrm>
          <a:off x="5984875" y="1447800"/>
          <a:ext cx="14414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9" name="Equation" r:id="rId5" imgW="533169" imgH="393529" progId="Equation.DSMT4">
                  <p:embed/>
                </p:oleObj>
              </mc:Choice>
              <mc:Fallback>
                <p:oleObj name="Equation" r:id="rId5" imgW="533169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1447800"/>
                        <a:ext cx="1441450" cy="1054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053866"/>
              </p:ext>
            </p:extLst>
          </p:nvPr>
        </p:nvGraphicFramePr>
        <p:xfrm>
          <a:off x="1524000" y="1447800"/>
          <a:ext cx="2336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0" name="Equation" r:id="rId7" imgW="1028254" imgH="431613" progId="Equation.DSMT4">
                  <p:embed/>
                </p:oleObj>
              </mc:Choice>
              <mc:Fallback>
                <p:oleObj name="Equation" r:id="rId7" imgW="1028254" imgH="431613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2336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147352"/>
              </p:ext>
            </p:extLst>
          </p:nvPr>
        </p:nvGraphicFramePr>
        <p:xfrm>
          <a:off x="2654300" y="76200"/>
          <a:ext cx="4127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1" name="Equation" r:id="rId9" imgW="1180588" imgH="253890" progId="Equation.DSMT4">
                  <p:embed/>
                </p:oleObj>
              </mc:Choice>
              <mc:Fallback>
                <p:oleObj name="Equation" r:id="rId9" imgW="1180588" imgH="25389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76200"/>
                        <a:ext cx="4127500" cy="889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Critical_Damping_6.jpg"/>
          <p:cNvPicPr>
            <a:picLocks noChangeAspect="1"/>
          </p:cNvPicPr>
          <p:nvPr/>
        </p:nvPicPr>
        <p:blipFill>
          <a:blip r:embed="rId11" cstate="print"/>
          <a:srcRect l="8850" t="10309" r="11504" b="6873"/>
          <a:stretch>
            <a:fillRect/>
          </a:stretch>
        </p:blipFill>
        <p:spPr>
          <a:xfrm>
            <a:off x="381000" y="2604676"/>
            <a:ext cx="5105400" cy="41009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4020456"/>
            <a:ext cx="9669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Perpetua" pitchFamily="18" charset="0"/>
              </a:rPr>
              <a:t>A=40</a:t>
            </a:r>
            <a:endParaRPr lang="en-US" sz="2800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E:\BTech\PH103\Critical_Damp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8534400" cy="480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5562600"/>
            <a:ext cx="3644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Critical damping</a:t>
            </a:r>
            <a:endParaRPr lang="en-US" sz="4000" dirty="0"/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152400" y="3429000"/>
          <a:ext cx="43243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9" name="Equation" r:id="rId4" imgW="1155700" imgH="419100" progId="Equation.DSMT4">
                  <p:embed/>
                </p:oleObj>
              </mc:Choice>
              <mc:Fallback>
                <p:oleObj name="Equation" r:id="rId4" imgW="11557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29000"/>
                        <a:ext cx="4324350" cy="1562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1905000" y="4724400"/>
          <a:ext cx="5511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8" name="Equation" r:id="rId3" imgW="1574800" imgH="279400" progId="Equation.DSMT4">
                  <p:embed/>
                </p:oleObj>
              </mc:Choice>
              <mc:Fallback>
                <p:oleObj name="Equation" r:id="rId3" imgW="15748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5511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5943600" y="2286000"/>
          <a:ext cx="2743200" cy="8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9" name="Equation" r:id="rId5" imgW="927100" imgH="292100" progId="Equation.DSMT4">
                  <p:embed/>
                </p:oleObj>
              </mc:Choice>
              <mc:Fallback>
                <p:oleObj name="Equation" r:id="rId5" imgW="927100" imgH="292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86000"/>
                        <a:ext cx="2743200" cy="86429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807685" y="76304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3: </a:t>
            </a:r>
            <a:endParaRPr lang="en-US" sz="4000" b="1" dirty="0"/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3503135" y="119349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0" name="Equation" r:id="rId7" imgW="457002" imgH="203112" progId="Equation.DSMT4">
                  <p:embed/>
                </p:oleObj>
              </mc:Choice>
              <mc:Fallback>
                <p:oleObj name="Equation" r:id="rId7" imgW="457002" imgH="203112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135" y="119349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14935" y="76200"/>
            <a:ext cx="3390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Overdamping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graphicFrame>
        <p:nvGraphicFramePr>
          <p:cNvPr id="59469" name="Object 77"/>
          <p:cNvGraphicFramePr>
            <a:graphicFrameLocks noChangeAspect="1"/>
          </p:cNvGraphicFramePr>
          <p:nvPr/>
        </p:nvGraphicFramePr>
        <p:xfrm>
          <a:off x="2819400" y="3657600"/>
          <a:ext cx="383698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name="Equation" r:id="rId9" imgW="1295400" imgH="203200" progId="Equation.DSMT4">
                  <p:embed/>
                </p:oleObj>
              </mc:Choice>
              <mc:Fallback>
                <p:oleObj name="Equation" r:id="rId9" imgW="1295400" imgH="203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3836987" cy="6016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70" name="Object 78"/>
          <p:cNvGraphicFramePr>
            <a:graphicFrameLocks noChangeAspect="1"/>
          </p:cNvGraphicFramePr>
          <p:nvPr/>
        </p:nvGraphicFramePr>
        <p:xfrm>
          <a:off x="3276600" y="990600"/>
          <a:ext cx="2438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2" name="Equation" r:id="rId11" imgW="698500" imgH="228600" progId="Equation.DSMT4">
                  <p:embed/>
                </p:oleObj>
              </mc:Choice>
              <mc:Fallback>
                <p:oleObj name="Equation" r:id="rId11" imgW="6985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90600"/>
                        <a:ext cx="2438400" cy="800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71" name="Object 79"/>
          <p:cNvGraphicFramePr>
            <a:graphicFrameLocks noChangeAspect="1"/>
          </p:cNvGraphicFramePr>
          <p:nvPr/>
        </p:nvGraphicFramePr>
        <p:xfrm>
          <a:off x="1600200" y="2209800"/>
          <a:ext cx="3886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3" name="Equation" r:id="rId13" imgW="1218671" imgH="291973" progId="Equation.DSMT4">
                  <p:embed/>
                </p:oleObj>
              </mc:Choice>
              <mc:Fallback>
                <p:oleObj name="Equation" r:id="rId13" imgW="1218671" imgH="291973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09800"/>
                        <a:ext cx="3886200" cy="927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1828800" y="1143000"/>
          <a:ext cx="5511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8" name="Equation" r:id="rId3" imgW="1574800" imgH="279400" progId="Equation.DSMT4">
                  <p:embed/>
                </p:oleObj>
              </mc:Choice>
              <mc:Fallback>
                <p:oleObj name="Equation" r:id="rId3" imgW="1574800" imgH="279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43000"/>
                        <a:ext cx="5511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1676400" y="2514600"/>
          <a:ext cx="60896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9" name="Equation" r:id="rId5" imgW="1739900" imgH="304800" progId="Equation.DSMT4">
                  <p:embed/>
                </p:oleObj>
              </mc:Choice>
              <mc:Fallback>
                <p:oleObj name="Equation" r:id="rId5" imgW="1739900" imgH="304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6089650" cy="10668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19400" y="228600"/>
            <a:ext cx="3070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Overdamping</a:t>
            </a:r>
            <a:endParaRPr lang="en-US" sz="40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5867400" y="3429000"/>
            <a:ext cx="1905000" cy="1143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3581400" y="3733800"/>
            <a:ext cx="14478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0" y="4876800"/>
            <a:ext cx="150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damping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4953000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Quick damping</a:t>
            </a:r>
            <a:endParaRPr lang="en-US" dirty="0"/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78439"/>
            <a:ext cx="3581400" cy="267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6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38200" y="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Can the oscillator get to the equilibrium point  in finite time?</a:t>
            </a:r>
            <a:endParaRPr lang="en-US" sz="2400" b="1" dirty="0"/>
          </a:p>
        </p:txBody>
      </p:sp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2698750" y="609600"/>
          <a:ext cx="38671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3" name="Equation" r:id="rId3" imgW="1104900" imgH="203200" progId="Equation.DSMT4">
                  <p:embed/>
                </p:oleObj>
              </mc:Choice>
              <mc:Fallback>
                <p:oleObj name="Equation" r:id="rId3" imgW="11049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609600"/>
                        <a:ext cx="3867150" cy="711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12"/>
          <p:cNvGraphicFramePr>
            <a:graphicFrameLocks noChangeAspect="1"/>
          </p:cNvGraphicFramePr>
          <p:nvPr/>
        </p:nvGraphicFramePr>
        <p:xfrm>
          <a:off x="3106738" y="1981200"/>
          <a:ext cx="3008312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4" name="Equation" r:id="rId5" imgW="1054100" imgH="431800" progId="Equation.DSMT4">
                  <p:embed/>
                </p:oleObj>
              </mc:Choice>
              <mc:Fallback>
                <p:oleObj name="Equation" r:id="rId5" imgW="10541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1981200"/>
                        <a:ext cx="3008312" cy="1231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5" name="Object 13"/>
          <p:cNvGraphicFramePr>
            <a:graphicFrameLocks noChangeAspect="1"/>
          </p:cNvGraphicFramePr>
          <p:nvPr/>
        </p:nvGraphicFramePr>
        <p:xfrm>
          <a:off x="3133725" y="3581400"/>
          <a:ext cx="27876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5" name="Equation" r:id="rId7" imgW="1130040" imgH="431640" progId="Equation.DSMT4">
                  <p:embed/>
                </p:oleObj>
              </mc:Choice>
              <mc:Fallback>
                <p:oleObj name="Equation" r:id="rId7" imgW="113004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3581400"/>
                        <a:ext cx="2787650" cy="10668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2800" y="5715000"/>
            <a:ext cx="5024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Perpetua" pitchFamily="18" charset="0"/>
              </a:rPr>
              <a:t>More problems in tutorial 9</a:t>
            </a:r>
            <a:endParaRPr lang="en-US" sz="3200" b="1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29382"/>
              </p:ext>
            </p:extLst>
          </p:nvPr>
        </p:nvGraphicFramePr>
        <p:xfrm>
          <a:off x="685800" y="2133600"/>
          <a:ext cx="74231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9" name="Equation" r:id="rId3" imgW="2120900" imgH="381000" progId="Equation.DSMT4">
                  <p:embed/>
                </p:oleObj>
              </mc:Choice>
              <mc:Fallback>
                <p:oleObj name="Equation" r:id="rId3" imgW="2120900" imgH="3810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7423150" cy="1333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Solution of  damped harmonic oscillator</a:t>
            </a:r>
            <a:endParaRPr lang="en-US" b="1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846844"/>
              </p:ext>
            </p:extLst>
          </p:nvPr>
        </p:nvGraphicFramePr>
        <p:xfrm>
          <a:off x="381000" y="4724400"/>
          <a:ext cx="5511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0" name="Equation" r:id="rId5" imgW="1574800" imgH="279400" progId="Equation.DSMT4">
                  <p:embed/>
                </p:oleObj>
              </mc:Choice>
              <mc:Fallback>
                <p:oleObj name="Equation" r:id="rId5" imgW="1574800" imgH="2794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5511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218127"/>
              </p:ext>
            </p:extLst>
          </p:nvPr>
        </p:nvGraphicFramePr>
        <p:xfrm>
          <a:off x="5943600" y="4800600"/>
          <a:ext cx="274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Equation" r:id="rId7" imgW="927100" imgH="292100" progId="Equation.DSMT4">
                  <p:embed/>
                </p:oleObj>
              </mc:Choice>
              <mc:Fallback>
                <p:oleObj name="Equation" r:id="rId7" imgW="927100" imgH="2921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800600"/>
                        <a:ext cx="2743200" cy="863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8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8836" y="5562600"/>
            <a:ext cx="319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Over damping</a:t>
            </a:r>
            <a:endParaRPr lang="en-US" sz="4000" dirty="0"/>
          </a:p>
        </p:txBody>
      </p:sp>
      <p:pic>
        <p:nvPicPr>
          <p:cNvPr id="94210" name="Picture 2" descr="E:\BTech\PH103\Over_Damping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28600"/>
            <a:ext cx="866986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Analysis of damping function f(t)</a:t>
            </a:r>
            <a:endParaRPr lang="en-US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6255660" y="1887835"/>
            <a:ext cx="235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Critical Damping </a:t>
            </a:r>
            <a:endParaRPr lang="en-US" sz="2400" b="1" dirty="0"/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6913563" y="2597437"/>
          <a:ext cx="123983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3" name="Equation" r:id="rId3" imgW="419100" imgH="228600" progId="Equation.DSMT4">
                  <p:embed/>
                </p:oleObj>
              </mc:Choice>
              <mc:Fallback>
                <p:oleObj name="Equation" r:id="rId3" imgW="4191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2597437"/>
                        <a:ext cx="1239837" cy="67468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9200" y="990600"/>
            <a:ext cx="353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we are given a spring with a fixed </a:t>
            </a:r>
            <a:endParaRPr lang="en-US" dirty="0"/>
          </a:p>
        </p:txBody>
      </p:sp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4626166" y="936434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4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166" y="936434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0" y="1600200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196" y="2436812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42503" y="4228703"/>
            <a:ext cx="5257801" cy="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390502" y="4228704"/>
            <a:ext cx="5257801" cy="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0255" y="1828800"/>
            <a:ext cx="2029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Underdamped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60270" y="1875135"/>
            <a:ext cx="184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Overdamped</a:t>
            </a:r>
            <a:endParaRPr lang="en-US" sz="2400" b="1" dirty="0"/>
          </a:p>
        </p:txBody>
      </p:sp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6324600" y="838200"/>
          <a:ext cx="2209800" cy="695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5" name="Equation" r:id="rId7" imgW="927100" imgH="292100" progId="Equation.DSMT4">
                  <p:embed/>
                </p:oleObj>
              </mc:Choice>
              <mc:Fallback>
                <p:oleObj name="Equation" r:id="rId7" imgW="927100" imgH="292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838200"/>
                        <a:ext cx="2209800" cy="69567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9"/>
          <p:cNvGraphicFramePr>
            <a:graphicFrameLocks noChangeAspect="1"/>
          </p:cNvGraphicFramePr>
          <p:nvPr/>
        </p:nvGraphicFramePr>
        <p:xfrm>
          <a:off x="3886200" y="2590800"/>
          <a:ext cx="123983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6" name="Equation" r:id="rId9" imgW="419100" imgH="228600" progId="Equation.DSMT4">
                  <p:embed/>
                </p:oleObj>
              </mc:Choice>
              <mc:Fallback>
                <p:oleObj name="Equation" r:id="rId9" imgW="4191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90800"/>
                        <a:ext cx="1239837" cy="67468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10"/>
          <p:cNvGraphicFramePr>
            <a:graphicFrameLocks noChangeAspect="1"/>
          </p:cNvGraphicFramePr>
          <p:nvPr/>
        </p:nvGraphicFramePr>
        <p:xfrm>
          <a:off x="762000" y="2514600"/>
          <a:ext cx="12398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7" name="Equation" r:id="rId11" imgW="419100" imgH="228600" progId="Equation.DSMT4">
                  <p:embed/>
                </p:oleObj>
              </mc:Choice>
              <mc:Fallback>
                <p:oleObj name="Equation" r:id="rId11" imgW="4191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14600"/>
                        <a:ext cx="1239838" cy="6746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Object 11"/>
          <p:cNvGraphicFramePr>
            <a:graphicFrameLocks noChangeAspect="1"/>
          </p:cNvGraphicFramePr>
          <p:nvPr/>
        </p:nvGraphicFramePr>
        <p:xfrm>
          <a:off x="1168400" y="3657600"/>
          <a:ext cx="889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8" name="Equation" r:id="rId13" imgW="253780" imgH="203024" progId="Equation.DSMT4">
                  <p:embed/>
                </p:oleObj>
              </mc:Choice>
              <mc:Fallback>
                <p:oleObj name="Equation" r:id="rId13" imgW="253780" imgH="203024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657600"/>
                        <a:ext cx="889000" cy="711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2" name="Object 12"/>
          <p:cNvGraphicFramePr>
            <a:graphicFrameLocks noChangeAspect="1"/>
          </p:cNvGraphicFramePr>
          <p:nvPr/>
        </p:nvGraphicFramePr>
        <p:xfrm>
          <a:off x="6943725" y="3581400"/>
          <a:ext cx="10223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9" name="Equation" r:id="rId15" imgW="291973" imgH="203112" progId="Equation.DSMT4">
                  <p:embed/>
                </p:oleObj>
              </mc:Choice>
              <mc:Fallback>
                <p:oleObj name="Equation" r:id="rId15" imgW="291973" imgH="203112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3581400"/>
                        <a:ext cx="1022350" cy="711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3" name="Object 13"/>
          <p:cNvGraphicFramePr>
            <a:graphicFrameLocks noChangeAspect="1"/>
          </p:cNvGraphicFramePr>
          <p:nvPr/>
        </p:nvGraphicFramePr>
        <p:xfrm>
          <a:off x="3771900" y="3559175"/>
          <a:ext cx="15557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0" name="Equation" r:id="rId17" imgW="444114" imgH="215713" progId="Equation.DSMT4">
                  <p:embed/>
                </p:oleObj>
              </mc:Choice>
              <mc:Fallback>
                <p:oleObj name="Equation" r:id="rId17" imgW="444114" imgH="215713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3559175"/>
                        <a:ext cx="1555750" cy="755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rot="16200000" flipH="1">
            <a:off x="-1981200" y="4191000"/>
            <a:ext cx="52578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1802" name="Object 10"/>
          <p:cNvGraphicFramePr>
            <a:graphicFrameLocks noChangeAspect="1"/>
          </p:cNvGraphicFramePr>
          <p:nvPr/>
        </p:nvGraphicFramePr>
        <p:xfrm>
          <a:off x="0" y="3886200"/>
          <a:ext cx="60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1" name="Equation" r:id="rId19" imgW="304560" imgH="203040" progId="Equation.DSMT4">
                  <p:embed/>
                </p:oleObj>
              </mc:Choice>
              <mc:Fallback>
                <p:oleObj name="Equation" r:id="rId19" imgW="304560" imgH="203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86200"/>
                        <a:ext cx="609600" cy="406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95" y="152400"/>
            <a:ext cx="170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 5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037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erpetua" pitchFamily="18" charset="0"/>
              </a:rPr>
              <a:t>(a) </a:t>
            </a:r>
            <a:r>
              <a:rPr lang="en-US" sz="2400" dirty="0" err="1" smtClean="0">
                <a:latin typeface="Perpetua" pitchFamily="18" charset="0"/>
              </a:rPr>
              <a:t>Analyse</a:t>
            </a:r>
            <a:r>
              <a:rPr lang="en-US" sz="2400" dirty="0" smtClean="0">
                <a:latin typeface="Perpetua" pitchFamily="18" charset="0"/>
              </a:rPr>
              <a:t> the damping function f(t) for an under damped, over damped and critically damped oscillator with natural frequency </a:t>
            </a:r>
            <a:r>
              <a:rPr lang="en-US" sz="2400" dirty="0" smtClean="0">
                <a:latin typeface="Perpetua" pitchFamily="18" charset="0"/>
                <a:sym typeface="Symbol"/>
              </a:rPr>
              <a:t></a:t>
            </a:r>
            <a:r>
              <a:rPr lang="en-US" sz="2400" baseline="-25000" dirty="0" smtClean="0">
                <a:latin typeface="Perpetua" pitchFamily="18" charset="0"/>
                <a:sym typeface="Symbol"/>
              </a:rPr>
              <a:t>0</a:t>
            </a:r>
            <a:r>
              <a:rPr lang="en-US" sz="2400" dirty="0" smtClean="0">
                <a:latin typeface="Perpetua" pitchFamily="18" charset="0"/>
                <a:sym typeface="Symbol"/>
              </a:rPr>
              <a:t>=10 </a:t>
            </a:r>
            <a:r>
              <a:rPr lang="en-US" sz="2400" dirty="0" err="1" smtClean="0">
                <a:latin typeface="Perpetua" pitchFamily="18" charset="0"/>
                <a:sym typeface="Symbol"/>
              </a:rPr>
              <a:t>rad</a:t>
            </a:r>
            <a:r>
              <a:rPr lang="en-US" sz="2400" dirty="0" smtClean="0">
                <a:latin typeface="Perpetua" pitchFamily="18" charset="0"/>
                <a:sym typeface="Symbol"/>
              </a:rPr>
              <a:t>/sec. For </a:t>
            </a:r>
            <a:r>
              <a:rPr lang="en-US" sz="2400" dirty="0" err="1" smtClean="0">
                <a:latin typeface="Perpetua" pitchFamily="18" charset="0"/>
                <a:sym typeface="Symbol"/>
              </a:rPr>
              <a:t>underdamped</a:t>
            </a:r>
            <a:r>
              <a:rPr lang="en-US" sz="2400" dirty="0" smtClean="0">
                <a:latin typeface="Perpetua" pitchFamily="18" charset="0"/>
                <a:sym typeface="Symbol"/>
              </a:rPr>
              <a:t> and </a:t>
            </a:r>
            <a:r>
              <a:rPr lang="en-US" sz="2400" dirty="0" err="1" smtClean="0">
                <a:latin typeface="Perpetua" pitchFamily="18" charset="0"/>
                <a:sym typeface="Symbol"/>
              </a:rPr>
              <a:t>overdamped</a:t>
            </a:r>
            <a:r>
              <a:rPr lang="en-US" sz="2400" dirty="0" smtClean="0">
                <a:latin typeface="Perpetua" pitchFamily="18" charset="0"/>
                <a:sym typeface="Symbol"/>
              </a:rPr>
              <a:t> case, use damping parameter </a:t>
            </a:r>
            <a:r>
              <a:rPr lang="en-US" sz="2400" baseline="-25000" dirty="0" smtClean="0">
                <a:latin typeface="Perpetua" pitchFamily="18" charset="0"/>
                <a:sym typeface="Symbol"/>
              </a:rPr>
              <a:t>1</a:t>
            </a:r>
            <a:r>
              <a:rPr lang="en-US" sz="2400" dirty="0" smtClean="0">
                <a:latin typeface="Perpetua" pitchFamily="18" charset="0"/>
                <a:sym typeface="Symbol"/>
              </a:rPr>
              <a:t>=9 and </a:t>
            </a:r>
            <a:r>
              <a:rPr lang="en-US" sz="2400" baseline="-25000" dirty="0" smtClean="0">
                <a:latin typeface="Perpetua" pitchFamily="18" charset="0"/>
                <a:sym typeface="Symbol"/>
              </a:rPr>
              <a:t>2</a:t>
            </a:r>
            <a:r>
              <a:rPr lang="en-US" sz="2400" dirty="0" smtClean="0">
                <a:latin typeface="Perpetua" pitchFamily="18" charset="0"/>
                <a:sym typeface="Symbol"/>
              </a:rPr>
              <a:t>=11 respectively. </a:t>
            </a:r>
            <a:endParaRPr lang="en-US" sz="2400" dirty="0">
              <a:latin typeface="Perpet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350" y="3429000"/>
            <a:ext cx="2114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Underdamped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2371725" y="3352800"/>
          <a:ext cx="9334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1" name="Equation" r:id="rId3" imgW="266400" imgH="203040" progId="Equation.DSMT4">
                  <p:embed/>
                </p:oleObj>
              </mc:Choice>
              <mc:Fallback>
                <p:oleObj name="Equation" r:id="rId3" imgW="26640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3352800"/>
                        <a:ext cx="933450" cy="711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89550" y="3429000"/>
            <a:ext cx="249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Critically damped:</a:t>
            </a:r>
            <a:endParaRPr lang="en-US" sz="2400" b="1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7740650" y="3276600"/>
          <a:ext cx="10223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2" name="Equation" r:id="rId5" imgW="291960" imgH="203040" progId="Equation.DSMT4">
                  <p:embed/>
                </p:oleObj>
              </mc:Choice>
              <mc:Fallback>
                <p:oleObj name="Equation" r:id="rId5" imgW="2919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3276600"/>
                        <a:ext cx="1022350" cy="711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5359400"/>
            <a:ext cx="193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Overdamped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4037013" y="5270500"/>
          <a:ext cx="16811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3" name="Equation" r:id="rId7" imgW="482400" imgH="215640" progId="Equation.DSMT4">
                  <p:embed/>
                </p:oleObj>
              </mc:Choice>
              <mc:Fallback>
                <p:oleObj name="Equation" r:id="rId7" imgW="482400" imgH="215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3" y="5270500"/>
                        <a:ext cx="1681162" cy="7493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6137275" y="5334000"/>
          <a:ext cx="18240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4" name="Equation" r:id="rId9" imgW="965160" imgH="291960" progId="Equation.DSMT4">
                  <p:embed/>
                </p:oleObj>
              </mc:Choice>
              <mc:Fallback>
                <p:oleObj name="Equation" r:id="rId9" imgW="96516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5334000"/>
                        <a:ext cx="1824038" cy="5445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amping_Co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093" y="0"/>
            <a:ext cx="8876907" cy="6858000"/>
          </a:xfrm>
          <a:prstGeom prst="rect">
            <a:avLst/>
          </a:prstGeom>
        </p:spPr>
      </p:pic>
      <p:pic>
        <p:nvPicPr>
          <p:cNvPr id="12" name="Picture 11" descr="Damping_Co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6907" cy="6858000"/>
          </a:xfrm>
          <a:prstGeom prst="rect">
            <a:avLst/>
          </a:prstGeom>
        </p:spPr>
      </p:pic>
      <p:pic>
        <p:nvPicPr>
          <p:cNvPr id="13" name="Picture 12" descr="Damping_Co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53" y="0"/>
            <a:ext cx="8876907" cy="6858000"/>
          </a:xfrm>
          <a:prstGeom prst="rect">
            <a:avLst/>
          </a:prstGeom>
        </p:spPr>
      </p:pic>
      <p:graphicFrame>
        <p:nvGraphicFramePr>
          <p:cNvPr id="165894" name="Object 6"/>
          <p:cNvGraphicFramePr>
            <a:graphicFrameLocks noChangeAspect="1"/>
          </p:cNvGraphicFramePr>
          <p:nvPr/>
        </p:nvGraphicFramePr>
        <p:xfrm>
          <a:off x="7162800" y="1600200"/>
          <a:ext cx="457200" cy="34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7" name="Equation" r:id="rId4" imgW="266400" imgH="203040" progId="Equation.DSMT4">
                  <p:embed/>
                </p:oleObj>
              </mc:Choice>
              <mc:Fallback>
                <p:oleObj name="Equation" r:id="rId4" imgW="26640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600200"/>
                        <a:ext cx="457200" cy="34834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5" name="Object 7"/>
          <p:cNvGraphicFramePr>
            <a:graphicFrameLocks noChangeAspect="1"/>
          </p:cNvGraphicFramePr>
          <p:nvPr/>
        </p:nvGraphicFramePr>
        <p:xfrm>
          <a:off x="7391400" y="1981200"/>
          <a:ext cx="488950" cy="34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8" name="Equation" r:id="rId6" imgW="291960" imgH="203040" progId="Equation.DSMT4">
                  <p:embed/>
                </p:oleObj>
              </mc:Choice>
              <mc:Fallback>
                <p:oleObj name="Equation" r:id="rId6" imgW="29196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981200"/>
                        <a:ext cx="488950" cy="34013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6" name="Object 8"/>
          <p:cNvGraphicFramePr>
            <a:graphicFrameLocks noChangeAspect="1"/>
          </p:cNvGraphicFramePr>
          <p:nvPr/>
        </p:nvGraphicFramePr>
        <p:xfrm>
          <a:off x="6934200" y="2362200"/>
          <a:ext cx="85482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9" name="Equation" r:id="rId8" imgW="482400" imgH="215640" progId="Equation.DSMT4">
                  <p:embed/>
                </p:oleObj>
              </mc:Choice>
              <mc:Fallback>
                <p:oleObj name="Equation" r:id="rId8" imgW="482400" imgH="215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362200"/>
                        <a:ext cx="854828" cy="381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6255660" y="1887835"/>
            <a:ext cx="235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Critical Damping </a:t>
            </a:r>
            <a:endParaRPr lang="en-US" sz="2400" b="1" dirty="0"/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6913563" y="2597437"/>
          <a:ext cx="123983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0" name="Equation" r:id="rId3" imgW="419100" imgH="228600" progId="Equation.DSMT4">
                  <p:embed/>
                </p:oleObj>
              </mc:Choice>
              <mc:Fallback>
                <p:oleObj name="Equation" r:id="rId3" imgW="4191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2597437"/>
                        <a:ext cx="1239837" cy="67468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9200" y="990600"/>
            <a:ext cx="353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we are given a spring with a fixed </a:t>
            </a:r>
            <a:endParaRPr lang="en-US" dirty="0"/>
          </a:p>
        </p:txBody>
      </p:sp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4626166" y="936434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1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166" y="936434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0" y="1600200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196" y="2436812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42503" y="4228703"/>
            <a:ext cx="5257801" cy="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390502" y="4228704"/>
            <a:ext cx="5257801" cy="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" y="1828800"/>
            <a:ext cx="2029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Underdamped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60270" y="1875135"/>
            <a:ext cx="184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Overdamped</a:t>
            </a:r>
            <a:endParaRPr lang="en-US" sz="2400" b="1" dirty="0"/>
          </a:p>
        </p:txBody>
      </p:sp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6324600" y="838200"/>
          <a:ext cx="2209800" cy="695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2" name="Equation" r:id="rId7" imgW="927100" imgH="292100" progId="Equation.DSMT4">
                  <p:embed/>
                </p:oleObj>
              </mc:Choice>
              <mc:Fallback>
                <p:oleObj name="Equation" r:id="rId7" imgW="927100" imgH="292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838200"/>
                        <a:ext cx="2209800" cy="69567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9"/>
          <p:cNvGraphicFramePr>
            <a:graphicFrameLocks noChangeAspect="1"/>
          </p:cNvGraphicFramePr>
          <p:nvPr/>
        </p:nvGraphicFramePr>
        <p:xfrm>
          <a:off x="3886200" y="2590800"/>
          <a:ext cx="123983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3" name="Equation" r:id="rId9" imgW="419100" imgH="228600" progId="Equation.DSMT4">
                  <p:embed/>
                </p:oleObj>
              </mc:Choice>
              <mc:Fallback>
                <p:oleObj name="Equation" r:id="rId9" imgW="4191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90800"/>
                        <a:ext cx="1239837" cy="67468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10"/>
          <p:cNvGraphicFramePr>
            <a:graphicFrameLocks noChangeAspect="1"/>
          </p:cNvGraphicFramePr>
          <p:nvPr/>
        </p:nvGraphicFramePr>
        <p:xfrm>
          <a:off x="762000" y="2514600"/>
          <a:ext cx="12398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4" name="Equation" r:id="rId11" imgW="419100" imgH="228600" progId="Equation.DSMT4">
                  <p:embed/>
                </p:oleObj>
              </mc:Choice>
              <mc:Fallback>
                <p:oleObj name="Equation" r:id="rId11" imgW="4191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14600"/>
                        <a:ext cx="1239838" cy="6746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Object 11"/>
          <p:cNvGraphicFramePr>
            <a:graphicFrameLocks noChangeAspect="1"/>
          </p:cNvGraphicFramePr>
          <p:nvPr/>
        </p:nvGraphicFramePr>
        <p:xfrm>
          <a:off x="914400" y="3657600"/>
          <a:ext cx="889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5" name="Equation" r:id="rId13" imgW="253780" imgH="203024" progId="Equation.DSMT4">
                  <p:embed/>
                </p:oleObj>
              </mc:Choice>
              <mc:Fallback>
                <p:oleObj name="Equation" r:id="rId13" imgW="253780" imgH="203024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889000" cy="711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2" name="Object 12"/>
          <p:cNvGraphicFramePr>
            <a:graphicFrameLocks noChangeAspect="1"/>
          </p:cNvGraphicFramePr>
          <p:nvPr/>
        </p:nvGraphicFramePr>
        <p:xfrm>
          <a:off x="6943725" y="3581400"/>
          <a:ext cx="10223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6" name="Equation" r:id="rId15" imgW="291973" imgH="203112" progId="Equation.DSMT4">
                  <p:embed/>
                </p:oleObj>
              </mc:Choice>
              <mc:Fallback>
                <p:oleObj name="Equation" r:id="rId15" imgW="291973" imgH="203112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3581400"/>
                        <a:ext cx="1022350" cy="711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3" name="Object 13"/>
          <p:cNvGraphicFramePr>
            <a:graphicFrameLocks noChangeAspect="1"/>
          </p:cNvGraphicFramePr>
          <p:nvPr/>
        </p:nvGraphicFramePr>
        <p:xfrm>
          <a:off x="3771900" y="3559175"/>
          <a:ext cx="15557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7" name="Equation" r:id="rId17" imgW="444114" imgH="215713" progId="Equation.DSMT4">
                  <p:embed/>
                </p:oleObj>
              </mc:Choice>
              <mc:Fallback>
                <p:oleObj name="Equation" r:id="rId17" imgW="444114" imgH="215713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3559175"/>
                        <a:ext cx="1555750" cy="7556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1447800" y="4419600"/>
            <a:ext cx="645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The motion converges to zero in quickest way in Critical Damping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76600" y="4876800"/>
            <a:ext cx="2286000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Applied where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System needs to be reached equilibrium slowly.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8400" y="4876800"/>
            <a:ext cx="2286000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Applied where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System needs to be reached equilibrium quickly.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9859" y="5867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Perpetua" pitchFamily="18" charset="0"/>
              </a:rPr>
              <a:t>Doubt clearance of quiz-1/Mid-</a:t>
            </a:r>
            <a:r>
              <a:rPr lang="en-US" sz="2800" b="1" dirty="0" err="1" smtClean="0">
                <a:latin typeface="Perpetua" pitchFamily="18" charset="0"/>
              </a:rPr>
              <a:t>sem</a:t>
            </a:r>
            <a:r>
              <a:rPr lang="en-US" sz="2800" b="1" dirty="0" smtClean="0">
                <a:latin typeface="Perpetua" pitchFamily="18" charset="0"/>
              </a:rPr>
              <a:t> answer scripts is scheduled tomorrow at 4.00 PM, Block 4, Office room.</a:t>
            </a:r>
            <a:endParaRPr lang="en-US" sz="2800" b="1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Analysis of  damped harmonic oscillator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9939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228600" y="1219200"/>
          <a:ext cx="5511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6" name="Equation" r:id="rId3" imgW="1574800" imgH="279400" progId="Equation.DSMT4">
                  <p:embed/>
                </p:oleObj>
              </mc:Choice>
              <mc:Fallback>
                <p:oleObj name="Equation" r:id="rId3" imgW="1574800" imgH="27940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55118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5791200" y="1295400"/>
          <a:ext cx="2743200" cy="8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7" name="Equation" r:id="rId5" imgW="927100" imgH="292100" progId="Equation.DSMT4">
                  <p:embed/>
                </p:oleObj>
              </mc:Choice>
              <mc:Fallback>
                <p:oleObj name="Equation" r:id="rId5" imgW="927100" imgH="2921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295400"/>
                        <a:ext cx="2743200" cy="864296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1600" y="2841486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1: </a:t>
            </a:r>
            <a:endParaRPr lang="en-US" sz="4000" b="1" dirty="0"/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3111691" y="2852503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8" name="Equation" r:id="rId7" imgW="457002" imgH="203112" progId="Equation.DSMT4">
                  <p:embed/>
                </p:oleObj>
              </mc:Choice>
              <mc:Fallback>
                <p:oleObj name="Equation" r:id="rId7" imgW="457002" imgH="203112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691" y="2852503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79359" y="3810000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2: </a:t>
            </a:r>
            <a:endParaRPr lang="en-US" sz="4000" b="1" dirty="0"/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3276600" y="4800600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9" name="Equation" r:id="rId9" imgW="457002" imgH="203112" progId="Equation.DSMT4">
                  <p:embed/>
                </p:oleObj>
              </mc:Choice>
              <mc:Fallback>
                <p:oleObj name="Equation" r:id="rId9" imgW="457002" imgH="203112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00600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69834" y="4724400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3: </a:t>
            </a:r>
            <a:endParaRPr lang="en-US" sz="4000" b="1" dirty="0"/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3200400" y="3886200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0" name="Equation" r:id="rId11" imgW="457002" imgH="203112" progId="Equation.DSMT4">
                  <p:embed/>
                </p:oleObj>
              </mc:Choice>
              <mc:Fallback>
                <p:oleObj name="Equation" r:id="rId11" imgW="457002" imgH="203112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86200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89331" y="2819400"/>
            <a:ext cx="369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Underdamping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34498" y="3733800"/>
            <a:ext cx="3964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(Critical damping)</a:t>
            </a:r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4670286"/>
            <a:ext cx="3512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(Over damping)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56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damped harmonic oscillator</a:t>
            </a:r>
            <a:endParaRPr lang="en-US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143000" y="784086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Case 1: </a:t>
            </a:r>
            <a:endParaRPr lang="en-US" sz="4000" b="1" dirty="0"/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2883091" y="795103"/>
          <a:ext cx="1352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3" name="Equation" r:id="rId3" imgW="457002" imgH="203112" progId="Equation.DSMT4">
                  <p:embed/>
                </p:oleObj>
              </mc:Choice>
              <mc:Fallback>
                <p:oleObj name="Equation" r:id="rId3" imgW="457002" imgH="203112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091" y="795103"/>
                        <a:ext cx="1352550" cy="60007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460731" y="762000"/>
            <a:ext cx="369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Underdamping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graphicFrame>
        <p:nvGraphicFramePr>
          <p:cNvPr id="57360" name="Object 16"/>
          <p:cNvGraphicFramePr>
            <a:graphicFrameLocks noChangeAspect="1"/>
          </p:cNvGraphicFramePr>
          <p:nvPr/>
        </p:nvGraphicFramePr>
        <p:xfrm>
          <a:off x="3124200" y="1905000"/>
          <a:ext cx="274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4" name="Equation" r:id="rId5" imgW="927100" imgH="292100" progId="Equation.DSMT4">
                  <p:embed/>
                </p:oleObj>
              </mc:Choice>
              <mc:Fallback>
                <p:oleObj name="Equation" r:id="rId5" imgW="927100" imgH="2921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05000"/>
                        <a:ext cx="2743200" cy="863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1" name="Object 17"/>
          <p:cNvGraphicFramePr>
            <a:graphicFrameLocks noChangeAspect="1"/>
          </p:cNvGraphicFramePr>
          <p:nvPr/>
        </p:nvGraphicFramePr>
        <p:xfrm>
          <a:off x="3624263" y="2971800"/>
          <a:ext cx="23304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5" name="Equation" r:id="rId7" imgW="787058" imgH="393529" progId="Equation.DSMT4">
                  <p:embed/>
                </p:oleObj>
              </mc:Choice>
              <mc:Fallback>
                <p:oleObj name="Equation" r:id="rId7" imgW="787058" imgH="393529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63" y="2971800"/>
                        <a:ext cx="2330450" cy="11652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00400" y="4191000"/>
            <a:ext cx="3203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Light damping</a:t>
            </a:r>
            <a:endParaRPr lang="en-US" sz="4000" b="1" dirty="0"/>
          </a:p>
        </p:txBody>
      </p:sp>
      <p:graphicFrame>
        <p:nvGraphicFramePr>
          <p:cNvPr id="57363" name="Object 19"/>
          <p:cNvGraphicFramePr>
            <a:graphicFrameLocks noChangeAspect="1"/>
          </p:cNvGraphicFramePr>
          <p:nvPr/>
        </p:nvGraphicFramePr>
        <p:xfrm>
          <a:off x="1371600" y="6096000"/>
          <a:ext cx="13541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6" name="Equation" r:id="rId9" imgW="457002" imgH="177723" progId="Equation.DSMT4">
                  <p:embed/>
                </p:oleObj>
              </mc:Choice>
              <mc:Fallback>
                <p:oleObj name="Equation" r:id="rId9" imgW="457002" imgH="177723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096000"/>
                        <a:ext cx="1354138" cy="5270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4" name="Object 20"/>
          <p:cNvGraphicFramePr>
            <a:graphicFrameLocks noChangeAspect="1"/>
          </p:cNvGraphicFramePr>
          <p:nvPr/>
        </p:nvGraphicFramePr>
        <p:xfrm>
          <a:off x="1524000" y="4876800"/>
          <a:ext cx="33067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7" name="Equation" r:id="rId11" imgW="1117600" imgH="292100" progId="Equation.DSMT4">
                  <p:embed/>
                </p:oleObj>
              </mc:Choice>
              <mc:Fallback>
                <p:oleObj name="Equation" r:id="rId11" imgW="1117600" imgH="2921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76800"/>
                        <a:ext cx="3306762" cy="863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5" name="Object 21"/>
          <p:cNvGraphicFramePr>
            <a:graphicFrameLocks noChangeAspect="1"/>
          </p:cNvGraphicFramePr>
          <p:nvPr/>
        </p:nvGraphicFramePr>
        <p:xfrm>
          <a:off x="5256213" y="4876800"/>
          <a:ext cx="31559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8" name="Equation" r:id="rId13" imgW="1066800" imgH="292100" progId="Equation.DSMT4">
                  <p:embed/>
                </p:oleObj>
              </mc:Choice>
              <mc:Fallback>
                <p:oleObj name="Equation" r:id="rId13" imgW="1066800" imgH="29210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4876800"/>
                        <a:ext cx="3155950" cy="8636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32" name="Object 88"/>
          <p:cNvGraphicFramePr>
            <a:graphicFrameLocks noChangeAspect="1"/>
          </p:cNvGraphicFramePr>
          <p:nvPr/>
        </p:nvGraphicFramePr>
        <p:xfrm>
          <a:off x="3962400" y="6096000"/>
          <a:ext cx="39878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9" name="Equation" r:id="rId15" imgW="1346040" imgH="203040" progId="Equation.DSMT4">
                  <p:embed/>
                </p:oleObj>
              </mc:Choice>
              <mc:Fallback>
                <p:oleObj name="Equation" r:id="rId15" imgW="1346040" imgH="20304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6096000"/>
                        <a:ext cx="3987800" cy="6016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971800" y="0"/>
            <a:ext cx="369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</a:t>
            </a:r>
            <a:r>
              <a:rPr lang="en-US" sz="4000" b="1" dirty="0" err="1" smtClean="0"/>
              <a:t>Underdamping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1828800" y="762000"/>
          <a:ext cx="56007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8" name="Equation" r:id="rId3" imgW="1600200" imgH="279400" progId="Equation.DSMT4">
                  <p:embed/>
                </p:oleObj>
              </mc:Choice>
              <mc:Fallback>
                <p:oleObj name="Equation" r:id="rId3" imgW="1600200" imgH="2794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762000"/>
                        <a:ext cx="5600700" cy="977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914400" y="1981200"/>
          <a:ext cx="7273925" cy="7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9" name="Equation" r:id="rId5" imgW="2882900" imgH="279400" progId="Equation.DSMT4">
                  <p:embed/>
                </p:oleObj>
              </mc:Choice>
              <mc:Fallback>
                <p:oleObj name="Equation" r:id="rId5" imgW="2882900" imgH="2794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7273925" cy="7049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2895600"/>
            <a:ext cx="6992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Mathematically this gives a complex solution!</a:t>
            </a:r>
          </a:p>
          <a:p>
            <a:pPr algn="ctr"/>
            <a:r>
              <a:rPr lang="en-US" sz="2800" b="1" dirty="0" smtClean="0"/>
              <a:t>A and B also could be complex!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05834" y="4124980"/>
            <a:ext cx="561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But position x(t) cannot be complex!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96230" y="4872335"/>
            <a:ext cx="3485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 there any real solution?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14873" y="5562600"/>
            <a:ext cx="5081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Solution can be made real by choosing</a:t>
            </a:r>
          </a:p>
          <a:p>
            <a:pPr algn="ctr"/>
            <a:r>
              <a:rPr lang="en-US" sz="2400" b="1" dirty="0"/>
              <a:t>a</a:t>
            </a:r>
            <a:r>
              <a:rPr lang="en-US" sz="2400" b="1" dirty="0" smtClean="0"/>
              <a:t>ppropriate constants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56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971800" y="206514"/>
            <a:ext cx="3052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How to do it?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1828800"/>
            <a:ext cx="1785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We know</a:t>
            </a:r>
            <a:endParaRPr lang="en-US" sz="3200" b="1" dirty="0"/>
          </a:p>
        </p:txBody>
      </p:sp>
      <p:graphicFrame>
        <p:nvGraphicFramePr>
          <p:cNvPr id="952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320752"/>
              </p:ext>
            </p:extLst>
          </p:nvPr>
        </p:nvGraphicFramePr>
        <p:xfrm>
          <a:off x="914400" y="1066800"/>
          <a:ext cx="7273925" cy="7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0" name="Equation" r:id="rId3" imgW="2882900" imgH="279400" progId="Equation.DSMT4">
                  <p:embed/>
                </p:oleObj>
              </mc:Choice>
              <mc:Fallback>
                <p:oleObj name="Equation" r:id="rId3" imgW="2882900" imgH="27940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273925" cy="7049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049796"/>
              </p:ext>
            </p:extLst>
          </p:nvPr>
        </p:nvGraphicFramePr>
        <p:xfrm>
          <a:off x="2667000" y="2424114"/>
          <a:ext cx="4613275" cy="1358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1" name="Equation" r:id="rId5" imgW="2070000" imgH="609480" progId="Equation.DSMT4">
                  <p:embed/>
                </p:oleObj>
              </mc:Choice>
              <mc:Fallback>
                <p:oleObj name="Equation" r:id="rId5" imgW="2070000" imgH="609480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24114"/>
                        <a:ext cx="4613275" cy="135874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276600" y="1676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442640" y="1676400"/>
            <a:ext cx="80576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886526"/>
              </p:ext>
            </p:extLst>
          </p:nvPr>
        </p:nvGraphicFramePr>
        <p:xfrm>
          <a:off x="4724400" y="4191000"/>
          <a:ext cx="3808412" cy="1216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2" name="Equation" r:id="rId7" imgW="1307880" imgH="419040" progId="Equation.DSMT4">
                  <p:embed/>
                </p:oleObj>
              </mc:Choice>
              <mc:Fallback>
                <p:oleObj name="Equation" r:id="rId7" imgW="1307880" imgH="41904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91000"/>
                        <a:ext cx="3808412" cy="121699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4495800"/>
            <a:ext cx="466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Let’s Choose A and B as</a:t>
            </a:r>
            <a:endParaRPr lang="en-US" sz="36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61039"/>
              </p:ext>
            </p:extLst>
          </p:nvPr>
        </p:nvGraphicFramePr>
        <p:xfrm>
          <a:off x="1397000" y="5715000"/>
          <a:ext cx="65690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3" name="Equation" r:id="rId9" imgW="2603160" imgH="279360" progId="Equation.DSMT4">
                  <p:embed/>
                </p:oleObj>
              </mc:Choice>
              <mc:Fallback>
                <p:oleObj name="Equation" r:id="rId9" imgW="2603160" imgH="27936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5715000"/>
                        <a:ext cx="6569075" cy="7048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 w="9525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27979</TotalTime>
  <Words>644</Words>
  <Application>Microsoft Office PowerPoint</Application>
  <PresentationFormat>On-screen Show (4:3)</PresentationFormat>
  <Paragraphs>109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Equation</vt:lpstr>
      <vt:lpstr>The damped harmonic oscillator</vt:lpstr>
      <vt:lpstr>PowerPoint Presentation</vt:lpstr>
      <vt:lpstr>The damped harmonic oscillator</vt:lpstr>
      <vt:lpstr>Solution of  damped harmonic oscillator</vt:lpstr>
      <vt:lpstr>Analysis of  damped harmonic oscillator</vt:lpstr>
      <vt:lpstr>The damped harmonic oscillator</vt:lpstr>
      <vt:lpstr>The damped harmonic oscillator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Underdamping Recap</vt:lpstr>
      <vt:lpstr>PowerPoint Presentation</vt:lpstr>
      <vt:lpstr>PowerPoint Presentation</vt:lpstr>
      <vt:lpstr>PowerPoint Presentation</vt:lpstr>
      <vt:lpstr>The damped harmonic oscillator</vt:lpstr>
      <vt:lpstr>PowerPoint Presentation</vt:lpstr>
      <vt:lpstr>PowerPoint Presentation</vt:lpstr>
      <vt:lpstr>PowerPoint Presentation</vt:lpstr>
      <vt:lpstr>Plots of </vt:lpstr>
      <vt:lpstr>Plot 1</vt:lpstr>
      <vt:lpstr>PowerPoint Presentation</vt:lpstr>
      <vt:lpstr>PowerPoint Presentation</vt:lpstr>
      <vt:lpstr>PowerPoint Presentation</vt:lpstr>
      <vt:lpstr>Plot2</vt:lpstr>
      <vt:lpstr>PowerPoint Presentation</vt:lpstr>
      <vt:lpstr>PowerPoint Presentation</vt:lpstr>
      <vt:lpstr>PowerPoint Presentation</vt:lpstr>
      <vt:lpstr>Plot 3</vt:lpstr>
      <vt:lpstr>PowerPoint Presentation</vt:lpstr>
      <vt:lpstr>PowerPoint Presentation</vt:lpstr>
      <vt:lpstr>Plot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of damping function f(t)</vt:lpstr>
      <vt:lpstr>PowerPoint Presentation</vt:lpstr>
      <vt:lpstr>PowerPoint Presentation</vt:lpstr>
      <vt:lpstr>The damped harmonic oscillator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iitp</cp:lastModifiedBy>
  <cp:revision>195</cp:revision>
  <dcterms:created xsi:type="dcterms:W3CDTF">2019-06-21T11:37:46Z</dcterms:created>
  <dcterms:modified xsi:type="dcterms:W3CDTF">2019-10-29T17:24:12Z</dcterms:modified>
</cp:coreProperties>
</file>