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4" r:id="rId2"/>
    <p:sldId id="555" r:id="rId3"/>
    <p:sldId id="495" r:id="rId4"/>
    <p:sldId id="489" r:id="rId5"/>
    <p:sldId id="257" r:id="rId6"/>
    <p:sldId id="259" r:id="rId7"/>
    <p:sldId id="260" r:id="rId8"/>
    <p:sldId id="261" r:id="rId9"/>
    <p:sldId id="262" r:id="rId10"/>
    <p:sldId id="258" r:id="rId11"/>
    <p:sldId id="263" r:id="rId12"/>
    <p:sldId id="264" r:id="rId13"/>
    <p:sldId id="265" r:id="rId14"/>
    <p:sldId id="266" r:id="rId15"/>
    <p:sldId id="267" r:id="rId16"/>
    <p:sldId id="556" r:id="rId17"/>
    <p:sldId id="557" r:id="rId18"/>
    <p:sldId id="558" r:id="rId19"/>
    <p:sldId id="559" r:id="rId20"/>
    <p:sldId id="560" r:id="rId21"/>
    <p:sldId id="561" r:id="rId22"/>
    <p:sldId id="562" r:id="rId23"/>
    <p:sldId id="563" r:id="rId24"/>
    <p:sldId id="564" r:id="rId25"/>
    <p:sldId id="565" r:id="rId26"/>
    <p:sldId id="566" r:id="rId27"/>
    <p:sldId id="268" r:id="rId28"/>
    <p:sldId id="269" r:id="rId29"/>
    <p:sldId id="270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30.wmf"/><Relationship Id="rId2" Type="http://schemas.openxmlformats.org/officeDocument/2006/relationships/image" Target="../media/image22.wmf"/><Relationship Id="rId1" Type="http://schemas.openxmlformats.org/officeDocument/2006/relationships/image" Target="../media/image26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2.wmf"/><Relationship Id="rId7" Type="http://schemas.openxmlformats.org/officeDocument/2006/relationships/image" Target="../media/image35.wmf"/><Relationship Id="rId2" Type="http://schemas.openxmlformats.org/officeDocument/2006/relationships/image" Target="../media/image31.wmf"/><Relationship Id="rId1" Type="http://schemas.openxmlformats.org/officeDocument/2006/relationships/image" Target="../media/image22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40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41.wmf"/><Relationship Id="rId1" Type="http://schemas.openxmlformats.org/officeDocument/2006/relationships/image" Target="../media/image39.wmf"/><Relationship Id="rId4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0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41.wmf"/><Relationship Id="rId1" Type="http://schemas.openxmlformats.org/officeDocument/2006/relationships/image" Target="../media/image46.wmf"/><Relationship Id="rId4" Type="http://schemas.openxmlformats.org/officeDocument/2006/relationships/image" Target="../media/image5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52.wmf"/><Relationship Id="rId1" Type="http://schemas.openxmlformats.org/officeDocument/2006/relationships/image" Target="../media/image53.wmf"/><Relationship Id="rId4" Type="http://schemas.openxmlformats.org/officeDocument/2006/relationships/image" Target="../media/image5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41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4.wmf"/><Relationship Id="rId1" Type="http://schemas.openxmlformats.org/officeDocument/2006/relationships/image" Target="../media/image58.wmf"/><Relationship Id="rId4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2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17F81-4FC5-4C4D-BD68-2F0A249DC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99B723-DCBD-4FA5-96B7-880B3950D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64E29-571B-481C-B755-3369CF38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4B71-B324-46B7-947E-70A5AD43A3EF}" type="datetimeFigureOut">
              <a:rPr lang="en-IN" smtClean="0"/>
              <a:t>05-02-2022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A2FB8-5009-4994-BAE8-3390AF178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90D9F-92BC-413E-9966-26A233E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2A84-C0C4-456C-B61B-C2F820509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6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126AD-E802-447A-8171-72BC24303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8DFDE-ED49-402E-BAF6-9880FE2E3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945E5-3C02-4A02-BD9A-9B796017A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4B71-B324-46B7-947E-70A5AD43A3EF}" type="datetimeFigureOut">
              <a:rPr lang="en-IN" smtClean="0"/>
              <a:t>05-02-2022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94179-C2C3-4F74-9C3A-01C3EC080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24B97-B775-42A4-89B2-19D52F049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2A84-C0C4-456C-B61B-C2F820509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197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02E512-0806-46EE-BCC9-F894EF4916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5BEB94-CBE4-4C4B-88E3-8DA3A82DA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148FA-8672-4EB5-A31A-6D07E36A2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4B71-B324-46B7-947E-70A5AD43A3EF}" type="datetimeFigureOut">
              <a:rPr lang="en-IN" smtClean="0"/>
              <a:t>05-02-2022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B81D8-C4BA-4816-B8F5-47367B6B3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7BC7C-CA18-4F92-860F-7A4FAB91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2A84-C0C4-456C-B61B-C2F820509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760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1A8B7-7B5C-4330-9A29-BCF64E6E6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6828A-EC8E-455E-814A-AEA7B8F14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12EC5-DA57-409F-9207-EE0E2AAC8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4B71-B324-46B7-947E-70A5AD43A3EF}" type="datetimeFigureOut">
              <a:rPr lang="en-IN" smtClean="0"/>
              <a:t>05-02-2022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AB8ED-5C9E-40E5-BDD9-0CB199A76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6CDD8-EB63-46FC-9CCE-DE3B8DCF0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2A84-C0C4-456C-B61B-C2F820509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820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04B8D-B4BC-41E8-8ADC-680148979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794C4-D352-4077-A95F-26816DBF7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62100-7FCC-4B27-BB86-5FBDA2ACF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4B71-B324-46B7-947E-70A5AD43A3EF}" type="datetimeFigureOut">
              <a:rPr lang="en-IN" smtClean="0"/>
              <a:t>05-02-2022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FD5F7-23A1-42F2-827C-38898E2C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E7A6B-DC2D-4DC9-9831-2ACEF9F99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2A84-C0C4-456C-B61B-C2F820509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469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29B5D-543B-4926-8A25-94798977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09F8C-BDA3-4EAD-85B0-A47AA7C7C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B2859-74EB-4CCC-A852-13EF2D4E1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25550-79ED-4E51-872B-B1D3F2013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4B71-B324-46B7-947E-70A5AD43A3EF}" type="datetimeFigureOut">
              <a:rPr lang="en-IN" smtClean="0"/>
              <a:t>05-02-2022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ED76A-76BD-4BC0-8636-EF50F934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5CCA5-AEA5-4D8F-9E39-6AB71E930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2A84-C0C4-456C-B61B-C2F820509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651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62DFC-BAC1-4187-A69E-303BA619D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2D88E-C36E-41B9-B2C1-599B6DF20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8B4EA-0F02-49B3-83F2-862C4133D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A6C397-5F32-4A99-8C6A-14FD43D79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23975C-1CE6-422A-81E2-BBDDA4D57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59E357-6AD6-4ADD-B5A5-039589E9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4B71-B324-46B7-947E-70A5AD43A3EF}" type="datetimeFigureOut">
              <a:rPr lang="en-IN" smtClean="0"/>
              <a:t>05-02-2022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59960-15EE-4F4C-9833-113B39A93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EF62FE-8C5C-4BC1-B239-B4DEB5FE3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2A84-C0C4-456C-B61B-C2F820509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12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66F8A-7D67-4007-87D1-92976E27A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51DBB5-4B3C-449C-B6BB-759EBA992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4B71-B324-46B7-947E-70A5AD43A3EF}" type="datetimeFigureOut">
              <a:rPr lang="en-IN" smtClean="0"/>
              <a:t>05-02-2022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A9107E-076B-453A-94B4-EAE3CD74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F3ED6-1372-4DC7-8BD9-C81FD871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2A84-C0C4-456C-B61B-C2F820509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600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88A464-454C-4D04-AEF6-803353CB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4B71-B324-46B7-947E-70A5AD43A3EF}" type="datetimeFigureOut">
              <a:rPr lang="en-IN" smtClean="0"/>
              <a:t>05-02-2022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3CC506-29F6-48E1-A6F7-7DCF3C36B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8ED18-9F3E-4F0D-B487-CDF969F2B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2A84-C0C4-456C-B61B-C2F820509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50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378B-CD8A-4FF1-B354-945046DB5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81658-4EB2-47C0-AA3D-A3E85EA3A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24BA8-83FE-46F0-8C49-505D965BA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D99B3-14AB-4604-9E62-E3555F776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4B71-B324-46B7-947E-70A5AD43A3EF}" type="datetimeFigureOut">
              <a:rPr lang="en-IN" smtClean="0"/>
              <a:t>05-02-2022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6B519-0EF2-494B-852C-BC79F1C52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4076B-3FBC-4637-9486-FACFA399C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2A84-C0C4-456C-B61B-C2F820509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346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F2451-37D2-41DE-818D-F1BC2AA30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2BD87C-12B5-4511-BFAB-7DAD0A8756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2556E-82D4-4BBF-B553-EE44B2D4F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5B854-D98B-41D9-80A1-7E25BBE5D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4B71-B324-46B7-947E-70A5AD43A3EF}" type="datetimeFigureOut">
              <a:rPr lang="en-IN" smtClean="0"/>
              <a:t>05-02-2022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4C421-E7AC-48D3-9FF1-EDB7EE2CA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A62A0-9BA0-4C5A-90EA-1FB8C658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2A84-C0C4-456C-B61B-C2F820509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949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3E9D6-724F-4F84-894D-4C02BB0FD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B8CDF-0613-4907-8BBD-552E7516F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81806-9D62-4B3A-A6B4-F39B56FD8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24B71-B324-46B7-947E-70A5AD43A3EF}" type="datetimeFigureOut">
              <a:rPr lang="en-IN" smtClean="0"/>
              <a:t>05-02-2022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D6D8B-9F28-4C5C-9777-01894474E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5DA3B-99A9-4967-ACA2-C1225C61D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2A84-C0C4-456C-B61B-C2F8205096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803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20.gif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0.gif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8.wmf"/><Relationship Id="rId3" Type="http://schemas.openxmlformats.org/officeDocument/2006/relationships/image" Target="../media/image20.gi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7.wmf"/><Relationship Id="rId5" Type="http://schemas.openxmlformats.org/officeDocument/2006/relationships/image" Target="../media/image26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35.wmf"/><Relationship Id="rId3" Type="http://schemas.openxmlformats.org/officeDocument/2006/relationships/image" Target="../media/image20.gif"/><Relationship Id="rId21" Type="http://schemas.openxmlformats.org/officeDocument/2006/relationships/image" Target="../media/image37.png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6.bin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21.wmf"/><Relationship Id="rId5" Type="http://schemas.openxmlformats.org/officeDocument/2006/relationships/image" Target="../media/image22.wmf"/><Relationship Id="rId15" Type="http://schemas.openxmlformats.org/officeDocument/2006/relationships/oleObject" Target="../embeddings/oleObject38.bin"/><Relationship Id="rId10" Type="http://schemas.openxmlformats.org/officeDocument/2006/relationships/oleObject" Target="../embeddings/oleObject35.bin"/><Relationship Id="rId19" Type="http://schemas.openxmlformats.org/officeDocument/2006/relationships/oleObject" Target="../embeddings/oleObject40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2.wmf"/><Relationship Id="rId1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image" Target="../media/image45.jpe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44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3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5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4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1.wmf"/><Relationship Id="rId11" Type="http://schemas.openxmlformats.org/officeDocument/2006/relationships/image" Target="../media/image51.jpeg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50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6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68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1.wmf"/><Relationship Id="rId11" Type="http://schemas.openxmlformats.org/officeDocument/2006/relationships/image" Target="../media/image55.wmf"/><Relationship Id="rId5" Type="http://schemas.openxmlformats.org/officeDocument/2006/relationships/oleObject" Target="../embeddings/oleObject70.bin"/><Relationship Id="rId10" Type="http://schemas.openxmlformats.org/officeDocument/2006/relationships/oleObject" Target="../embeddings/oleObject72.bin"/><Relationship Id="rId4" Type="http://schemas.openxmlformats.org/officeDocument/2006/relationships/image" Target="../media/image52.wmf"/><Relationship Id="rId9" Type="http://schemas.openxmlformats.org/officeDocument/2006/relationships/image" Target="../media/image5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7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4.wmf"/><Relationship Id="rId11" Type="http://schemas.openxmlformats.org/officeDocument/2006/relationships/image" Target="../media/image59.jpeg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38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7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10" Type="http://schemas.openxmlformats.org/officeDocument/2006/relationships/image" Target="../media/image13.wmf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1.wmf"/><Relationship Id="rId10" Type="http://schemas.openxmlformats.org/officeDocument/2006/relationships/image" Target="../media/image17.wmf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09800" y="609600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Consider a cylinder moving parallel to its axis with velocity v in free space.  A perturbing force F acts on the cylinder for time </a:t>
            </a:r>
            <a:r>
              <a:rPr lang="en-US" b="1" u="sng" dirty="0">
                <a:sym typeface="Symbol"/>
              </a:rPr>
              <a:t></a:t>
            </a:r>
            <a:r>
              <a:rPr lang="en-US" b="1" u="sng" dirty="0"/>
              <a:t>t. Find the angular frequency of rotation</a:t>
            </a:r>
          </a:p>
        </p:txBody>
      </p:sp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841436"/>
            <a:ext cx="30289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091149" y="2863469"/>
            <a:ext cx="1143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7395627" y="2949576"/>
          <a:ext cx="11144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685502" imgH="177723" progId="Equation.DSMT4">
                  <p:embed/>
                </p:oleObj>
              </mc:Choice>
              <mc:Fallback>
                <p:oleObj name="Equation" r:id="rId4" imgW="685502" imgH="177723" progId="Equation.DSMT4">
                  <p:embed/>
                  <p:pic>
                    <p:nvPicPr>
                      <p:cNvPr id="1443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5627" y="2949576"/>
                        <a:ext cx="1114425" cy="29051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498336" y="2895600"/>
            <a:ext cx="1737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Angular impulse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2302526" y="3739311"/>
            <a:ext cx="914400" cy="64265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 flipV="1">
            <a:off x="3181810" y="2882060"/>
            <a:ext cx="587566" cy="4622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 rot="1912008">
            <a:off x="2518014" y="3876103"/>
            <a:ext cx="506412" cy="355600"/>
          </a:xfrm>
          <a:custGeom>
            <a:avLst/>
            <a:gdLst>
              <a:gd name="connsiteX0" fmla="*/ 506412 w 506412"/>
              <a:gd name="connsiteY0" fmla="*/ 184150 h 355600"/>
              <a:gd name="connsiteX1" fmla="*/ 449262 w 506412"/>
              <a:gd name="connsiteY1" fmla="*/ 69850 h 355600"/>
              <a:gd name="connsiteX2" fmla="*/ 334962 w 506412"/>
              <a:gd name="connsiteY2" fmla="*/ 12700 h 355600"/>
              <a:gd name="connsiteX3" fmla="*/ 249237 w 506412"/>
              <a:gd name="connsiteY3" fmla="*/ 3175 h 355600"/>
              <a:gd name="connsiteX4" fmla="*/ 96837 w 506412"/>
              <a:gd name="connsiteY4" fmla="*/ 31750 h 355600"/>
              <a:gd name="connsiteX5" fmla="*/ 11112 w 506412"/>
              <a:gd name="connsiteY5" fmla="*/ 155575 h 355600"/>
              <a:gd name="connsiteX6" fmla="*/ 30162 w 506412"/>
              <a:gd name="connsiteY6" fmla="*/ 279400 h 355600"/>
              <a:gd name="connsiteX7" fmla="*/ 106362 w 506412"/>
              <a:gd name="connsiteY7" fmla="*/ 355600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412" h="355600">
                <a:moveTo>
                  <a:pt x="506412" y="184150"/>
                </a:moveTo>
                <a:cubicBezTo>
                  <a:pt x="492124" y="141287"/>
                  <a:pt x="477837" y="98425"/>
                  <a:pt x="449262" y="69850"/>
                </a:cubicBezTo>
                <a:cubicBezTo>
                  <a:pt x="420687" y="41275"/>
                  <a:pt x="368299" y="23812"/>
                  <a:pt x="334962" y="12700"/>
                </a:cubicBezTo>
                <a:cubicBezTo>
                  <a:pt x="301625" y="1588"/>
                  <a:pt x="288924" y="0"/>
                  <a:pt x="249237" y="3175"/>
                </a:cubicBezTo>
                <a:cubicBezTo>
                  <a:pt x="209550" y="6350"/>
                  <a:pt x="136525" y="6350"/>
                  <a:pt x="96837" y="31750"/>
                </a:cubicBezTo>
                <a:cubicBezTo>
                  <a:pt x="57150" y="57150"/>
                  <a:pt x="22224" y="114300"/>
                  <a:pt x="11112" y="155575"/>
                </a:cubicBezTo>
                <a:cubicBezTo>
                  <a:pt x="0" y="196850"/>
                  <a:pt x="14287" y="246063"/>
                  <a:pt x="30162" y="279400"/>
                </a:cubicBezTo>
                <a:cubicBezTo>
                  <a:pt x="46037" y="312737"/>
                  <a:pt x="76199" y="334168"/>
                  <a:pt x="106362" y="355600"/>
                </a:cubicBezTo>
              </a:path>
            </a:pathLst>
          </a:custGeom>
          <a:ln w="5715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7805451" y="4407665"/>
          <a:ext cx="23939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473200" imgH="228600" progId="Equation.DSMT4">
                  <p:embed/>
                </p:oleObj>
              </mc:Choice>
              <mc:Fallback>
                <p:oleObj name="Equation" r:id="rId6" imgW="1473200" imgH="228600" progId="Equation.DSMT4">
                  <p:embed/>
                  <p:pic>
                    <p:nvPicPr>
                      <p:cNvPr id="1443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5451" y="4407665"/>
                        <a:ext cx="2393950" cy="373062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724400" y="4441635"/>
            <a:ext cx="3127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Change in angular momentum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915400" y="4289235"/>
            <a:ext cx="1447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4389" name="Object 5"/>
          <p:cNvGraphicFramePr>
            <a:graphicFrameLocks noChangeAspect="1"/>
          </p:cNvGraphicFramePr>
          <p:nvPr/>
        </p:nvGraphicFramePr>
        <p:xfrm>
          <a:off x="5715001" y="4898835"/>
          <a:ext cx="101123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622030" imgH="431613" progId="Equation.DSMT4">
                  <p:embed/>
                </p:oleObj>
              </mc:Choice>
              <mc:Fallback>
                <p:oleObj name="Equation" r:id="rId8" imgW="622030" imgH="431613" progId="Equation.DSMT4">
                  <p:embed/>
                  <p:pic>
                    <p:nvPicPr>
                      <p:cNvPr id="1443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4898835"/>
                        <a:ext cx="1011237" cy="7048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3AD97DD5-4E95-4C30-B52B-2C69DDB742F9}"/>
              </a:ext>
            </a:extLst>
          </p:cNvPr>
          <p:cNvSpPr txBox="1"/>
          <p:nvPr/>
        </p:nvSpPr>
        <p:spPr>
          <a:xfrm>
            <a:off x="571500" y="424934"/>
            <a:ext cx="934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/>
              <a:t>(1a)</a:t>
            </a:r>
          </a:p>
        </p:txBody>
      </p:sp>
    </p:spTree>
    <p:extLst>
      <p:ext uri="{BB962C8B-B14F-4D97-AF65-F5344CB8AC3E}">
        <p14:creationId xmlns:p14="http://schemas.microsoft.com/office/powerpoint/2010/main" val="360513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20" grpId="0" animBg="1"/>
      <p:bldP spid="22" grpId="0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E:\BTech\PH103\Tutorials\Tutorial_8\Pendulum_Rotating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600076"/>
            <a:ext cx="4762500" cy="2752725"/>
          </a:xfrm>
          <a:prstGeom prst="rect">
            <a:avLst/>
          </a:prstGeom>
          <a:noFill/>
        </p:spPr>
      </p:pic>
      <p:sp>
        <p:nvSpPr>
          <p:cNvPr id="6" name="Parallelogram 5"/>
          <p:cNvSpPr/>
          <p:nvPr/>
        </p:nvSpPr>
        <p:spPr>
          <a:xfrm rot="16537043">
            <a:off x="3350307" y="866717"/>
            <a:ext cx="1981200" cy="1752600"/>
          </a:xfrm>
          <a:prstGeom prst="parallelogram">
            <a:avLst>
              <a:gd name="adj" fmla="val 3654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5400" y="3352801"/>
            <a:ext cx="48405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Perpetua" pitchFamily="18" charset="0"/>
              </a:rPr>
              <a:t>Forces acting on the bob:</a:t>
            </a:r>
          </a:p>
          <a:p>
            <a:pPr marL="342900" indent="-342900">
              <a:buAutoNum type="alphaLcParenBoth"/>
            </a:pPr>
            <a:r>
              <a:rPr lang="en-US" sz="4000" dirty="0">
                <a:latin typeface="Perpetua" pitchFamily="18" charset="0"/>
              </a:rPr>
              <a:t>Due to gravity (Mg)</a:t>
            </a:r>
          </a:p>
          <a:p>
            <a:pPr marL="342900" indent="-342900">
              <a:buAutoNum type="alphaLcParenBoth"/>
            </a:pPr>
            <a:r>
              <a:rPr lang="en-US" sz="4000" dirty="0" err="1">
                <a:latin typeface="Perpetua" pitchFamily="18" charset="0"/>
              </a:rPr>
              <a:t>Coriolis</a:t>
            </a:r>
            <a:r>
              <a:rPr lang="en-US" sz="4000" dirty="0">
                <a:latin typeface="Perpetua" pitchFamily="18" charset="0"/>
              </a:rPr>
              <a:t> force </a:t>
            </a:r>
          </a:p>
          <a:p>
            <a:pPr marL="342900" indent="-342900">
              <a:buAutoNum type="alphaLcParenBoth"/>
            </a:pPr>
            <a:r>
              <a:rPr lang="en-US" sz="4000" dirty="0">
                <a:latin typeface="Perpetua" pitchFamily="18" charset="0"/>
              </a:rPr>
              <a:t>Centrifugal force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3048000"/>
            <a:ext cx="1219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4038600"/>
            <a:ext cx="4648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53000" y="4572000"/>
            <a:ext cx="4419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29200" y="5334000"/>
            <a:ext cx="4419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E:\BTech\PH103\Tutorials\Tutorial_8\Pendulum_Rotating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600076"/>
            <a:ext cx="4762500" cy="2752725"/>
          </a:xfrm>
          <a:prstGeom prst="rect">
            <a:avLst/>
          </a:prstGeom>
          <a:noFill/>
        </p:spPr>
      </p:pic>
      <p:sp>
        <p:nvSpPr>
          <p:cNvPr id="6" name="Parallelogram 5"/>
          <p:cNvSpPr/>
          <p:nvPr/>
        </p:nvSpPr>
        <p:spPr>
          <a:xfrm rot="16537043">
            <a:off x="3350307" y="866717"/>
            <a:ext cx="1981200" cy="1752600"/>
          </a:xfrm>
          <a:prstGeom prst="parallelogram">
            <a:avLst>
              <a:gd name="adj" fmla="val 3654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3048000"/>
            <a:ext cx="1219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 rot="16537043">
            <a:off x="7293657" y="1414520"/>
            <a:ext cx="1981200" cy="1752600"/>
          </a:xfrm>
          <a:prstGeom prst="parallelogram">
            <a:avLst>
              <a:gd name="adj" fmla="val 3654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rot="5400000" flipH="1" flipV="1">
            <a:off x="7668401" y="910075"/>
            <a:ext cx="1395074" cy="3212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382000" y="1371600"/>
            <a:ext cx="1371600" cy="25207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317230" y="1600814"/>
            <a:ext cx="1143000" cy="50992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372600" y="196977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85020" y="120777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42332" y="-6477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33600" y="3581400"/>
            <a:ext cx="45149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4000" dirty="0">
                <a:latin typeface="Perpetua" pitchFamily="18" charset="0"/>
              </a:rPr>
              <a:t>Force due to gravity =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6400800" y="3581400"/>
          <a:ext cx="118984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444307" imgH="228501" progId="Equation.DSMT4">
                  <p:embed/>
                </p:oleObj>
              </mc:Choice>
              <mc:Fallback>
                <p:oleObj name="Equation" r:id="rId4" imgW="444307" imgH="228501" progId="Equation.DSMT4">
                  <p:embed/>
                  <p:pic>
                    <p:nvPicPr>
                      <p:cNvPr id="204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581400"/>
                        <a:ext cx="1189848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>
            <a:stCxn id="12" idx="2"/>
          </p:cNvCxnSpPr>
          <p:nvPr/>
        </p:nvCxnSpPr>
        <p:spPr>
          <a:xfrm rot="16200000" flipH="1" flipV="1">
            <a:off x="7577575" y="2351899"/>
            <a:ext cx="1500526" cy="44076"/>
          </a:xfrm>
          <a:prstGeom prst="line">
            <a:avLst/>
          </a:prstGeom>
          <a:ln w="571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8349876" y="1623674"/>
            <a:ext cx="519804" cy="1401466"/>
            <a:chOff x="6825876" y="1623674"/>
            <a:chExt cx="519804" cy="1401466"/>
          </a:xfrm>
        </p:grpSpPr>
        <p:cxnSp>
          <p:nvCxnSpPr>
            <p:cNvPr id="27" name="Straight Connector 26"/>
            <p:cNvCxnSpPr>
              <a:stCxn id="12" idx="2"/>
            </p:cNvCxnSpPr>
            <p:nvPr/>
          </p:nvCxnSpPr>
          <p:spPr>
            <a:xfrm rot="16200000" flipH="1">
              <a:off x="6434575" y="2014975"/>
              <a:ext cx="1119526" cy="336924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040880" y="2720340"/>
              <a:ext cx="304800" cy="3048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1" name="Straight Arrow Connector 30"/>
          <p:cNvCxnSpPr>
            <a:stCxn id="28" idx="4"/>
          </p:cNvCxnSpPr>
          <p:nvPr/>
        </p:nvCxnSpPr>
        <p:spPr>
          <a:xfrm rot="5400000">
            <a:off x="8385810" y="3326130"/>
            <a:ext cx="632460" cy="3048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8686800" y="3733800"/>
          <a:ext cx="685800" cy="351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444307" imgH="228501" progId="Equation.DSMT4">
                  <p:embed/>
                </p:oleObj>
              </mc:Choice>
              <mc:Fallback>
                <p:oleObj name="Equation" r:id="rId6" imgW="444307" imgH="228501" progId="Equation.DSMT4">
                  <p:embed/>
                  <p:pic>
                    <p:nvPicPr>
                      <p:cNvPr id="204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3733800"/>
                        <a:ext cx="685800" cy="35113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Freeform 32"/>
          <p:cNvSpPr/>
          <p:nvPr/>
        </p:nvSpPr>
        <p:spPr>
          <a:xfrm>
            <a:off x="8313420" y="2263141"/>
            <a:ext cx="205740" cy="66675"/>
          </a:xfrm>
          <a:custGeom>
            <a:avLst/>
            <a:gdLst>
              <a:gd name="connsiteX0" fmla="*/ 0 w 205740"/>
              <a:gd name="connsiteY0" fmla="*/ 0 h 66675"/>
              <a:gd name="connsiteX1" fmla="*/ 91440 w 205740"/>
              <a:gd name="connsiteY1" fmla="*/ 57150 h 66675"/>
              <a:gd name="connsiteX2" fmla="*/ 148590 w 205740"/>
              <a:gd name="connsiteY2" fmla="*/ 57150 h 66675"/>
              <a:gd name="connsiteX3" fmla="*/ 205740 w 205740"/>
              <a:gd name="connsiteY3" fmla="*/ 4572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" h="66675">
                <a:moveTo>
                  <a:pt x="0" y="0"/>
                </a:moveTo>
                <a:cubicBezTo>
                  <a:pt x="33337" y="23812"/>
                  <a:pt x="66675" y="47625"/>
                  <a:pt x="91440" y="57150"/>
                </a:cubicBezTo>
                <a:cubicBezTo>
                  <a:pt x="116205" y="66675"/>
                  <a:pt x="129540" y="59055"/>
                  <a:pt x="148590" y="57150"/>
                </a:cubicBezTo>
                <a:cubicBezTo>
                  <a:pt x="167640" y="55245"/>
                  <a:pt x="186690" y="50482"/>
                  <a:pt x="205740" y="45720"/>
                </a:cubicBezTo>
              </a:path>
            </a:pathLst>
          </a:cu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8382000" y="2438400"/>
          <a:ext cx="19685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204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2438400"/>
                        <a:ext cx="196850" cy="273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/>
      <p:bldP spid="21" grpId="0"/>
      <p:bldP spid="22" grpId="0"/>
      <p:bldP spid="23" grpId="0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E:\BTech\PH103\Tutorials\Tutorial_8\Pendulum_Rotating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600076"/>
            <a:ext cx="4762500" cy="2752725"/>
          </a:xfrm>
          <a:prstGeom prst="rect">
            <a:avLst/>
          </a:prstGeom>
          <a:noFill/>
        </p:spPr>
      </p:pic>
      <p:sp>
        <p:nvSpPr>
          <p:cNvPr id="6" name="Parallelogram 5"/>
          <p:cNvSpPr/>
          <p:nvPr/>
        </p:nvSpPr>
        <p:spPr>
          <a:xfrm rot="16537043">
            <a:off x="3350307" y="866717"/>
            <a:ext cx="1981200" cy="1752600"/>
          </a:xfrm>
          <a:prstGeom prst="parallelogram">
            <a:avLst>
              <a:gd name="adj" fmla="val 3654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3048000"/>
            <a:ext cx="1219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 rot="16537043">
            <a:off x="7293657" y="1414520"/>
            <a:ext cx="1981200" cy="1752600"/>
          </a:xfrm>
          <a:prstGeom prst="parallelogram">
            <a:avLst>
              <a:gd name="adj" fmla="val 3654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rot="5400000" flipH="1" flipV="1">
            <a:off x="7668401" y="910075"/>
            <a:ext cx="1395074" cy="3212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382000" y="1371600"/>
            <a:ext cx="1371600" cy="25207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317230" y="1600814"/>
            <a:ext cx="1143000" cy="50992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372600" y="196977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85020" y="120777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42332" y="-6477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11681" y="3711714"/>
            <a:ext cx="31989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4000" dirty="0" err="1">
                <a:latin typeface="Perpetua" pitchFamily="18" charset="0"/>
              </a:rPr>
              <a:t>Coriolis</a:t>
            </a:r>
            <a:r>
              <a:rPr lang="en-US" sz="4000" dirty="0">
                <a:latin typeface="Perpetua" pitchFamily="18" charset="0"/>
              </a:rPr>
              <a:t> force =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513389" y="3605214"/>
          <a:ext cx="238442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1143000" imgH="431800" progId="Equation.DSMT4">
                  <p:embed/>
                </p:oleObj>
              </mc:Choice>
              <mc:Fallback>
                <p:oleObj name="Equation" r:id="rId4" imgW="1143000" imgH="431800" progId="Equation.DSMT4">
                  <p:embed/>
                  <p:pic>
                    <p:nvPicPr>
                      <p:cNvPr id="204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9" y="3605214"/>
                        <a:ext cx="2384425" cy="898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>
            <a:stCxn id="12" idx="2"/>
          </p:cNvCxnSpPr>
          <p:nvPr/>
        </p:nvCxnSpPr>
        <p:spPr>
          <a:xfrm rot="16200000" flipH="1" flipV="1">
            <a:off x="7577575" y="2351899"/>
            <a:ext cx="1500526" cy="44076"/>
          </a:xfrm>
          <a:prstGeom prst="line">
            <a:avLst/>
          </a:prstGeom>
          <a:ln w="571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8"/>
          <p:cNvGrpSpPr/>
          <p:nvPr/>
        </p:nvGrpSpPr>
        <p:grpSpPr>
          <a:xfrm>
            <a:off x="8349876" y="1623674"/>
            <a:ext cx="519804" cy="1401466"/>
            <a:chOff x="6825876" y="1623674"/>
            <a:chExt cx="519804" cy="1401466"/>
          </a:xfrm>
        </p:grpSpPr>
        <p:cxnSp>
          <p:nvCxnSpPr>
            <p:cNvPr id="27" name="Straight Connector 26"/>
            <p:cNvCxnSpPr>
              <a:stCxn id="12" idx="2"/>
            </p:cNvCxnSpPr>
            <p:nvPr/>
          </p:nvCxnSpPr>
          <p:spPr>
            <a:xfrm rot="16200000" flipH="1">
              <a:off x="6434575" y="2014975"/>
              <a:ext cx="1119526" cy="336924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040880" y="2720340"/>
              <a:ext cx="304800" cy="3048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 flipV="1">
            <a:off x="9098280" y="2895600"/>
            <a:ext cx="807720" cy="15240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8313420" y="2263141"/>
            <a:ext cx="205740" cy="66675"/>
          </a:xfrm>
          <a:custGeom>
            <a:avLst/>
            <a:gdLst>
              <a:gd name="connsiteX0" fmla="*/ 0 w 205740"/>
              <a:gd name="connsiteY0" fmla="*/ 0 h 66675"/>
              <a:gd name="connsiteX1" fmla="*/ 91440 w 205740"/>
              <a:gd name="connsiteY1" fmla="*/ 57150 h 66675"/>
              <a:gd name="connsiteX2" fmla="*/ 148590 w 205740"/>
              <a:gd name="connsiteY2" fmla="*/ 57150 h 66675"/>
              <a:gd name="connsiteX3" fmla="*/ 205740 w 205740"/>
              <a:gd name="connsiteY3" fmla="*/ 4572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" h="66675">
                <a:moveTo>
                  <a:pt x="0" y="0"/>
                </a:moveTo>
                <a:cubicBezTo>
                  <a:pt x="33337" y="23812"/>
                  <a:pt x="66675" y="47625"/>
                  <a:pt x="91440" y="57150"/>
                </a:cubicBezTo>
                <a:cubicBezTo>
                  <a:pt x="116205" y="66675"/>
                  <a:pt x="129540" y="59055"/>
                  <a:pt x="148590" y="57150"/>
                </a:cubicBezTo>
                <a:cubicBezTo>
                  <a:pt x="167640" y="55245"/>
                  <a:pt x="186690" y="50482"/>
                  <a:pt x="205740" y="45720"/>
                </a:cubicBezTo>
              </a:path>
            </a:pathLst>
          </a:cu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8382000" y="2438400"/>
          <a:ext cx="19685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126725" imgH="177415" progId="Equation.DSMT4">
                  <p:embed/>
                </p:oleObj>
              </mc:Choice>
              <mc:Fallback>
                <p:oleObj name="Equation" r:id="rId6" imgW="126725" imgH="177415" progId="Equation.DSMT4">
                  <p:embed/>
                  <p:pic>
                    <p:nvPicPr>
                      <p:cNvPr id="204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2438400"/>
                        <a:ext cx="196850" cy="273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438400" y="4876800"/>
            <a:ext cx="3823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800" dirty="0">
                <a:latin typeface="Perpetua" pitchFamily="18" charset="0"/>
              </a:rPr>
              <a:t>Direction of </a:t>
            </a:r>
            <a:r>
              <a:rPr lang="en-US" sz="2800" dirty="0" err="1">
                <a:latin typeface="Perpetua" pitchFamily="18" charset="0"/>
              </a:rPr>
              <a:t>coriolis</a:t>
            </a:r>
            <a:r>
              <a:rPr lang="en-US" sz="2800" dirty="0">
                <a:latin typeface="Perpetua" pitchFamily="18" charset="0"/>
              </a:rPr>
              <a:t> force is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6217921" y="4888230"/>
          <a:ext cx="3444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64957" imgH="241091" progId="Equation.DSMT4">
                  <p:embed/>
                </p:oleObj>
              </mc:Choice>
              <mc:Fallback>
                <p:oleObj name="Equation" r:id="rId8" imgW="164957" imgH="241091" progId="Equation.DSMT4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7921" y="4888230"/>
                        <a:ext cx="344487" cy="5016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1733550" y="5888951"/>
            <a:ext cx="88392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Perpetua" pitchFamily="18" charset="0"/>
              </a:rPr>
              <a:t>The fictitious </a:t>
            </a:r>
            <a:r>
              <a:rPr lang="en-US" sz="2400" dirty="0" err="1">
                <a:latin typeface="Perpetua" pitchFamily="18" charset="0"/>
              </a:rPr>
              <a:t>Coriolis</a:t>
            </a:r>
            <a:r>
              <a:rPr lang="en-US" sz="2400" dirty="0">
                <a:latin typeface="Perpetua" pitchFamily="18" charset="0"/>
              </a:rPr>
              <a:t> force in the rotating system acts perpendicular to the plane of swing, and does not play a role in the dynamics of this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0" grpId="0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E:\BTech\PH103\Tutorials\Tutorial_8\Pendulum_Rotating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600076"/>
            <a:ext cx="4762500" cy="2752725"/>
          </a:xfrm>
          <a:prstGeom prst="rect">
            <a:avLst/>
          </a:prstGeom>
          <a:noFill/>
        </p:spPr>
      </p:pic>
      <p:sp>
        <p:nvSpPr>
          <p:cNvPr id="6" name="Parallelogram 5"/>
          <p:cNvSpPr/>
          <p:nvPr/>
        </p:nvSpPr>
        <p:spPr>
          <a:xfrm rot="16537043">
            <a:off x="3350307" y="866717"/>
            <a:ext cx="1981200" cy="1752600"/>
          </a:xfrm>
          <a:prstGeom prst="parallelogram">
            <a:avLst>
              <a:gd name="adj" fmla="val 3654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3048000"/>
            <a:ext cx="1219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 rot="16537043">
            <a:off x="7293657" y="1414520"/>
            <a:ext cx="1981200" cy="1752600"/>
          </a:xfrm>
          <a:prstGeom prst="parallelogram">
            <a:avLst>
              <a:gd name="adj" fmla="val 3654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rot="5400000" flipH="1" flipV="1">
            <a:off x="7668401" y="910075"/>
            <a:ext cx="1395074" cy="3212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382000" y="1371600"/>
            <a:ext cx="1371600" cy="25207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317230" y="1600814"/>
            <a:ext cx="1143000" cy="50992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372600" y="196977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85020" y="120777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42332" y="-6477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11681" y="3711714"/>
            <a:ext cx="3812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4000" dirty="0">
                <a:latin typeface="Perpetua" pitchFamily="18" charset="0"/>
              </a:rPr>
              <a:t>Centrifugal force =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881688" y="3763964"/>
          <a:ext cx="28638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1371600" imgH="279400" progId="Equation.DSMT4">
                  <p:embed/>
                </p:oleObj>
              </mc:Choice>
              <mc:Fallback>
                <p:oleObj name="Equation" r:id="rId4" imgW="1371600" imgH="279400" progId="Equation.DSMT4">
                  <p:embed/>
                  <p:pic>
                    <p:nvPicPr>
                      <p:cNvPr id="204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688" y="3763964"/>
                        <a:ext cx="2863850" cy="581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>
            <a:stCxn id="12" idx="2"/>
          </p:cNvCxnSpPr>
          <p:nvPr/>
        </p:nvCxnSpPr>
        <p:spPr>
          <a:xfrm rot="16200000" flipH="1" flipV="1">
            <a:off x="7577575" y="2351899"/>
            <a:ext cx="1500526" cy="44076"/>
          </a:xfrm>
          <a:prstGeom prst="line">
            <a:avLst/>
          </a:prstGeom>
          <a:ln w="571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8"/>
          <p:cNvGrpSpPr/>
          <p:nvPr/>
        </p:nvGrpSpPr>
        <p:grpSpPr>
          <a:xfrm>
            <a:off x="8349876" y="1623674"/>
            <a:ext cx="519804" cy="1401466"/>
            <a:chOff x="6825876" y="1623674"/>
            <a:chExt cx="519804" cy="1401466"/>
          </a:xfrm>
        </p:grpSpPr>
        <p:cxnSp>
          <p:nvCxnSpPr>
            <p:cNvPr id="27" name="Straight Connector 26"/>
            <p:cNvCxnSpPr>
              <a:stCxn id="12" idx="2"/>
            </p:cNvCxnSpPr>
            <p:nvPr/>
          </p:nvCxnSpPr>
          <p:spPr>
            <a:xfrm rot="16200000" flipH="1">
              <a:off x="6434575" y="2014975"/>
              <a:ext cx="1119526" cy="336924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040880" y="2720340"/>
              <a:ext cx="304800" cy="3048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Freeform 32"/>
          <p:cNvSpPr/>
          <p:nvPr/>
        </p:nvSpPr>
        <p:spPr>
          <a:xfrm>
            <a:off x="8313420" y="2263141"/>
            <a:ext cx="205740" cy="66675"/>
          </a:xfrm>
          <a:custGeom>
            <a:avLst/>
            <a:gdLst>
              <a:gd name="connsiteX0" fmla="*/ 0 w 205740"/>
              <a:gd name="connsiteY0" fmla="*/ 0 h 66675"/>
              <a:gd name="connsiteX1" fmla="*/ 91440 w 205740"/>
              <a:gd name="connsiteY1" fmla="*/ 57150 h 66675"/>
              <a:gd name="connsiteX2" fmla="*/ 148590 w 205740"/>
              <a:gd name="connsiteY2" fmla="*/ 57150 h 66675"/>
              <a:gd name="connsiteX3" fmla="*/ 205740 w 205740"/>
              <a:gd name="connsiteY3" fmla="*/ 4572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" h="66675">
                <a:moveTo>
                  <a:pt x="0" y="0"/>
                </a:moveTo>
                <a:cubicBezTo>
                  <a:pt x="33337" y="23812"/>
                  <a:pt x="66675" y="47625"/>
                  <a:pt x="91440" y="57150"/>
                </a:cubicBezTo>
                <a:cubicBezTo>
                  <a:pt x="116205" y="66675"/>
                  <a:pt x="129540" y="59055"/>
                  <a:pt x="148590" y="57150"/>
                </a:cubicBezTo>
                <a:cubicBezTo>
                  <a:pt x="167640" y="55245"/>
                  <a:pt x="186690" y="50482"/>
                  <a:pt x="205740" y="45720"/>
                </a:cubicBezTo>
              </a:path>
            </a:pathLst>
          </a:cu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8382000" y="2438400"/>
          <a:ext cx="19685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126725" imgH="177415" progId="Equation.DSMT4">
                  <p:embed/>
                </p:oleObj>
              </mc:Choice>
              <mc:Fallback>
                <p:oleObj name="Equation" r:id="rId6" imgW="126725" imgH="177415" progId="Equation.DSMT4">
                  <p:embed/>
                  <p:pic>
                    <p:nvPicPr>
                      <p:cNvPr id="204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2438400"/>
                        <a:ext cx="196850" cy="273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E:\BTech\PH103\Tutorials\Tutorial_8\Pendulum_Rotating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600076"/>
            <a:ext cx="4762500" cy="2752725"/>
          </a:xfrm>
          <a:prstGeom prst="rect">
            <a:avLst/>
          </a:prstGeom>
          <a:noFill/>
        </p:spPr>
      </p:pic>
      <p:sp>
        <p:nvSpPr>
          <p:cNvPr id="6" name="Parallelogram 5"/>
          <p:cNvSpPr/>
          <p:nvPr/>
        </p:nvSpPr>
        <p:spPr>
          <a:xfrm rot="16537043">
            <a:off x="3350307" y="866717"/>
            <a:ext cx="1981200" cy="1752600"/>
          </a:xfrm>
          <a:prstGeom prst="parallelogram">
            <a:avLst>
              <a:gd name="adj" fmla="val 3654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3048000"/>
            <a:ext cx="1219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 rot="16537043">
            <a:off x="7293657" y="1414520"/>
            <a:ext cx="1981200" cy="1752600"/>
          </a:xfrm>
          <a:prstGeom prst="parallelogram">
            <a:avLst>
              <a:gd name="adj" fmla="val 3654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rot="5400000" flipH="1" flipV="1">
            <a:off x="7668401" y="910075"/>
            <a:ext cx="1395074" cy="3212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382000" y="1371600"/>
            <a:ext cx="1371600" cy="25207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317230" y="1600814"/>
            <a:ext cx="1143000" cy="50992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372600" y="196977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85020" y="120777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42332" y="-6477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541588" y="3810000"/>
          <a:ext cx="386715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1854200" imgH="254000" progId="Equation.DSMT4">
                  <p:embed/>
                </p:oleObj>
              </mc:Choice>
              <mc:Fallback>
                <p:oleObj name="Equation" r:id="rId4" imgW="1854200" imgH="254000" progId="Equation.DSMT4">
                  <p:embed/>
                  <p:pic>
                    <p:nvPicPr>
                      <p:cNvPr id="204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588" y="3810000"/>
                        <a:ext cx="3867150" cy="5286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>
            <a:stCxn id="12" idx="2"/>
          </p:cNvCxnSpPr>
          <p:nvPr/>
        </p:nvCxnSpPr>
        <p:spPr>
          <a:xfrm rot="16200000" flipH="1" flipV="1">
            <a:off x="7577575" y="2351899"/>
            <a:ext cx="1500526" cy="44076"/>
          </a:xfrm>
          <a:prstGeom prst="line">
            <a:avLst/>
          </a:prstGeom>
          <a:ln w="571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8"/>
          <p:cNvGrpSpPr/>
          <p:nvPr/>
        </p:nvGrpSpPr>
        <p:grpSpPr>
          <a:xfrm>
            <a:off x="8349876" y="1623674"/>
            <a:ext cx="519804" cy="1401466"/>
            <a:chOff x="6825876" y="1623674"/>
            <a:chExt cx="519804" cy="1401466"/>
          </a:xfrm>
        </p:grpSpPr>
        <p:cxnSp>
          <p:nvCxnSpPr>
            <p:cNvPr id="27" name="Straight Connector 26"/>
            <p:cNvCxnSpPr>
              <a:stCxn id="12" idx="2"/>
            </p:cNvCxnSpPr>
            <p:nvPr/>
          </p:nvCxnSpPr>
          <p:spPr>
            <a:xfrm rot="16200000" flipH="1">
              <a:off x="6434575" y="2014975"/>
              <a:ext cx="1119526" cy="336924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040880" y="2720340"/>
              <a:ext cx="304800" cy="3048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 flipV="1">
            <a:off x="9098280" y="2895600"/>
            <a:ext cx="807720" cy="15240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8313420" y="2263141"/>
            <a:ext cx="205740" cy="66675"/>
          </a:xfrm>
          <a:custGeom>
            <a:avLst/>
            <a:gdLst>
              <a:gd name="connsiteX0" fmla="*/ 0 w 205740"/>
              <a:gd name="connsiteY0" fmla="*/ 0 h 66675"/>
              <a:gd name="connsiteX1" fmla="*/ 91440 w 205740"/>
              <a:gd name="connsiteY1" fmla="*/ 57150 h 66675"/>
              <a:gd name="connsiteX2" fmla="*/ 148590 w 205740"/>
              <a:gd name="connsiteY2" fmla="*/ 57150 h 66675"/>
              <a:gd name="connsiteX3" fmla="*/ 205740 w 205740"/>
              <a:gd name="connsiteY3" fmla="*/ 4572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" h="66675">
                <a:moveTo>
                  <a:pt x="0" y="0"/>
                </a:moveTo>
                <a:cubicBezTo>
                  <a:pt x="33337" y="23812"/>
                  <a:pt x="66675" y="47625"/>
                  <a:pt x="91440" y="57150"/>
                </a:cubicBezTo>
                <a:cubicBezTo>
                  <a:pt x="116205" y="66675"/>
                  <a:pt x="129540" y="59055"/>
                  <a:pt x="148590" y="57150"/>
                </a:cubicBezTo>
                <a:cubicBezTo>
                  <a:pt x="167640" y="55245"/>
                  <a:pt x="186690" y="50482"/>
                  <a:pt x="205740" y="45720"/>
                </a:cubicBezTo>
              </a:path>
            </a:pathLst>
          </a:cu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8382000" y="2438400"/>
          <a:ext cx="19685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126725" imgH="177415" progId="Equation.DSMT4">
                  <p:embed/>
                </p:oleObj>
              </mc:Choice>
              <mc:Fallback>
                <p:oleObj name="Equation" r:id="rId6" imgW="126725" imgH="177415" progId="Equation.DSMT4">
                  <p:embed/>
                  <p:pic>
                    <p:nvPicPr>
                      <p:cNvPr id="204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2438400"/>
                        <a:ext cx="196850" cy="273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9982200" y="2667000"/>
          <a:ext cx="3444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164957" imgH="241091" progId="Equation.DSMT4">
                  <p:embed/>
                </p:oleObj>
              </mc:Choice>
              <mc:Fallback>
                <p:oleObj name="Equation" r:id="rId8" imgW="164957" imgH="241091" progId="Equation.DSMT4">
                  <p:embed/>
                  <p:pic>
                    <p:nvPicPr>
                      <p:cNvPr id="235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2200" y="2667000"/>
                        <a:ext cx="344488" cy="5016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4640264" y="5105401"/>
          <a:ext cx="26257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1257300" imgH="279400" progId="Equation.DSMT4">
                  <p:embed/>
                </p:oleObj>
              </mc:Choice>
              <mc:Fallback>
                <p:oleObj name="Equation" r:id="rId10" imgW="1257300" imgH="279400" progId="Equation.DSMT4">
                  <p:embed/>
                  <p:pic>
                    <p:nvPicPr>
                      <p:cNvPr id="235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4" y="5105401"/>
                        <a:ext cx="2625725" cy="581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209800" y="5037594"/>
            <a:ext cx="54872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4000" dirty="0">
                <a:latin typeface="Perpetua" pitchFamily="18" charset="0"/>
              </a:rPr>
              <a:t>Direction of                        ? 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9067800" y="3334067"/>
            <a:ext cx="990600" cy="457200"/>
          </a:xfrm>
          <a:prstGeom prst="straightConnector1">
            <a:avLst/>
          </a:prstGeom>
          <a:ln w="5715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4"/>
          <p:cNvGraphicFramePr>
            <a:graphicFrameLocks noChangeAspect="1"/>
          </p:cNvGraphicFramePr>
          <p:nvPr/>
        </p:nvGraphicFramePr>
        <p:xfrm>
          <a:off x="10071100" y="3727768"/>
          <a:ext cx="31908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152334" imgH="228501" progId="Equation.DSMT4">
                  <p:embed/>
                </p:oleObj>
              </mc:Choice>
              <mc:Fallback>
                <p:oleObj name="Equation" r:id="rId12" imgW="152334" imgH="228501" progId="Equation.DSMT4">
                  <p:embed/>
                  <p:pic>
                    <p:nvPicPr>
                      <p:cNvPr id="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1100" y="3727768"/>
                        <a:ext cx="319088" cy="4746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2249488" y="5867401"/>
          <a:ext cx="5410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2590800" imgH="279400" progId="Equation.DSMT4">
                  <p:embed/>
                </p:oleObj>
              </mc:Choice>
              <mc:Fallback>
                <p:oleObj name="Equation" r:id="rId14" imgW="2590800" imgH="279400" progId="Equation.DSMT4">
                  <p:embed/>
                  <p:pic>
                    <p:nvPicPr>
                      <p:cNvPr id="2356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488" y="5867401"/>
                        <a:ext cx="5410200" cy="581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7874000" y="5867400"/>
          <a:ext cx="16716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799753" imgH="241195" progId="Equation.DSMT4">
                  <p:embed/>
                </p:oleObj>
              </mc:Choice>
              <mc:Fallback>
                <p:oleObj name="Equation" r:id="rId16" imgW="799753" imgH="241195" progId="Equation.DSMT4">
                  <p:embed/>
                  <p:pic>
                    <p:nvPicPr>
                      <p:cNvPr id="2356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0" y="5867400"/>
                        <a:ext cx="1671638" cy="5016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E:\BTech\PH103\Tutorials\Tutorial_8\Pendulum_Rotating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600076"/>
            <a:ext cx="4762500" cy="2752725"/>
          </a:xfrm>
          <a:prstGeom prst="rect">
            <a:avLst/>
          </a:prstGeom>
          <a:noFill/>
        </p:spPr>
      </p:pic>
      <p:sp>
        <p:nvSpPr>
          <p:cNvPr id="6" name="Parallelogram 5"/>
          <p:cNvSpPr/>
          <p:nvPr/>
        </p:nvSpPr>
        <p:spPr>
          <a:xfrm rot="16537043">
            <a:off x="3350307" y="866717"/>
            <a:ext cx="1981200" cy="1752600"/>
          </a:xfrm>
          <a:prstGeom prst="parallelogram">
            <a:avLst>
              <a:gd name="adj" fmla="val 3654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3048000"/>
            <a:ext cx="1219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 rot="16537043">
            <a:off x="7293657" y="1414520"/>
            <a:ext cx="1981200" cy="1752600"/>
          </a:xfrm>
          <a:prstGeom prst="parallelogram">
            <a:avLst>
              <a:gd name="adj" fmla="val 36544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rot="5400000" flipH="1" flipV="1">
            <a:off x="7668401" y="910075"/>
            <a:ext cx="1395074" cy="3212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382000" y="1371600"/>
            <a:ext cx="1371600" cy="25207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317230" y="1600814"/>
            <a:ext cx="1143000" cy="50992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372600" y="196977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85020" y="120777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42332" y="-6477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25" name="Straight Connector 24"/>
          <p:cNvCxnSpPr>
            <a:stCxn id="12" idx="2"/>
          </p:cNvCxnSpPr>
          <p:nvPr/>
        </p:nvCxnSpPr>
        <p:spPr>
          <a:xfrm rot="16200000" flipH="1" flipV="1">
            <a:off x="7577575" y="2351899"/>
            <a:ext cx="1500526" cy="44076"/>
          </a:xfrm>
          <a:prstGeom prst="line">
            <a:avLst/>
          </a:prstGeom>
          <a:ln w="571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8"/>
          <p:cNvGrpSpPr/>
          <p:nvPr/>
        </p:nvGrpSpPr>
        <p:grpSpPr>
          <a:xfrm>
            <a:off x="8349876" y="1623674"/>
            <a:ext cx="519804" cy="1401466"/>
            <a:chOff x="6825876" y="1623674"/>
            <a:chExt cx="519804" cy="1401466"/>
          </a:xfrm>
        </p:grpSpPr>
        <p:cxnSp>
          <p:nvCxnSpPr>
            <p:cNvPr id="27" name="Straight Connector 26"/>
            <p:cNvCxnSpPr>
              <a:stCxn id="12" idx="2"/>
            </p:cNvCxnSpPr>
            <p:nvPr/>
          </p:nvCxnSpPr>
          <p:spPr>
            <a:xfrm rot="16200000" flipH="1">
              <a:off x="6434575" y="2014975"/>
              <a:ext cx="1119526" cy="336924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040880" y="2720340"/>
              <a:ext cx="304800" cy="3048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Freeform 32"/>
          <p:cNvSpPr/>
          <p:nvPr/>
        </p:nvSpPr>
        <p:spPr>
          <a:xfrm>
            <a:off x="8313420" y="2263141"/>
            <a:ext cx="205740" cy="66675"/>
          </a:xfrm>
          <a:custGeom>
            <a:avLst/>
            <a:gdLst>
              <a:gd name="connsiteX0" fmla="*/ 0 w 205740"/>
              <a:gd name="connsiteY0" fmla="*/ 0 h 66675"/>
              <a:gd name="connsiteX1" fmla="*/ 91440 w 205740"/>
              <a:gd name="connsiteY1" fmla="*/ 57150 h 66675"/>
              <a:gd name="connsiteX2" fmla="*/ 148590 w 205740"/>
              <a:gd name="connsiteY2" fmla="*/ 57150 h 66675"/>
              <a:gd name="connsiteX3" fmla="*/ 205740 w 205740"/>
              <a:gd name="connsiteY3" fmla="*/ 4572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" h="66675">
                <a:moveTo>
                  <a:pt x="0" y="0"/>
                </a:moveTo>
                <a:cubicBezTo>
                  <a:pt x="33337" y="23812"/>
                  <a:pt x="66675" y="47625"/>
                  <a:pt x="91440" y="57150"/>
                </a:cubicBezTo>
                <a:cubicBezTo>
                  <a:pt x="116205" y="66675"/>
                  <a:pt x="129540" y="59055"/>
                  <a:pt x="148590" y="57150"/>
                </a:cubicBezTo>
                <a:cubicBezTo>
                  <a:pt x="167640" y="55245"/>
                  <a:pt x="186690" y="50482"/>
                  <a:pt x="205740" y="45720"/>
                </a:cubicBezTo>
              </a:path>
            </a:pathLst>
          </a:cu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8382000" y="2438400"/>
          <a:ext cx="19685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126725" imgH="177415" progId="Equation.DSMT4">
                  <p:embed/>
                </p:oleObj>
              </mc:Choice>
              <mc:Fallback>
                <p:oleObj name="Equation" r:id="rId4" imgW="126725" imgH="177415" progId="Equation.DSMT4">
                  <p:embed/>
                  <p:pic>
                    <p:nvPicPr>
                      <p:cNvPr id="204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2438400"/>
                        <a:ext cx="196850" cy="273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133601" y="4038601"/>
          <a:ext cx="12731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609600" imgH="419100" progId="Equation.DSMT4">
                  <p:embed/>
                </p:oleObj>
              </mc:Choice>
              <mc:Fallback>
                <p:oleObj name="Equation" r:id="rId6" imgW="609600" imgH="419100" progId="Equation.DSMT4">
                  <p:embed/>
                  <p:pic>
                    <p:nvPicPr>
                      <p:cNvPr id="235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1" y="4038601"/>
                        <a:ext cx="1273175" cy="871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Arrow Connector 29"/>
          <p:cNvCxnSpPr/>
          <p:nvPr/>
        </p:nvCxnSpPr>
        <p:spPr>
          <a:xfrm>
            <a:off x="8763000" y="2895600"/>
            <a:ext cx="1676400" cy="762000"/>
          </a:xfrm>
          <a:prstGeom prst="straightConnector1">
            <a:avLst/>
          </a:prstGeom>
          <a:ln w="5715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9647239" y="2969763"/>
          <a:ext cx="1020762" cy="292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838200" imgH="241300" progId="Equation.DSMT4">
                  <p:embed/>
                </p:oleObj>
              </mc:Choice>
              <mc:Fallback>
                <p:oleObj name="Equation" r:id="rId8" imgW="838200" imgH="241300" progId="Equation.DSMT4">
                  <p:embed/>
                  <p:pic>
                    <p:nvPicPr>
                      <p:cNvPr id="2356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7239" y="2969763"/>
                        <a:ext cx="1020762" cy="29255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057401" y="3657600"/>
            <a:ext cx="2530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Equation of motion for </a:t>
            </a:r>
            <a:r>
              <a:rPr lang="en-US" b="1" u="sng" dirty="0">
                <a:sym typeface="Symbol"/>
              </a:rPr>
              <a:t></a:t>
            </a:r>
            <a:endParaRPr lang="en-US" b="1" u="sng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7890510" y="3821430"/>
            <a:ext cx="1623060" cy="30480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3"/>
          <p:cNvGraphicFramePr>
            <a:graphicFrameLocks noChangeAspect="1"/>
          </p:cNvGraphicFramePr>
          <p:nvPr/>
        </p:nvGraphicFramePr>
        <p:xfrm>
          <a:off x="8001000" y="4648200"/>
          <a:ext cx="685800" cy="351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0" imgW="444307" imgH="228501" progId="Equation.DSMT4">
                  <p:embed/>
                </p:oleObj>
              </mc:Choice>
              <mc:Fallback>
                <p:oleObj name="Equation" r:id="rId10" imgW="444307" imgH="228501" progId="Equation.DSMT4">
                  <p:embed/>
                  <p:pic>
                    <p:nvPicPr>
                      <p:cNvPr id="3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4648200"/>
                        <a:ext cx="685800" cy="35113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>
            <a:stCxn id="28" idx="3"/>
          </p:cNvCxnSpPr>
          <p:nvPr/>
        </p:nvCxnSpPr>
        <p:spPr>
          <a:xfrm rot="5400000">
            <a:off x="7890512" y="2709994"/>
            <a:ext cx="448497" cy="98951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8785860" y="3798570"/>
          <a:ext cx="19685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2" imgW="126725" imgH="177415" progId="Equation.DSMT4">
                  <p:embed/>
                </p:oleObj>
              </mc:Choice>
              <mc:Fallback>
                <p:oleObj name="Equation" r:id="rId12" imgW="126725" imgH="177415" progId="Equation.DSMT4">
                  <p:embed/>
                  <p:pic>
                    <p:nvPicPr>
                      <p:cNvPr id="245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5860" y="3798570"/>
                        <a:ext cx="196850" cy="273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rot="16200000" flipH="1">
            <a:off x="8267700" y="3390900"/>
            <a:ext cx="1447800" cy="45720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6908800" y="3352800"/>
          <a:ext cx="119538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3" imgW="774364" imgH="228501" progId="Equation.DSMT4">
                  <p:embed/>
                </p:oleObj>
              </mc:Choice>
              <mc:Fallback>
                <p:oleObj name="Equation" r:id="rId13" imgW="774364" imgH="228501" progId="Equation.DSMT4">
                  <p:embed/>
                  <p:pic>
                    <p:nvPicPr>
                      <p:cNvPr id="2458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8800" y="3352800"/>
                        <a:ext cx="1195388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8998585" y="3352800"/>
          <a:ext cx="649288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5" imgW="418918" imgH="177723" progId="Equation.DSMT4">
                  <p:embed/>
                </p:oleObj>
              </mc:Choice>
              <mc:Fallback>
                <p:oleObj name="Equation" r:id="rId15" imgW="418918" imgH="177723" progId="Equation.DSMT4">
                  <p:embed/>
                  <p:pic>
                    <p:nvPicPr>
                      <p:cNvPr id="2458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8585" y="3352800"/>
                        <a:ext cx="649288" cy="273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Arrow Connector 45"/>
          <p:cNvCxnSpPr/>
          <p:nvPr/>
        </p:nvCxnSpPr>
        <p:spPr>
          <a:xfrm rot="10800000" flipV="1">
            <a:off x="9220200" y="3657600"/>
            <a:ext cx="1141918" cy="533400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11"/>
          <p:cNvGraphicFramePr>
            <a:graphicFrameLocks noChangeAspect="1"/>
          </p:cNvGraphicFramePr>
          <p:nvPr/>
        </p:nvGraphicFramePr>
        <p:xfrm>
          <a:off x="8866188" y="5181600"/>
          <a:ext cx="180181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7" imgW="1168400" imgH="241300" progId="Equation.DSMT4">
                  <p:embed/>
                </p:oleObj>
              </mc:Choice>
              <mc:Fallback>
                <p:oleObj name="Equation" r:id="rId17" imgW="1168400" imgH="241300" progId="Equation.DSMT4">
                  <p:embed/>
                  <p:pic>
                    <p:nvPicPr>
                      <p:cNvPr id="4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6188" y="5181600"/>
                        <a:ext cx="1801813" cy="369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Freeform 48"/>
          <p:cNvSpPr/>
          <p:nvPr/>
        </p:nvSpPr>
        <p:spPr>
          <a:xfrm>
            <a:off x="9980296" y="3874770"/>
            <a:ext cx="360045" cy="1383030"/>
          </a:xfrm>
          <a:custGeom>
            <a:avLst/>
            <a:gdLst>
              <a:gd name="connsiteX0" fmla="*/ 13335 w 360045"/>
              <a:gd name="connsiteY0" fmla="*/ 0 h 830580"/>
              <a:gd name="connsiteX1" fmla="*/ 196215 w 360045"/>
              <a:gd name="connsiteY1" fmla="*/ 182880 h 830580"/>
              <a:gd name="connsiteX2" fmla="*/ 344805 w 360045"/>
              <a:gd name="connsiteY2" fmla="*/ 388620 h 830580"/>
              <a:gd name="connsiteX3" fmla="*/ 287655 w 360045"/>
              <a:gd name="connsiteY3" fmla="*/ 491490 h 830580"/>
              <a:gd name="connsiteX4" fmla="*/ 173355 w 360045"/>
              <a:gd name="connsiteY4" fmla="*/ 628650 h 830580"/>
              <a:gd name="connsiteX5" fmla="*/ 81915 w 360045"/>
              <a:gd name="connsiteY5" fmla="*/ 708660 h 830580"/>
              <a:gd name="connsiteX6" fmla="*/ 13335 w 360045"/>
              <a:gd name="connsiteY6" fmla="*/ 811530 h 830580"/>
              <a:gd name="connsiteX7" fmla="*/ 1905 w 360045"/>
              <a:gd name="connsiteY7" fmla="*/ 822960 h 83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045" h="830580">
                <a:moveTo>
                  <a:pt x="13335" y="0"/>
                </a:moveTo>
                <a:cubicBezTo>
                  <a:pt x="77152" y="59055"/>
                  <a:pt x="140970" y="118110"/>
                  <a:pt x="196215" y="182880"/>
                </a:cubicBezTo>
                <a:cubicBezTo>
                  <a:pt x="251460" y="247650"/>
                  <a:pt x="329565" y="337185"/>
                  <a:pt x="344805" y="388620"/>
                </a:cubicBezTo>
                <a:cubicBezTo>
                  <a:pt x="360045" y="440055"/>
                  <a:pt x="316230" y="451485"/>
                  <a:pt x="287655" y="491490"/>
                </a:cubicBezTo>
                <a:cubicBezTo>
                  <a:pt x="259080" y="531495"/>
                  <a:pt x="207645" y="592455"/>
                  <a:pt x="173355" y="628650"/>
                </a:cubicBezTo>
                <a:cubicBezTo>
                  <a:pt x="139065" y="664845"/>
                  <a:pt x="108585" y="678180"/>
                  <a:pt x="81915" y="708660"/>
                </a:cubicBezTo>
                <a:cubicBezTo>
                  <a:pt x="55245" y="739140"/>
                  <a:pt x="26670" y="792480"/>
                  <a:pt x="13335" y="811530"/>
                </a:cubicBezTo>
                <a:cubicBezTo>
                  <a:pt x="0" y="830580"/>
                  <a:pt x="952" y="826770"/>
                  <a:pt x="1905" y="82296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3224213" y="4219576"/>
          <a:ext cx="443071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19" imgW="1790700" imgH="228600" progId="Equation.DSMT4">
                  <p:embed/>
                </p:oleObj>
              </mc:Choice>
              <mc:Fallback>
                <p:oleObj name="Equation" r:id="rId19" imgW="1790700" imgH="228600" progId="Equation.DSMT4">
                  <p:embed/>
                  <p:pic>
                    <p:nvPicPr>
                      <p:cNvPr id="2459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213" y="4219576"/>
                        <a:ext cx="4430712" cy="561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2133600" y="4990780"/>
            <a:ext cx="6172200" cy="186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Freeform 49"/>
          <p:cNvSpPr/>
          <p:nvPr/>
        </p:nvSpPr>
        <p:spPr>
          <a:xfrm>
            <a:off x="8686800" y="3581401"/>
            <a:ext cx="205740" cy="66675"/>
          </a:xfrm>
          <a:custGeom>
            <a:avLst/>
            <a:gdLst>
              <a:gd name="connsiteX0" fmla="*/ 0 w 205740"/>
              <a:gd name="connsiteY0" fmla="*/ 0 h 66675"/>
              <a:gd name="connsiteX1" fmla="*/ 91440 w 205740"/>
              <a:gd name="connsiteY1" fmla="*/ 57150 h 66675"/>
              <a:gd name="connsiteX2" fmla="*/ 148590 w 205740"/>
              <a:gd name="connsiteY2" fmla="*/ 57150 h 66675"/>
              <a:gd name="connsiteX3" fmla="*/ 205740 w 205740"/>
              <a:gd name="connsiteY3" fmla="*/ 4572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" h="66675">
                <a:moveTo>
                  <a:pt x="0" y="0"/>
                </a:moveTo>
                <a:cubicBezTo>
                  <a:pt x="33337" y="23812"/>
                  <a:pt x="66675" y="47625"/>
                  <a:pt x="91440" y="57150"/>
                </a:cubicBezTo>
                <a:cubicBezTo>
                  <a:pt x="116205" y="66675"/>
                  <a:pt x="129540" y="59055"/>
                  <a:pt x="148590" y="57150"/>
                </a:cubicBezTo>
                <a:cubicBezTo>
                  <a:pt x="167640" y="55245"/>
                  <a:pt x="186690" y="50482"/>
                  <a:pt x="205740" y="45720"/>
                </a:cubicBezTo>
              </a:path>
            </a:pathLst>
          </a:cu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 rot="19191804">
            <a:off x="9067345" y="3434668"/>
            <a:ext cx="838200" cy="304800"/>
          </a:xfrm>
          <a:custGeom>
            <a:avLst/>
            <a:gdLst>
              <a:gd name="connsiteX0" fmla="*/ 0 w 205740"/>
              <a:gd name="connsiteY0" fmla="*/ 0 h 66675"/>
              <a:gd name="connsiteX1" fmla="*/ 91440 w 205740"/>
              <a:gd name="connsiteY1" fmla="*/ 57150 h 66675"/>
              <a:gd name="connsiteX2" fmla="*/ 148590 w 205740"/>
              <a:gd name="connsiteY2" fmla="*/ 57150 h 66675"/>
              <a:gd name="connsiteX3" fmla="*/ 205740 w 205740"/>
              <a:gd name="connsiteY3" fmla="*/ 4572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" h="66675">
                <a:moveTo>
                  <a:pt x="0" y="0"/>
                </a:moveTo>
                <a:cubicBezTo>
                  <a:pt x="33337" y="23812"/>
                  <a:pt x="66675" y="47625"/>
                  <a:pt x="91440" y="57150"/>
                </a:cubicBezTo>
                <a:cubicBezTo>
                  <a:pt x="116205" y="66675"/>
                  <a:pt x="129540" y="59055"/>
                  <a:pt x="148590" y="57150"/>
                </a:cubicBezTo>
                <a:cubicBezTo>
                  <a:pt x="167640" y="55245"/>
                  <a:pt x="186690" y="50482"/>
                  <a:pt x="205740" y="45720"/>
                </a:cubicBezTo>
              </a:path>
            </a:pathLst>
          </a:cu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438400"/>
            <a:ext cx="8229600" cy="1143000"/>
          </a:xfrm>
        </p:spPr>
        <p:txBody>
          <a:bodyPr/>
          <a:lstStyle/>
          <a:p>
            <a:pPr algn="l"/>
            <a:r>
              <a:rPr lang="en-US" b="1" dirty="0"/>
              <a:t>Plots of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2590800"/>
          <a:ext cx="412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1180588" imgH="253890" progId="Equation.DSMT4">
                  <p:embed/>
                </p:oleObj>
              </mc:Choice>
              <mc:Fallback>
                <p:oleObj name="Equation" r:id="rId3" imgW="1180588" imgH="25389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590800"/>
                        <a:ext cx="4127500" cy="889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396906" y="838201"/>
            <a:ext cx="75632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Analysis of Critically damped oscillator</a:t>
            </a:r>
          </a:p>
        </p:txBody>
      </p:sp>
    </p:spTree>
    <p:extLst>
      <p:ext uri="{BB962C8B-B14F-4D97-AF65-F5344CB8AC3E}">
        <p14:creationId xmlns:p14="http://schemas.microsoft.com/office/powerpoint/2010/main" val="1144128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Plot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             Given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876801" y="1676400"/>
          <a:ext cx="1981200" cy="21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596900" imgH="660400" progId="Equation.DSMT4">
                  <p:embed/>
                </p:oleObj>
              </mc:Choice>
              <mc:Fallback>
                <p:oleObj name="Equation" r:id="rId3" imgW="596900" imgH="6604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1" y="1676400"/>
                        <a:ext cx="1981200" cy="21811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2018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19600" y="304800"/>
          <a:ext cx="412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1180588" imgH="253890" progId="Equation.DSMT4">
                  <p:embed/>
                </p:oleObj>
              </mc:Choice>
              <mc:Fallback>
                <p:oleObj name="Equation" r:id="rId3" imgW="1180588" imgH="25389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4800"/>
                        <a:ext cx="4127500" cy="889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1828800"/>
            <a:ext cx="3227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Zero crossing: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72076" y="1905001"/>
          <a:ext cx="13049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723586" imgH="393529" progId="Equation.DSMT4">
                  <p:embed/>
                </p:oleObj>
              </mc:Choice>
              <mc:Fallback>
                <p:oleObj name="Equation" r:id="rId5" imgW="723586" imgH="393529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6" y="1905001"/>
                        <a:ext cx="1304925" cy="7080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590800" y="2895600"/>
            <a:ext cx="5943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u="sng" dirty="0">
                <a:solidFill>
                  <a:srgbClr val="FF0000"/>
                </a:solidFill>
                <a:latin typeface="Perpetua" pitchFamily="18" charset="0"/>
                <a:ea typeface="+mj-ea"/>
                <a:cs typeface="+mj-cs"/>
              </a:rPr>
              <a:t>For the oscillator to cross equilibrium at finite time t &gt;0,  A or B has to be negative.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24400" y="3657602"/>
          <a:ext cx="1676400" cy="1447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7" imgW="596900" imgH="660400" progId="Equation.DSMT4">
                  <p:embed/>
                </p:oleObj>
              </mc:Choice>
              <mc:Fallback>
                <p:oleObj name="Equation" r:id="rId7" imgW="596900" imgH="6604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657602"/>
                        <a:ext cx="1676400" cy="1447799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72078" y="5270500"/>
          <a:ext cx="233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9" imgW="1028254" imgH="431613" progId="Equation.DSMT4">
                  <p:embed/>
                </p:oleObj>
              </mc:Choice>
              <mc:Fallback>
                <p:oleObj name="Equation" r:id="rId9" imgW="1028254" imgH="431613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2078" y="5270500"/>
                        <a:ext cx="2336800" cy="977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38800" y="5638801"/>
            <a:ext cx="4635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 = 10, B = 4, </a:t>
            </a:r>
            <a:r>
              <a:rPr lang="en-US" b="1" dirty="0" err="1"/>
              <a:t>t</a:t>
            </a:r>
            <a:r>
              <a:rPr lang="en-US" b="1" baseline="-25000" dirty="0" err="1"/>
              <a:t>c</a:t>
            </a:r>
            <a:r>
              <a:rPr lang="en-US" b="1" dirty="0"/>
              <a:t> is negative, hence system</a:t>
            </a:r>
          </a:p>
          <a:p>
            <a:r>
              <a:rPr lang="en-US" b="1" dirty="0"/>
              <a:t>will not cross equilibrium in positive value of t </a:t>
            </a:r>
          </a:p>
        </p:txBody>
      </p:sp>
    </p:spTree>
    <p:extLst>
      <p:ext uri="{BB962C8B-B14F-4D97-AF65-F5344CB8AC3E}">
        <p14:creationId xmlns:p14="http://schemas.microsoft.com/office/powerpoint/2010/main" val="336627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381001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Maxima /Minima: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48200" y="1600200"/>
          <a:ext cx="250825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1104840" imgH="838080" progId="Equation.DSMT4">
                  <p:embed/>
                </p:oleObj>
              </mc:Choice>
              <mc:Fallback>
                <p:oleObj name="Equation" r:id="rId3" imgW="1104840" imgH="838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00200"/>
                        <a:ext cx="2508250" cy="18986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0" y="4419601"/>
          <a:ext cx="11811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520560" imgH="419040" progId="Equation.DSMT4">
                  <p:embed/>
                </p:oleObj>
              </mc:Choice>
              <mc:Fallback>
                <p:oleObj name="Equation" r:id="rId5" imgW="520560" imgH="41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419601"/>
                        <a:ext cx="1181100" cy="94297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9400" y="4648201"/>
            <a:ext cx="2136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Maximum</a:t>
            </a:r>
          </a:p>
        </p:txBody>
      </p:sp>
    </p:spTree>
    <p:extLst>
      <p:ext uri="{BB962C8B-B14F-4D97-AF65-F5344CB8AC3E}">
        <p14:creationId xmlns:p14="http://schemas.microsoft.com/office/powerpoint/2010/main" val="116757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9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7052" y="1715869"/>
            <a:ext cx="29813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ectangle 24"/>
          <p:cNvSpPr/>
          <p:nvPr/>
        </p:nvSpPr>
        <p:spPr>
          <a:xfrm>
            <a:off x="2209800" y="609600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Consider a cylinder spinning rapidly with angular momentum L</a:t>
            </a:r>
            <a:r>
              <a:rPr lang="en-US" b="1" u="sng" baseline="-25000" dirty="0"/>
              <a:t>s </a:t>
            </a:r>
            <a:r>
              <a:rPr lang="en-US" b="1" u="sng" dirty="0"/>
              <a:t>moving parallel to its axis with velocity v in free space.  A perturbing force F acts on the cylinder for time </a:t>
            </a:r>
            <a:r>
              <a:rPr lang="en-US" b="1" u="sng" dirty="0">
                <a:sym typeface="Symbol"/>
              </a:rPr>
              <a:t></a:t>
            </a:r>
            <a:r>
              <a:rPr lang="en-US" b="1" u="sng" dirty="0"/>
              <a:t>t. Find the angle through which the cylinder processes.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817307-9C5D-4A3C-B280-78DF48612F81}"/>
              </a:ext>
            </a:extLst>
          </p:cNvPr>
          <p:cNvSpPr txBox="1"/>
          <p:nvPr/>
        </p:nvSpPr>
        <p:spPr>
          <a:xfrm>
            <a:off x="400050" y="491609"/>
            <a:ext cx="955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/>
              <a:t>(1b)</a:t>
            </a:r>
          </a:p>
        </p:txBody>
      </p:sp>
    </p:spTree>
    <p:extLst>
      <p:ext uri="{BB962C8B-B14F-4D97-AF65-F5344CB8AC3E}">
        <p14:creationId xmlns:p14="http://schemas.microsoft.com/office/powerpoint/2010/main" val="3290846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ritical_Damping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38050" y="3048000"/>
            <a:ext cx="4734350" cy="3657600"/>
          </a:xfrm>
          <a:prstGeom prst="rect">
            <a:avLst/>
          </a:prstGeom>
        </p:spPr>
      </p:pic>
      <p:graphicFrame>
        <p:nvGraphicFramePr>
          <p:cNvPr id="129027" name="Object 3"/>
          <p:cNvGraphicFramePr>
            <a:graphicFrameLocks noChangeAspect="1"/>
          </p:cNvGraphicFramePr>
          <p:nvPr/>
        </p:nvGraphicFramePr>
        <p:xfrm>
          <a:off x="7620001" y="3733800"/>
          <a:ext cx="2233613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4" imgW="596900" imgH="660400" progId="Equation.DSMT4">
                  <p:embed/>
                </p:oleObj>
              </mc:Choice>
              <mc:Fallback>
                <p:oleObj name="Equation" r:id="rId4" imgW="596900" imgH="660400" progId="Equation.DSMT4">
                  <p:embed/>
                  <p:pic>
                    <p:nvPicPr>
                      <p:cNvPr id="129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1" y="3733800"/>
                        <a:ext cx="2233613" cy="245903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3657600" y="1600200"/>
          <a:ext cx="233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6" imgW="1028254" imgH="431613" progId="Equation.DSMT4">
                  <p:embed/>
                </p:oleObj>
              </mc:Choice>
              <mc:Fallback>
                <p:oleObj name="Equation" r:id="rId6" imgW="1028254" imgH="431613" progId="Equation.DSMT4">
                  <p:embed/>
                  <p:pic>
                    <p:nvPicPr>
                      <p:cNvPr id="129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600200"/>
                        <a:ext cx="2336800" cy="977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0" name="Object 6"/>
          <p:cNvGraphicFramePr>
            <a:graphicFrameLocks noChangeAspect="1"/>
          </p:cNvGraphicFramePr>
          <p:nvPr/>
        </p:nvGraphicFramePr>
        <p:xfrm>
          <a:off x="4419600" y="304800"/>
          <a:ext cx="412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8" imgW="1180588" imgH="253890" progId="Equation.DSMT4">
                  <p:embed/>
                </p:oleObj>
              </mc:Choice>
              <mc:Fallback>
                <p:oleObj name="Equation" r:id="rId8" imgW="1180588" imgH="253890" progId="Equation.DSMT4">
                  <p:embed/>
                  <p:pic>
                    <p:nvPicPr>
                      <p:cNvPr id="129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4800"/>
                        <a:ext cx="4127500" cy="889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7508875" y="1600200"/>
          <a:ext cx="144145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10" imgW="533169" imgH="393529" progId="Equation.DSMT4">
                  <p:embed/>
                </p:oleObj>
              </mc:Choice>
              <mc:Fallback>
                <p:oleObj name="Equation" r:id="rId10" imgW="533169" imgH="393529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5" y="1600200"/>
                        <a:ext cx="1441450" cy="10541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9322" y="3657600"/>
            <a:ext cx="1842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Maximum at 7.6s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2737366" y="4566166"/>
            <a:ext cx="1992868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45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Plot2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876800" y="1905000"/>
          <a:ext cx="2834662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698500" imgH="660400" progId="Equation.DSMT4">
                  <p:embed/>
                </p:oleObj>
              </mc:Choice>
              <mc:Fallback>
                <p:oleObj name="Equation" r:id="rId3" imgW="698500" imgH="6604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905000"/>
                        <a:ext cx="2834662" cy="2667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5972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19600" y="304800"/>
          <a:ext cx="412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1180588" imgH="253890" progId="Equation.DSMT4">
                  <p:embed/>
                </p:oleObj>
              </mc:Choice>
              <mc:Fallback>
                <p:oleObj name="Equation" r:id="rId3" imgW="1180588" imgH="25389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4800"/>
                        <a:ext cx="4127500" cy="889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1828800"/>
            <a:ext cx="3227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Zero crossing: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72076" y="1905001"/>
          <a:ext cx="13049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723586" imgH="393529" progId="Equation.DSMT4">
                  <p:embed/>
                </p:oleObj>
              </mc:Choice>
              <mc:Fallback>
                <p:oleObj name="Equation" r:id="rId5" imgW="723586" imgH="393529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6" y="1905001"/>
                        <a:ext cx="1304925" cy="7080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590800" y="2895600"/>
            <a:ext cx="5943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u="sng" dirty="0">
                <a:solidFill>
                  <a:srgbClr val="FF0000"/>
                </a:solidFill>
                <a:latin typeface="Perpetua" pitchFamily="18" charset="0"/>
                <a:ea typeface="+mj-ea"/>
                <a:cs typeface="+mj-cs"/>
              </a:rPr>
              <a:t>For the oscillator to cross equilibrium at finite time, A or B has to be negative.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81525" y="3657600"/>
          <a:ext cx="196215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698400" imgH="660240" progId="Equation.DSMT4">
                  <p:embed/>
                </p:oleObj>
              </mc:Choice>
              <mc:Fallback>
                <p:oleObj name="Equation" r:id="rId7" imgW="698400" imgH="6602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525" y="3657600"/>
                        <a:ext cx="1962150" cy="14478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72078" y="5270500"/>
          <a:ext cx="233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9" imgW="1028254" imgH="431613" progId="Equation.DSMT4">
                  <p:embed/>
                </p:oleObj>
              </mc:Choice>
              <mc:Fallback>
                <p:oleObj name="Equation" r:id="rId9" imgW="1028254" imgH="431613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2078" y="5270500"/>
                        <a:ext cx="2336800" cy="977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38800" y="5638801"/>
            <a:ext cx="4379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 = -10, B = 2, </a:t>
            </a:r>
            <a:r>
              <a:rPr lang="en-US" b="1" dirty="0" err="1"/>
              <a:t>t</a:t>
            </a:r>
            <a:r>
              <a:rPr lang="en-US" b="1" baseline="-25000" dirty="0" err="1"/>
              <a:t>c</a:t>
            </a:r>
            <a:r>
              <a:rPr lang="en-US" b="1" dirty="0"/>
              <a:t> is positive, hence system</a:t>
            </a:r>
          </a:p>
          <a:p>
            <a:r>
              <a:rPr lang="en-US" b="1" dirty="0"/>
              <a:t>will cross equilibrium in positive value of t </a:t>
            </a:r>
          </a:p>
        </p:txBody>
      </p:sp>
    </p:spTree>
    <p:extLst>
      <p:ext uri="{BB962C8B-B14F-4D97-AF65-F5344CB8AC3E}">
        <p14:creationId xmlns:p14="http://schemas.microsoft.com/office/powerpoint/2010/main" val="322302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685801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Maxima /Minima: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15000" y="4710114"/>
          <a:ext cx="11811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520560" imgH="419040" progId="Equation.DSMT4">
                  <p:embed/>
                </p:oleObj>
              </mc:Choice>
              <mc:Fallback>
                <p:oleObj name="Equation" r:id="rId3" imgW="520560" imgH="41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710114"/>
                        <a:ext cx="1181100" cy="94297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15200" y="4876801"/>
            <a:ext cx="2136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Maximum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157789" y="1828800"/>
          <a:ext cx="2357437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1041120" imgH="838080" progId="Equation.DSMT4">
                  <p:embed/>
                </p:oleObj>
              </mc:Choice>
              <mc:Fallback>
                <p:oleObj name="Equation" r:id="rId5" imgW="1041120" imgH="8380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7789" y="1828800"/>
                        <a:ext cx="2357437" cy="18923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163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7391401" y="3695200"/>
          <a:ext cx="2308225" cy="2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3" imgW="698500" imgH="660400" progId="Equation.DSMT4">
                  <p:embed/>
                </p:oleObj>
              </mc:Choice>
              <mc:Fallback>
                <p:oleObj name="Equation" r:id="rId3" imgW="698500" imgH="660400" progId="Equation.DSMT4">
                  <p:embed/>
                  <p:pic>
                    <p:nvPicPr>
                      <p:cNvPr id="129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1" y="3695200"/>
                        <a:ext cx="2308225" cy="21722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3429000" y="1371600"/>
          <a:ext cx="233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5" imgW="1028254" imgH="431613" progId="Equation.DSMT4">
                  <p:embed/>
                </p:oleObj>
              </mc:Choice>
              <mc:Fallback>
                <p:oleObj name="Equation" r:id="rId5" imgW="1028254" imgH="431613" progId="Equation.DSMT4">
                  <p:embed/>
                  <p:pic>
                    <p:nvPicPr>
                      <p:cNvPr id="129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71600"/>
                        <a:ext cx="2336800" cy="977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0" name="Object 6"/>
          <p:cNvGraphicFramePr>
            <a:graphicFrameLocks noChangeAspect="1"/>
          </p:cNvGraphicFramePr>
          <p:nvPr/>
        </p:nvGraphicFramePr>
        <p:xfrm>
          <a:off x="2819400" y="76200"/>
          <a:ext cx="412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7" imgW="1180588" imgH="253890" progId="Equation.DSMT4">
                  <p:embed/>
                </p:oleObj>
              </mc:Choice>
              <mc:Fallback>
                <p:oleObj name="Equation" r:id="rId7" imgW="1180588" imgH="253890" progId="Equation.DSMT4">
                  <p:embed/>
                  <p:pic>
                    <p:nvPicPr>
                      <p:cNvPr id="129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76200"/>
                        <a:ext cx="4127500" cy="889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959600" y="1600200"/>
          <a:ext cx="25400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9" imgW="939600" imgH="393480" progId="Equation.DSMT4">
                  <p:embed/>
                </p:oleObj>
              </mc:Choice>
              <mc:Fallback>
                <p:oleObj name="Equation" r:id="rId9" imgW="939600" imgH="393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0" y="1600200"/>
                        <a:ext cx="2540000" cy="10541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Critical_Damping_7.jpg"/>
          <p:cNvPicPr>
            <a:picLocks noChangeAspect="1"/>
          </p:cNvPicPr>
          <p:nvPr/>
        </p:nvPicPr>
        <p:blipFill>
          <a:blip r:embed="rId11" cstate="print"/>
          <a:srcRect l="7965" t="8018" r="11504" b="5727"/>
          <a:stretch>
            <a:fillRect/>
          </a:stretch>
        </p:blipFill>
        <p:spPr>
          <a:xfrm>
            <a:off x="1828800" y="2544418"/>
            <a:ext cx="5029200" cy="41611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0" y="1752600"/>
            <a:ext cx="1781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Maximum at 15s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1963906" y="3206028"/>
            <a:ext cx="2221468" cy="53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49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Plot 3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854576" y="2057400"/>
          <a:ext cx="2613025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3" imgW="698500" imgH="660400" progId="Equation.DSMT4">
                  <p:embed/>
                </p:oleObj>
              </mc:Choice>
              <mc:Fallback>
                <p:oleObj name="Equation" r:id="rId3" imgW="698500" imgH="6604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6" y="2057400"/>
                        <a:ext cx="2613025" cy="245903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9100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4473714"/>
            <a:ext cx="3227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Zero crossing: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562601" y="4473576"/>
          <a:ext cx="21304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3" imgW="1180800" imgH="393480" progId="Equation.DSMT4">
                  <p:embed/>
                </p:oleObj>
              </mc:Choice>
              <mc:Fallback>
                <p:oleObj name="Equation" r:id="rId3" imgW="1180800" imgH="393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1" y="4473576"/>
                        <a:ext cx="2130425" cy="7080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006976" y="457201"/>
          <a:ext cx="2232025" cy="210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5" imgW="698500" imgH="660400" progId="Equation.DSMT4">
                  <p:embed/>
                </p:oleObj>
              </mc:Choice>
              <mc:Fallback>
                <p:oleObj name="Equation" r:id="rId5" imgW="698500" imgH="660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6" y="457201"/>
                        <a:ext cx="2232025" cy="2100491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62200" y="3252569"/>
          <a:ext cx="233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7" imgW="1028254" imgH="431613" progId="Equation.DSMT4">
                  <p:embed/>
                </p:oleObj>
              </mc:Choice>
              <mc:Fallback>
                <p:oleObj name="Equation" r:id="rId7" imgW="1028254" imgH="431613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252569"/>
                        <a:ext cx="2336800" cy="977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28922" y="3316070"/>
            <a:ext cx="4635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 = -40, B = -1, </a:t>
            </a:r>
            <a:r>
              <a:rPr lang="en-US" b="1" dirty="0" err="1"/>
              <a:t>t</a:t>
            </a:r>
            <a:r>
              <a:rPr lang="en-US" b="1" baseline="-25000" dirty="0" err="1"/>
              <a:t>c</a:t>
            </a:r>
            <a:r>
              <a:rPr lang="en-US" b="1" dirty="0"/>
              <a:t> is negative, hence system</a:t>
            </a:r>
          </a:p>
          <a:p>
            <a:r>
              <a:rPr lang="en-US" b="1" dirty="0"/>
              <a:t>will not cross equilibrium in positive value of t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510214" y="5383214"/>
          <a:ext cx="2016125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9" imgW="1143000" imgH="838080" progId="Equation.DSMT4">
                  <p:embed/>
                </p:oleObj>
              </mc:Choice>
              <mc:Fallback>
                <p:oleObj name="Equation" r:id="rId9" imgW="1143000" imgH="8380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4" y="5383214"/>
                        <a:ext cx="2016125" cy="1474787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0" y="5715000"/>
            <a:ext cx="4039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Maxima/Minima: </a:t>
            </a:r>
          </a:p>
        </p:txBody>
      </p:sp>
    </p:spTree>
    <p:extLst>
      <p:ext uri="{BB962C8B-B14F-4D97-AF65-F5344CB8AC3E}">
        <p14:creationId xmlns:p14="http://schemas.microsoft.com/office/powerpoint/2010/main" val="17708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7848601" y="3733800"/>
          <a:ext cx="2613025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3" imgW="698500" imgH="660400" progId="Equation.DSMT4">
                  <p:embed/>
                </p:oleObj>
              </mc:Choice>
              <mc:Fallback>
                <p:oleObj name="Equation" r:id="rId3" imgW="698500" imgH="660400" progId="Equation.DSMT4">
                  <p:embed/>
                  <p:pic>
                    <p:nvPicPr>
                      <p:cNvPr id="129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1" y="3733800"/>
                        <a:ext cx="2613025" cy="245903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7721600" y="685800"/>
          <a:ext cx="233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5" imgW="1028254" imgH="431613" progId="Equation.DSMT4">
                  <p:embed/>
                </p:oleObj>
              </mc:Choice>
              <mc:Fallback>
                <p:oleObj name="Equation" r:id="rId5" imgW="1028254" imgH="431613" progId="Equation.DSMT4">
                  <p:embed/>
                  <p:pic>
                    <p:nvPicPr>
                      <p:cNvPr id="129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0" y="685800"/>
                        <a:ext cx="2336800" cy="977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0" name="Object 6"/>
          <p:cNvGraphicFramePr>
            <a:graphicFrameLocks noChangeAspect="1"/>
          </p:cNvGraphicFramePr>
          <p:nvPr/>
        </p:nvGraphicFramePr>
        <p:xfrm>
          <a:off x="3200400" y="228600"/>
          <a:ext cx="412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7" imgW="1180588" imgH="253890" progId="Equation.DSMT4">
                  <p:embed/>
                </p:oleObj>
              </mc:Choice>
              <mc:Fallback>
                <p:oleObj name="Equation" r:id="rId7" imgW="1180588" imgH="253890" progId="Equation.DSMT4">
                  <p:embed/>
                  <p:pic>
                    <p:nvPicPr>
                      <p:cNvPr id="129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28600"/>
                        <a:ext cx="4127500" cy="889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Critical_Damping_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890424" y="1981200"/>
            <a:ext cx="5424777" cy="4191000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7161214" y="1917700"/>
          <a:ext cx="267652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10" imgW="990360" imgH="393480" progId="Equation.DSMT4">
                  <p:embed/>
                </p:oleObj>
              </mc:Choice>
              <mc:Fallback>
                <p:oleObj name="Equation" r:id="rId10" imgW="990360" imgH="393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1214" y="1917700"/>
                        <a:ext cx="2676525" cy="10541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013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Plot 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16500" y="2057400"/>
          <a:ext cx="2273300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3" imgW="609480" imgH="660240" progId="Equation.DSMT4">
                  <p:embed/>
                </p:oleObj>
              </mc:Choice>
              <mc:Fallback>
                <p:oleObj name="Equation" r:id="rId3" imgW="609480" imgH="6602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2057400"/>
                        <a:ext cx="2273300" cy="24511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9724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7" name="Object 3"/>
          <p:cNvGraphicFramePr>
            <a:graphicFrameLocks noChangeAspect="1"/>
          </p:cNvGraphicFramePr>
          <p:nvPr/>
        </p:nvGraphicFramePr>
        <p:xfrm>
          <a:off x="7596188" y="3581400"/>
          <a:ext cx="2279650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3" imgW="609480" imgH="660240" progId="Equation.DSMT4">
                  <p:embed/>
                </p:oleObj>
              </mc:Choice>
              <mc:Fallback>
                <p:oleObj name="Equation" r:id="rId3" imgW="609480" imgH="660240" progId="Equation.DSMT4">
                  <p:embed/>
                  <p:pic>
                    <p:nvPicPr>
                      <p:cNvPr id="129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3581400"/>
                        <a:ext cx="2279650" cy="24511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7508875" y="1447800"/>
          <a:ext cx="144145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5" imgW="533169" imgH="393529" progId="Equation.DSMT4">
                  <p:embed/>
                </p:oleObj>
              </mc:Choice>
              <mc:Fallback>
                <p:oleObj name="Equation" r:id="rId5" imgW="533169" imgH="393529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5" y="1447800"/>
                        <a:ext cx="1441450" cy="10541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048000" y="1447800"/>
          <a:ext cx="233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7" imgW="1028254" imgH="431613" progId="Equation.DSMT4">
                  <p:embed/>
                </p:oleObj>
              </mc:Choice>
              <mc:Fallback>
                <p:oleObj name="Equation" r:id="rId7" imgW="1028254" imgH="431613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447800"/>
                        <a:ext cx="2336800" cy="977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78300" y="76200"/>
          <a:ext cx="412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9" imgW="1180588" imgH="253890" progId="Equation.DSMT4">
                  <p:embed/>
                </p:oleObj>
              </mc:Choice>
              <mc:Fallback>
                <p:oleObj name="Equation" r:id="rId9" imgW="1180588" imgH="25389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300" y="76200"/>
                        <a:ext cx="4127500" cy="889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Critical_Damping_6.jpg"/>
          <p:cNvPicPr>
            <a:picLocks noChangeAspect="1"/>
          </p:cNvPicPr>
          <p:nvPr/>
        </p:nvPicPr>
        <p:blipFill>
          <a:blip r:embed="rId11" cstate="print"/>
          <a:srcRect l="8850" t="10309" r="11504" b="6873"/>
          <a:stretch>
            <a:fillRect/>
          </a:stretch>
        </p:blipFill>
        <p:spPr>
          <a:xfrm>
            <a:off x="1905000" y="2604676"/>
            <a:ext cx="5105400" cy="41009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57801" y="4020456"/>
            <a:ext cx="96693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Perpetua" pitchFamily="18" charset="0"/>
              </a:rPr>
              <a:t>A=40</a:t>
            </a:r>
          </a:p>
        </p:txBody>
      </p:sp>
    </p:spTree>
    <p:extLst>
      <p:ext uri="{BB962C8B-B14F-4D97-AF65-F5344CB8AC3E}">
        <p14:creationId xmlns:p14="http://schemas.microsoft.com/office/powerpoint/2010/main" val="393073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Arrow Connector 24"/>
          <p:cNvCxnSpPr/>
          <p:nvPr/>
        </p:nvCxnSpPr>
        <p:spPr>
          <a:xfrm rot="16200000" flipH="1">
            <a:off x="6490570" y="1815230"/>
            <a:ext cx="2209800" cy="560540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81200" y="10098"/>
            <a:ext cx="8229600" cy="914400"/>
          </a:xfrm>
        </p:spPr>
        <p:txBody>
          <a:bodyPr/>
          <a:lstStyle/>
          <a:p>
            <a:r>
              <a:rPr lang="en-US" dirty="0"/>
              <a:t>Disk (spin + twist) in outer space?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5562600" y="1981200"/>
            <a:ext cx="3644030" cy="2819400"/>
            <a:chOff x="3899770" y="1371600"/>
            <a:chExt cx="3644030" cy="28194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867400" y="2895600"/>
              <a:ext cx="1676400" cy="1588"/>
            </a:xfrm>
            <a:prstGeom prst="line">
              <a:avLst/>
            </a:prstGeom>
            <a:ln w="762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4" name="Can 3"/>
            <p:cNvSpPr/>
            <p:nvPr/>
          </p:nvSpPr>
          <p:spPr>
            <a:xfrm rot="16200000">
              <a:off x="4464485" y="2241115"/>
              <a:ext cx="2819400" cy="1080370"/>
            </a:xfrm>
            <a:prstGeom prst="can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899770" y="2870548"/>
              <a:ext cx="1676400" cy="1588"/>
            </a:xfrm>
            <a:prstGeom prst="line">
              <a:avLst/>
            </a:prstGeom>
            <a:ln w="762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0015258" y="3124200"/>
            <a:ext cx="652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 L</a:t>
            </a:r>
            <a:r>
              <a:rPr lang="en-US" sz="4000" b="1" baseline="-25000" dirty="0"/>
              <a:t>s</a:t>
            </a:r>
            <a:endParaRPr lang="en-US" sz="40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127304" y="3505200"/>
            <a:ext cx="209108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Flowchart: Summing Junction 17"/>
          <p:cNvSpPr/>
          <p:nvPr/>
        </p:nvSpPr>
        <p:spPr>
          <a:xfrm>
            <a:off x="8915400" y="1524000"/>
            <a:ext cx="457200" cy="457200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290756" y="892314"/>
            <a:ext cx="3866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/>
              <a:t>τ</a:t>
            </a:r>
            <a:endParaRPr lang="en-US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360074" y="1371601"/>
            <a:ext cx="401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Z</a:t>
            </a:r>
          </a:p>
        </p:txBody>
      </p:sp>
      <p:graphicFrame>
        <p:nvGraphicFramePr>
          <p:cNvPr id="423938" name="Object 2"/>
          <p:cNvGraphicFramePr>
            <a:graphicFrameLocks noChangeAspect="1"/>
          </p:cNvGraphicFramePr>
          <p:nvPr/>
        </p:nvGraphicFramePr>
        <p:xfrm>
          <a:off x="3276600" y="5715000"/>
          <a:ext cx="14668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571252" imgH="215806" progId="Equation.DSMT4">
                  <p:embed/>
                </p:oleObj>
              </mc:Choice>
              <mc:Fallback>
                <p:oleObj name="Equation" r:id="rId3" imgW="571252" imgH="215806" progId="Equation.DSMT4">
                  <p:embed/>
                  <p:pic>
                    <p:nvPicPr>
                      <p:cNvPr id="4239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715000"/>
                        <a:ext cx="1466850" cy="554038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>
            <a:stCxn id="16" idx="1"/>
          </p:cNvCxnSpPr>
          <p:nvPr/>
        </p:nvCxnSpPr>
        <p:spPr>
          <a:xfrm rot="10800000">
            <a:off x="9829802" y="2667002"/>
            <a:ext cx="185457" cy="811143"/>
          </a:xfrm>
          <a:prstGeom prst="straightConnector1">
            <a:avLst/>
          </a:prstGeom>
          <a:ln w="5715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H="1">
            <a:off x="7162800" y="4114800"/>
            <a:ext cx="1828800" cy="457200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423939" name="Object 3"/>
          <p:cNvGraphicFramePr>
            <a:graphicFrameLocks noChangeAspect="1"/>
          </p:cNvGraphicFramePr>
          <p:nvPr/>
        </p:nvGraphicFramePr>
        <p:xfrm>
          <a:off x="10058400" y="2667000"/>
          <a:ext cx="457200" cy="407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28501" imgH="203112" progId="Equation.DSMT4">
                  <p:embed/>
                </p:oleObj>
              </mc:Choice>
              <mc:Fallback>
                <p:oleObj name="Equation" r:id="rId5" imgW="228501" imgH="203112" progId="Equation.DSMT4">
                  <p:embed/>
                  <p:pic>
                    <p:nvPicPr>
                      <p:cNvPr id="4239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58400" y="2667000"/>
                        <a:ext cx="457200" cy="40764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8" name="Straight Arrow Connector 57"/>
          <p:cNvCxnSpPr>
            <a:stCxn id="4" idx="3"/>
          </p:cNvCxnSpPr>
          <p:nvPr/>
        </p:nvCxnSpPr>
        <p:spPr>
          <a:xfrm flipV="1">
            <a:off x="8077200" y="2743200"/>
            <a:ext cx="1752600" cy="6477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423940" name="Object 4"/>
          <p:cNvGraphicFramePr>
            <a:graphicFrameLocks noChangeAspect="1"/>
          </p:cNvGraphicFramePr>
          <p:nvPr/>
        </p:nvGraphicFramePr>
        <p:xfrm>
          <a:off x="8991601" y="2209800"/>
          <a:ext cx="91471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507780" imgH="253890" progId="Equation.DSMT4">
                  <p:embed/>
                </p:oleObj>
              </mc:Choice>
              <mc:Fallback>
                <p:oleObj name="Equation" r:id="rId7" imgW="507780" imgH="253890" progId="Equation.DSMT4">
                  <p:embed/>
                  <p:pic>
                    <p:nvPicPr>
                      <p:cNvPr id="4239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1601" y="2209800"/>
                        <a:ext cx="914717" cy="458788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Can 59"/>
          <p:cNvSpPr/>
          <p:nvPr/>
        </p:nvSpPr>
        <p:spPr>
          <a:xfrm rot="15278393">
            <a:off x="6374874" y="2888179"/>
            <a:ext cx="2798520" cy="1131394"/>
          </a:xfrm>
          <a:prstGeom prst="can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>
            <a:cxnSpLocks/>
          </p:cNvCxnSpPr>
          <p:nvPr/>
        </p:nvCxnSpPr>
        <p:spPr>
          <a:xfrm flipV="1">
            <a:off x="5562600" y="3429000"/>
            <a:ext cx="2043576" cy="836613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  <a:stCxn id="60" idx="3"/>
          </p:cNvCxnSpPr>
          <p:nvPr/>
        </p:nvCxnSpPr>
        <p:spPr>
          <a:xfrm flipV="1">
            <a:off x="8319624" y="2895601"/>
            <a:ext cx="1080370" cy="408431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6" name="Arc 65"/>
          <p:cNvSpPr/>
          <p:nvPr/>
        </p:nvSpPr>
        <p:spPr>
          <a:xfrm>
            <a:off x="5233792" y="3998934"/>
            <a:ext cx="914400" cy="914400"/>
          </a:xfrm>
          <a:prstGeom prst="arc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410200" y="5410201"/>
            <a:ext cx="4876800" cy="646331"/>
          </a:xfrm>
          <a:prstGeom prst="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Disk orients in the direction of torque, whereas the force was applied in the y direction!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23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23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23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  <p:bldP spid="19" grpId="0"/>
      <p:bldP spid="20" grpId="0"/>
      <p:bldP spid="60" grpId="0" animBg="1"/>
      <p:bldP spid="66" grpId="0" animBg="1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9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7052" y="1715869"/>
            <a:ext cx="29813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TextBox 25"/>
          <p:cNvSpPr txBox="1"/>
          <p:nvPr/>
        </p:nvSpPr>
        <p:spPr>
          <a:xfrm>
            <a:off x="5257800" y="2706469"/>
            <a:ext cx="5060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The cylinder is spinning with angular momentum L</a:t>
            </a:r>
            <a:r>
              <a:rPr lang="en-US" b="1" u="sng" baseline="-25000" dirty="0"/>
              <a:t>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31736" y="3282203"/>
            <a:ext cx="6477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situation is similar to that of </a:t>
            </a:r>
            <a:r>
              <a:rPr lang="en-US" b="1" u="sng" dirty="0"/>
              <a:t>gyroscope</a:t>
            </a:r>
            <a:r>
              <a:rPr lang="en-US" dirty="0"/>
              <a:t>: Torque along the AA axis causes precession around the BB axis</a:t>
            </a:r>
          </a:p>
        </p:txBody>
      </p:sp>
      <p:graphicFrame>
        <p:nvGraphicFramePr>
          <p:cNvPr id="144391" name="Object 7"/>
          <p:cNvGraphicFramePr>
            <a:graphicFrameLocks noChangeAspect="1"/>
          </p:cNvGraphicFramePr>
          <p:nvPr/>
        </p:nvGraphicFramePr>
        <p:xfrm>
          <a:off x="2590801" y="4060607"/>
          <a:ext cx="928687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495085" imgH="431613" progId="Equation.DSMT4">
                  <p:embed/>
                </p:oleObj>
              </mc:Choice>
              <mc:Fallback>
                <p:oleObj name="Equation" r:id="rId4" imgW="495085" imgH="431613" progId="Equation.DSMT4">
                  <p:embed/>
                  <p:pic>
                    <p:nvPicPr>
                      <p:cNvPr id="1443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1" y="4060607"/>
                        <a:ext cx="928687" cy="7794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2" name="Object 8"/>
          <p:cNvGraphicFramePr>
            <a:graphicFrameLocks noChangeAspect="1"/>
          </p:cNvGraphicFramePr>
          <p:nvPr/>
        </p:nvGraphicFramePr>
        <p:xfrm>
          <a:off x="3810000" y="4060607"/>
          <a:ext cx="1357312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723586" imgH="431613" progId="Equation.DSMT4">
                  <p:embed/>
                </p:oleObj>
              </mc:Choice>
              <mc:Fallback>
                <p:oleObj name="Equation" r:id="rId6" imgW="723586" imgH="431613" progId="Equation.DSMT4">
                  <p:embed/>
                  <p:pic>
                    <p:nvPicPr>
                      <p:cNvPr id="14439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060607"/>
                        <a:ext cx="1357312" cy="7794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486400" y="4230470"/>
            <a:ext cx="4572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The cylinder slightly changes its orientation while the force is applied. No tumbling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209800" y="609600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Consider a cylinder spinning rapidly with angular momentum L</a:t>
            </a:r>
            <a:r>
              <a:rPr lang="en-US" b="1" u="sng" baseline="-25000" dirty="0"/>
              <a:t>s </a:t>
            </a:r>
            <a:r>
              <a:rPr lang="en-US" b="1" u="sng" dirty="0"/>
              <a:t>moving parallel to its axis with velocity v in free space.  A perturbing force F acts on the cylinder for time </a:t>
            </a:r>
            <a:r>
              <a:rPr lang="en-US" b="1" u="sng" dirty="0">
                <a:sym typeface="Symbol"/>
              </a:rPr>
              <a:t></a:t>
            </a:r>
            <a:r>
              <a:rPr lang="en-US" b="1" u="sng" dirty="0"/>
              <a:t>t. Find the angle through which the cylinder processes.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817307-9C5D-4A3C-B280-78DF48612F81}"/>
              </a:ext>
            </a:extLst>
          </p:cNvPr>
          <p:cNvSpPr txBox="1"/>
          <p:nvPr/>
        </p:nvSpPr>
        <p:spPr>
          <a:xfrm>
            <a:off x="400050" y="491609"/>
            <a:ext cx="955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/>
              <a:t>(1b)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891E7F-EB75-4DA7-B777-ECD9D797D0D2}"/>
              </a:ext>
            </a:extLst>
          </p:cNvPr>
          <p:cNvSpPr txBox="1"/>
          <p:nvPr/>
        </p:nvSpPr>
        <p:spPr>
          <a:xfrm>
            <a:off x="3800475" y="5962650"/>
            <a:ext cx="3200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Stability of the spinning objects!</a:t>
            </a:r>
          </a:p>
        </p:txBody>
      </p:sp>
    </p:spTree>
    <p:extLst>
      <p:ext uri="{BB962C8B-B14F-4D97-AF65-F5344CB8AC3E}">
        <p14:creationId xmlns:p14="http://schemas.microsoft.com/office/powerpoint/2010/main" val="357402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0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1828800"/>
            <a:ext cx="899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 high speed hydrofoil races across the ocean at the equator at a speed of 200 miles/hour.  Let the acceleration of gravity for an observer at rest on the earth be </a:t>
            </a:r>
            <a:r>
              <a:rPr lang="en-US" sz="2400" b="1" i="1" dirty="0"/>
              <a:t>g</a:t>
            </a:r>
            <a:r>
              <a:rPr lang="en-US" sz="2400" b="1" dirty="0"/>
              <a:t>. Find the fractional change in gravity  measured by a passenger on the hydrofoil due to </a:t>
            </a:r>
            <a:r>
              <a:rPr lang="en-US" sz="2400" b="1" dirty="0" err="1"/>
              <a:t>coriolis</a:t>
            </a:r>
            <a:r>
              <a:rPr lang="en-US" sz="2400" b="1" dirty="0"/>
              <a:t> force when the hydrofoil heads in the following directions</a:t>
            </a:r>
          </a:p>
          <a:p>
            <a:endParaRPr lang="en-US" sz="2400" b="1" dirty="0"/>
          </a:p>
          <a:p>
            <a:pPr marL="342900" indent="-342900">
              <a:buFont typeface="+mj-lt"/>
              <a:buAutoNum type="alphaLcParenR"/>
            </a:pPr>
            <a:r>
              <a:rPr lang="en-US" sz="2400" b="1" dirty="0"/>
              <a:t> East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400" b="1" dirty="0"/>
              <a:t>West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400" b="1" dirty="0"/>
              <a:t>South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400" b="1" dirty="0"/>
              <a:t>North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04801"/>
            <a:ext cx="4572000" cy="604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431088" y="838200"/>
          <a:ext cx="24622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307532" imgH="304668" progId="Equation.DSMT4">
                  <p:embed/>
                </p:oleObj>
              </mc:Choice>
              <mc:Fallback>
                <p:oleObj name="Equation" r:id="rId4" imgW="1307532" imgH="304668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1088" y="838200"/>
                        <a:ext cx="2462212" cy="5715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543801" y="1828801"/>
            <a:ext cx="1590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(a) East</a:t>
            </a: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7631113" y="2614613"/>
          <a:ext cx="18415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977476" imgH="253890" progId="Equation.DSMT4">
                  <p:embed/>
                </p:oleObj>
              </mc:Choice>
              <mc:Fallback>
                <p:oleObj name="Equation" r:id="rId6" imgW="977476" imgH="253890" progId="Equation.DSMT4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1113" y="2614613"/>
                        <a:ext cx="1841500" cy="4762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39001" y="3429001"/>
            <a:ext cx="27717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7772400" y="4267200"/>
            <a:ext cx="158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mile=1609 m</a:t>
            </a:r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7620000" y="4724400"/>
          <a:ext cx="20828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9" imgW="1104900" imgH="419100" progId="Equation.DSMT4">
                  <p:embed/>
                </p:oleObj>
              </mc:Choice>
              <mc:Fallback>
                <p:oleObj name="Equation" r:id="rId9" imgW="1104900" imgH="419100" progId="Equation.DSMT4">
                  <p:embed/>
                  <p:pic>
                    <p:nvPicPr>
                      <p:cNvPr id="10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724400"/>
                        <a:ext cx="2082800" cy="785812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04801"/>
            <a:ext cx="4572000" cy="604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431088" y="838200"/>
          <a:ext cx="24622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307532" imgH="304668" progId="Equation.DSMT4">
                  <p:embed/>
                </p:oleObj>
              </mc:Choice>
              <mc:Fallback>
                <p:oleObj name="Equation" r:id="rId4" imgW="1307532" imgH="304668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1088" y="838200"/>
                        <a:ext cx="2462212" cy="5715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543800" y="1828801"/>
            <a:ext cx="179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(b) West</a:t>
            </a: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7427913" y="2614613"/>
          <a:ext cx="22479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1193800" imgH="254000" progId="Equation.DSMT4">
                  <p:embed/>
                </p:oleObj>
              </mc:Choice>
              <mc:Fallback>
                <p:oleObj name="Equation" r:id="rId6" imgW="1193800" imgH="254000" progId="Equation.DSMT4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7913" y="2614613"/>
                        <a:ext cx="2247900" cy="4762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39001" y="3429001"/>
            <a:ext cx="27717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7772400" y="4267200"/>
            <a:ext cx="158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mile=1609 m</a:t>
            </a:r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7715251" y="4724401"/>
          <a:ext cx="189071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9" imgW="1002865" imgH="418918" progId="Equation.DSMT4">
                  <p:embed/>
                </p:oleObj>
              </mc:Choice>
              <mc:Fallback>
                <p:oleObj name="Equation" r:id="rId9" imgW="1002865" imgH="418918" progId="Equation.DSMT4">
                  <p:embed/>
                  <p:pic>
                    <p:nvPicPr>
                      <p:cNvPr id="10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1" y="4724401"/>
                        <a:ext cx="1890713" cy="78581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04801"/>
            <a:ext cx="4572000" cy="604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431088" y="838200"/>
          <a:ext cx="24622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307532" imgH="304668" progId="Equation.DSMT4">
                  <p:embed/>
                </p:oleObj>
              </mc:Choice>
              <mc:Fallback>
                <p:oleObj name="Equation" r:id="rId4" imgW="1307532" imgH="304668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1088" y="838200"/>
                        <a:ext cx="2462212" cy="5715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629400" y="1828801"/>
            <a:ext cx="3765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(c) North (d) South</a:t>
            </a: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8229600" y="3429000"/>
          <a:ext cx="119538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634725" imgH="253890" progId="Equation.DSMT4">
                  <p:embed/>
                </p:oleObj>
              </mc:Choice>
              <mc:Fallback>
                <p:oleObj name="Equation" r:id="rId6" imgW="634725" imgH="253890" progId="Equation.DSMT4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3429000"/>
                        <a:ext cx="1195388" cy="4762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1447800"/>
            <a:ext cx="899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 pendulum is rigidly fixed to an axle held by two supports so that it can swing only in a plane perpendicular to the axle. The pendulum consists of a mass M attached to a massless rod of length l. The supports are mounted on a platform which rotates with constant angular velocity </a:t>
            </a:r>
            <a:r>
              <a:rPr lang="en-US" sz="2400" b="1" dirty="0">
                <a:sym typeface="Symbol"/>
              </a:rPr>
              <a:t>. Find the pendulum’s frequency assuming that the amplitude is small.</a:t>
            </a:r>
            <a:r>
              <a:rPr lang="en-US" sz="2400" b="1" dirty="0"/>
              <a:t> 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412460"/>
            <a:ext cx="5334000" cy="321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621</Words>
  <Application>Microsoft Office PowerPoint</Application>
  <PresentationFormat>Widescreen</PresentationFormat>
  <Paragraphs>83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Perpetua</vt:lpstr>
      <vt:lpstr>Office Theme</vt:lpstr>
      <vt:lpstr>Equation</vt:lpstr>
      <vt:lpstr>PowerPoint Presentation</vt:lpstr>
      <vt:lpstr>PowerPoint Presentation</vt:lpstr>
      <vt:lpstr>Disk (spin + twist) in outer space?</vt:lpstr>
      <vt:lpstr>PowerPoint Presentation</vt:lpstr>
      <vt:lpstr>Problem 2</vt:lpstr>
      <vt:lpstr>PowerPoint Presentation</vt:lpstr>
      <vt:lpstr>PowerPoint Presentation</vt:lpstr>
      <vt:lpstr>PowerPoint Presentation</vt:lpstr>
      <vt:lpstr>Problem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Plots of </vt:lpstr>
      <vt:lpstr>Plot 1</vt:lpstr>
      <vt:lpstr>PowerPoint Presentation</vt:lpstr>
      <vt:lpstr>PowerPoint Presentation</vt:lpstr>
      <vt:lpstr>PowerPoint Presentation</vt:lpstr>
      <vt:lpstr>Plot2</vt:lpstr>
      <vt:lpstr>PowerPoint Presentation</vt:lpstr>
      <vt:lpstr>PowerPoint Presentation</vt:lpstr>
      <vt:lpstr>PowerPoint Presentation</vt:lpstr>
      <vt:lpstr>Plot 3</vt:lpstr>
      <vt:lpstr>PowerPoint Presentation</vt:lpstr>
      <vt:lpstr>PowerPoint Presentation</vt:lpstr>
      <vt:lpstr>Plot 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Jobin Jose</dc:creator>
  <cp:lastModifiedBy>Jobin Jose</cp:lastModifiedBy>
  <cp:revision>1</cp:revision>
  <dcterms:created xsi:type="dcterms:W3CDTF">2022-02-05T10:39:02Z</dcterms:created>
  <dcterms:modified xsi:type="dcterms:W3CDTF">2022-02-05T10:43:39Z</dcterms:modified>
</cp:coreProperties>
</file>