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58" r:id="rId4"/>
    <p:sldId id="259" r:id="rId5"/>
    <p:sldId id="260" r:id="rId6"/>
    <p:sldId id="261" r:id="rId7"/>
    <p:sldId id="268" r:id="rId8"/>
    <p:sldId id="269" r:id="rId9"/>
    <p:sldId id="270" r:id="rId10"/>
    <p:sldId id="272" r:id="rId11"/>
    <p:sldId id="275" r:id="rId12"/>
    <p:sldId id="276" r:id="rId13"/>
    <p:sldId id="295" r:id="rId14"/>
    <p:sldId id="277" r:id="rId15"/>
    <p:sldId id="278" r:id="rId16"/>
    <p:sldId id="279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1.wmf"/><Relationship Id="rId1" Type="http://schemas.openxmlformats.org/officeDocument/2006/relationships/image" Target="../media/image63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54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1.wmf"/><Relationship Id="rId1" Type="http://schemas.openxmlformats.org/officeDocument/2006/relationships/image" Target="../media/image72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2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4.wmf"/><Relationship Id="rId7" Type="http://schemas.openxmlformats.org/officeDocument/2006/relationships/image" Target="../media/image36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5.wmf"/><Relationship Id="rId5" Type="http://schemas.openxmlformats.org/officeDocument/2006/relationships/image" Target="../media/image26.wmf"/><Relationship Id="rId10" Type="http://schemas.openxmlformats.org/officeDocument/2006/relationships/image" Target="../media/image39.wmf"/><Relationship Id="rId4" Type="http://schemas.openxmlformats.org/officeDocument/2006/relationships/image" Target="../media/image25.wmf"/><Relationship Id="rId9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3T13:47:41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38 5305,'-8'-8'6247,"-8"-7"-5460,15 14-728,1 1 1,-1-1 0,1 1-1,-1-1 1,1 0 0,-1 1-1,1-1 1,0 0 0,-1 1-1,1-1 1,0 0-1,0 1 1,0-1 0,0 0-1,-1 0 1,1 1 0,0-1-1,0 0 1,0-1 0,0 11 936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03T13:47:4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5873,'-5'-11'6186,"4"8"-5378,-1 1-232,0 2-536,1 0-152,1 10-384,0 1-1489,1-2 1433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394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72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8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13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1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301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4188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53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32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200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520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BAB13-8C11-4BFF-9530-1884EEB3E58D}" type="datetimeFigureOut">
              <a:rPr lang="en-IN" smtClean="0"/>
              <a:t>03-01-2022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72B3E-B133-47DE-B375-6F74ACCFBFD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47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62.png"/><Relationship Id="rId21" Type="http://schemas.openxmlformats.org/officeDocument/2006/relationships/image" Target="../media/image61.wmf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5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6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9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5.wmf"/><Relationship Id="rId3" Type="http://schemas.openxmlformats.org/officeDocument/2006/relationships/image" Target="../media/image62.png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4.wmf"/><Relationship Id="rId5" Type="http://schemas.openxmlformats.org/officeDocument/2006/relationships/image" Target="../media/image72.wmf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7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78.wmf"/><Relationship Id="rId3" Type="http://schemas.openxmlformats.org/officeDocument/2006/relationships/image" Target="../media/image62.png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77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7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84.bin"/><Relationship Id="rId10" Type="http://schemas.openxmlformats.org/officeDocument/2006/relationships/image" Target="../media/image80.wmf"/><Relationship Id="rId4" Type="http://schemas.openxmlformats.org/officeDocument/2006/relationships/image" Target="../media/image78.wmf"/><Relationship Id="rId9" Type="http://schemas.openxmlformats.org/officeDocument/2006/relationships/oleObject" Target="../embeddings/oleObject8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6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1.wmf"/><Relationship Id="rId1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5.png"/><Relationship Id="rId19" Type="http://schemas.openxmlformats.org/officeDocument/2006/relationships/customXml" Target="../ink/ink2.xml"/><Relationship Id="rId4" Type="http://schemas.openxmlformats.org/officeDocument/2006/relationships/image" Target="../media/image8.wmf"/><Relationship Id="rId9" Type="http://schemas.openxmlformats.org/officeDocument/2006/relationships/image" Target="../media/image14.png"/><Relationship Id="rId1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23.bin"/><Relationship Id="rId26" Type="http://schemas.openxmlformats.org/officeDocument/2006/relationships/image" Target="../media/image32.wmf"/><Relationship Id="rId3" Type="http://schemas.openxmlformats.org/officeDocument/2006/relationships/image" Target="../media/image21.jpeg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8.wmf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5.wmf"/><Relationship Id="rId24" Type="http://schemas.openxmlformats.org/officeDocument/2006/relationships/image" Target="../media/image31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oleObject" Target="../embeddings/oleObject26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26.wmf"/><Relationship Id="rId18" Type="http://schemas.openxmlformats.org/officeDocument/2006/relationships/image" Target="../media/image36.wmf"/><Relationship Id="rId3" Type="http://schemas.openxmlformats.org/officeDocument/2006/relationships/image" Target="../media/image21.jpeg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5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33.wmf"/><Relationship Id="rId15" Type="http://schemas.openxmlformats.org/officeDocument/2006/relationships/image" Target="../media/image35.wmf"/><Relationship Id="rId23" Type="http://schemas.openxmlformats.org/officeDocument/2006/relationships/image" Target="../media/image38.wmf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36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984" y="1371601"/>
            <a:ext cx="8229600" cy="1143000"/>
          </a:xfrm>
        </p:spPr>
        <p:txBody>
          <a:bodyPr/>
          <a:lstStyle/>
          <a:p>
            <a:r>
              <a:rPr lang="en-US" dirty="0"/>
              <a:t>RIGID BODY IN MOTION</a:t>
            </a:r>
          </a:p>
        </p:txBody>
      </p:sp>
      <p:pic>
        <p:nvPicPr>
          <p:cNvPr id="70658" name="Picture 2" descr="Related imag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514601"/>
            <a:ext cx="6096000" cy="3429001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69718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Chapter 4</a:t>
            </a:r>
          </a:p>
        </p:txBody>
      </p:sp>
    </p:spTree>
    <p:extLst>
      <p:ext uri="{BB962C8B-B14F-4D97-AF65-F5344CB8AC3E}">
        <p14:creationId xmlns:p14="http://schemas.microsoft.com/office/powerpoint/2010/main" val="14482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948"/>
            <a:ext cx="12192000" cy="1218476"/>
          </a:xfrm>
          <a:solidFill>
            <a:schemeClr val="accent3">
              <a:lumMod val="75000"/>
              <a:alpha val="44000"/>
            </a:schemeClr>
          </a:solidFill>
        </p:spPr>
        <p:txBody>
          <a:bodyPr>
            <a:normAutofit/>
          </a:bodyPr>
          <a:lstStyle/>
          <a:p>
            <a:r>
              <a:rPr lang="en-US" sz="1800" b="1" dirty="0">
                <a:latin typeface="+mn-lt"/>
              </a:rPr>
              <a:t>Find the velocity of a particle rotating in </a:t>
            </a:r>
            <a:r>
              <a:rPr lang="en-US" sz="1800" b="1" dirty="0" smtClean="0">
                <a:latin typeface="+mn-lt"/>
              </a:rPr>
              <a:t>anti-clock </a:t>
            </a:r>
            <a:r>
              <a:rPr lang="en-US" sz="1800" b="1" dirty="0">
                <a:latin typeface="+mn-lt"/>
              </a:rPr>
              <a:t>wise direction a vertical plane as shown in the diagram, the particle makes an angle 45 degrees with the –X–axis &amp; +Y-axis and the axis of rotation  makes  45 degree with X  and Y axis (angular frequency </a:t>
            </a:r>
            <a:r>
              <a:rPr lang="el-GR" sz="1800" b="1" dirty="0">
                <a:latin typeface="+mn-lt"/>
              </a:rPr>
              <a:t>ω</a:t>
            </a:r>
            <a:r>
              <a:rPr lang="en-IN" sz="1800" b="1" dirty="0">
                <a:latin typeface="+mn-lt"/>
              </a:rPr>
              <a:t> make this angle)</a:t>
            </a:r>
            <a:endParaRPr lang="en-US" sz="1800" b="1" dirty="0">
              <a:latin typeface="+mn-lt"/>
            </a:endParaRPr>
          </a:p>
        </p:txBody>
      </p:sp>
      <p:sp>
        <p:nvSpPr>
          <p:cNvPr id="6" name="Parallelogram 5"/>
          <p:cNvSpPr/>
          <p:nvPr/>
        </p:nvSpPr>
        <p:spPr>
          <a:xfrm rot="1748245">
            <a:off x="1994353" y="2393084"/>
            <a:ext cx="3200400" cy="1828800"/>
          </a:xfrm>
          <a:prstGeom prst="parallelogram">
            <a:avLst>
              <a:gd name="adj" fmla="val 71830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781300" y="2476500"/>
            <a:ext cx="1447800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05200" y="3201194"/>
            <a:ext cx="1219200" cy="76120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V="1">
            <a:off x="1905000" y="3200400"/>
            <a:ext cx="1600200" cy="8382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1400" y="16764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37454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8675" y="35814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552700" y="4076700"/>
            <a:ext cx="1828800" cy="76200"/>
          </a:xfrm>
          <a:prstGeom prst="straightConnector1">
            <a:avLst/>
          </a:prstGeom>
          <a:ln w="38100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3200400" y="4419600"/>
            <a:ext cx="506412" cy="355600"/>
          </a:xfrm>
          <a:custGeom>
            <a:avLst/>
            <a:gdLst>
              <a:gd name="connsiteX0" fmla="*/ 506412 w 506412"/>
              <a:gd name="connsiteY0" fmla="*/ 184150 h 355600"/>
              <a:gd name="connsiteX1" fmla="*/ 449262 w 506412"/>
              <a:gd name="connsiteY1" fmla="*/ 69850 h 355600"/>
              <a:gd name="connsiteX2" fmla="*/ 334962 w 506412"/>
              <a:gd name="connsiteY2" fmla="*/ 12700 h 355600"/>
              <a:gd name="connsiteX3" fmla="*/ 249237 w 506412"/>
              <a:gd name="connsiteY3" fmla="*/ 3175 h 355600"/>
              <a:gd name="connsiteX4" fmla="*/ 96837 w 506412"/>
              <a:gd name="connsiteY4" fmla="*/ 31750 h 355600"/>
              <a:gd name="connsiteX5" fmla="*/ 11112 w 506412"/>
              <a:gd name="connsiteY5" fmla="*/ 155575 h 355600"/>
              <a:gd name="connsiteX6" fmla="*/ 30162 w 506412"/>
              <a:gd name="connsiteY6" fmla="*/ 279400 h 355600"/>
              <a:gd name="connsiteX7" fmla="*/ 106362 w 506412"/>
              <a:gd name="connsiteY7" fmla="*/ 35560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412" h="355600">
                <a:moveTo>
                  <a:pt x="506412" y="184150"/>
                </a:moveTo>
                <a:cubicBezTo>
                  <a:pt x="492124" y="141287"/>
                  <a:pt x="477837" y="98425"/>
                  <a:pt x="449262" y="69850"/>
                </a:cubicBezTo>
                <a:cubicBezTo>
                  <a:pt x="420687" y="41275"/>
                  <a:pt x="368299" y="23812"/>
                  <a:pt x="334962" y="12700"/>
                </a:cubicBezTo>
                <a:cubicBezTo>
                  <a:pt x="301625" y="1588"/>
                  <a:pt x="288924" y="0"/>
                  <a:pt x="249237" y="3175"/>
                </a:cubicBezTo>
                <a:cubicBezTo>
                  <a:pt x="209550" y="6350"/>
                  <a:pt x="136525" y="6350"/>
                  <a:pt x="96837" y="31750"/>
                </a:cubicBezTo>
                <a:cubicBezTo>
                  <a:pt x="57150" y="57150"/>
                  <a:pt x="22224" y="114300"/>
                  <a:pt x="11112" y="155575"/>
                </a:cubicBezTo>
                <a:cubicBezTo>
                  <a:pt x="0" y="196850"/>
                  <a:pt x="14287" y="246063"/>
                  <a:pt x="30162" y="279400"/>
                </a:cubicBezTo>
                <a:cubicBezTo>
                  <a:pt x="46037" y="312737"/>
                  <a:pt x="76199" y="334168"/>
                  <a:pt x="106362" y="355600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3581400" y="4724401"/>
          <a:ext cx="3635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8" name="Equation" r:id="rId3" imgW="152202" imgH="177569" progId="Equation.DSMT4">
                  <p:embed/>
                </p:oleObj>
              </mc:Choice>
              <mc:Fallback>
                <p:oleObj name="Equation" r:id="rId3" imgW="152202" imgH="177569" progId="Equation.DSMT4">
                  <p:embed/>
                  <p:pic>
                    <p:nvPicPr>
                      <p:cNvPr id="64513" name="Object 1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81400" y="4724401"/>
                        <a:ext cx="363538" cy="422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rc 24"/>
          <p:cNvSpPr/>
          <p:nvPr/>
        </p:nvSpPr>
        <p:spPr>
          <a:xfrm rot="9274824">
            <a:off x="2895188" y="2666588"/>
            <a:ext cx="914400" cy="914400"/>
          </a:xfrm>
          <a:prstGeom prst="arc">
            <a:avLst>
              <a:gd name="adj1" fmla="val 16542058"/>
              <a:gd name="adj2" fmla="val 20589083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3028951" y="3609976"/>
          <a:ext cx="3460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79" name="Equation" r:id="rId5" imgW="253780" imgH="203024" progId="Equation.DSMT4">
                  <p:embed/>
                </p:oleObj>
              </mc:Choice>
              <mc:Fallback>
                <p:oleObj name="Equation" r:id="rId5" imgW="253780" imgH="203024" progId="Equation.DSMT4">
                  <p:embed/>
                  <p:pic>
                    <p:nvPicPr>
                      <p:cNvPr id="64514" name="Object 2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28951" y="3609976"/>
                        <a:ext cx="346075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hord 29"/>
          <p:cNvSpPr/>
          <p:nvPr/>
        </p:nvSpPr>
        <p:spPr>
          <a:xfrm rot="17283590">
            <a:off x="2979507" y="2682384"/>
            <a:ext cx="1107882" cy="1185315"/>
          </a:xfrm>
          <a:prstGeom prst="chord">
            <a:avLst>
              <a:gd name="adj1" fmla="val 4285793"/>
              <a:gd name="adj2" fmla="val 15915133"/>
            </a:avLst>
          </a:prstGeom>
          <a:solidFill>
            <a:schemeClr val="accent6">
              <a:alpha val="18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3505200" y="2743200"/>
            <a:ext cx="457200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76200" dist="12700" dir="2700000" sy="-23000" kx="-800400" algn="bl" rotWithShape="0">
              <a:prstClr val="black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hord 28"/>
          <p:cNvSpPr/>
          <p:nvPr/>
        </p:nvSpPr>
        <p:spPr>
          <a:xfrm rot="6426304">
            <a:off x="2963713" y="2545018"/>
            <a:ext cx="1107882" cy="1185315"/>
          </a:xfrm>
          <a:prstGeom prst="chord">
            <a:avLst>
              <a:gd name="adj1" fmla="val 4285793"/>
              <a:gd name="adj2" fmla="val 15915133"/>
            </a:avLst>
          </a:prstGeom>
          <a:solidFill>
            <a:schemeClr val="accent6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3619501" y="2762250"/>
          <a:ext cx="173037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0"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64516" name="Object 4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19501" y="2762250"/>
                        <a:ext cx="173037" cy="2238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5486401" y="1186184"/>
          <a:ext cx="1490481" cy="201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1" name="Equation" r:id="rId9" imgW="787400" imgH="1066800" progId="Equation.DSMT4">
                  <p:embed/>
                </p:oleObj>
              </mc:Choice>
              <mc:Fallback>
                <p:oleObj name="Equation" r:id="rId9" imgW="787400" imgH="1066800" progId="Equation.DSMT4">
                  <p:embed/>
                  <p:pic>
                    <p:nvPicPr>
                      <p:cNvPr id="64517" name="Object 5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86401" y="1186184"/>
                        <a:ext cx="1490481" cy="201421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7221539" y="1371600"/>
          <a:ext cx="3044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2" name="Equation" r:id="rId11" imgW="2235200" imgH="457200" progId="Equation.DSMT4">
                  <p:embed/>
                </p:oleObj>
              </mc:Choice>
              <mc:Fallback>
                <p:oleObj name="Equation" r:id="rId11" imgW="2235200" imgH="457200" progId="Equation.DSMT4">
                  <p:embed/>
                  <p:pic>
                    <p:nvPicPr>
                      <p:cNvPr id="64518" name="Object 6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221539" y="1371600"/>
                        <a:ext cx="3044825" cy="609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7696201" y="2590801"/>
          <a:ext cx="16351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3" name="Equation" r:id="rId13" imgW="685800" imgH="393700" progId="Equation.DSMT4">
                  <p:embed/>
                </p:oleObj>
              </mc:Choice>
              <mc:Fallback>
                <p:oleObj name="Equation" r:id="rId13" imgW="685800" imgH="393700" progId="Equation.DSMT4">
                  <p:embed/>
                  <p:pic>
                    <p:nvPicPr>
                      <p:cNvPr id="64519" name="Object 7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6201" y="2590801"/>
                        <a:ext cx="1635125" cy="936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/>
          <p:cNvGraphicFramePr>
            <a:graphicFrameLocks noChangeAspect="1"/>
          </p:cNvGraphicFramePr>
          <p:nvPr/>
        </p:nvGraphicFramePr>
        <p:xfrm>
          <a:off x="5715001" y="4038600"/>
          <a:ext cx="27543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4" name="Equation" r:id="rId15" imgW="1155700" imgH="419100" progId="Equation.DSMT4">
                  <p:embed/>
                </p:oleObj>
              </mc:Choice>
              <mc:Fallback>
                <p:oleObj name="Equation" r:id="rId15" imgW="1155700" imgH="419100" progId="Equation.DSMT4">
                  <p:embed/>
                  <p:pic>
                    <p:nvPicPr>
                      <p:cNvPr id="64520" name="Object 8"/>
                      <p:cNvPicPr/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715001" y="4038600"/>
                        <a:ext cx="2754313" cy="9969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1" name="Object 9"/>
          <p:cNvGraphicFramePr>
            <a:graphicFrameLocks noChangeAspect="1"/>
          </p:cNvGraphicFramePr>
          <p:nvPr/>
        </p:nvGraphicFramePr>
        <p:xfrm>
          <a:off x="3048001" y="5638801"/>
          <a:ext cx="6934201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5" name="Equation" r:id="rId17" imgW="2908300" imgH="457200" progId="Equation.DSMT4">
                  <p:embed/>
                </p:oleObj>
              </mc:Choice>
              <mc:Fallback>
                <p:oleObj name="Equation" r:id="rId17" imgW="2908300" imgH="457200" progId="Equation.DSMT4">
                  <p:embed/>
                  <p:pic>
                    <p:nvPicPr>
                      <p:cNvPr id="64521" name="Object 9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48001" y="5638801"/>
                        <a:ext cx="6934201" cy="10890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25"/>
          <p:cNvSpPr/>
          <p:nvPr/>
        </p:nvSpPr>
        <p:spPr>
          <a:xfrm>
            <a:off x="3940366" y="271014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649821">
            <a:off x="3187218" y="2797120"/>
            <a:ext cx="450640" cy="478686"/>
          </a:xfrm>
          <a:prstGeom prst="arc">
            <a:avLst>
              <a:gd name="adj1" fmla="val 16542058"/>
              <a:gd name="adj2" fmla="val 20589083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505200" y="2514600"/>
          <a:ext cx="1730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86"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64515" name="Object 3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505200" y="2514600"/>
                        <a:ext cx="173038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>
            <a:stCxn id="30" idx="2"/>
          </p:cNvCxnSpPr>
          <p:nvPr/>
        </p:nvCxnSpPr>
        <p:spPr>
          <a:xfrm flipV="1">
            <a:off x="3539391" y="2609850"/>
            <a:ext cx="1289784" cy="59437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0" idx="2"/>
          </p:cNvCxnSpPr>
          <p:nvPr/>
        </p:nvCxnSpPr>
        <p:spPr>
          <a:xfrm>
            <a:off x="3539391" y="3204224"/>
            <a:ext cx="2575659" cy="32320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4124325" y="2881598"/>
            <a:ext cx="235855" cy="86386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4522104" y="2828404"/>
            <a:ext cx="500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45</a:t>
            </a:r>
            <a:r>
              <a:rPr lang="en-IN" baseline="300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00364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5" grpId="0"/>
      <p:bldP spid="17" grpId="0"/>
      <p:bldP spid="23" grpId="0" animBg="1"/>
      <p:bldP spid="25" grpId="0" animBg="1"/>
      <p:bldP spid="30" grpId="0" animBg="1"/>
      <p:bldP spid="29" grpId="0" animBg="1"/>
      <p:bldP spid="31" grpId="0" animBg="1"/>
      <p:bldP spid="13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5" y="-18528"/>
            <a:ext cx="10515600" cy="1325563"/>
          </a:xfrm>
        </p:spPr>
        <p:txBody>
          <a:bodyPr/>
          <a:lstStyle/>
          <a:p>
            <a:r>
              <a:rPr lang="en-US" b="1" dirty="0">
                <a:latin typeface="Perpetua" pitchFamily="18" charset="0"/>
              </a:rPr>
              <a:t>Angular momentum of a rigid body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5029200" y="1295400"/>
          <a:ext cx="216693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2" name="Equation" r:id="rId3" imgW="914400" imgH="393480" progId="Equation.DSMT4">
                  <p:embed/>
                </p:oleObj>
              </mc:Choice>
              <mc:Fallback>
                <p:oleObj name="Equation" r:id="rId3" imgW="914400" imgH="393480" progId="Equation.DSMT4">
                  <p:embed/>
                  <p:pic>
                    <p:nvPicPr>
                      <p:cNvPr id="230402" name="Object 2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29200" y="1295400"/>
                        <a:ext cx="2166938" cy="927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rot="5400000">
            <a:off x="5791200" y="2553222"/>
            <a:ext cx="6096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5334000" y="2971800"/>
          <a:ext cx="1625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3" name="Equation" r:id="rId5" imgW="685800" imgH="215640" progId="Equation.DSMT4">
                  <p:embed/>
                </p:oleObj>
              </mc:Choice>
              <mc:Fallback>
                <p:oleObj name="Equation" r:id="rId5" imgW="685800" imgH="215640" progId="Equation.DSMT4">
                  <p:embed/>
                  <p:pic>
                    <p:nvPicPr>
                      <p:cNvPr id="230403" name="Object 3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4000" y="2971800"/>
                        <a:ext cx="1625600" cy="508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5400000">
            <a:off x="5791200" y="3809206"/>
            <a:ext cx="6096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334000" y="4168776"/>
          <a:ext cx="16256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4" name="Equation" r:id="rId7" imgW="685800" imgH="266400" progId="Equation.DSMT4">
                  <p:embed/>
                </p:oleObj>
              </mc:Choice>
              <mc:Fallback>
                <p:oleObj name="Equation" r:id="rId7" imgW="685800" imgH="266400" progId="Equation.DSMT4">
                  <p:embed/>
                  <p:pic>
                    <p:nvPicPr>
                      <p:cNvPr id="9" name="Object 3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4000" y="4168776"/>
                        <a:ext cx="1625600" cy="6270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904978" y="4038600"/>
            <a:ext cx="533400" cy="914400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791200" y="5261768"/>
            <a:ext cx="609600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5348289" y="5635625"/>
          <a:ext cx="1595437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5" name="Equation" r:id="rId9" imgW="672840" imgH="253800" progId="Equation.DSMT4">
                  <p:embed/>
                </p:oleObj>
              </mc:Choice>
              <mc:Fallback>
                <p:oleObj name="Equation" r:id="rId9" imgW="672840" imgH="253800" progId="Equation.DSMT4">
                  <p:embed/>
                  <p:pic>
                    <p:nvPicPr>
                      <p:cNvPr id="12" name="Object 3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48289" y="5635625"/>
                        <a:ext cx="1595437" cy="5984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251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/>
              <a:t>Angular momentum of a rigid body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143000"/>
            <a:ext cx="378775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752732" y="3352801"/>
            <a:ext cx="981068" cy="2024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3738564" y="3281364"/>
          <a:ext cx="1047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6" name="Equation" r:id="rId4" imgW="126890" imgH="228402" progId="Equation.DSMT4">
                  <p:embed/>
                </p:oleObj>
              </mc:Choice>
              <mc:Fallback>
                <p:oleObj name="Equation" r:id="rId4" imgW="126890" imgH="228402" progId="Equation.DSMT4">
                  <p:embed/>
                  <p:pic>
                    <p:nvPicPr>
                      <p:cNvPr id="63489" name="Object 1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38564" y="3281364"/>
                        <a:ext cx="104775" cy="180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5410201" y="1676400"/>
          <a:ext cx="36941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7" name="Equation" r:id="rId6" imgW="1548728" imgH="444307" progId="Equation.DSMT4">
                  <p:embed/>
                </p:oleObj>
              </mc:Choice>
              <mc:Fallback>
                <p:oleObj name="Equation" r:id="rId6" imgW="1548728" imgH="444307" progId="Equation.DSMT4">
                  <p:embed/>
                  <p:pic>
                    <p:nvPicPr>
                      <p:cNvPr id="63490" name="Object 2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410201" y="1676400"/>
                        <a:ext cx="3694113" cy="10604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Object 4"/>
          <p:cNvGraphicFramePr>
            <a:graphicFrameLocks noChangeAspect="1"/>
          </p:cNvGraphicFramePr>
          <p:nvPr/>
        </p:nvGraphicFramePr>
        <p:xfrm>
          <a:off x="5562601" y="2895601"/>
          <a:ext cx="33004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8" name="Equation" r:id="rId8" imgW="1384300" imgH="241300" progId="Equation.DSMT4">
                  <p:embed/>
                </p:oleObj>
              </mc:Choice>
              <mc:Fallback>
                <p:oleObj name="Equation" r:id="rId8" imgW="1384300" imgH="241300" progId="Equation.DSMT4">
                  <p:embed/>
                  <p:pic>
                    <p:nvPicPr>
                      <p:cNvPr id="63492" name="Object 4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62601" y="2895601"/>
                        <a:ext cx="3300413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74" name="Object 386"/>
          <p:cNvGraphicFramePr>
            <a:graphicFrameLocks noChangeAspect="1"/>
          </p:cNvGraphicFramePr>
          <p:nvPr/>
        </p:nvGraphicFramePr>
        <p:xfrm>
          <a:off x="5105400" y="990600"/>
          <a:ext cx="1143000" cy="471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59" name="Equation" r:id="rId10" imgW="583947" imgH="241195" progId="Equation.DSMT4">
                  <p:embed/>
                </p:oleObj>
              </mc:Choice>
              <mc:Fallback>
                <p:oleObj name="Equation" r:id="rId10" imgW="583947" imgH="241195" progId="Equation.DSMT4">
                  <p:embed/>
                  <p:pic>
                    <p:nvPicPr>
                      <p:cNvPr id="63874" name="Object 386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105400" y="990600"/>
                        <a:ext cx="1143000" cy="471514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5400000" flipH="1" flipV="1">
            <a:off x="2451495" y="2577705"/>
            <a:ext cx="1345410" cy="609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"/>
          <p:cNvGraphicFramePr>
            <a:graphicFrameLocks noChangeAspect="1"/>
          </p:cNvGraphicFramePr>
          <p:nvPr/>
        </p:nvGraphicFramePr>
        <p:xfrm>
          <a:off x="3424239" y="2133601"/>
          <a:ext cx="11588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0" name="Equation" r:id="rId12" imgW="139700" imgH="228600" progId="Equation.DSMT4">
                  <p:embed/>
                </p:oleObj>
              </mc:Choice>
              <mc:Fallback>
                <p:oleObj name="Equation" r:id="rId12" imgW="139700" imgH="228600" progId="Equation.DSMT4">
                  <p:embed/>
                  <p:pic>
                    <p:nvPicPr>
                      <p:cNvPr id="16" name="Object 1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24239" y="2133601"/>
                        <a:ext cx="115887" cy="180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5400000" flipH="1" flipV="1">
            <a:off x="2743200" y="2286000"/>
            <a:ext cx="1295400" cy="1143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"/>
          <p:cNvGraphicFramePr>
            <a:graphicFrameLocks noChangeAspect="1"/>
          </p:cNvGraphicFramePr>
          <p:nvPr/>
        </p:nvGraphicFramePr>
        <p:xfrm>
          <a:off x="3810001" y="2133601"/>
          <a:ext cx="115887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1" name="Equation" r:id="rId14" imgW="139700" imgH="228600" progId="Equation.DSMT4">
                  <p:embed/>
                </p:oleObj>
              </mc:Choice>
              <mc:Fallback>
                <p:oleObj name="Equation" r:id="rId14" imgW="139700" imgH="228600" progId="Equation.DSMT4">
                  <p:embed/>
                  <p:pic>
                    <p:nvPicPr>
                      <p:cNvPr id="19" name="Object 1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1" y="2133601"/>
                        <a:ext cx="115887" cy="180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877" name="Object 389"/>
          <p:cNvGraphicFramePr>
            <a:graphicFrameLocks noChangeAspect="1"/>
          </p:cNvGraphicFramePr>
          <p:nvPr/>
        </p:nvGraphicFramePr>
        <p:xfrm>
          <a:off x="7467601" y="871251"/>
          <a:ext cx="2490787" cy="744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2" name="Equation" r:id="rId16" imgW="1307532" imgH="393529" progId="Equation.DSMT4">
                  <p:embed/>
                </p:oleObj>
              </mc:Choice>
              <mc:Fallback>
                <p:oleObj name="Equation" r:id="rId16" imgW="1307532" imgH="393529" progId="Equation.DSMT4">
                  <p:embed/>
                  <p:pic>
                    <p:nvPicPr>
                      <p:cNvPr id="63877" name="Object 389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467601" y="871251"/>
                        <a:ext cx="2490787" cy="74443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4" name="Object 14"/>
          <p:cNvGraphicFramePr>
            <a:graphicFrameLocks noChangeAspect="1"/>
          </p:cNvGraphicFramePr>
          <p:nvPr/>
        </p:nvGraphicFramePr>
        <p:xfrm>
          <a:off x="2514601" y="4343400"/>
          <a:ext cx="32099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3" name="Equation" r:id="rId18" imgW="1346200" imgH="787400" progId="Equation.DSMT4">
                  <p:embed/>
                </p:oleObj>
              </mc:Choice>
              <mc:Fallback>
                <p:oleObj name="Equation" r:id="rId18" imgW="1346200" imgH="787400" progId="Equation.DSMT4">
                  <p:embed/>
                  <p:pic>
                    <p:nvPicPr>
                      <p:cNvPr id="209934" name="Object 14"/>
                      <p:cNvPicPr/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14601" y="4343400"/>
                        <a:ext cx="3209925" cy="1879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5" name="Object 15"/>
          <p:cNvGraphicFramePr>
            <a:graphicFrameLocks noChangeAspect="1"/>
          </p:cNvGraphicFramePr>
          <p:nvPr/>
        </p:nvGraphicFramePr>
        <p:xfrm>
          <a:off x="6858001" y="4724401"/>
          <a:ext cx="24225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4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209935" name="Object 15"/>
                      <p:cNvPicPr/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858001" y="4724401"/>
                        <a:ext cx="2422525" cy="665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0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63334"/>
              </p:ext>
            </p:extLst>
          </p:nvPr>
        </p:nvGraphicFramePr>
        <p:xfrm>
          <a:off x="4429125" y="693738"/>
          <a:ext cx="3209925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9" name="Equation" r:id="rId3" imgW="1346040" imgH="787320" progId="Equation.DSMT4">
                  <p:embed/>
                </p:oleObj>
              </mc:Choice>
              <mc:Fallback>
                <p:oleObj name="Equation" r:id="rId3" imgW="1346040" imgH="787320" progId="Equation.DSMT4">
                  <p:embed/>
                  <p:pic>
                    <p:nvPicPr>
                      <p:cNvPr id="209934" name="Object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9125" y="693738"/>
                        <a:ext cx="3209925" cy="18796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166342"/>
              </p:ext>
            </p:extLst>
          </p:nvPr>
        </p:nvGraphicFramePr>
        <p:xfrm>
          <a:off x="4822823" y="0"/>
          <a:ext cx="24225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" name="Equation" r:id="rId5" imgW="1016000" imgH="279400" progId="Equation.DSMT4">
                  <p:embed/>
                </p:oleObj>
              </mc:Choice>
              <mc:Fallback>
                <p:oleObj name="Equation" r:id="rId5" imgW="1016000" imgH="279400" progId="Equation.DSMT4">
                  <p:embed/>
                  <p:pic>
                    <p:nvPicPr>
                      <p:cNvPr id="209935" name="Object 15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22823" y="0"/>
                        <a:ext cx="2422525" cy="665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32959"/>
              </p:ext>
            </p:extLst>
          </p:nvPr>
        </p:nvGraphicFramePr>
        <p:xfrm>
          <a:off x="1089526" y="2651125"/>
          <a:ext cx="10234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" name="Equation" r:id="rId7" imgW="4292280" imgH="241200" progId="Equation.DSMT4">
                  <p:embed/>
                </p:oleObj>
              </mc:Choice>
              <mc:Fallback>
                <p:oleObj name="Equation" r:id="rId7" imgW="4292280" imgH="241200" progId="Equation.DSMT4">
                  <p:embed/>
                  <p:pic>
                    <p:nvPicPr>
                      <p:cNvPr id="4" name="Object 1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9526" y="2651125"/>
                        <a:ext cx="10234613" cy="5762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84543"/>
              </p:ext>
            </p:extLst>
          </p:nvPr>
        </p:nvGraphicFramePr>
        <p:xfrm>
          <a:off x="469732" y="3305175"/>
          <a:ext cx="10960267" cy="1928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2" name="Equation" r:id="rId9" imgW="4470120" imgH="787320" progId="Equation.DSMT4">
                  <p:embed/>
                </p:oleObj>
              </mc:Choice>
              <mc:Fallback>
                <p:oleObj name="Equation" r:id="rId9" imgW="4470120" imgH="787320" progId="Equation.DSMT4">
                  <p:embed/>
                  <p:pic>
                    <p:nvPicPr>
                      <p:cNvPr id="5" name="Object 1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9732" y="3305175"/>
                        <a:ext cx="10960267" cy="192849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199457"/>
              </p:ext>
            </p:extLst>
          </p:nvPr>
        </p:nvGraphicFramePr>
        <p:xfrm>
          <a:off x="2518317" y="5311459"/>
          <a:ext cx="7377029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3" name="Equation" r:id="rId11" imgW="2666880" imgH="279360" progId="Equation.DSMT4">
                  <p:embed/>
                </p:oleObj>
              </mc:Choice>
              <mc:Fallback>
                <p:oleObj name="Equation" r:id="rId11" imgW="2666880" imgH="279360" progId="Equation.DSMT4">
                  <p:embed/>
                  <p:pic>
                    <p:nvPicPr>
                      <p:cNvPr id="63493" name="Object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8317" y="5311459"/>
                        <a:ext cx="7377029" cy="7699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/>
              <a:t>Angular momentum of a rigid body</a:t>
            </a: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4191001" y="1066800"/>
          <a:ext cx="36941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8" name="Equation" r:id="rId3" imgW="1548728" imgH="444307" progId="Equation.DSMT4">
                  <p:embed/>
                </p:oleObj>
              </mc:Choice>
              <mc:Fallback>
                <p:oleObj name="Equation" r:id="rId3" imgW="1548728" imgH="444307" progId="Equation.DSMT4">
                  <p:embed/>
                  <p:pic>
                    <p:nvPicPr>
                      <p:cNvPr id="63490" name="Object 2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91001" y="1066800"/>
                        <a:ext cx="3694113" cy="10604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2667001" y="2667001"/>
          <a:ext cx="72675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9" name="Equation" r:id="rId5" imgW="3048000" imgH="444500" progId="Equation.DSMT4">
                  <p:embed/>
                </p:oleObj>
              </mc:Choice>
              <mc:Fallback>
                <p:oleObj name="Equation" r:id="rId5" imgW="3048000" imgH="444500" progId="Equation.DSMT4">
                  <p:embed/>
                  <p:pic>
                    <p:nvPicPr>
                      <p:cNvPr id="63493" name="Object 5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67001" y="2667001"/>
                        <a:ext cx="7267575" cy="10572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 txBox="1"/>
          <p:nvPr/>
        </p:nvSpPr>
        <p:spPr>
          <a:xfrm>
            <a:off x="2209800" y="4114800"/>
            <a:ext cx="8229600" cy="563562"/>
          </a:xfrm>
          <a:prstGeom prst="rect">
            <a:avLst/>
          </a:prstGeom>
          <a:solidFill>
            <a:schemeClr val="accent3">
              <a:lumMod val="75000"/>
              <a:alpha val="20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>
                <a:latin typeface="+mj-lt"/>
                <a:ea typeface="+mj-ea"/>
                <a:cs typeface="+mj-cs"/>
              </a:rPr>
              <a:t>Let us introduce moment of Inertias</a:t>
            </a:r>
          </a:p>
        </p:txBody>
      </p:sp>
      <p:graphicFrame>
        <p:nvGraphicFramePr>
          <p:cNvPr id="63494" name="Object 6"/>
          <p:cNvGraphicFramePr>
            <a:graphicFrameLocks noChangeAspect="1"/>
          </p:cNvGraphicFramePr>
          <p:nvPr/>
        </p:nvGraphicFramePr>
        <p:xfrm>
          <a:off x="1524001" y="5105401"/>
          <a:ext cx="32099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0" name="Equation" r:id="rId7" imgW="1346200" imgH="279400" progId="Equation.DSMT4">
                  <p:embed/>
                </p:oleObj>
              </mc:Choice>
              <mc:Fallback>
                <p:oleObj name="Equation" r:id="rId7" imgW="1346200" imgH="279400" progId="Equation.DSMT4">
                  <p:embed/>
                  <p:pic>
                    <p:nvPicPr>
                      <p:cNvPr id="63494" name="Object 6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24001" y="5105401"/>
                        <a:ext cx="3209925" cy="665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5" name="Object 7"/>
          <p:cNvGraphicFramePr>
            <a:graphicFrameLocks noChangeAspect="1"/>
          </p:cNvGraphicFramePr>
          <p:nvPr/>
        </p:nvGraphicFramePr>
        <p:xfrm>
          <a:off x="5029201" y="5105400"/>
          <a:ext cx="26638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1" name="Equation" r:id="rId9" imgW="1117115" imgH="253890" progId="Equation.DSMT4">
                  <p:embed/>
                </p:oleObj>
              </mc:Choice>
              <mc:Fallback>
                <p:oleObj name="Equation" r:id="rId9" imgW="1117115" imgH="253890" progId="Equation.DSMT4">
                  <p:embed/>
                  <p:pic>
                    <p:nvPicPr>
                      <p:cNvPr id="63495" name="Object 7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29201" y="5105400"/>
                        <a:ext cx="2663825" cy="603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8018463" y="5105400"/>
          <a:ext cx="26336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2" name="Equation" r:id="rId11" imgW="1104900" imgH="254000" progId="Equation.DSMT4">
                  <p:embed/>
                </p:oleObj>
              </mc:Choice>
              <mc:Fallback>
                <p:oleObj name="Equation" r:id="rId11" imgW="1104900" imgH="254000" progId="Equation.DSMT4">
                  <p:embed/>
                  <p:pic>
                    <p:nvPicPr>
                      <p:cNvPr id="63496" name="Object 8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018463" y="5105400"/>
                        <a:ext cx="2633662" cy="6032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4530726" y="5978526"/>
          <a:ext cx="38449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03" name="Equation" r:id="rId13" imgW="1612900" imgH="241300" progId="Equation.DSMT4">
                  <p:embed/>
                </p:oleObj>
              </mc:Choice>
              <mc:Fallback>
                <p:oleObj name="Equation" r:id="rId13" imgW="1612900" imgH="241300" progId="Equation.DSMT4">
                  <p:embed/>
                  <p:pic>
                    <p:nvPicPr>
                      <p:cNvPr id="63497" name="Object 9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30726" y="5978526"/>
                        <a:ext cx="3844925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2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/>
              <a:t>Angular momentum of a rigid body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143000"/>
            <a:ext cx="378775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752732" y="3352801"/>
            <a:ext cx="981068" cy="2024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3733801" y="3276601"/>
          <a:ext cx="11595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2" name="Equation" r:id="rId4" imgW="139639" imgH="241195" progId="Equation.DSMT4">
                  <p:embed/>
                </p:oleObj>
              </mc:Choice>
              <mc:Fallback>
                <p:oleObj name="Equation" r:id="rId4" imgW="139639" imgH="241195" progId="Equation.DSMT4">
                  <p:embed/>
                  <p:pic>
                    <p:nvPicPr>
                      <p:cNvPr id="63489" name="Object 1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33801" y="3276601"/>
                        <a:ext cx="115957" cy="200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7" name="Object 9"/>
          <p:cNvGraphicFramePr>
            <a:graphicFrameLocks noChangeAspect="1"/>
          </p:cNvGraphicFramePr>
          <p:nvPr/>
        </p:nvGraphicFramePr>
        <p:xfrm>
          <a:off x="5562601" y="1219201"/>
          <a:ext cx="38449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3" name="Equation" r:id="rId6" imgW="1612900" imgH="241300" progId="Equation.DSMT4">
                  <p:embed/>
                </p:oleObj>
              </mc:Choice>
              <mc:Fallback>
                <p:oleObj name="Equation" r:id="rId6" imgW="1612900" imgH="241300" progId="Equation.DSMT4">
                  <p:embed/>
                  <p:pic>
                    <p:nvPicPr>
                      <p:cNvPr id="63497" name="Object 9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62601" y="1219201"/>
                        <a:ext cx="3844925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6" name="Object 10"/>
          <p:cNvGraphicFramePr>
            <a:graphicFrameLocks noChangeAspect="1"/>
          </p:cNvGraphicFramePr>
          <p:nvPr/>
        </p:nvGraphicFramePr>
        <p:xfrm>
          <a:off x="5532438" y="2133601"/>
          <a:ext cx="39052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4" name="Equation" r:id="rId8" imgW="1638300" imgH="241300" progId="Equation.DSMT4">
                  <p:embed/>
                </p:oleObj>
              </mc:Choice>
              <mc:Fallback>
                <p:oleObj name="Equation" r:id="rId8" imgW="1638300" imgH="241300" progId="Equation.DSMT4">
                  <p:embed/>
                  <p:pic>
                    <p:nvPicPr>
                      <p:cNvPr id="111626" name="Object 10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32438" y="2133601"/>
                        <a:ext cx="3905250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7" name="Object 11"/>
          <p:cNvGraphicFramePr>
            <a:graphicFrameLocks noChangeAspect="1"/>
          </p:cNvGraphicFramePr>
          <p:nvPr/>
        </p:nvGraphicFramePr>
        <p:xfrm>
          <a:off x="5607051" y="2895601"/>
          <a:ext cx="38147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5" name="Equation" r:id="rId10" imgW="1600200" imgH="241300" progId="Equation.DSMT4">
                  <p:embed/>
                </p:oleObj>
              </mc:Choice>
              <mc:Fallback>
                <p:oleObj name="Equation" r:id="rId10" imgW="1600200" imgH="241300" progId="Equation.DSMT4">
                  <p:embed/>
                  <p:pic>
                    <p:nvPicPr>
                      <p:cNvPr id="111627" name="Object 11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07051" y="2895601"/>
                        <a:ext cx="3814763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029200" y="3810001"/>
            <a:ext cx="4426918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Different from what you learned!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0" y="4572001"/>
            <a:ext cx="2243884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Matrix Equation</a:t>
            </a:r>
          </a:p>
        </p:txBody>
      </p:sp>
      <p:graphicFrame>
        <p:nvGraphicFramePr>
          <p:cNvPr id="111628" name="Object 12"/>
          <p:cNvGraphicFramePr>
            <a:graphicFrameLocks noChangeAspect="1"/>
          </p:cNvGraphicFramePr>
          <p:nvPr/>
        </p:nvGraphicFramePr>
        <p:xfrm>
          <a:off x="4495801" y="4419601"/>
          <a:ext cx="423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6" name="Equation" r:id="rId12" imgW="1778000" imgH="736600" progId="Equation.DSMT4">
                  <p:embed/>
                </p:oleObj>
              </mc:Choice>
              <mc:Fallback>
                <p:oleObj name="Equation" r:id="rId12" imgW="1778000" imgH="736600" progId="Equation.DSMT4">
                  <p:embed/>
                  <p:pic>
                    <p:nvPicPr>
                      <p:cNvPr id="111628" name="Object 12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495801" y="4419601"/>
                        <a:ext cx="4238625" cy="17541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5943601" y="6253164"/>
          <a:ext cx="184626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7" name="Equation" r:id="rId14" imgW="774364" imgH="253890" progId="Equation.DSMT4">
                  <p:embed/>
                </p:oleObj>
              </mc:Choice>
              <mc:Fallback>
                <p:oleObj name="Equation" r:id="rId14" imgW="774364" imgH="253890" progId="Equation.DSMT4">
                  <p:embed/>
                  <p:pic>
                    <p:nvPicPr>
                      <p:cNvPr id="111629" name="Object 13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1" y="6253164"/>
                        <a:ext cx="1846263" cy="6048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54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/>
              <a:t>Angular momentum of a rigid body</a:t>
            </a:r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1" y="1143000"/>
            <a:ext cx="378775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752732" y="3352801"/>
            <a:ext cx="981068" cy="2024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3733801" y="3276601"/>
          <a:ext cx="11595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2" name="Equation" r:id="rId4" imgW="139639" imgH="241195" progId="Equation.DSMT4">
                  <p:embed/>
                </p:oleObj>
              </mc:Choice>
              <mc:Fallback>
                <p:oleObj name="Equation" r:id="rId4" imgW="139639" imgH="241195" progId="Equation.DSMT4">
                  <p:embed/>
                  <p:pic>
                    <p:nvPicPr>
                      <p:cNvPr id="63489" name="Object 1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33801" y="3276601"/>
                        <a:ext cx="115957" cy="200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8" name="Object 12"/>
          <p:cNvGraphicFramePr>
            <a:graphicFrameLocks noChangeAspect="1"/>
          </p:cNvGraphicFramePr>
          <p:nvPr/>
        </p:nvGraphicFramePr>
        <p:xfrm>
          <a:off x="5334001" y="990601"/>
          <a:ext cx="4238625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3" name="Equation" r:id="rId6" imgW="1778000" imgH="736600" progId="Equation.DSMT4">
                  <p:embed/>
                </p:oleObj>
              </mc:Choice>
              <mc:Fallback>
                <p:oleObj name="Equation" r:id="rId6" imgW="1778000" imgH="736600" progId="Equation.DSMT4">
                  <p:embed/>
                  <p:pic>
                    <p:nvPicPr>
                      <p:cNvPr id="111628" name="Object 12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4001" y="990601"/>
                        <a:ext cx="4238625" cy="17541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9" name="Object 13"/>
          <p:cNvGraphicFramePr>
            <a:graphicFrameLocks noChangeAspect="1"/>
          </p:cNvGraphicFramePr>
          <p:nvPr/>
        </p:nvGraphicFramePr>
        <p:xfrm>
          <a:off x="4724401" y="3048001"/>
          <a:ext cx="1846263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4" name="Equation" r:id="rId8" imgW="774364" imgH="253890" progId="Equation.DSMT4">
                  <p:embed/>
                </p:oleObj>
              </mc:Choice>
              <mc:Fallback>
                <p:oleObj name="Equation" r:id="rId8" imgW="774364" imgH="253890" progId="Equation.DSMT4">
                  <p:embed/>
                  <p:pic>
                    <p:nvPicPr>
                      <p:cNvPr id="111629" name="Object 13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724401" y="3048001"/>
                        <a:ext cx="1846263" cy="6048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8" name="Object 8"/>
          <p:cNvGraphicFramePr>
            <a:graphicFrameLocks noChangeAspect="1"/>
          </p:cNvGraphicFramePr>
          <p:nvPr/>
        </p:nvGraphicFramePr>
        <p:xfrm>
          <a:off x="8534400" y="3048001"/>
          <a:ext cx="11493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5" name="Equation" r:id="rId10" imgW="482391" imgH="241195" progId="Equation.DSMT4">
                  <p:embed/>
                </p:oleObj>
              </mc:Choice>
              <mc:Fallback>
                <p:oleObj name="Equation" r:id="rId10" imgW="482391" imgH="241195" progId="Equation.DSMT4">
                  <p:embed/>
                  <p:pic>
                    <p:nvPicPr>
                      <p:cNvPr id="112648" name="Object 8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34400" y="3048001"/>
                        <a:ext cx="1149350" cy="5746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29401" y="3124201"/>
            <a:ext cx="1868973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Equivalent 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677401" y="2668250"/>
            <a:ext cx="707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/>
              <a:t>?</a:t>
            </a:r>
          </a:p>
        </p:txBody>
      </p:sp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3048000" y="3962400"/>
          <a:ext cx="311943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6" name="Equation" r:id="rId12" imgW="1308100" imgH="736600" progId="Equation.DSMT4">
                  <p:embed/>
                </p:oleObj>
              </mc:Choice>
              <mc:Fallback>
                <p:oleObj name="Equation" r:id="rId12" imgW="1308100" imgH="736600" progId="Equation.DSMT4">
                  <p:embed/>
                  <p:pic>
                    <p:nvPicPr>
                      <p:cNvPr id="112649" name="Object 9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48000" y="3962400"/>
                        <a:ext cx="3119438" cy="17541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77001" y="4495801"/>
            <a:ext cx="3461845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Moment of Inertia Matrix</a:t>
            </a:r>
          </a:p>
        </p:txBody>
      </p:sp>
    </p:spTree>
    <p:extLst>
      <p:ext uri="{BB962C8B-B14F-4D97-AF65-F5344CB8AC3E}">
        <p14:creationId xmlns:p14="http://schemas.microsoft.com/office/powerpoint/2010/main" val="22008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  <a:solidFill>
            <a:schemeClr val="accent3">
              <a:lumMod val="75000"/>
              <a:alpha val="20000"/>
            </a:schemeClr>
          </a:solidFill>
        </p:spPr>
        <p:txBody>
          <a:bodyPr>
            <a:normAutofit/>
          </a:bodyPr>
          <a:lstStyle/>
          <a:p>
            <a:r>
              <a:rPr lang="en-US" sz="3200" b="1"/>
              <a:t>Moment of Inertia Matrix</a:t>
            </a:r>
          </a:p>
        </p:txBody>
      </p:sp>
      <p:graphicFrame>
        <p:nvGraphicFramePr>
          <p:cNvPr id="112649" name="Object 9"/>
          <p:cNvGraphicFramePr>
            <a:graphicFrameLocks noChangeAspect="1"/>
          </p:cNvGraphicFramePr>
          <p:nvPr/>
        </p:nvGraphicFramePr>
        <p:xfrm>
          <a:off x="1981200" y="1066800"/>
          <a:ext cx="3119438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6" name="Equation" r:id="rId3" imgW="1308100" imgH="736600" progId="Equation.DSMT4">
                  <p:embed/>
                </p:oleObj>
              </mc:Choice>
              <mc:Fallback>
                <p:oleObj name="Equation" r:id="rId3" imgW="1308100" imgH="736600" progId="Equation.DSMT4">
                  <p:embed/>
                  <p:pic>
                    <p:nvPicPr>
                      <p:cNvPr id="112649" name="Object 9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81200" y="1066800"/>
                        <a:ext cx="3119438" cy="17541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7"/>
          <p:cNvGraphicFramePr>
            <a:graphicFrameLocks noChangeAspect="1"/>
          </p:cNvGraphicFramePr>
          <p:nvPr/>
        </p:nvGraphicFramePr>
        <p:xfrm>
          <a:off x="2133600" y="3733800"/>
          <a:ext cx="7723188" cy="217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7" name="Equation" r:id="rId5" imgW="3238500" imgH="914400" progId="Equation.DSMT4">
                  <p:embed/>
                </p:oleObj>
              </mc:Choice>
              <mc:Fallback>
                <p:oleObj name="Equation" r:id="rId5" imgW="3238500" imgH="914400" progId="Equation.DSMT4">
                  <p:embed/>
                  <p:pic>
                    <p:nvPicPr>
                      <p:cNvPr id="113671" name="Object 7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3600" y="3733800"/>
                        <a:ext cx="7723188" cy="2178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2" name="Object 8"/>
          <p:cNvGraphicFramePr>
            <a:graphicFrameLocks noChangeAspect="1"/>
          </p:cNvGraphicFramePr>
          <p:nvPr/>
        </p:nvGraphicFramePr>
        <p:xfrm>
          <a:off x="5943601" y="990601"/>
          <a:ext cx="32099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8" name="Equation" r:id="rId7" imgW="1346200" imgH="279400" progId="Equation.DSMT4">
                  <p:embed/>
                </p:oleObj>
              </mc:Choice>
              <mc:Fallback>
                <p:oleObj name="Equation" r:id="rId7" imgW="1346200" imgH="279400" progId="Equation.DSMT4">
                  <p:embed/>
                  <p:pic>
                    <p:nvPicPr>
                      <p:cNvPr id="113672" name="Object 8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43601" y="990601"/>
                        <a:ext cx="3209925" cy="6651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791201" y="1828801"/>
            <a:ext cx="3517181" cy="461665"/>
          </a:xfrm>
          <a:prstGeom prst="rect">
            <a:avLst/>
          </a:prstGeom>
          <a:solidFill>
            <a:schemeClr val="accent4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/>
              <a:t>For a continuous medium,</a:t>
            </a:r>
          </a:p>
        </p:txBody>
      </p:sp>
      <p:graphicFrame>
        <p:nvGraphicFramePr>
          <p:cNvPr id="113673" name="Object 9"/>
          <p:cNvGraphicFramePr>
            <a:graphicFrameLocks noChangeAspect="1"/>
          </p:cNvGraphicFramePr>
          <p:nvPr/>
        </p:nvGraphicFramePr>
        <p:xfrm>
          <a:off x="6096001" y="2362200"/>
          <a:ext cx="28162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09" name="Equation" r:id="rId9" imgW="1180588" imgH="279279" progId="Equation.DSMT4">
                  <p:embed/>
                </p:oleObj>
              </mc:Choice>
              <mc:Fallback>
                <p:oleObj name="Equation" r:id="rId9" imgW="1180588" imgH="279279" progId="Equation.DSMT4">
                  <p:embed/>
                  <p:pic>
                    <p:nvPicPr>
                      <p:cNvPr id="113673" name="Object 9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96001" y="2362200"/>
                        <a:ext cx="2816225" cy="665162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7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3519" y="10098"/>
            <a:ext cx="8229600" cy="914400"/>
          </a:xfrm>
        </p:spPr>
        <p:txBody>
          <a:bodyPr/>
          <a:lstStyle/>
          <a:p>
            <a:r>
              <a:rPr lang="en-US" b="1" dirty="0"/>
              <a:t>Highlights of the course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4800600" y="9144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Co-ordinate Systems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6008783" y="1458817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00600" y="1981200"/>
            <a:ext cx="27432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Introduction to Vector Operators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20447" y="3048000"/>
            <a:ext cx="37338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Work , Energy and Conservation laws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6019800" y="2514600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43400" y="41148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Rigid body in motion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6031736" y="3593336"/>
            <a:ext cx="304800" cy="5334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5191698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Oscillations and Waves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6031736" y="467023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343400" y="6172200"/>
            <a:ext cx="3733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Quantum Physics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6031736" y="5747132"/>
            <a:ext cx="304800" cy="4250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Rotation Vs Translation</a:t>
            </a:r>
          </a:p>
        </p:txBody>
      </p:sp>
      <p:pic>
        <p:nvPicPr>
          <p:cNvPr id="69634" name="Picture 2" descr="Image result for Translational mo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1"/>
            <a:ext cx="3733800" cy="251429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91401" y="1667471"/>
            <a:ext cx="1601977" cy="46166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Translation</a:t>
            </a:r>
          </a:p>
        </p:txBody>
      </p:sp>
      <p:sp>
        <p:nvSpPr>
          <p:cNvPr id="7" name="Down Arrow 6"/>
          <p:cNvSpPr/>
          <p:nvPr/>
        </p:nvSpPr>
        <p:spPr>
          <a:xfrm>
            <a:off x="8610600" y="2124670"/>
            <a:ext cx="304800" cy="533400"/>
          </a:xfrm>
          <a:prstGeom prst="downArrow">
            <a:avLst/>
          </a:prstGeom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25008" y="2226966"/>
            <a:ext cx="304800" cy="533400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391400" y="2138240"/>
            <a:ext cx="304800" cy="533400"/>
          </a:xfrm>
          <a:prstGeom prst="downArrow">
            <a:avLst/>
          </a:prstGeom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1" y="25818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273427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Linear momentum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63000" y="258187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Force</a:t>
            </a:r>
          </a:p>
        </p:txBody>
      </p:sp>
      <p:pic>
        <p:nvPicPr>
          <p:cNvPr id="69636" name="Picture 4" descr="Image result for Cars in circc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4114801"/>
            <a:ext cx="3733800" cy="247675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391400" y="4334471"/>
            <a:ext cx="1284262" cy="461665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Rotation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8610600" y="4791670"/>
            <a:ext cx="304800" cy="533400"/>
          </a:xfrm>
          <a:prstGeom prst="downArrow">
            <a:avLst/>
          </a:prstGeom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8025008" y="4893966"/>
            <a:ext cx="304800" cy="533400"/>
          </a:xfrm>
          <a:prstGeom prst="downArrow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391400" y="4805240"/>
            <a:ext cx="304800" cy="533400"/>
          </a:xfrm>
          <a:prstGeom prst="downArrow">
            <a:avLst/>
          </a:prstGeom>
          <a:scene3d>
            <a:camera prst="orthographicFront">
              <a:rot lat="0" lon="0" rev="18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00800" y="5105401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Moment of Inertia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72400" y="533400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Angular momentum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91600" y="5105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Torque</a:t>
            </a:r>
          </a:p>
        </p:txBody>
      </p:sp>
    </p:spTree>
    <p:extLst>
      <p:ext uri="{BB962C8B-B14F-4D97-AF65-F5344CB8AC3E}">
        <p14:creationId xmlns:p14="http://schemas.microsoft.com/office/powerpoint/2010/main" val="16953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229600" cy="639762"/>
          </a:xfrm>
          <a:solidFill>
            <a:srgbClr val="C00000">
              <a:alpha val="19000"/>
            </a:srgbClr>
          </a:solidFill>
        </p:spPr>
        <p:txBody>
          <a:bodyPr>
            <a:noAutofit/>
          </a:bodyPr>
          <a:lstStyle/>
          <a:p>
            <a:r>
              <a:rPr lang="en-US" sz="3600" b="1" dirty="0"/>
              <a:t>Dynamics of Rotation [Recap]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133600" y="1219201"/>
          <a:ext cx="2438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6" name="Equation" r:id="rId3" imgW="457200" imgH="177480" progId="Equation.DSMT4">
                  <p:embed/>
                </p:oleObj>
              </mc:Choice>
              <mc:Fallback>
                <p:oleObj name="Equation" r:id="rId3" imgW="457200" imgH="177480" progId="Equation.DSMT4">
                  <p:embed/>
                  <p:pic>
                    <p:nvPicPr>
                      <p:cNvPr id="1075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219201"/>
                        <a:ext cx="2438400" cy="9493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3200400" y="2438401"/>
          <a:ext cx="4876800" cy="215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7" name="Equation" r:id="rId5" imgW="1498320" imgH="660240" progId="Equation.DSMT4">
                  <p:embed/>
                </p:oleObj>
              </mc:Choice>
              <mc:Fallback>
                <p:oleObj name="Equation" r:id="rId5" imgW="1498320" imgH="660240" progId="Equation.DSMT4">
                  <p:embed/>
                  <p:pic>
                    <p:nvPicPr>
                      <p:cNvPr id="1075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38401"/>
                        <a:ext cx="4876800" cy="215218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6096001" y="1066801"/>
          <a:ext cx="27082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" name="Equation" r:id="rId7" imgW="507960" imgH="215640" progId="Equation.DSMT4">
                  <p:embed/>
                </p:oleObj>
              </mc:Choice>
              <mc:Fallback>
                <p:oleObj name="Equation" r:id="rId7" imgW="507960" imgH="215640" progId="Equation.DSMT4">
                  <p:embed/>
                  <p:pic>
                    <p:nvPicPr>
                      <p:cNvPr id="1075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1066801"/>
                        <a:ext cx="2708275" cy="1152525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itle 1"/>
          <p:cNvSpPr txBox="1">
            <a:spLocks/>
          </p:cNvSpPr>
          <p:nvPr/>
        </p:nvSpPr>
        <p:spPr>
          <a:xfrm>
            <a:off x="1752600" y="4800600"/>
            <a:ext cx="8229600" cy="639762"/>
          </a:xfrm>
          <a:prstGeom prst="rect">
            <a:avLst/>
          </a:prstGeom>
          <a:solidFill>
            <a:srgbClr val="C00000">
              <a:alpha val="19000"/>
            </a:srgb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latin typeface="+mj-lt"/>
                <a:ea typeface="+mj-ea"/>
                <a:cs typeface="+mj-cs"/>
              </a:rPr>
              <a:t>Rotational Kinetic Energy</a:t>
            </a:r>
          </a:p>
        </p:txBody>
      </p:sp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4598096" y="5496682"/>
          <a:ext cx="2438400" cy="126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" name="Equation" r:id="rId9" imgW="761760" imgH="393480" progId="Equation.DSMT4">
                  <p:embed/>
                </p:oleObj>
              </mc:Choice>
              <mc:Fallback>
                <p:oleObj name="Equation" r:id="rId9" imgW="761760" imgH="393480" progId="Equation.DSMT4">
                  <p:embed/>
                  <p:pic>
                    <p:nvPicPr>
                      <p:cNvPr id="1075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096" y="5496682"/>
                        <a:ext cx="2438400" cy="1261110"/>
                      </a:xfrm>
                      <a:prstGeom prst="rect">
                        <a:avLst/>
                      </a:prstGeom>
                      <a:solidFill>
                        <a:srgbClr val="96969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21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6287" y="152401"/>
            <a:ext cx="5183791" cy="584775"/>
          </a:xfrm>
          <a:prstGeom prst="rect">
            <a:avLst/>
          </a:prstGeom>
          <a:solidFill>
            <a:srgbClr val="C00000">
              <a:alpha val="1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Rigid body Pendulum [Recap]</a:t>
            </a:r>
          </a:p>
        </p:txBody>
      </p:sp>
      <p:graphicFrame>
        <p:nvGraphicFramePr>
          <p:cNvPr id="686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669333"/>
              </p:ext>
            </p:extLst>
          </p:nvPr>
        </p:nvGraphicFramePr>
        <p:xfrm>
          <a:off x="5229225" y="1584325"/>
          <a:ext cx="3195638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0" name="Equation" r:id="rId3" imgW="1079280" imgH="634680" progId="Equation.DSMT4">
                  <p:embed/>
                </p:oleObj>
              </mc:Choice>
              <mc:Fallback>
                <p:oleObj name="Equation" r:id="rId3" imgW="1079280" imgH="634680" progId="Equation.DSMT4">
                  <p:embed/>
                  <p:pic>
                    <p:nvPicPr>
                      <p:cNvPr id="6860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1584325"/>
                        <a:ext cx="3195638" cy="1884363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725649"/>
              </p:ext>
            </p:extLst>
          </p:nvPr>
        </p:nvGraphicFramePr>
        <p:xfrm>
          <a:off x="4608821" y="3607766"/>
          <a:ext cx="45529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" name="Equation" r:id="rId5" imgW="1536480" imgH="203040" progId="Equation.DSMT4">
                  <p:embed/>
                </p:oleObj>
              </mc:Choice>
              <mc:Fallback>
                <p:oleObj name="Equation" r:id="rId5" imgW="1536480" imgH="203040" progId="Equation.DSMT4">
                  <p:embed/>
                  <p:pic>
                    <p:nvPicPr>
                      <p:cNvPr id="68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821" y="3607766"/>
                        <a:ext cx="4552950" cy="6032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5638801" y="4495800"/>
          <a:ext cx="2144713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" name="Equation" r:id="rId7" imgW="723600" imgH="482400" progId="Equation.DSMT4">
                  <p:embed/>
                </p:oleObj>
              </mc:Choice>
              <mc:Fallback>
                <p:oleObj name="Equation" r:id="rId7" imgW="723600" imgH="482400" progId="Equation.DSMT4">
                  <p:embed/>
                  <p:pic>
                    <p:nvPicPr>
                      <p:cNvPr id="686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1" y="4495800"/>
                        <a:ext cx="2144713" cy="1433512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700" y="1120672"/>
            <a:ext cx="1546762" cy="480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 rot="20187749">
            <a:off x="1238295" y="1253399"/>
            <a:ext cx="3038027" cy="2819400"/>
            <a:chOff x="1181276" y="1365250"/>
            <a:chExt cx="3038027" cy="2819400"/>
          </a:xfrm>
        </p:grpSpPr>
        <p:pic>
          <p:nvPicPr>
            <p:cNvPr id="55" name="Picture 4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15" t="9926"/>
            <a:stretch/>
          </p:blipFill>
          <p:spPr bwMode="auto">
            <a:xfrm>
              <a:off x="1181276" y="1365250"/>
              <a:ext cx="2606649" cy="281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Straight Arrow Connector 55"/>
            <p:cNvCxnSpPr/>
            <p:nvPr/>
          </p:nvCxnSpPr>
          <p:spPr>
            <a:xfrm flipV="1">
              <a:off x="3198888" y="1528354"/>
              <a:ext cx="1020415" cy="41538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404737" y="2247378"/>
              <a:ext cx="1079863" cy="4245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>
            <a:off x="1692783" y="984476"/>
            <a:ext cx="1828636" cy="37230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flipV="1">
            <a:off x="2098441" y="2622813"/>
            <a:ext cx="446875" cy="4870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618703"/>
              </p:ext>
            </p:extLst>
          </p:nvPr>
        </p:nvGraphicFramePr>
        <p:xfrm>
          <a:off x="2309927" y="2658936"/>
          <a:ext cx="240694" cy="34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09927" y="2658936"/>
                        <a:ext cx="240694" cy="34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5" name="Object 686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880163"/>
              </p:ext>
            </p:extLst>
          </p:nvPr>
        </p:nvGraphicFramePr>
        <p:xfrm>
          <a:off x="4157616" y="901051"/>
          <a:ext cx="527208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Equation" r:id="rId13" imgW="2438280" imgH="253800" progId="Equation.DSMT4">
                  <p:embed/>
                </p:oleObj>
              </mc:Choice>
              <mc:Fallback>
                <p:oleObj name="Equation" r:id="rId13" imgW="2438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157616" y="901051"/>
                        <a:ext cx="5272088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617" name="Straight Arrow Connector 68616"/>
          <p:cNvCxnSpPr/>
          <p:nvPr/>
        </p:nvCxnSpPr>
        <p:spPr>
          <a:xfrm flipH="1">
            <a:off x="896787" y="2942691"/>
            <a:ext cx="1731859" cy="9099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8618" name="Object 686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49001"/>
              </p:ext>
            </p:extLst>
          </p:nvPr>
        </p:nvGraphicFramePr>
        <p:xfrm>
          <a:off x="312087" y="3937069"/>
          <a:ext cx="1169400" cy="356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" name="Equation" r:id="rId15" imgW="749160" imgH="228600" progId="Equation.DSMT4">
                  <p:embed/>
                </p:oleObj>
              </mc:Choice>
              <mc:Fallback>
                <p:oleObj name="Equation" r:id="rId15" imgW="749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2087" y="3937069"/>
                        <a:ext cx="1169400" cy="3567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27" name="Group 68626"/>
          <p:cNvGrpSpPr/>
          <p:nvPr/>
        </p:nvGrpSpPr>
        <p:grpSpPr>
          <a:xfrm>
            <a:off x="2280841" y="295835"/>
            <a:ext cx="333105" cy="4625543"/>
            <a:chOff x="2280841" y="295835"/>
            <a:chExt cx="333105" cy="4625543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280841" y="484094"/>
              <a:ext cx="70194" cy="443728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8626" name="TextBox 68625"/>
            <p:cNvSpPr txBox="1"/>
            <p:nvPr/>
          </p:nvSpPr>
          <p:spPr>
            <a:xfrm>
              <a:off x="2321878" y="295835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endParaRPr lang="en-IN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984F270-79B2-4514-B0CC-E8C6B607FADB}"/>
                  </a:ext>
                </a:extLst>
              </p14:cNvPr>
              <p14:cNvContentPartPr/>
              <p14:nvPr/>
            </p14:nvContentPartPr>
            <p14:xfrm>
              <a:off x="3832635" y="4143450"/>
              <a:ext cx="11160" cy="140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984F270-79B2-4514-B0CC-E8C6B607FAD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23635" y="4134450"/>
                <a:ext cx="288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5917DA1-064E-4689-9266-2AF3ECFF1CAC}"/>
                  </a:ext>
                </a:extLst>
              </p14:cNvPr>
              <p14:cNvContentPartPr/>
              <p14:nvPr/>
            </p14:nvContentPartPr>
            <p14:xfrm>
              <a:off x="4571715" y="5822130"/>
              <a:ext cx="4320" cy="11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5917DA1-064E-4689-9266-2AF3ECFF1CA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563075" y="5813490"/>
                <a:ext cx="21960" cy="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50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2162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Work Energy Theorem</a:t>
            </a: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267200" y="762001"/>
          <a:ext cx="3200400" cy="1199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4" name="Equation" r:id="rId3" imgW="1320480" imgH="495000" progId="Equation.DSMT4">
                  <p:embed/>
                </p:oleObj>
              </mc:Choice>
              <mc:Fallback>
                <p:oleObj name="Equation" r:id="rId3" imgW="1320480" imgH="495000" progId="Equation.DSMT4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762001"/>
                        <a:ext cx="3200400" cy="1199399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733800" y="2057400"/>
          <a:ext cx="44196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" name="Equation" r:id="rId5" imgW="1714320" imgH="495000" progId="Equation.DSMT4">
                  <p:embed/>
                </p:oleObj>
              </mc:Choice>
              <mc:Fallback>
                <p:oleObj name="Equation" r:id="rId5" imgW="1714320" imgH="495000" progId="Equation.DSMT4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057400"/>
                        <a:ext cx="4419600" cy="1276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057400" y="3505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u="sng" dirty="0">
                <a:latin typeface="+mj-lt"/>
                <a:ea typeface="+mj-ea"/>
                <a:cs typeface="+mj-cs"/>
              </a:rPr>
              <a:t>Work Energy Theorem for Rotational motion</a:t>
            </a:r>
          </a:p>
        </p:txBody>
      </p:sp>
      <p:graphicFrame>
        <p:nvGraphicFramePr>
          <p:cNvPr id="108550" name="Object 6"/>
          <p:cNvGraphicFramePr>
            <a:graphicFrameLocks noChangeAspect="1"/>
          </p:cNvGraphicFramePr>
          <p:nvPr/>
        </p:nvGraphicFramePr>
        <p:xfrm>
          <a:off x="3859214" y="4343400"/>
          <a:ext cx="3862387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" name="Equation" r:id="rId7" imgW="1498320" imgH="495000" progId="Equation.DSMT4">
                  <p:embed/>
                </p:oleObj>
              </mc:Choice>
              <mc:Fallback>
                <p:oleObj name="Equation" r:id="rId7" imgW="1498320" imgH="495000" progId="Equation.DSMT4">
                  <p:embed/>
                  <p:pic>
                    <p:nvPicPr>
                      <p:cNvPr id="1085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9214" y="4343400"/>
                        <a:ext cx="3862387" cy="1276350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495800" y="5867401"/>
          <a:ext cx="2590800" cy="665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" name="Equation" r:id="rId9" imgW="888840" imgH="228600" progId="Equation.DSMT4">
                  <p:embed/>
                </p:oleObj>
              </mc:Choice>
              <mc:Fallback>
                <p:oleObj name="Equation" r:id="rId9" imgW="888840" imgH="2286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867401"/>
                        <a:ext cx="2590800" cy="665909"/>
                      </a:xfrm>
                      <a:prstGeom prst="rect">
                        <a:avLst/>
                      </a:prstGeom>
                      <a:solidFill>
                        <a:srgbClr val="80008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16200000" flipH="1">
            <a:off x="3668950" y="4289569"/>
            <a:ext cx="4799808" cy="322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001000" cy="1143000"/>
          </a:xfrm>
          <a:solidFill>
            <a:schemeClr val="bg1">
              <a:lumMod val="65000"/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/>
              <a:t>Vector nature </a:t>
            </a:r>
            <a:r>
              <a:rPr lang="en-US" b="1"/>
              <a:t>of angular velocity</a:t>
            </a:r>
            <a:r>
              <a:rPr lang="en-US"/>
              <a:t> and </a:t>
            </a:r>
            <a:r>
              <a:rPr lang="en-US" b="1"/>
              <a:t>angular momentum</a:t>
            </a:r>
          </a:p>
        </p:txBody>
      </p:sp>
      <p:pic>
        <p:nvPicPr>
          <p:cNvPr id="109577" name="Picture 9" descr="teaposy daydream glass teapot, heat resistent"/>
          <p:cNvPicPr>
            <a:picLocks noChangeAspect="1" noChangeArrowheads="1"/>
          </p:cNvPicPr>
          <p:nvPr/>
        </p:nvPicPr>
        <p:blipFill>
          <a:blip r:embed="rId3"/>
          <a:srcRect l="10800" t="20880" r="11160" b="20880"/>
          <a:stretch>
            <a:fillRect/>
          </a:stretch>
        </p:blipFill>
        <p:spPr bwMode="auto">
          <a:xfrm>
            <a:off x="4019070" y="2667000"/>
            <a:ext cx="4515330" cy="336972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3811919" y="4179399"/>
            <a:ext cx="4495006" cy="32257"/>
          </a:xfrm>
          <a:prstGeom prst="line">
            <a:avLst/>
          </a:prstGeom>
          <a:ln w="76200">
            <a:solidFill>
              <a:srgbClr val="FF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5813901" y="2146300"/>
            <a:ext cx="451963" cy="152554"/>
          </a:xfrm>
          <a:custGeom>
            <a:avLst/>
            <a:gdLst>
              <a:gd name="connsiteX0" fmla="*/ 413132 w 493922"/>
              <a:gd name="connsiteY0" fmla="*/ 0 h 260733"/>
              <a:gd name="connsiteX1" fmla="*/ 490250 w 493922"/>
              <a:gd name="connsiteY1" fmla="*/ 121186 h 260733"/>
              <a:gd name="connsiteX2" fmla="*/ 435166 w 493922"/>
              <a:gd name="connsiteY2" fmla="*/ 209321 h 260733"/>
              <a:gd name="connsiteX3" fmla="*/ 347031 w 493922"/>
              <a:gd name="connsiteY3" fmla="*/ 253388 h 260733"/>
              <a:gd name="connsiteX4" fmla="*/ 104660 w 493922"/>
              <a:gd name="connsiteY4" fmla="*/ 253388 h 260733"/>
              <a:gd name="connsiteX5" fmla="*/ 16525 w 493922"/>
              <a:gd name="connsiteY5" fmla="*/ 220338 h 260733"/>
              <a:gd name="connsiteX6" fmla="*/ 5508 w 493922"/>
              <a:gd name="connsiteY6" fmla="*/ 143220 h 260733"/>
              <a:gd name="connsiteX7" fmla="*/ 27542 w 493922"/>
              <a:gd name="connsiteY7" fmla="*/ 66102 h 26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922" h="260733">
                <a:moveTo>
                  <a:pt x="413132" y="0"/>
                </a:moveTo>
                <a:cubicBezTo>
                  <a:pt x="449855" y="43149"/>
                  <a:pt x="486578" y="86299"/>
                  <a:pt x="490250" y="121186"/>
                </a:cubicBezTo>
                <a:cubicBezTo>
                  <a:pt x="493922" y="156073"/>
                  <a:pt x="459036" y="187287"/>
                  <a:pt x="435166" y="209321"/>
                </a:cubicBezTo>
                <a:cubicBezTo>
                  <a:pt x="411296" y="231355"/>
                  <a:pt x="402115" y="246043"/>
                  <a:pt x="347031" y="253388"/>
                </a:cubicBezTo>
                <a:cubicBezTo>
                  <a:pt x="291947" y="260733"/>
                  <a:pt x="159744" y="258896"/>
                  <a:pt x="104660" y="253388"/>
                </a:cubicBezTo>
                <a:cubicBezTo>
                  <a:pt x="49576" y="247880"/>
                  <a:pt x="33050" y="238699"/>
                  <a:pt x="16525" y="220338"/>
                </a:cubicBezTo>
                <a:cubicBezTo>
                  <a:pt x="0" y="201977"/>
                  <a:pt x="3672" y="168926"/>
                  <a:pt x="5508" y="143220"/>
                </a:cubicBezTo>
                <a:cubicBezTo>
                  <a:pt x="7344" y="117514"/>
                  <a:pt x="17443" y="91808"/>
                  <a:pt x="27542" y="66102"/>
                </a:cubicBezTo>
              </a:path>
            </a:pathLst>
          </a:custGeom>
          <a:ln w="34925" cmpd="sng">
            <a:solidFill>
              <a:schemeClr val="accent4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9593" name="Object 25"/>
          <p:cNvGraphicFramePr>
            <a:graphicFrameLocks noChangeAspect="1"/>
          </p:cNvGraphicFramePr>
          <p:nvPr/>
        </p:nvGraphicFramePr>
        <p:xfrm>
          <a:off x="6057901" y="1905000"/>
          <a:ext cx="2079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4" imgW="152202" imgH="177569" progId="Equation.DSMT4">
                  <p:embed/>
                </p:oleObj>
              </mc:Choice>
              <mc:Fallback>
                <p:oleObj name="Equation" r:id="rId4" imgW="152202" imgH="177569" progId="Equation.DSMT4">
                  <p:embed/>
                  <p:pic>
                    <p:nvPicPr>
                      <p:cNvPr id="109593" name="Object 25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57901" y="1905000"/>
                        <a:ext cx="20796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97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 rot="16200000" flipH="1">
            <a:off x="1622567" y="4289569"/>
            <a:ext cx="4799808" cy="322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001000" cy="1143000"/>
          </a:xfrm>
          <a:solidFill>
            <a:schemeClr val="bg1">
              <a:lumMod val="65000"/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/>
              <a:t>Vector nature </a:t>
            </a:r>
            <a:r>
              <a:rPr lang="en-US" b="1"/>
              <a:t>of angular velocity</a:t>
            </a:r>
            <a:r>
              <a:rPr lang="en-US"/>
              <a:t> and </a:t>
            </a:r>
            <a:r>
              <a:rPr lang="en-US" b="1"/>
              <a:t>angular momentum</a:t>
            </a:r>
          </a:p>
        </p:txBody>
      </p:sp>
      <p:pic>
        <p:nvPicPr>
          <p:cNvPr id="109577" name="Picture 9" descr="teaposy daydream glass teapot, heat resistent"/>
          <p:cNvPicPr>
            <a:picLocks noChangeAspect="1" noChangeArrowheads="1"/>
          </p:cNvPicPr>
          <p:nvPr/>
        </p:nvPicPr>
        <p:blipFill>
          <a:blip r:embed="rId3"/>
          <a:srcRect l="10800" t="20880" r="11160" b="20880"/>
          <a:stretch>
            <a:fillRect/>
          </a:stretch>
        </p:blipFill>
        <p:spPr bwMode="auto">
          <a:xfrm>
            <a:off x="1981200" y="2750316"/>
            <a:ext cx="4515330" cy="336972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1774968" y="4179399"/>
            <a:ext cx="4495006" cy="32257"/>
          </a:xfrm>
          <a:prstGeom prst="line">
            <a:avLst/>
          </a:prstGeom>
          <a:ln w="76200">
            <a:solidFill>
              <a:srgbClr val="FF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76950" y="2038121"/>
            <a:ext cx="493922" cy="260733"/>
          </a:xfrm>
          <a:custGeom>
            <a:avLst/>
            <a:gdLst>
              <a:gd name="connsiteX0" fmla="*/ 413132 w 493922"/>
              <a:gd name="connsiteY0" fmla="*/ 0 h 260733"/>
              <a:gd name="connsiteX1" fmla="*/ 490250 w 493922"/>
              <a:gd name="connsiteY1" fmla="*/ 121186 h 260733"/>
              <a:gd name="connsiteX2" fmla="*/ 435166 w 493922"/>
              <a:gd name="connsiteY2" fmla="*/ 209321 h 260733"/>
              <a:gd name="connsiteX3" fmla="*/ 347031 w 493922"/>
              <a:gd name="connsiteY3" fmla="*/ 253388 h 260733"/>
              <a:gd name="connsiteX4" fmla="*/ 104660 w 493922"/>
              <a:gd name="connsiteY4" fmla="*/ 253388 h 260733"/>
              <a:gd name="connsiteX5" fmla="*/ 16525 w 493922"/>
              <a:gd name="connsiteY5" fmla="*/ 220338 h 260733"/>
              <a:gd name="connsiteX6" fmla="*/ 5508 w 493922"/>
              <a:gd name="connsiteY6" fmla="*/ 143220 h 260733"/>
              <a:gd name="connsiteX7" fmla="*/ 27542 w 493922"/>
              <a:gd name="connsiteY7" fmla="*/ 66102 h 26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922" h="260733">
                <a:moveTo>
                  <a:pt x="413132" y="0"/>
                </a:moveTo>
                <a:cubicBezTo>
                  <a:pt x="449855" y="43149"/>
                  <a:pt x="486578" y="86299"/>
                  <a:pt x="490250" y="121186"/>
                </a:cubicBezTo>
                <a:cubicBezTo>
                  <a:pt x="493922" y="156073"/>
                  <a:pt x="459036" y="187287"/>
                  <a:pt x="435166" y="209321"/>
                </a:cubicBezTo>
                <a:cubicBezTo>
                  <a:pt x="411296" y="231355"/>
                  <a:pt x="402115" y="246043"/>
                  <a:pt x="347031" y="253388"/>
                </a:cubicBezTo>
                <a:cubicBezTo>
                  <a:pt x="291947" y="260733"/>
                  <a:pt x="159744" y="258896"/>
                  <a:pt x="104660" y="253388"/>
                </a:cubicBezTo>
                <a:cubicBezTo>
                  <a:pt x="49576" y="247880"/>
                  <a:pt x="33050" y="238699"/>
                  <a:pt x="16525" y="220338"/>
                </a:cubicBezTo>
                <a:cubicBezTo>
                  <a:pt x="0" y="201977"/>
                  <a:pt x="3672" y="168926"/>
                  <a:pt x="5508" y="143220"/>
                </a:cubicBezTo>
                <a:cubicBezTo>
                  <a:pt x="7344" y="117514"/>
                  <a:pt x="17443" y="91808"/>
                  <a:pt x="27542" y="66102"/>
                </a:cubicBezTo>
              </a:path>
            </a:pathLst>
          </a:custGeom>
          <a:ln w="34925" cmpd="sng">
            <a:solidFill>
              <a:schemeClr val="accent4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2590800" y="5029200"/>
            <a:ext cx="1447800" cy="762000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590800" y="4703285"/>
            <a:ext cx="2895600" cy="1098932"/>
            <a:chOff x="-1498600" y="6063868"/>
            <a:chExt cx="2895600" cy="1098932"/>
          </a:xfrm>
        </p:grpSpPr>
        <p:sp>
          <p:nvSpPr>
            <p:cNvPr id="35" name="Oval 34"/>
            <p:cNvSpPr/>
            <p:nvPr/>
          </p:nvSpPr>
          <p:spPr>
            <a:xfrm>
              <a:off x="-1466468" y="6063868"/>
              <a:ext cx="2863468" cy="6096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-1498600" y="6400800"/>
              <a:ext cx="144780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-50800" y="6477000"/>
              <a:ext cx="13716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2118361" y="4953000"/>
          <a:ext cx="4730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2" name="Equation" r:id="rId4" imgW="558558" imgH="203112" progId="Equation.DSMT4">
                  <p:embed/>
                </p:oleObj>
              </mc:Choice>
              <mc:Fallback>
                <p:oleObj name="Equation" r:id="rId4" imgW="558558" imgH="203112" progId="Equation.DSMT4">
                  <p:embed/>
                  <p:pic>
                    <p:nvPicPr>
                      <p:cNvPr id="109578" name="Object 10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18361" y="4953000"/>
                        <a:ext cx="473075" cy="1714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rot="10800000">
            <a:off x="2971800" y="4800600"/>
            <a:ext cx="1086996" cy="1003674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2781300" y="4572000"/>
          <a:ext cx="2286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3" name="Equation" r:id="rId6" imgW="279279" imgH="203112" progId="Equation.DSMT4">
                  <p:embed/>
                </p:oleObj>
              </mc:Choice>
              <mc:Fallback>
                <p:oleObj name="Equation" r:id="rId6" imgW="279279" imgH="203112" progId="Equation.DSMT4">
                  <p:embed/>
                  <p:pic>
                    <p:nvPicPr>
                      <p:cNvPr id="109579" name="Object 11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81300" y="4572000"/>
                        <a:ext cx="228600" cy="165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 flipV="1">
            <a:off x="2645886" y="4876800"/>
            <a:ext cx="1392715" cy="17443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35" idx="1"/>
          </p:cNvCxnSpPr>
          <p:nvPr/>
        </p:nvCxnSpPr>
        <p:spPr>
          <a:xfrm rot="10800000">
            <a:off x="3042279" y="4792561"/>
            <a:ext cx="996323" cy="84241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80" name="Object 12"/>
          <p:cNvGraphicFramePr>
            <a:graphicFrameLocks noChangeAspect="1"/>
          </p:cNvGraphicFramePr>
          <p:nvPr/>
        </p:nvGraphicFramePr>
        <p:xfrm>
          <a:off x="3733801" y="4648200"/>
          <a:ext cx="3286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4" name="Equation" r:id="rId8" imgW="241091" imgH="177646" progId="Equation.DSMT4">
                  <p:embed/>
                </p:oleObj>
              </mc:Choice>
              <mc:Fallback>
                <p:oleObj name="Equation" r:id="rId8" imgW="241091" imgH="177646" progId="Equation.DSMT4">
                  <p:embed/>
                  <p:pic>
                    <p:nvPicPr>
                      <p:cNvPr id="109580" name="Object 12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33801" y="4648200"/>
                        <a:ext cx="32861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2" name="Object 14"/>
          <p:cNvGraphicFramePr>
            <a:graphicFrameLocks noChangeAspect="1"/>
          </p:cNvGraphicFramePr>
          <p:nvPr/>
        </p:nvGraphicFramePr>
        <p:xfrm>
          <a:off x="3878264" y="5438776"/>
          <a:ext cx="1730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5" name="Equation" r:id="rId10" imgW="126835" imgH="202936" progId="Equation.DSMT4">
                  <p:embed/>
                </p:oleObj>
              </mc:Choice>
              <mc:Fallback>
                <p:oleObj name="Equation" r:id="rId10" imgW="126835" imgH="202936" progId="Equation.DSMT4">
                  <p:embed/>
                  <p:pic>
                    <p:nvPicPr>
                      <p:cNvPr id="109582" name="Object 14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78264" y="5438776"/>
                        <a:ext cx="173037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Arc 58"/>
          <p:cNvSpPr/>
          <p:nvPr/>
        </p:nvSpPr>
        <p:spPr>
          <a:xfrm rot="16764948">
            <a:off x="3650038" y="5250238"/>
            <a:ext cx="914400" cy="914400"/>
          </a:xfrm>
          <a:prstGeom prst="arc">
            <a:avLst>
              <a:gd name="adj1" fmla="val 16542058"/>
              <a:gd name="adj2" fmla="val 20589083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>
            <a:stCxn id="35" idx="1"/>
          </p:cNvCxnSpPr>
          <p:nvPr/>
        </p:nvCxnSpPr>
        <p:spPr>
          <a:xfrm rot="16200000" flipH="1" flipV="1">
            <a:off x="2671596" y="4701668"/>
            <a:ext cx="279790" cy="46157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83" name="Object 15"/>
          <p:cNvGraphicFramePr>
            <a:graphicFrameLocks noChangeAspect="1"/>
          </p:cNvGraphicFramePr>
          <p:nvPr/>
        </p:nvGraphicFramePr>
        <p:xfrm>
          <a:off x="2471452" y="4692268"/>
          <a:ext cx="295275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6" name="Equation" r:id="rId12" imgW="215619" imgH="164885" progId="Equation.DSMT4">
                  <p:embed/>
                </p:oleObj>
              </mc:Choice>
              <mc:Fallback>
                <p:oleObj name="Equation" r:id="rId12" imgW="215619" imgH="164885" progId="Equation.DSMT4">
                  <p:embed/>
                  <p:pic>
                    <p:nvPicPr>
                      <p:cNvPr id="109583" name="Object 15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471452" y="4692268"/>
                        <a:ext cx="295275" cy="2238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Freeform 86"/>
          <p:cNvSpPr/>
          <p:nvPr/>
        </p:nvSpPr>
        <p:spPr>
          <a:xfrm flipH="1">
            <a:off x="2133600" y="2590801"/>
            <a:ext cx="1098014" cy="2377807"/>
          </a:xfrm>
          <a:custGeom>
            <a:avLst/>
            <a:gdLst>
              <a:gd name="connsiteX0" fmla="*/ 0 w 3877938"/>
              <a:gd name="connsiteY0" fmla="*/ 2203373 h 2203373"/>
              <a:gd name="connsiteX1" fmla="*/ 132203 w 3877938"/>
              <a:gd name="connsiteY1" fmla="*/ 1872867 h 2203373"/>
              <a:gd name="connsiteX2" fmla="*/ 793215 w 3877938"/>
              <a:gd name="connsiteY2" fmla="*/ 1454226 h 2203373"/>
              <a:gd name="connsiteX3" fmla="*/ 1916935 w 3877938"/>
              <a:gd name="connsiteY3" fmla="*/ 1156771 h 2203373"/>
              <a:gd name="connsiteX4" fmla="*/ 2500829 w 3877938"/>
              <a:gd name="connsiteY4" fmla="*/ 738130 h 2203373"/>
              <a:gd name="connsiteX5" fmla="*/ 3216926 w 3877938"/>
              <a:gd name="connsiteY5" fmla="*/ 220337 h 2203373"/>
              <a:gd name="connsiteX6" fmla="*/ 3525398 w 3877938"/>
              <a:gd name="connsiteY6" fmla="*/ 88135 h 2203373"/>
              <a:gd name="connsiteX7" fmla="*/ 3723702 w 3877938"/>
              <a:gd name="connsiteY7" fmla="*/ 22033 h 2203373"/>
              <a:gd name="connsiteX8" fmla="*/ 3745735 w 3877938"/>
              <a:gd name="connsiteY8" fmla="*/ 22033 h 2203373"/>
              <a:gd name="connsiteX9" fmla="*/ 3877938 w 3877938"/>
              <a:gd name="connsiteY9" fmla="*/ 0 h 220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77938" h="2203373">
                <a:moveTo>
                  <a:pt x="0" y="2203373"/>
                </a:moveTo>
                <a:cubicBezTo>
                  <a:pt x="0" y="2100549"/>
                  <a:pt x="1" y="1997725"/>
                  <a:pt x="132203" y="1872867"/>
                </a:cubicBezTo>
                <a:cubicBezTo>
                  <a:pt x="264405" y="1748009"/>
                  <a:pt x="495760" y="1573575"/>
                  <a:pt x="793215" y="1454226"/>
                </a:cubicBezTo>
                <a:cubicBezTo>
                  <a:pt x="1090670" y="1334877"/>
                  <a:pt x="1632333" y="1276120"/>
                  <a:pt x="1916935" y="1156771"/>
                </a:cubicBezTo>
                <a:cubicBezTo>
                  <a:pt x="2201537" y="1037422"/>
                  <a:pt x="2500829" y="738130"/>
                  <a:pt x="2500829" y="738130"/>
                </a:cubicBezTo>
                <a:cubicBezTo>
                  <a:pt x="2717494" y="582058"/>
                  <a:pt x="3046165" y="328669"/>
                  <a:pt x="3216926" y="220337"/>
                </a:cubicBezTo>
                <a:cubicBezTo>
                  <a:pt x="3387687" y="112005"/>
                  <a:pt x="3440935" y="121186"/>
                  <a:pt x="3525398" y="88135"/>
                </a:cubicBezTo>
                <a:cubicBezTo>
                  <a:pt x="3609861" y="55084"/>
                  <a:pt x="3686979" y="33050"/>
                  <a:pt x="3723702" y="22033"/>
                </a:cubicBezTo>
                <a:cubicBezTo>
                  <a:pt x="3760425" y="11016"/>
                  <a:pt x="3720029" y="25705"/>
                  <a:pt x="3745735" y="22033"/>
                </a:cubicBezTo>
                <a:cubicBezTo>
                  <a:pt x="3771441" y="18361"/>
                  <a:pt x="3824689" y="9180"/>
                  <a:pt x="3877938" y="0"/>
                </a:cubicBezTo>
              </a:path>
            </a:pathLst>
          </a:custGeom>
          <a:ln w="254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9589" name="Object 21"/>
          <p:cNvGraphicFramePr>
            <a:graphicFrameLocks noChangeAspect="1"/>
          </p:cNvGraphicFramePr>
          <p:nvPr/>
        </p:nvGraphicFramePr>
        <p:xfrm>
          <a:off x="1828800" y="2286001"/>
          <a:ext cx="5715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7" name="Equation" r:id="rId14" imgW="418918" imgH="203112" progId="Equation.DSMT4">
                  <p:embed/>
                </p:oleObj>
              </mc:Choice>
              <mc:Fallback>
                <p:oleObj name="Equation" r:id="rId14" imgW="418918" imgH="203112" progId="Equation.DSMT4">
                  <p:embed/>
                  <p:pic>
                    <p:nvPicPr>
                      <p:cNvPr id="109589" name="Object 21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28800" y="2286001"/>
                        <a:ext cx="571500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7807324" y="3502581"/>
            <a:ext cx="272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For  infinitesimal rotation, </a:t>
            </a:r>
          </a:p>
        </p:txBody>
      </p:sp>
      <p:graphicFrame>
        <p:nvGraphicFramePr>
          <p:cNvPr id="10959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145437"/>
              </p:ext>
            </p:extLst>
          </p:nvPr>
        </p:nvGraphicFramePr>
        <p:xfrm>
          <a:off x="8521699" y="4022489"/>
          <a:ext cx="1384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" name="Equation" r:id="rId16" imgW="1015559" imgH="253890" progId="Equation.DSMT4">
                  <p:embed/>
                </p:oleObj>
              </mc:Choice>
              <mc:Fallback>
                <p:oleObj name="Equation" r:id="rId16" imgW="1015559" imgH="253890" progId="Equation.DSMT4">
                  <p:embed/>
                  <p:pic>
                    <p:nvPicPr>
                      <p:cNvPr id="109591" name="Object 23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21699" y="4022489"/>
                        <a:ext cx="1384300" cy="3460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9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738416"/>
              </p:ext>
            </p:extLst>
          </p:nvPr>
        </p:nvGraphicFramePr>
        <p:xfrm>
          <a:off x="8521699" y="5019197"/>
          <a:ext cx="143668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" name="Equation" r:id="rId18" imgW="1054100" imgH="431800" progId="Equation.DSMT4">
                  <p:embed/>
                </p:oleObj>
              </mc:Choice>
              <mc:Fallback>
                <p:oleObj name="Equation" r:id="rId18" imgW="1054100" imgH="431800" progId="Equation.DSMT4">
                  <p:embed/>
                  <p:pic>
                    <p:nvPicPr>
                      <p:cNvPr id="109592" name="Object 24"/>
                      <p:cNvPicPr/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21699" y="5019197"/>
                        <a:ext cx="1436688" cy="587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93" name="Object 25"/>
          <p:cNvGraphicFramePr>
            <a:graphicFrameLocks noChangeAspect="1"/>
          </p:cNvGraphicFramePr>
          <p:nvPr/>
        </p:nvGraphicFramePr>
        <p:xfrm>
          <a:off x="4038601" y="1905000"/>
          <a:ext cx="1730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0" name="Equation" r:id="rId20" imgW="126725" imgH="177415" progId="Equation.DSMT4">
                  <p:embed/>
                </p:oleObj>
              </mc:Choice>
              <mc:Fallback>
                <p:oleObj name="Equation" r:id="rId20" imgW="126725" imgH="177415" progId="Equation.DSMT4">
                  <p:embed/>
                  <p:pic>
                    <p:nvPicPr>
                      <p:cNvPr id="109593" name="Object 25"/>
                      <p:cNvPicPr/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38601" y="1905000"/>
                        <a:ext cx="173037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>
          <a:xfrm rot="16200000" flipH="1">
            <a:off x="6477000" y="3124200"/>
            <a:ext cx="990600" cy="9906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6896099" y="3314701"/>
            <a:ext cx="1371602" cy="2286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 flipV="1">
            <a:off x="6553203" y="2743202"/>
            <a:ext cx="1142999" cy="35598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95" name="Object 27"/>
          <p:cNvGraphicFramePr>
            <a:graphicFrameLocks noChangeAspect="1"/>
          </p:cNvGraphicFramePr>
          <p:nvPr/>
        </p:nvGraphicFramePr>
        <p:xfrm>
          <a:off x="6477000" y="3733801"/>
          <a:ext cx="5715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1" name="Equation" r:id="rId22" imgW="418918" imgH="203112" progId="Equation.DSMT4">
                  <p:embed/>
                </p:oleObj>
              </mc:Choice>
              <mc:Fallback>
                <p:oleObj name="Equation" r:id="rId22" imgW="418918" imgH="203112" progId="Equation.DSMT4">
                  <p:embed/>
                  <p:pic>
                    <p:nvPicPr>
                      <p:cNvPr id="109595" name="Object 27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477000" y="3733801"/>
                        <a:ext cx="571500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96" name="Object 28"/>
          <p:cNvGraphicFramePr>
            <a:graphicFrameLocks noChangeAspect="1"/>
          </p:cNvGraphicFramePr>
          <p:nvPr/>
        </p:nvGraphicFramePr>
        <p:xfrm>
          <a:off x="6781801" y="2438400"/>
          <a:ext cx="346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2" name="Equation" r:id="rId23" imgW="253780" imgH="253780" progId="Equation.DSMT4">
                  <p:embed/>
                </p:oleObj>
              </mc:Choice>
              <mc:Fallback>
                <p:oleObj name="Equation" r:id="rId23" imgW="253780" imgH="253780" progId="Equation.DSMT4">
                  <p:embed/>
                  <p:pic>
                    <p:nvPicPr>
                      <p:cNvPr id="109596" name="Object 28"/>
                      <p:cNvPicPr/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81801" y="2438400"/>
                        <a:ext cx="346075" cy="3444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170927"/>
              </p:ext>
            </p:extLst>
          </p:nvPr>
        </p:nvGraphicFramePr>
        <p:xfrm>
          <a:off x="7086386" y="3378983"/>
          <a:ext cx="444687" cy="329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3" name="Equation" r:id="rId25" imgW="241200" imgH="177480" progId="Equation.DSMT4">
                  <p:embed/>
                </p:oleObj>
              </mc:Choice>
              <mc:Fallback>
                <p:oleObj name="Equation" r:id="rId25" imgW="241200" imgH="177480" progId="Equation.DSMT4">
                  <p:embed/>
                  <p:pic>
                    <p:nvPicPr>
                      <p:cNvPr id="109597" name="Object 2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086386" y="3378983"/>
                        <a:ext cx="444687" cy="32980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625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9" grpId="0" animBg="1"/>
      <p:bldP spid="87" grpId="0" animBg="1"/>
      <p:bldP spid="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 rot="16200000" flipH="1">
            <a:off x="1622567" y="4289569"/>
            <a:ext cx="4799808" cy="322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arallelogram 53"/>
          <p:cNvSpPr/>
          <p:nvPr/>
        </p:nvSpPr>
        <p:spPr>
          <a:xfrm rot="5400000" flipV="1">
            <a:off x="7585156" y="3844847"/>
            <a:ext cx="3377367" cy="869275"/>
          </a:xfrm>
          <a:prstGeom prst="parallelogram">
            <a:avLst>
              <a:gd name="adj" fmla="val 157755"/>
            </a:avLst>
          </a:prstGeom>
          <a:solidFill>
            <a:schemeClr val="tx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7086599" y="4953001"/>
            <a:ext cx="3505202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52400"/>
            <a:ext cx="8001000" cy="1143000"/>
          </a:xfrm>
          <a:solidFill>
            <a:schemeClr val="bg1">
              <a:lumMod val="65000"/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/>
              <a:t>Vector nature </a:t>
            </a:r>
            <a:r>
              <a:rPr lang="en-US" b="1"/>
              <a:t>of angular velocity</a:t>
            </a:r>
            <a:r>
              <a:rPr lang="en-US"/>
              <a:t> and </a:t>
            </a:r>
            <a:r>
              <a:rPr lang="en-US" b="1"/>
              <a:t>angular momentum</a:t>
            </a:r>
          </a:p>
        </p:txBody>
      </p:sp>
      <p:pic>
        <p:nvPicPr>
          <p:cNvPr id="109577" name="Picture 9" descr="teaposy daydream glass teapot, heat resistent"/>
          <p:cNvPicPr>
            <a:picLocks noChangeAspect="1" noChangeArrowheads="1"/>
          </p:cNvPicPr>
          <p:nvPr/>
        </p:nvPicPr>
        <p:blipFill>
          <a:blip r:embed="rId3"/>
          <a:srcRect l="10800" t="20880" r="11160" b="20880"/>
          <a:stretch>
            <a:fillRect/>
          </a:stretch>
        </p:blipFill>
        <p:spPr bwMode="auto">
          <a:xfrm>
            <a:off x="1981200" y="2750316"/>
            <a:ext cx="4515330" cy="3369724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cxnSp>
        <p:nvCxnSpPr>
          <p:cNvPr id="22" name="Straight Connector 21"/>
          <p:cNvCxnSpPr/>
          <p:nvPr/>
        </p:nvCxnSpPr>
        <p:spPr>
          <a:xfrm rot="16200000" flipH="1">
            <a:off x="1774968" y="4179399"/>
            <a:ext cx="4495006" cy="32257"/>
          </a:xfrm>
          <a:prstGeom prst="line">
            <a:avLst/>
          </a:prstGeom>
          <a:ln w="76200">
            <a:solidFill>
              <a:srgbClr val="FF0000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30"/>
          <p:cNvSpPr/>
          <p:nvPr/>
        </p:nvSpPr>
        <p:spPr>
          <a:xfrm>
            <a:off x="3776950" y="2038121"/>
            <a:ext cx="493922" cy="260733"/>
          </a:xfrm>
          <a:custGeom>
            <a:avLst/>
            <a:gdLst>
              <a:gd name="connsiteX0" fmla="*/ 413132 w 493922"/>
              <a:gd name="connsiteY0" fmla="*/ 0 h 260733"/>
              <a:gd name="connsiteX1" fmla="*/ 490250 w 493922"/>
              <a:gd name="connsiteY1" fmla="*/ 121186 h 260733"/>
              <a:gd name="connsiteX2" fmla="*/ 435166 w 493922"/>
              <a:gd name="connsiteY2" fmla="*/ 209321 h 260733"/>
              <a:gd name="connsiteX3" fmla="*/ 347031 w 493922"/>
              <a:gd name="connsiteY3" fmla="*/ 253388 h 260733"/>
              <a:gd name="connsiteX4" fmla="*/ 104660 w 493922"/>
              <a:gd name="connsiteY4" fmla="*/ 253388 h 260733"/>
              <a:gd name="connsiteX5" fmla="*/ 16525 w 493922"/>
              <a:gd name="connsiteY5" fmla="*/ 220338 h 260733"/>
              <a:gd name="connsiteX6" fmla="*/ 5508 w 493922"/>
              <a:gd name="connsiteY6" fmla="*/ 143220 h 260733"/>
              <a:gd name="connsiteX7" fmla="*/ 27542 w 493922"/>
              <a:gd name="connsiteY7" fmla="*/ 66102 h 26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922" h="260733">
                <a:moveTo>
                  <a:pt x="413132" y="0"/>
                </a:moveTo>
                <a:cubicBezTo>
                  <a:pt x="449855" y="43149"/>
                  <a:pt x="486578" y="86299"/>
                  <a:pt x="490250" y="121186"/>
                </a:cubicBezTo>
                <a:cubicBezTo>
                  <a:pt x="493922" y="156073"/>
                  <a:pt x="459036" y="187287"/>
                  <a:pt x="435166" y="209321"/>
                </a:cubicBezTo>
                <a:cubicBezTo>
                  <a:pt x="411296" y="231355"/>
                  <a:pt x="402115" y="246043"/>
                  <a:pt x="347031" y="253388"/>
                </a:cubicBezTo>
                <a:cubicBezTo>
                  <a:pt x="291947" y="260733"/>
                  <a:pt x="159744" y="258896"/>
                  <a:pt x="104660" y="253388"/>
                </a:cubicBezTo>
                <a:cubicBezTo>
                  <a:pt x="49576" y="247880"/>
                  <a:pt x="33050" y="238699"/>
                  <a:pt x="16525" y="220338"/>
                </a:cubicBezTo>
                <a:cubicBezTo>
                  <a:pt x="0" y="201977"/>
                  <a:pt x="3672" y="168926"/>
                  <a:pt x="5508" y="143220"/>
                </a:cubicBezTo>
                <a:cubicBezTo>
                  <a:pt x="7344" y="117514"/>
                  <a:pt x="17443" y="91808"/>
                  <a:pt x="27542" y="66102"/>
                </a:cubicBezTo>
              </a:path>
            </a:pathLst>
          </a:custGeom>
          <a:ln w="34925" cmpd="sng">
            <a:solidFill>
              <a:schemeClr val="accent4">
                <a:lumMod val="75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2590800" y="5029200"/>
            <a:ext cx="1447800" cy="762000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3"/>
          <p:cNvGrpSpPr/>
          <p:nvPr/>
        </p:nvGrpSpPr>
        <p:grpSpPr>
          <a:xfrm>
            <a:off x="2612834" y="4692268"/>
            <a:ext cx="2895600" cy="1098932"/>
            <a:chOff x="-1498600" y="6063868"/>
            <a:chExt cx="2895600" cy="1098932"/>
          </a:xfrm>
        </p:grpSpPr>
        <p:sp>
          <p:nvSpPr>
            <p:cNvPr id="35" name="Oval 34"/>
            <p:cNvSpPr/>
            <p:nvPr/>
          </p:nvSpPr>
          <p:spPr>
            <a:xfrm>
              <a:off x="-1466468" y="6063868"/>
              <a:ext cx="2863468" cy="6096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-1498600" y="6400800"/>
              <a:ext cx="144780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 flipV="1">
              <a:off x="-50800" y="6477000"/>
              <a:ext cx="13716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9578" name="Object 10"/>
          <p:cNvGraphicFramePr>
            <a:graphicFrameLocks noChangeAspect="1"/>
          </p:cNvGraphicFramePr>
          <p:nvPr/>
        </p:nvGraphicFramePr>
        <p:xfrm>
          <a:off x="2209800" y="4940011"/>
          <a:ext cx="381000" cy="276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" name="Equation" r:id="rId4" imgW="279279" imgH="203112" progId="Equation.DSMT4">
                  <p:embed/>
                </p:oleObj>
              </mc:Choice>
              <mc:Fallback>
                <p:oleObj name="Equation" r:id="rId4" imgW="279279" imgH="203112" progId="Equation.DSMT4">
                  <p:embed/>
                  <p:pic>
                    <p:nvPicPr>
                      <p:cNvPr id="109578" name="Object 10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209800" y="4940011"/>
                        <a:ext cx="381000" cy="27651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/>
          <p:cNvCxnSpPr/>
          <p:nvPr/>
        </p:nvCxnSpPr>
        <p:spPr>
          <a:xfrm flipV="1">
            <a:off x="4058796" y="5105400"/>
            <a:ext cx="1351404" cy="698874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79" name="Object 11"/>
          <p:cNvGraphicFramePr>
            <a:graphicFrameLocks noChangeAspect="1"/>
          </p:cNvGraphicFramePr>
          <p:nvPr/>
        </p:nvGraphicFramePr>
        <p:xfrm>
          <a:off x="5540566" y="5092701"/>
          <a:ext cx="762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7" name="Equation" r:id="rId6" imgW="558558" imgH="203112" progId="Equation.DSMT4">
                  <p:embed/>
                </p:oleObj>
              </mc:Choice>
              <mc:Fallback>
                <p:oleObj name="Equation" r:id="rId6" imgW="558558" imgH="203112" progId="Equation.DSMT4">
                  <p:embed/>
                  <p:pic>
                    <p:nvPicPr>
                      <p:cNvPr id="109579" name="Object 11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540566" y="5092701"/>
                        <a:ext cx="762000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Connector 48"/>
          <p:cNvCxnSpPr/>
          <p:nvPr/>
        </p:nvCxnSpPr>
        <p:spPr>
          <a:xfrm flipV="1">
            <a:off x="2645886" y="4876800"/>
            <a:ext cx="1392715" cy="17443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>
            <a:off x="4038605" y="4876800"/>
            <a:ext cx="1295397" cy="2286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80" name="Object 12"/>
          <p:cNvGraphicFramePr>
            <a:graphicFrameLocks noChangeAspect="1"/>
          </p:cNvGraphicFramePr>
          <p:nvPr/>
        </p:nvGraphicFramePr>
        <p:xfrm>
          <a:off x="3810001" y="4953000"/>
          <a:ext cx="3286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8" name="Equation" r:id="rId8" imgW="241091" imgH="177646" progId="Equation.DSMT4">
                  <p:embed/>
                </p:oleObj>
              </mc:Choice>
              <mc:Fallback>
                <p:oleObj name="Equation" r:id="rId8" imgW="241091" imgH="177646" progId="Equation.DSMT4">
                  <p:embed/>
                  <p:pic>
                    <p:nvPicPr>
                      <p:cNvPr id="109580" name="Object 12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10001" y="4953000"/>
                        <a:ext cx="32861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82" name="Object 14"/>
          <p:cNvGraphicFramePr>
            <a:graphicFrameLocks noChangeAspect="1"/>
          </p:cNvGraphicFramePr>
          <p:nvPr/>
        </p:nvGraphicFramePr>
        <p:xfrm>
          <a:off x="3878264" y="5438776"/>
          <a:ext cx="1730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9" name="Equation" r:id="rId10" imgW="126835" imgH="202936" progId="Equation.DSMT4">
                  <p:embed/>
                </p:oleObj>
              </mc:Choice>
              <mc:Fallback>
                <p:oleObj name="Equation" r:id="rId10" imgW="126835" imgH="202936" progId="Equation.DSMT4">
                  <p:embed/>
                  <p:pic>
                    <p:nvPicPr>
                      <p:cNvPr id="109582" name="Object 14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878264" y="5438776"/>
                        <a:ext cx="173037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Arc 58"/>
          <p:cNvSpPr/>
          <p:nvPr/>
        </p:nvSpPr>
        <p:spPr>
          <a:xfrm rot="16764948">
            <a:off x="3650038" y="5250238"/>
            <a:ext cx="914400" cy="914400"/>
          </a:xfrm>
          <a:prstGeom prst="arc">
            <a:avLst>
              <a:gd name="adj1" fmla="val 16542058"/>
              <a:gd name="adj2" fmla="val 20589083"/>
            </a:avLst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 rot="10800000">
            <a:off x="2580704" y="5072349"/>
            <a:ext cx="2906617" cy="762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9583" name="Object 15"/>
          <p:cNvGraphicFramePr>
            <a:graphicFrameLocks noChangeAspect="1"/>
          </p:cNvGraphicFramePr>
          <p:nvPr/>
        </p:nvGraphicFramePr>
        <p:xfrm>
          <a:off x="4191001" y="5105400"/>
          <a:ext cx="295275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0" name="Equation" r:id="rId12" imgW="215619" imgH="164885" progId="Equation.DSMT4">
                  <p:embed/>
                </p:oleObj>
              </mc:Choice>
              <mc:Fallback>
                <p:oleObj name="Equation" r:id="rId12" imgW="215619" imgH="164885" progId="Equation.DSMT4">
                  <p:embed/>
                  <p:pic>
                    <p:nvPicPr>
                      <p:cNvPr id="109583" name="Object 15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91001" y="5105400"/>
                        <a:ext cx="295275" cy="22383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59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082159"/>
              </p:ext>
            </p:extLst>
          </p:nvPr>
        </p:nvGraphicFramePr>
        <p:xfrm>
          <a:off x="6764338" y="2057400"/>
          <a:ext cx="14716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1" name="Equation" r:id="rId14" imgW="1079280" imgH="431640" progId="Equation.DSMT4">
                  <p:embed/>
                </p:oleObj>
              </mc:Choice>
              <mc:Fallback>
                <p:oleObj name="Equation" r:id="rId14" imgW="1079280" imgH="431640" progId="Equation.DSMT4">
                  <p:embed/>
                  <p:pic>
                    <p:nvPicPr>
                      <p:cNvPr id="109592" name="Object 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64338" y="2057400"/>
                        <a:ext cx="1471612" cy="5873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867401" y="2819400"/>
            <a:ext cx="4419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Direction of velocity is tangential to the circle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391400" y="4855685"/>
            <a:ext cx="2895600" cy="1098932"/>
            <a:chOff x="-1498600" y="6063868"/>
            <a:chExt cx="2895600" cy="1098932"/>
          </a:xfrm>
        </p:grpSpPr>
        <p:sp>
          <p:nvSpPr>
            <p:cNvPr id="38" name="Oval 37"/>
            <p:cNvSpPr/>
            <p:nvPr/>
          </p:nvSpPr>
          <p:spPr>
            <a:xfrm>
              <a:off x="-1466468" y="6063868"/>
              <a:ext cx="2863468" cy="609600"/>
            </a:xfrm>
            <a:prstGeom prst="ellipse">
              <a:avLst/>
            </a:prstGeom>
            <a:solidFill>
              <a:schemeClr val="accent1">
                <a:alpha val="3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-1498600" y="6400800"/>
              <a:ext cx="1447800" cy="762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0800000" flipV="1">
              <a:off x="-50800" y="6477000"/>
              <a:ext cx="1371600" cy="685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 rot="5400000" flipH="1" flipV="1">
            <a:off x="8652261" y="5083935"/>
            <a:ext cx="1079874" cy="665604"/>
          </a:xfrm>
          <a:prstGeom prst="straightConnector1">
            <a:avLst/>
          </a:prstGeom>
          <a:ln w="57150">
            <a:solidFill>
              <a:srgbClr val="7030A0">
                <a:alpha val="48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>
            <a:off x="8991602" y="4800600"/>
            <a:ext cx="522383" cy="76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603" name="Object 11"/>
          <p:cNvGraphicFramePr>
            <a:graphicFrameLocks noChangeAspect="1"/>
          </p:cNvGraphicFramePr>
          <p:nvPr/>
        </p:nvGraphicFramePr>
        <p:xfrm>
          <a:off x="9306498" y="5092701"/>
          <a:ext cx="3810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2" name="Equation" r:id="rId16" imgW="279279" imgH="203112" progId="Equation.DSMT4">
                  <p:embed/>
                </p:oleObj>
              </mc:Choice>
              <mc:Fallback>
                <p:oleObj name="Equation" r:id="rId16" imgW="279279" imgH="203112" progId="Equation.DSMT4">
                  <p:embed/>
                  <p:pic>
                    <p:nvPicPr>
                      <p:cNvPr id="110603" name="Object 11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306498" y="5092701"/>
                        <a:ext cx="381000" cy="2762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9296400" y="4267201"/>
          <a:ext cx="311150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3" name="Equation" r:id="rId17" imgW="228501" imgH="393529" progId="Equation.DSMT4">
                  <p:embed/>
                </p:oleObj>
              </mc:Choice>
              <mc:Fallback>
                <p:oleObj name="Equation" r:id="rId17" imgW="228501" imgH="393529" progId="Equation.DSMT4">
                  <p:embed/>
                  <p:pic>
                    <p:nvPicPr>
                      <p:cNvPr id="110604" name="Object 12"/>
                      <p:cNvPicPr/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296400" y="4267201"/>
                        <a:ext cx="311150" cy="5349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6" name="Object 14"/>
          <p:cNvGraphicFramePr>
            <a:graphicFrameLocks noChangeAspect="1"/>
          </p:cNvGraphicFramePr>
          <p:nvPr/>
        </p:nvGraphicFramePr>
        <p:xfrm>
          <a:off x="8886826" y="3189288"/>
          <a:ext cx="2079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4" name="Equation" r:id="rId19" imgW="152202" imgH="177569" progId="Equation.DSMT4">
                  <p:embed/>
                </p:oleObj>
              </mc:Choice>
              <mc:Fallback>
                <p:oleObj name="Equation" r:id="rId19" imgW="152202" imgH="177569" progId="Equation.DSMT4">
                  <p:embed/>
                  <p:pic>
                    <p:nvPicPr>
                      <p:cNvPr id="110606" name="Object 14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886826" y="3189288"/>
                        <a:ext cx="20796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8" name="Object 16"/>
          <p:cNvGraphicFramePr>
            <a:graphicFrameLocks noChangeAspect="1"/>
          </p:cNvGraphicFramePr>
          <p:nvPr/>
        </p:nvGraphicFramePr>
        <p:xfrm>
          <a:off x="4038601" y="1905000"/>
          <a:ext cx="2079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5" name="Equation" r:id="rId21" imgW="152202" imgH="177569" progId="Equation.DSMT4">
                  <p:embed/>
                </p:oleObj>
              </mc:Choice>
              <mc:Fallback>
                <p:oleObj name="Equation" r:id="rId21" imgW="152202" imgH="177569" progId="Equation.DSMT4">
                  <p:embed/>
                  <p:pic>
                    <p:nvPicPr>
                      <p:cNvPr id="110608" name="Object 16"/>
                      <p:cNvPicPr/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38601" y="1905000"/>
                        <a:ext cx="207963" cy="2413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9" name="Object 17"/>
          <p:cNvGraphicFramePr>
            <a:graphicFrameLocks noChangeAspect="1"/>
          </p:cNvGraphicFramePr>
          <p:nvPr/>
        </p:nvGraphicFramePr>
        <p:xfrm>
          <a:off x="4800600" y="5921376"/>
          <a:ext cx="317976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" name="Equation" r:id="rId22" imgW="1333500" imgH="393700" progId="Equation.DSMT4">
                  <p:embed/>
                </p:oleObj>
              </mc:Choice>
              <mc:Fallback>
                <p:oleObj name="Equation" r:id="rId22" imgW="1333500" imgH="393700" progId="Equation.DSMT4">
                  <p:embed/>
                  <p:pic>
                    <p:nvPicPr>
                      <p:cNvPr id="110609" name="Object 17"/>
                      <p:cNvPicPr/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800600" y="5921376"/>
                        <a:ext cx="3179762" cy="93662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10" name="Object 18"/>
          <p:cNvGraphicFramePr>
            <a:graphicFrameLocks noChangeAspect="1"/>
          </p:cNvGraphicFramePr>
          <p:nvPr/>
        </p:nvGraphicFramePr>
        <p:xfrm>
          <a:off x="8763001" y="5861050"/>
          <a:ext cx="17256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" name="Equation" r:id="rId24" imgW="723586" imgH="418918" progId="Equation.DSMT4">
                  <p:embed/>
                </p:oleObj>
              </mc:Choice>
              <mc:Fallback>
                <p:oleObj name="Equation" r:id="rId24" imgW="723586" imgH="418918" progId="Equation.DSMT4">
                  <p:embed/>
                  <p:pic>
                    <p:nvPicPr>
                      <p:cNvPr id="110610" name="Object 18"/>
                      <p:cNvPicPr/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763001" y="5861050"/>
                        <a:ext cx="1725613" cy="9969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7648575" y="1504950"/>
            <a:ext cx="1446214" cy="6413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08367" y="12954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ω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75524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</TotalTime>
  <Words>227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Perpetua</vt:lpstr>
      <vt:lpstr>Office Theme</vt:lpstr>
      <vt:lpstr>Equation</vt:lpstr>
      <vt:lpstr>MathType 6.0 Equation</vt:lpstr>
      <vt:lpstr>RIGID BODY IN MOTION</vt:lpstr>
      <vt:lpstr>Highlights of the course</vt:lpstr>
      <vt:lpstr>Rotation Vs Translation</vt:lpstr>
      <vt:lpstr>Dynamics of Rotation [Recap]</vt:lpstr>
      <vt:lpstr>PowerPoint Presentation</vt:lpstr>
      <vt:lpstr>Work Energy Theorem</vt:lpstr>
      <vt:lpstr>Vector nature of angular velocity and angular momentum</vt:lpstr>
      <vt:lpstr>Vector nature of angular velocity and angular momentum</vt:lpstr>
      <vt:lpstr>Vector nature of angular velocity and angular momentum</vt:lpstr>
      <vt:lpstr>Find the velocity of a particle rotating in anti-clock wise direction a vertical plane as shown in the diagram, the particle makes an angle 45 degrees with the –X–axis &amp; +Y-axis and the axis of rotation  makes  45 degree with X  and Y axis (angular frequency ω make this angle)</vt:lpstr>
      <vt:lpstr>Angular momentum of a rigid body</vt:lpstr>
      <vt:lpstr>Angular momentum of a rigid body</vt:lpstr>
      <vt:lpstr>PowerPoint Presentation</vt:lpstr>
      <vt:lpstr>Angular momentum of a rigid body</vt:lpstr>
      <vt:lpstr>Angular momentum of a rigid body</vt:lpstr>
      <vt:lpstr>Angular momentum of a rigid body</vt:lpstr>
      <vt:lpstr>Moment of Inertia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RIGID BODY IN MOTION</dc:title>
  <dc:creator>RAGHAVAN EASWARAN</dc:creator>
  <cp:lastModifiedBy>HP</cp:lastModifiedBy>
  <cp:revision>71</cp:revision>
  <dcterms:created xsi:type="dcterms:W3CDTF">2020-12-29T12:39:13Z</dcterms:created>
  <dcterms:modified xsi:type="dcterms:W3CDTF">2022-01-04T05:40:31Z</dcterms:modified>
</cp:coreProperties>
</file>