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7" r:id="rId4"/>
    <p:sldId id="258" r:id="rId5"/>
    <p:sldId id="259" r:id="rId6"/>
    <p:sldId id="260" r:id="rId7"/>
    <p:sldId id="261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69" r:id="rId18"/>
    <p:sldId id="275" r:id="rId19"/>
    <p:sldId id="270" r:id="rId20"/>
    <p:sldId id="276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9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77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9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5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19-01-2020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b="1" dirty="0" smtClean="0"/>
              <a:t>A RECAP ON DOPPLER COOLING</a:t>
            </a:r>
            <a:endParaRPr lang="en-US" b="1" dirty="0"/>
          </a:p>
        </p:txBody>
      </p:sp>
      <p:pic>
        <p:nvPicPr>
          <p:cNvPr id="1026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3622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Some real experiments….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Limitations of Doppler Cooling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b="1" dirty="0" smtClean="0"/>
              <a:t>Minimum Temperature attained in range of fraction of </a:t>
            </a:r>
            <a:r>
              <a:rPr lang="en-US" sz="2600" b="1" dirty="0" err="1" smtClean="0"/>
              <a:t>milli</a:t>
            </a:r>
            <a:r>
              <a:rPr lang="en-US" sz="2600" b="1" dirty="0" smtClean="0"/>
              <a:t> Kelvin ONLY…..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For seeing Quantum Behavior of atoms need to reach order of Nano Kelvin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Doppler Cooling has no position dependent force, atoms in periphery leave the cooling </a:t>
            </a:r>
            <a:r>
              <a:rPr lang="en-US" sz="2600" b="1" dirty="0" smtClean="0"/>
              <a:t>region. Force F take a form of F = -</a:t>
            </a:r>
            <a:r>
              <a:rPr lang="el-GR" sz="2600" b="1" dirty="0" smtClean="0">
                <a:latin typeface="Calibri"/>
              </a:rPr>
              <a:t>α</a:t>
            </a:r>
            <a:r>
              <a:rPr lang="en-US" sz="2600" b="1" dirty="0" smtClean="0">
                <a:latin typeface="Calibri"/>
              </a:rPr>
              <a:t>V</a:t>
            </a:r>
            <a:endParaRPr lang="en-US" sz="2600" b="1" dirty="0" smtClean="0"/>
          </a:p>
          <a:p>
            <a:endParaRPr lang="en-US" sz="2600" b="1" dirty="0" smtClean="0"/>
          </a:p>
          <a:p>
            <a:r>
              <a:rPr lang="en-US" sz="2600" b="1" dirty="0" smtClean="0"/>
              <a:t>Laser Light has some heating effect also for some frequencies for certain velocity class of atoms: Not all the atoms experience the right frequency for cooling </a:t>
            </a:r>
            <a:r>
              <a:rPr lang="en-US" sz="2600" b="1" dirty="0" smtClean="0"/>
              <a:t>effect some atoms gets heating effects from co-propagating light as well………</a:t>
            </a:r>
            <a:endParaRPr lang="en-US" sz="2600" b="1" dirty="0" smtClean="0"/>
          </a:p>
          <a:p>
            <a:pPr marL="0" indent="0">
              <a:buNone/>
            </a:pPr>
            <a:endParaRPr lang="en-US" sz="2600" b="1" dirty="0" smtClean="0"/>
          </a:p>
          <a:p>
            <a:r>
              <a:rPr lang="en-US" sz="2600" b="1" dirty="0" smtClean="0"/>
              <a:t>A competition between heating and cooling arise which leads to an equilibrium temperature.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Some tricks to improve Doppler Cooling Using Magnetic field on Atoms</a:t>
            </a:r>
            <a:endParaRPr lang="en-US" b="1" dirty="0"/>
          </a:p>
        </p:txBody>
      </p:sp>
      <p:sp>
        <p:nvSpPr>
          <p:cNvPr id="4" name="Down Arrow 3"/>
          <p:cNvSpPr/>
          <p:nvPr/>
        </p:nvSpPr>
        <p:spPr>
          <a:xfrm>
            <a:off x="4267200" y="3276600"/>
            <a:ext cx="685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4648200"/>
            <a:ext cx="565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Magneto Optical Trap (MOT)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334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Effects of magnetic field on 2 Level atom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838200"/>
            <a:ext cx="39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Uniform magnetic </a:t>
            </a:r>
            <a:r>
              <a:rPr lang="en-US" b="1" dirty="0" smtClean="0"/>
              <a:t>field (Helmholtz coil)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52938" y="2285256"/>
            <a:ext cx="86714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5400000">
            <a:off x="2438400" y="0"/>
            <a:ext cx="5029200" cy="7924800"/>
            <a:chOff x="2819400" y="1600200"/>
            <a:chExt cx="4495800" cy="5257800"/>
          </a:xfrm>
        </p:grpSpPr>
        <p:sp>
          <p:nvSpPr>
            <p:cNvPr id="5" name="Rectangle 4"/>
            <p:cNvSpPr/>
            <p:nvPr/>
          </p:nvSpPr>
          <p:spPr>
            <a:xfrm>
              <a:off x="2819400" y="1664732"/>
              <a:ext cx="4495800" cy="5193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2014" y="1600200"/>
              <a:ext cx="11367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Uniform B</a:t>
              </a:r>
            </a:p>
            <a:p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657600" y="1923365"/>
              <a:ext cx="2851706" cy="547110"/>
              <a:chOff x="3505200" y="1999565"/>
              <a:chExt cx="2851706" cy="547110"/>
            </a:xfrm>
          </p:grpSpPr>
          <p:sp>
            <p:nvSpPr>
              <p:cNvPr id="9" name="Flowchart: Magnetic Disk 8"/>
              <p:cNvSpPr/>
              <p:nvPr/>
            </p:nvSpPr>
            <p:spPr>
              <a:xfrm>
                <a:off x="3505200" y="1999565"/>
                <a:ext cx="2851706" cy="547110"/>
              </a:xfrm>
              <a:prstGeom prst="flowChartMagneticDisk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191000" y="2042133"/>
                <a:ext cx="1332466" cy="1676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4466859" y="2362200"/>
                <a:ext cx="8671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810000" y="6310890"/>
              <a:ext cx="2851706" cy="547110"/>
              <a:chOff x="3505200" y="1999565"/>
              <a:chExt cx="2851706" cy="547110"/>
            </a:xfrm>
          </p:grpSpPr>
          <p:sp>
            <p:nvSpPr>
              <p:cNvPr id="14" name="Flowchart: Magnetic Disk 13"/>
              <p:cNvSpPr/>
              <p:nvPr/>
            </p:nvSpPr>
            <p:spPr>
              <a:xfrm>
                <a:off x="3505200" y="1999565"/>
                <a:ext cx="2851706" cy="547110"/>
              </a:xfrm>
              <a:prstGeom prst="flowChartMagneticDisk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191000" y="2042133"/>
                <a:ext cx="1332466" cy="1676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4466859" y="2362200"/>
                <a:ext cx="8671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Oval 2"/>
          <p:cNvSpPr/>
          <p:nvPr/>
        </p:nvSpPr>
        <p:spPr>
          <a:xfrm>
            <a:off x="21336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384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522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384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384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962400" y="35424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267200" y="38731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81050" y="4406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72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67200" y="37207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791195" y="3514717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095995" y="38454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09845" y="43788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95995" y="39978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5995" y="36930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9826" y="1688068"/>
            <a:ext cx="204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ZEEMAN SPLITTING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127314" y="3807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0480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+1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30895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01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magnetic field on 2 Level </a:t>
            </a:r>
            <a:r>
              <a:rPr lang="en-US" b="1" dirty="0" smtClean="0"/>
              <a:t>atom (Using anti-</a:t>
            </a:r>
            <a:r>
              <a:rPr lang="en-US" b="1" dirty="0" err="1" smtClean="0"/>
              <a:t>helmhlotz</a:t>
            </a:r>
            <a:r>
              <a:rPr lang="en-US" b="1" dirty="0" smtClean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+1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9144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</a:t>
            </a:r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+1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Concept of Doppler Cooling of Atoms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777F9CBF-6EAA-4FCA-BECF-9A1A425A2D6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9702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Magneto </a:t>
            </a:r>
            <a:r>
              <a:rPr lang="en-US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optical trapping</a:t>
            </a:r>
            <a:endParaRPr lang="en-IN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endCxn id="5" idx="2"/>
          </p:cNvCxnSpPr>
          <p:nvPr/>
        </p:nvCxnSpPr>
        <p:spPr>
          <a:xfrm flipV="1">
            <a:off x="4696264" y="1340024"/>
            <a:ext cx="28136" cy="48336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84040" y="6173688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10332" y="3523460"/>
            <a:ext cx="2948046" cy="1449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66191" y="3509392"/>
            <a:ext cx="3050573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7896" y="5381600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96888" y="53816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72780" y="3509392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72446" y="1997224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2972" y="4508212"/>
            <a:ext cx="88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6188" y="1997224"/>
            <a:ext cx="88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928" y="4589512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2752" y="3284076"/>
            <a:ext cx="8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125" y="3284076"/>
            <a:ext cx="8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1801" y="5084857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black"/>
                </a:solidFill>
              </a:rPr>
              <a:t>σ</a:t>
            </a:r>
            <a:r>
              <a:rPr lang="en-US" sz="3200" b="1" baseline="30000" dirty="0">
                <a:solidFill>
                  <a:prstClr val="black"/>
                </a:solidFill>
              </a:rPr>
              <a:t>-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lang="en-IN" sz="32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928" y="5093568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black"/>
                </a:solidFill>
              </a:rPr>
              <a:t>σ</a:t>
            </a:r>
            <a:r>
              <a:rPr lang="en-US" sz="3200" b="1" baseline="30000" dirty="0">
                <a:solidFill>
                  <a:prstClr val="black"/>
                </a:solidFill>
              </a:rPr>
              <a:t>+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lang="en-IN" sz="32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896" y="3293368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F=1</a:t>
            </a:r>
            <a:endParaRPr lang="en-I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296" y="585603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F=0</a:t>
            </a:r>
            <a:endParaRPr lang="en-I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896" y="5516324"/>
            <a:ext cx="108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36768" y="5516324"/>
            <a:ext cx="10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36440" y="4445496"/>
            <a:ext cx="6336704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780184" y="4481688"/>
            <a:ext cx="0" cy="169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204120" y="588565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52392" y="35093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I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716764" y="2042651"/>
            <a:ext cx="3050573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2072" y="2042651"/>
            <a:ext cx="2918249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80384" y="61736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I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4160" y="63177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Z’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596608" y="4481688"/>
            <a:ext cx="0" cy="169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4385" y="5856039"/>
            <a:ext cx="13742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52592" y="62456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Z’’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68416" y="12771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 rot="16200000">
            <a:off x="-1038295" y="3329204"/>
            <a:ext cx="3605498" cy="1061891"/>
            <a:chOff x="2751408" y="1484784"/>
            <a:chExt cx="3605498" cy="1061891"/>
          </a:xfrm>
        </p:grpSpPr>
        <p:sp>
          <p:nvSpPr>
            <p:cNvPr id="40" name="Flowchart: Magnetic Disk 39"/>
            <p:cNvSpPr/>
            <p:nvPr/>
          </p:nvSpPr>
          <p:spPr>
            <a:xfrm>
              <a:off x="2751408" y="1484784"/>
              <a:ext cx="3605498" cy="1061891"/>
            </a:xfrm>
            <a:prstGeom prst="flowChartMagneticDisk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848733" y="1556792"/>
              <a:ext cx="1332466" cy="1676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4000538" y="2132856"/>
              <a:ext cx="867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5400000">
            <a:off x="6652997" y="3405404"/>
            <a:ext cx="3605498" cy="1061891"/>
            <a:chOff x="2699792" y="4293096"/>
            <a:chExt cx="3605498" cy="1061891"/>
          </a:xfrm>
        </p:grpSpPr>
        <p:sp>
          <p:nvSpPr>
            <p:cNvPr id="44" name="Flowchart: Magnetic Disk 43"/>
            <p:cNvSpPr/>
            <p:nvPr/>
          </p:nvSpPr>
          <p:spPr>
            <a:xfrm>
              <a:off x="2699792" y="4293096"/>
              <a:ext cx="3605498" cy="1061891"/>
            </a:xfrm>
            <a:prstGeom prst="flowChartMagneticDisk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848733" y="4365104"/>
              <a:ext cx="1332466" cy="1676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083874" y="5013176"/>
              <a:ext cx="867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6452312" y="5309592"/>
            <a:ext cx="288312" cy="2248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35888" y="5237584"/>
            <a:ext cx="288312" cy="2248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979658" y="5327688"/>
            <a:ext cx="52060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73259" y="5381600"/>
            <a:ext cx="6073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Doppler effect in radiation pressure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Laser cooling in 1-D</a:t>
            </a:r>
            <a:endParaRPr lang="en-IN" sz="32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Energy Picture For Counter Propagation</a:t>
            </a:r>
            <a:endParaRPr lang="en-US" sz="2800" u="sng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16296" y="19812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707904" y="17526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438400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1920" y="2667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762000"/>
            <a:ext cx="21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Counter Propagating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3505200"/>
            <a:ext cx="588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Absorbs Lower Frequency and emits higher frequency</a:t>
            </a:r>
          </a:p>
          <a:p>
            <a:endParaRPr lang="en-US" b="1" dirty="0"/>
          </a:p>
          <a:p>
            <a:r>
              <a:rPr lang="en-US" b="1" dirty="0" smtClean="0"/>
              <a:t>Which means it loses its Kinetic Energy and Velocity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658528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Momentum </a:t>
            </a:r>
            <a:r>
              <a:rPr lang="en-US" sz="2000" b="1" u="sng" dirty="0"/>
              <a:t>Picture For Counter Propagation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334000"/>
            <a:ext cx="7608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gets a recoil kick </a:t>
            </a:r>
            <a:r>
              <a:rPr lang="en-US" b="1" dirty="0"/>
              <a:t> </a:t>
            </a:r>
            <a:r>
              <a:rPr lang="en-US" b="1" dirty="0" smtClean="0"/>
              <a:t>as  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rec</a:t>
            </a:r>
            <a:r>
              <a:rPr lang="en-US" b="1" dirty="0" smtClean="0"/>
              <a:t> =  </a:t>
            </a:r>
            <a:r>
              <a:rPr lang="en-US" b="1" dirty="0" err="1" smtClean="0"/>
              <a:t>hk</a:t>
            </a:r>
            <a:r>
              <a:rPr lang="en-US" b="1" dirty="0" smtClean="0"/>
              <a:t>/M</a:t>
            </a:r>
          </a:p>
          <a:p>
            <a:endParaRPr lang="en-US" b="1" dirty="0"/>
          </a:p>
          <a:p>
            <a:r>
              <a:rPr lang="en-US" b="1" dirty="0" smtClean="0"/>
              <a:t>Rate of change of momentum = </a:t>
            </a:r>
            <a:r>
              <a:rPr lang="en-US" b="1" dirty="0" err="1" smtClean="0"/>
              <a:t>hk</a:t>
            </a:r>
            <a:r>
              <a:rPr lang="en-US" b="1" dirty="0" smtClean="0"/>
              <a:t>/t =  </a:t>
            </a:r>
            <a:r>
              <a:rPr lang="en-US" b="1" dirty="0" err="1" smtClean="0"/>
              <a:t>hk</a:t>
            </a:r>
            <a:r>
              <a:rPr lang="en-US" b="1" dirty="0" smtClean="0"/>
              <a:t> x photon absorption emission rate 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7240" y="6400800"/>
            <a:ext cx="17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decelerate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Energy Picture For </a:t>
            </a:r>
            <a:r>
              <a:rPr lang="en-US" sz="2400" u="sng" dirty="0" smtClean="0"/>
              <a:t>C0 </a:t>
            </a:r>
            <a:r>
              <a:rPr lang="en-US" sz="2400" u="sng" dirty="0"/>
              <a:t>Propagation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87216" y="1812032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367536" y="15240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67536" y="2388096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11552" y="224408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460" y="3352800"/>
            <a:ext cx="5856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Absorbs Higher Frequency and emits Lower frequency</a:t>
            </a:r>
          </a:p>
          <a:p>
            <a:endParaRPr lang="en-US" b="1" dirty="0"/>
          </a:p>
          <a:p>
            <a:r>
              <a:rPr lang="en-US" b="1" dirty="0" smtClean="0"/>
              <a:t>Which means it increases its Kinetic Energy and Velocity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514600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Momentum </a:t>
            </a:r>
            <a:r>
              <a:rPr lang="en-US" sz="2000" b="1" u="sng" dirty="0"/>
              <a:t>Picture For Counter Propagation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5486400"/>
            <a:ext cx="360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gains energy hence accelerate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54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Some Animations…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prstClr val="black"/>
                </a:solidFill>
              </a:rPr>
              <a:t>Laser cooling in 3-D</a:t>
            </a:r>
            <a:endParaRPr lang="en-IN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3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4632</TotalTime>
  <Words>365</Words>
  <Application>Microsoft Office PowerPoint</Application>
  <PresentationFormat>On-screen Show (4:3)</PresentationFormat>
  <Paragraphs>82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A RECAP ON DOPPLER COOLING</vt:lpstr>
      <vt:lpstr>Concept of Doppler Cooling of Atoms</vt:lpstr>
      <vt:lpstr>PowerPoint Presentation</vt:lpstr>
      <vt:lpstr>Energy Picture For Counter Propagation</vt:lpstr>
      <vt:lpstr>Energy Picture For C0 Propagation</vt:lpstr>
      <vt:lpstr>Some Animations…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  <vt:lpstr>Some Limitations of Doppler Cooling</vt:lpstr>
      <vt:lpstr>Some tricks to improve Doppler Cooling Using Magnetic field on Atoms</vt:lpstr>
      <vt:lpstr>Effects of magnetic field on 2 Level atom</vt:lpstr>
      <vt:lpstr>Effects of magnetic field on 2 Level atom (Using anti-helmhlotz coil)</vt:lpstr>
      <vt:lpstr>     Magneto optical trapping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iitp</cp:lastModifiedBy>
  <cp:revision>15</cp:revision>
  <dcterms:created xsi:type="dcterms:W3CDTF">2020-01-17T11:11:40Z</dcterms:created>
  <dcterms:modified xsi:type="dcterms:W3CDTF">2020-01-20T16:37:55Z</dcterms:modified>
</cp:coreProperties>
</file>