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4660"/>
  </p:normalViewPr>
  <p:slideViewPr>
    <p:cSldViewPr>
      <p:cViewPr>
        <p:scale>
          <a:sx n="76" d="100"/>
          <a:sy n="76" d="100"/>
        </p:scale>
        <p:origin x="-150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EB390-CAB2-48EB-9D92-F1B8A8779A7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FAF40-BEDF-4B22-9460-D7DEC743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0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39F3-1A4A-4AF1-B98A-3176B82F37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39F3-1A4A-4AF1-B98A-3176B82F37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1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7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D20E1-C558-4673-A33F-E3A107E59D9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99C65-BFAA-4552-9C88-6E21CCC80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3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4.wmf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31.wmf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37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8.wmf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4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29.png"/><Relationship Id="rId4" Type="http://schemas.openxmlformats.org/officeDocument/2006/relationships/image" Target="../media/image31.wmf"/><Relationship Id="rId9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7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oleObject" Target="../embeddings/oleObject54.bin"/><Relationship Id="rId3" Type="http://schemas.openxmlformats.org/officeDocument/2006/relationships/image" Target="../media/image43.png"/><Relationship Id="rId7" Type="http://schemas.openxmlformats.org/officeDocument/2006/relationships/image" Target="../media/image49.wmf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48.wmf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47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53.png"/><Relationship Id="rId5" Type="http://schemas.openxmlformats.org/officeDocument/2006/relationships/image" Target="../media/image49.w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64.jpe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1.bin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4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image" Target="../media/image6.wmf"/><Relationship Id="rId19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6.wmf"/><Relationship Id="rId18" Type="http://schemas.openxmlformats.org/officeDocument/2006/relationships/image" Target="../media/image18.wmf"/><Relationship Id="rId3" Type="http://schemas.openxmlformats.org/officeDocument/2006/relationships/image" Target="../media/image22.jpeg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2.bin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5.jpeg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Fictitious </a:t>
            </a:r>
            <a:r>
              <a:rPr lang="en-US" sz="5400" b="1" dirty="0" smtClean="0"/>
              <a:t>Forces (Recap)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dirty="0"/>
          </a:p>
        </p:txBody>
      </p:sp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14600"/>
            <a:ext cx="4343400" cy="289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9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Quantitative analysis of fictitious forces in earth’s frame</a:t>
            </a:r>
            <a:endParaRPr lang="en-US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7391400" y="3136731"/>
            <a:ext cx="609600" cy="558976"/>
            <a:chOff x="5129408" y="4292061"/>
            <a:chExt cx="609600" cy="609791"/>
          </a:xfrm>
        </p:grpSpPr>
        <p:sp>
          <p:nvSpPr>
            <p:cNvPr id="5" name="Rectangle 4"/>
            <p:cNvSpPr/>
            <p:nvPr/>
          </p:nvSpPr>
          <p:spPr>
            <a:xfrm>
              <a:off x="5205608" y="4444652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29408" y="4292061"/>
              <a:ext cx="308098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229600" cy="2895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3. A person is standing still on a location P as shown in figure 1 on Earth.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 smtClean="0"/>
              <a:t>Plot the  nature of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cent</a:t>
            </a:r>
            <a:r>
              <a:rPr lang="en-US" b="1" baseline="-25000" dirty="0" smtClean="0"/>
              <a:t>.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What is the effective gravity felt by him due to centrifugal force?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7150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1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36997"/>
            <a:ext cx="46386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-36534" y="4114800"/>
            <a:ext cx="1052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</a:t>
            </a:r>
            <a:r>
              <a:rPr lang="en-US" sz="3600" b="1" baseline="-25000" dirty="0" err="1" smtClean="0"/>
              <a:t>centr</a:t>
            </a:r>
            <a:endParaRPr lang="en-US" sz="3600" b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837416" y="3886200"/>
            <a:ext cx="3835836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45833"/>
              </p:ext>
            </p:extLst>
          </p:nvPr>
        </p:nvGraphicFramePr>
        <p:xfrm>
          <a:off x="2895600" y="762000"/>
          <a:ext cx="35210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866900" imgH="330200" progId="Equation.DSMT4">
                  <p:embed/>
                </p:oleObj>
              </mc:Choice>
              <mc:Fallback>
                <p:oleObj name="Equation" r:id="rId3" imgW="1866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62000"/>
                        <a:ext cx="3521075" cy="6270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2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4384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038600" y="3810000"/>
            <a:ext cx="1600200" cy="381000"/>
          </a:xfrm>
          <a:prstGeom prst="ellipse">
            <a:avLst/>
          </a:prstGeom>
          <a:solidFill>
            <a:srgbClr val="92D05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2133600"/>
            <a:ext cx="6523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What is the Direction of              ? </a:t>
            </a:r>
            <a:endParaRPr lang="en-US" sz="36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294561"/>
              </p:ext>
            </p:extLst>
          </p:nvPr>
        </p:nvGraphicFramePr>
        <p:xfrm>
          <a:off x="5368131" y="2176213"/>
          <a:ext cx="11509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6" imgW="609600" imgH="279400" progId="Equation.DSMT4">
                  <p:embed/>
                </p:oleObj>
              </mc:Choice>
              <mc:Fallback>
                <p:oleObj name="Equation" r:id="rId6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131" y="2176213"/>
                        <a:ext cx="1150938" cy="530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638800" y="3429000"/>
            <a:ext cx="6096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5720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065740"/>
            <a:ext cx="2548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Into the plane/board in the direction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1295400" y="5486400"/>
            <a:ext cx="588555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"/>
            <a:endCxn id="9" idx="5"/>
          </p:cNvCxnSpPr>
          <p:nvPr/>
        </p:nvCxnSpPr>
        <p:spPr>
          <a:xfrm>
            <a:off x="1381592" y="5553355"/>
            <a:ext cx="416171" cy="3232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345558" y="5562600"/>
            <a:ext cx="488237" cy="314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603326" y="4966570"/>
          <a:ext cx="38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326" y="4966570"/>
                        <a:ext cx="381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933095"/>
              </p:ext>
            </p:extLst>
          </p:nvPr>
        </p:nvGraphicFramePr>
        <p:xfrm>
          <a:off x="5685729" y="3581400"/>
          <a:ext cx="2446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0" imgW="1167893" imgH="253890" progId="Equation.DSMT4">
                  <p:embed/>
                </p:oleObj>
              </mc:Choice>
              <mc:Fallback>
                <p:oleObj name="Equation" r:id="rId10" imgW="116789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729" y="3581400"/>
                        <a:ext cx="2446338" cy="533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6200000" flipV="1">
            <a:off x="5190716" y="3572284"/>
            <a:ext cx="526650" cy="392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274320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979801"/>
              </p:ext>
            </p:extLst>
          </p:nvPr>
        </p:nvGraphicFramePr>
        <p:xfrm>
          <a:off x="3878263" y="809625"/>
          <a:ext cx="15557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825500" imgH="279400" progId="Equation.DSMT4">
                  <p:embed/>
                </p:oleObj>
              </mc:Choice>
              <mc:Fallback>
                <p:oleObj name="Equation" r:id="rId3" imgW="825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809625"/>
                        <a:ext cx="1555750" cy="530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2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526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733800" y="3124200"/>
            <a:ext cx="1600200" cy="381000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762000"/>
            <a:ext cx="4242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Direction of                   ? 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5258844" y="2744244"/>
            <a:ext cx="8382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3632548" y="3073052"/>
            <a:ext cx="1752600" cy="1485900"/>
          </a:xfrm>
          <a:prstGeom prst="flowChartMagneticDisk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6934200" y="3088710"/>
            <a:ext cx="1752600" cy="1485900"/>
          </a:xfrm>
          <a:prstGeom prst="flowChartMagneticDisk">
            <a:avLst/>
          </a:prstGeom>
          <a:solidFill>
            <a:srgbClr val="9BBB59">
              <a:alpha val="27843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686800" y="914400"/>
            <a:ext cx="0" cy="2470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34400" y="5334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alibri"/>
              </a:rPr>
              <a:t>ω</a:t>
            </a:r>
            <a:endParaRPr lang="en-US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68155"/>
              </p:ext>
            </p:extLst>
          </p:nvPr>
        </p:nvGraphicFramePr>
        <p:xfrm>
          <a:off x="8007350" y="2581275"/>
          <a:ext cx="661988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6" imgW="596641" imgH="177723" progId="Equation.DSMT4">
                  <p:embed/>
                </p:oleObj>
              </mc:Choice>
              <mc:Fallback>
                <p:oleObj name="Equation" r:id="rId6" imgW="596641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350" y="2581275"/>
                        <a:ext cx="661988" cy="1984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>
            <a:off x="8045976" y="3374460"/>
            <a:ext cx="640824" cy="54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16944"/>
              </p:ext>
            </p:extLst>
          </p:nvPr>
        </p:nvGraphicFramePr>
        <p:xfrm>
          <a:off x="8077200" y="3581400"/>
          <a:ext cx="4778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581400"/>
                        <a:ext cx="477838" cy="4587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6200000" flipV="1">
            <a:off x="8276816" y="2924584"/>
            <a:ext cx="526650" cy="316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53075" name="Object 115"/>
          <p:cNvGraphicFramePr>
            <a:graphicFrameLocks noChangeAspect="1"/>
          </p:cNvGraphicFramePr>
          <p:nvPr/>
        </p:nvGraphicFramePr>
        <p:xfrm>
          <a:off x="1524000" y="5334000"/>
          <a:ext cx="36941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0" imgW="1968500" imgH="279400" progId="Equation.DSMT4">
                  <p:embed/>
                </p:oleObj>
              </mc:Choice>
              <mc:Fallback>
                <p:oleObj name="Equation" r:id="rId10" imgW="196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0"/>
                        <a:ext cx="3694113" cy="5207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6" name="Object 116"/>
          <p:cNvGraphicFramePr>
            <a:graphicFrameLocks noChangeAspect="1"/>
          </p:cNvGraphicFramePr>
          <p:nvPr/>
        </p:nvGraphicFramePr>
        <p:xfrm>
          <a:off x="6248400" y="5334000"/>
          <a:ext cx="20034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2" imgW="1066800" imgH="279400" progId="Equation.DSMT4">
                  <p:embed/>
                </p:oleObj>
              </mc:Choice>
              <mc:Fallback>
                <p:oleObj name="Equation" r:id="rId12" imgW="1066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34000"/>
                        <a:ext cx="2003425" cy="51911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7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Centrifugal </a:t>
            </a:r>
            <a:r>
              <a:rPr lang="en-US" b="1" u="sng" dirty="0"/>
              <a:t>force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863167"/>
              </p:ext>
            </p:extLst>
          </p:nvPr>
        </p:nvGraphicFramePr>
        <p:xfrm>
          <a:off x="3276600" y="1676400"/>
          <a:ext cx="35210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1866900" imgH="330200" progId="Equation.DSMT4">
                  <p:embed/>
                </p:oleObj>
              </mc:Choice>
              <mc:Fallback>
                <p:oleObj name="Equation" r:id="rId3" imgW="1866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76400"/>
                        <a:ext cx="3521075" cy="627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6256"/>
              </p:ext>
            </p:extLst>
          </p:nvPr>
        </p:nvGraphicFramePr>
        <p:xfrm>
          <a:off x="3357562" y="2743200"/>
          <a:ext cx="35004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5" imgW="1854200" imgH="330200" progId="Equation.DSMT4">
                  <p:embed/>
                </p:oleObj>
              </mc:Choice>
              <mc:Fallback>
                <p:oleObj name="Equation" r:id="rId5" imgW="1854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2" y="2743200"/>
                        <a:ext cx="3500438" cy="627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9718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3810000"/>
            <a:ext cx="4858657" cy="272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1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Effective gravity: Centrifugal force</a:t>
            </a:r>
            <a:endParaRPr lang="en-US" b="1" u="sng" dirty="0"/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957306"/>
              </p:ext>
            </p:extLst>
          </p:nvPr>
        </p:nvGraphicFramePr>
        <p:xfrm>
          <a:off x="2895600" y="762000"/>
          <a:ext cx="35210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1866900" imgH="330200" progId="Equation.DSMT4">
                  <p:embed/>
                </p:oleObj>
              </mc:Choice>
              <mc:Fallback>
                <p:oleObj name="Equation" r:id="rId3" imgW="1866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62000"/>
                        <a:ext cx="3521075" cy="6270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2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326" y="1778696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2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454871"/>
              </p:ext>
            </p:extLst>
          </p:nvPr>
        </p:nvGraphicFramePr>
        <p:xfrm>
          <a:off x="2286000" y="5715000"/>
          <a:ext cx="39481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6" imgW="2095500" imgH="254000" progId="Equation.DSMT4">
                  <p:embed/>
                </p:oleObj>
              </mc:Choice>
              <mc:Fallback>
                <p:oleObj name="Equation" r:id="rId6" imgW="2095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15000"/>
                        <a:ext cx="3948112" cy="482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3072781" y="3504928"/>
            <a:ext cx="611187" cy="2035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2895600" y="4038600"/>
          <a:ext cx="6715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8" imgW="355446" imgH="241195" progId="Equation.DSMT4">
                  <p:embed/>
                </p:oleObj>
              </mc:Choice>
              <mc:Fallback>
                <p:oleObj name="Equation" r:id="rId8" imgW="35544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38600"/>
                        <a:ext cx="671513" cy="4587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4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2296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4. Consider an object is dropped under gravity in the </a:t>
            </a:r>
            <a:r>
              <a:rPr lang="en-US" sz="2400" b="1" dirty="0" smtClean="0"/>
              <a:t>–</a:t>
            </a:r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z</a:t>
            </a:r>
            <a:r>
              <a:rPr lang="en-US" sz="2400" b="1" dirty="0" smtClean="0"/>
              <a:t> </a:t>
            </a:r>
            <a:r>
              <a:rPr lang="en-US" sz="2400" dirty="0" smtClean="0"/>
              <a:t>direction as shown in figure. In the problem, consider </a:t>
            </a:r>
            <a:r>
              <a:rPr lang="en-US" sz="2400" dirty="0" smtClean="0">
                <a:sym typeface="Symbol"/>
              </a:rPr>
              <a:t> as the latitude and  as the angular velocity of the earth.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lphaLcPeriod"/>
            </a:pPr>
            <a:r>
              <a:rPr lang="en-US" sz="2400" dirty="0" smtClean="0"/>
              <a:t>What is the nature of the </a:t>
            </a:r>
            <a:r>
              <a:rPr lang="en-US" sz="2400" dirty="0" err="1" smtClean="0"/>
              <a:t>Coriolis</a:t>
            </a:r>
            <a:r>
              <a:rPr lang="en-US" sz="2400" dirty="0" smtClean="0"/>
              <a:t> force?</a:t>
            </a:r>
          </a:p>
          <a:p>
            <a:pPr marL="514350" indent="-514350">
              <a:buAutoNum type="alphaLcPeriod"/>
            </a:pPr>
            <a:r>
              <a:rPr lang="en-US" sz="2400" dirty="0" smtClean="0"/>
              <a:t>Find the </a:t>
            </a:r>
            <a:r>
              <a:rPr lang="en-US" sz="2400" dirty="0" err="1" smtClean="0"/>
              <a:t>coriolis</a:t>
            </a:r>
            <a:r>
              <a:rPr lang="en-US" sz="2400" dirty="0" smtClean="0"/>
              <a:t> speed and deflection of the object due to the force.</a:t>
            </a:r>
          </a:p>
          <a:p>
            <a:pPr marL="514350" indent="-514350">
              <a:buAutoNum type="alphaLcPeriod"/>
            </a:pPr>
            <a:endParaRPr lang="en-US" sz="2400" dirty="0" smtClean="0"/>
          </a:p>
          <a:p>
            <a:pPr marL="514350" indent="-514350">
              <a:buAutoNum type="alphaLcPeriod"/>
            </a:pPr>
            <a:endParaRPr lang="en-US" sz="2400" dirty="0" smtClean="0"/>
          </a:p>
          <a:p>
            <a:pPr marL="514350" indent="-514350">
              <a:buAutoNum type="alphaLcPeriod"/>
            </a:pPr>
            <a:endParaRPr lang="en-US" sz="2400" dirty="0" smtClean="0"/>
          </a:p>
          <a:p>
            <a:pPr marL="514350" indent="-514350">
              <a:buAutoNum type="alphaLcPeriod"/>
            </a:pPr>
            <a:endParaRPr lang="en-US" sz="2400" dirty="0" smtClean="0"/>
          </a:p>
          <a:p>
            <a:pPr marL="514350" indent="-514350">
              <a:buAutoNum type="alphaLcPeriod"/>
            </a:pPr>
            <a:endParaRPr lang="en-US" sz="2400" dirty="0" smtClean="0"/>
          </a:p>
          <a:p>
            <a:pPr marL="514350" indent="-514350">
              <a:buAutoNum type="alphaLcPeriod"/>
            </a:pPr>
            <a:endParaRPr lang="en-US" sz="2400" dirty="0" smtClean="0"/>
          </a:p>
          <a:p>
            <a:pPr marL="514350" indent="-514350">
              <a:buAutoNum type="alphaLcPeriod"/>
            </a:pPr>
            <a:endParaRPr lang="en-US" sz="2400" dirty="0" smtClean="0"/>
          </a:p>
          <a:p>
            <a:pPr marL="514350" indent="-514350">
              <a:buAutoNum type="alphaLcPeriod"/>
            </a:pPr>
            <a:r>
              <a:rPr lang="en-US" sz="2400" b="1" dirty="0" smtClean="0"/>
              <a:t>What is the nature of </a:t>
            </a:r>
            <a:r>
              <a:rPr lang="en-US" sz="2400" b="1" dirty="0" err="1" smtClean="0"/>
              <a:t>Coriolis</a:t>
            </a:r>
            <a:r>
              <a:rPr lang="en-US" sz="2400" b="1" dirty="0" smtClean="0"/>
              <a:t> force  if the object is thrown upward.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124200"/>
            <a:ext cx="36066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64008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5400000">
            <a:off x="6134100" y="3292382"/>
            <a:ext cx="250918" cy="3271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8" name="Picture 6"/>
          <p:cNvPicPr>
            <a:picLocks noChangeAspect="1" noChangeArrowheads="1"/>
          </p:cNvPicPr>
          <p:nvPr/>
        </p:nvPicPr>
        <p:blipFill>
          <a:blip r:embed="rId3"/>
          <a:srcRect l="14400" t="8533" r="12000" b="42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 rot="849137">
            <a:off x="6343651" y="1829172"/>
            <a:ext cx="704850" cy="981075"/>
          </a:xfrm>
          <a:custGeom>
            <a:avLst/>
            <a:gdLst>
              <a:gd name="connsiteX0" fmla="*/ 295275 w 295275"/>
              <a:gd name="connsiteY0" fmla="*/ 533400 h 533400"/>
              <a:gd name="connsiteX1" fmla="*/ 266700 w 295275"/>
              <a:gd name="connsiteY1" fmla="*/ 400050 h 533400"/>
              <a:gd name="connsiteX2" fmla="*/ 200025 w 295275"/>
              <a:gd name="connsiteY2" fmla="*/ 266700 h 533400"/>
              <a:gd name="connsiteX3" fmla="*/ 85725 w 295275"/>
              <a:gd name="connsiteY3" fmla="*/ 104775 h 533400"/>
              <a:gd name="connsiteX4" fmla="*/ 0 w 295275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533400">
                <a:moveTo>
                  <a:pt x="295275" y="533400"/>
                </a:moveTo>
                <a:cubicBezTo>
                  <a:pt x="288925" y="488950"/>
                  <a:pt x="282575" y="444500"/>
                  <a:pt x="266700" y="400050"/>
                </a:cubicBezTo>
                <a:cubicBezTo>
                  <a:pt x="250825" y="355600"/>
                  <a:pt x="230187" y="315912"/>
                  <a:pt x="200025" y="266700"/>
                </a:cubicBezTo>
                <a:cubicBezTo>
                  <a:pt x="169863" y="217488"/>
                  <a:pt x="119062" y="149225"/>
                  <a:pt x="85725" y="104775"/>
                </a:cubicBezTo>
                <a:cubicBezTo>
                  <a:pt x="52388" y="60325"/>
                  <a:pt x="26194" y="30162"/>
                  <a:pt x="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5075" y="154342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12361412" flipH="1">
            <a:off x="5677705" y="2510476"/>
            <a:ext cx="1115969" cy="981075"/>
          </a:xfrm>
          <a:custGeom>
            <a:avLst/>
            <a:gdLst>
              <a:gd name="connsiteX0" fmla="*/ 295275 w 295275"/>
              <a:gd name="connsiteY0" fmla="*/ 533400 h 533400"/>
              <a:gd name="connsiteX1" fmla="*/ 266700 w 295275"/>
              <a:gd name="connsiteY1" fmla="*/ 400050 h 533400"/>
              <a:gd name="connsiteX2" fmla="*/ 200025 w 295275"/>
              <a:gd name="connsiteY2" fmla="*/ 266700 h 533400"/>
              <a:gd name="connsiteX3" fmla="*/ 85725 w 295275"/>
              <a:gd name="connsiteY3" fmla="*/ 104775 h 533400"/>
              <a:gd name="connsiteX4" fmla="*/ 0 w 295275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533400">
                <a:moveTo>
                  <a:pt x="295275" y="533400"/>
                </a:moveTo>
                <a:cubicBezTo>
                  <a:pt x="288925" y="488950"/>
                  <a:pt x="282575" y="444500"/>
                  <a:pt x="266700" y="400050"/>
                </a:cubicBezTo>
                <a:cubicBezTo>
                  <a:pt x="250825" y="355600"/>
                  <a:pt x="230187" y="315912"/>
                  <a:pt x="200025" y="266700"/>
                </a:cubicBezTo>
                <a:cubicBezTo>
                  <a:pt x="169863" y="217488"/>
                  <a:pt x="119062" y="149225"/>
                  <a:pt x="85725" y="104775"/>
                </a:cubicBezTo>
                <a:cubicBezTo>
                  <a:pt x="52388" y="60325"/>
                  <a:pt x="26194" y="30162"/>
                  <a:pt x="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2600" y="320077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34200" y="2819400"/>
            <a:ext cx="1676400" cy="10668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9635" name="Object 3"/>
          <p:cNvGraphicFramePr>
            <a:graphicFrameLocks noChangeAspect="1"/>
          </p:cNvGraphicFramePr>
          <p:nvPr/>
        </p:nvGraphicFramePr>
        <p:xfrm>
          <a:off x="8229600" y="3810000"/>
          <a:ext cx="2873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810000"/>
                        <a:ext cx="287337" cy="434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6200000" flipV="1">
            <a:off x="6612877" y="2531124"/>
            <a:ext cx="573685" cy="8343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6906078" y="1832802"/>
          <a:ext cx="3127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6" imgW="164957" imgH="241091" progId="Equation.DSMT4">
                  <p:embed/>
                </p:oleObj>
              </mc:Choice>
              <mc:Fallback>
                <p:oleObj name="Equation" r:id="rId6" imgW="164957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078" y="1832802"/>
                        <a:ext cx="312737" cy="4587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6916056" y="2529114"/>
            <a:ext cx="624135" cy="32806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7536540" y="2333172"/>
          <a:ext cx="2873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8" imgW="152334" imgH="228501" progId="Equation.DSMT4">
                  <p:embed/>
                </p:oleObj>
              </mc:Choice>
              <mc:Fallback>
                <p:oleObj name="Equation" r:id="rId8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540" y="2333172"/>
                        <a:ext cx="287337" cy="434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4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36066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3989" name="Object 5"/>
          <p:cNvGraphicFramePr>
            <a:graphicFrameLocks noChangeAspect="1"/>
          </p:cNvGraphicFramePr>
          <p:nvPr/>
        </p:nvGraphicFramePr>
        <p:xfrm>
          <a:off x="5715000" y="838200"/>
          <a:ext cx="28479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1511300" imgH="304800" progId="Equation.DSMT4">
                  <p:embed/>
                </p:oleObj>
              </mc:Choice>
              <mc:Fallback>
                <p:oleObj name="Equation" r:id="rId4" imgW="1511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838200"/>
                        <a:ext cx="2847975" cy="5762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6248400" y="2133600"/>
          <a:ext cx="18430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6" imgW="977900" imgH="241300" progId="Equation.DSMT4">
                  <p:embed/>
                </p:oleObj>
              </mc:Choice>
              <mc:Fallback>
                <p:oleObj name="Equation" r:id="rId6" imgW="977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1843088" cy="4556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991" name="Picture 7"/>
          <p:cNvPicPr>
            <a:picLocks noChangeAspect="1" noChangeArrowheads="1"/>
          </p:cNvPicPr>
          <p:nvPr/>
        </p:nvPicPr>
        <p:blipFill>
          <a:blip r:embed="rId8"/>
          <a:srcRect t="39669"/>
          <a:stretch>
            <a:fillRect/>
          </a:stretch>
        </p:blipFill>
        <p:spPr bwMode="auto">
          <a:xfrm>
            <a:off x="0" y="5486400"/>
            <a:ext cx="9144000" cy="9062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graphicFrame>
        <p:nvGraphicFramePr>
          <p:cNvPr id="554061" name="Object 77"/>
          <p:cNvGraphicFramePr>
            <a:graphicFrameLocks noChangeAspect="1"/>
          </p:cNvGraphicFramePr>
          <p:nvPr/>
        </p:nvGraphicFramePr>
        <p:xfrm>
          <a:off x="5562600" y="3276600"/>
          <a:ext cx="287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9" imgW="1523880" imgH="241200" progId="Equation.DSMT4">
                  <p:embed/>
                </p:oleObj>
              </mc:Choice>
              <mc:Fallback>
                <p:oleObj name="Equation" r:id="rId9" imgW="152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76600"/>
                        <a:ext cx="2870200" cy="4445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4063" name="Object 79"/>
          <p:cNvGraphicFramePr>
            <a:graphicFrameLocks noChangeAspect="1"/>
          </p:cNvGraphicFramePr>
          <p:nvPr/>
        </p:nvGraphicFramePr>
        <p:xfrm>
          <a:off x="1524000" y="4648200"/>
          <a:ext cx="63357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11" imgW="3365280" imgH="304560" progId="Equation.DSMT4">
                  <p:embed/>
                </p:oleObj>
              </mc:Choice>
              <mc:Fallback>
                <p:oleObj name="Equation" r:id="rId11" imgW="3365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6335713" cy="5715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3048000" y="3011715"/>
            <a:ext cx="174171" cy="112485"/>
          </a:xfrm>
          <a:custGeom>
            <a:avLst/>
            <a:gdLst>
              <a:gd name="connsiteX0" fmla="*/ 0 w 159657"/>
              <a:gd name="connsiteY0" fmla="*/ 152399 h 152399"/>
              <a:gd name="connsiteX1" fmla="*/ 87086 w 159657"/>
              <a:gd name="connsiteY1" fmla="*/ 21771 h 152399"/>
              <a:gd name="connsiteX2" fmla="*/ 145143 w 159657"/>
              <a:gd name="connsiteY2" fmla="*/ 21771 h 152399"/>
              <a:gd name="connsiteX3" fmla="*/ 159657 w 159657"/>
              <a:gd name="connsiteY3" fmla="*/ 7256 h 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57" h="152399">
                <a:moveTo>
                  <a:pt x="0" y="152399"/>
                </a:moveTo>
                <a:cubicBezTo>
                  <a:pt x="31448" y="97970"/>
                  <a:pt x="62896" y="43542"/>
                  <a:pt x="87086" y="21771"/>
                </a:cubicBezTo>
                <a:cubicBezTo>
                  <a:pt x="111277" y="0"/>
                  <a:pt x="133048" y="24190"/>
                  <a:pt x="145143" y="21771"/>
                </a:cubicBezTo>
                <a:cubicBezTo>
                  <a:pt x="157238" y="19352"/>
                  <a:pt x="158447" y="13304"/>
                  <a:pt x="159657" y="725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4064" name="Object 80"/>
          <p:cNvGraphicFramePr>
            <a:graphicFrameLocks noChangeAspect="1"/>
          </p:cNvGraphicFramePr>
          <p:nvPr/>
        </p:nvGraphicFramePr>
        <p:xfrm>
          <a:off x="2895600" y="2590800"/>
          <a:ext cx="2619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13" imgW="139680" imgH="177480" progId="Equation.DSMT4">
                  <p:embed/>
                </p:oleObj>
              </mc:Choice>
              <mc:Fallback>
                <p:oleObj name="Equation" r:id="rId13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261937" cy="3270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8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2590799" cy="21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Coriolis Force (A quantitative analysis in earth frame)</a:t>
            </a:r>
            <a:endParaRPr lang="en-US" b="1" u="sng" dirty="0"/>
          </a:p>
        </p:txBody>
      </p:sp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5486400" y="1752600"/>
          <a:ext cx="18430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4" imgW="977900" imgH="241300" progId="Equation.DSMT4">
                  <p:embed/>
                </p:oleObj>
              </mc:Choice>
              <mc:Fallback>
                <p:oleObj name="Equation" r:id="rId4" imgW="977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1843088" cy="4556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49680" y="3988496"/>
            <a:ext cx="6342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If an object is dropped under gravity</a:t>
            </a:r>
            <a:endParaRPr lang="en-US" sz="3200" b="1" u="sng" dirty="0"/>
          </a:p>
        </p:txBody>
      </p:sp>
      <p:graphicFrame>
        <p:nvGraphicFramePr>
          <p:cNvPr id="555012" name="Object 4"/>
          <p:cNvGraphicFramePr>
            <a:graphicFrameLocks noChangeAspect="1"/>
          </p:cNvGraphicFramePr>
          <p:nvPr/>
        </p:nvGraphicFramePr>
        <p:xfrm>
          <a:off x="762000" y="4953000"/>
          <a:ext cx="11255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6" imgW="596900" imgH="228600" progId="Equation.DSMT4">
                  <p:embed/>
                </p:oleObj>
              </mc:Choice>
              <mc:Fallback>
                <p:oleObj name="Equation" r:id="rId6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1125538" cy="431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4572000"/>
            <a:ext cx="5353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/>
          <a:srcRect t="39669"/>
          <a:stretch>
            <a:fillRect/>
          </a:stretch>
        </p:blipFill>
        <p:spPr bwMode="auto">
          <a:xfrm>
            <a:off x="0" y="3048000"/>
            <a:ext cx="9144000" cy="9062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220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731838"/>
            <a:ext cx="76200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Relating the Co-ordinates (Recap)</a:t>
            </a:r>
            <a:br>
              <a:rPr lang="en-US" sz="3200" b="1" dirty="0" smtClean="0"/>
            </a:br>
            <a:r>
              <a:rPr lang="en-US" sz="3200" b="1" dirty="0" smtClean="0"/>
              <a:t>NON-ROTATING TO ROTATING</a:t>
            </a:r>
            <a:endParaRPr lang="en-US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511402"/>
              </p:ext>
            </p:extLst>
          </p:nvPr>
        </p:nvGraphicFramePr>
        <p:xfrm>
          <a:off x="3017837" y="2662237"/>
          <a:ext cx="28495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511280" imgH="444240" progId="Equation.DSMT4">
                  <p:embed/>
                </p:oleObj>
              </mc:Choice>
              <mc:Fallback>
                <p:oleObj name="Equation" r:id="rId3" imgW="1511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7" y="2662237"/>
                        <a:ext cx="2849563" cy="8429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4419600"/>
            <a:ext cx="4388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How to get this relation?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414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8" name="Picture 6"/>
          <p:cNvPicPr>
            <a:picLocks noChangeAspect="1" noChangeArrowheads="1"/>
          </p:cNvPicPr>
          <p:nvPr/>
        </p:nvPicPr>
        <p:blipFill>
          <a:blip r:embed="rId3"/>
          <a:srcRect l="14400" t="8533" r="12000" b="42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 rot="849137">
            <a:off x="6343651" y="1829172"/>
            <a:ext cx="704850" cy="981075"/>
          </a:xfrm>
          <a:custGeom>
            <a:avLst/>
            <a:gdLst>
              <a:gd name="connsiteX0" fmla="*/ 295275 w 295275"/>
              <a:gd name="connsiteY0" fmla="*/ 533400 h 533400"/>
              <a:gd name="connsiteX1" fmla="*/ 266700 w 295275"/>
              <a:gd name="connsiteY1" fmla="*/ 400050 h 533400"/>
              <a:gd name="connsiteX2" fmla="*/ 200025 w 295275"/>
              <a:gd name="connsiteY2" fmla="*/ 266700 h 533400"/>
              <a:gd name="connsiteX3" fmla="*/ 85725 w 295275"/>
              <a:gd name="connsiteY3" fmla="*/ 104775 h 533400"/>
              <a:gd name="connsiteX4" fmla="*/ 0 w 295275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533400">
                <a:moveTo>
                  <a:pt x="295275" y="533400"/>
                </a:moveTo>
                <a:cubicBezTo>
                  <a:pt x="288925" y="488950"/>
                  <a:pt x="282575" y="444500"/>
                  <a:pt x="266700" y="400050"/>
                </a:cubicBezTo>
                <a:cubicBezTo>
                  <a:pt x="250825" y="355600"/>
                  <a:pt x="230187" y="315912"/>
                  <a:pt x="200025" y="266700"/>
                </a:cubicBezTo>
                <a:cubicBezTo>
                  <a:pt x="169863" y="217488"/>
                  <a:pt x="119062" y="149225"/>
                  <a:pt x="85725" y="104775"/>
                </a:cubicBezTo>
                <a:cubicBezTo>
                  <a:pt x="52388" y="60325"/>
                  <a:pt x="26194" y="30162"/>
                  <a:pt x="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5075" y="154342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12361412" flipH="1">
            <a:off x="5677705" y="2510476"/>
            <a:ext cx="1115969" cy="981075"/>
          </a:xfrm>
          <a:custGeom>
            <a:avLst/>
            <a:gdLst>
              <a:gd name="connsiteX0" fmla="*/ 295275 w 295275"/>
              <a:gd name="connsiteY0" fmla="*/ 533400 h 533400"/>
              <a:gd name="connsiteX1" fmla="*/ 266700 w 295275"/>
              <a:gd name="connsiteY1" fmla="*/ 400050 h 533400"/>
              <a:gd name="connsiteX2" fmla="*/ 200025 w 295275"/>
              <a:gd name="connsiteY2" fmla="*/ 266700 h 533400"/>
              <a:gd name="connsiteX3" fmla="*/ 85725 w 295275"/>
              <a:gd name="connsiteY3" fmla="*/ 104775 h 533400"/>
              <a:gd name="connsiteX4" fmla="*/ 0 w 295275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533400">
                <a:moveTo>
                  <a:pt x="295275" y="533400"/>
                </a:moveTo>
                <a:cubicBezTo>
                  <a:pt x="288925" y="488950"/>
                  <a:pt x="282575" y="444500"/>
                  <a:pt x="266700" y="400050"/>
                </a:cubicBezTo>
                <a:cubicBezTo>
                  <a:pt x="250825" y="355600"/>
                  <a:pt x="230187" y="315912"/>
                  <a:pt x="200025" y="266700"/>
                </a:cubicBezTo>
                <a:cubicBezTo>
                  <a:pt x="169863" y="217488"/>
                  <a:pt x="119062" y="149225"/>
                  <a:pt x="85725" y="104775"/>
                </a:cubicBezTo>
                <a:cubicBezTo>
                  <a:pt x="52388" y="60325"/>
                  <a:pt x="26194" y="30162"/>
                  <a:pt x="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2600" y="320077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34200" y="2819400"/>
            <a:ext cx="1676400" cy="10668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9635" name="Object 3"/>
          <p:cNvGraphicFramePr>
            <a:graphicFrameLocks noChangeAspect="1"/>
          </p:cNvGraphicFramePr>
          <p:nvPr/>
        </p:nvGraphicFramePr>
        <p:xfrm>
          <a:off x="8229600" y="3810000"/>
          <a:ext cx="2873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810000"/>
                        <a:ext cx="287337" cy="434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6200000" flipV="1">
            <a:off x="6612877" y="2531124"/>
            <a:ext cx="573685" cy="8343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6906078" y="1832802"/>
          <a:ext cx="3127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6" imgW="164957" imgH="241091" progId="Equation.DSMT4">
                  <p:embed/>
                </p:oleObj>
              </mc:Choice>
              <mc:Fallback>
                <p:oleObj name="Equation" r:id="rId6" imgW="164957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078" y="1832802"/>
                        <a:ext cx="312737" cy="4587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6916056" y="2529114"/>
            <a:ext cx="624135" cy="32806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7536540" y="2333172"/>
          <a:ext cx="2873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8" imgW="152334" imgH="228501" progId="Equation.DSMT4">
                  <p:embed/>
                </p:oleObj>
              </mc:Choice>
              <mc:Fallback>
                <p:oleObj name="Equation" r:id="rId8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540" y="2333172"/>
                        <a:ext cx="287337" cy="434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5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2590799" cy="21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Coriolis Force (A quantitative analysis in earth frame)</a:t>
            </a:r>
            <a:endParaRPr lang="en-US" b="1" u="sng" dirty="0"/>
          </a:p>
        </p:txBody>
      </p:sp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5486400" y="1752600"/>
          <a:ext cx="18430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977900" imgH="241300" progId="Equation.DSMT4">
                  <p:embed/>
                </p:oleObj>
              </mc:Choice>
              <mc:Fallback>
                <p:oleObj name="Equation" r:id="rId4" imgW="977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1843088" cy="4556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49680" y="3988496"/>
            <a:ext cx="6342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If an object is dropped under gravity</a:t>
            </a:r>
            <a:endParaRPr lang="en-US" sz="3200" b="1" u="sng" dirty="0"/>
          </a:p>
        </p:txBody>
      </p:sp>
      <p:graphicFrame>
        <p:nvGraphicFramePr>
          <p:cNvPr id="555012" name="Object 4"/>
          <p:cNvGraphicFramePr>
            <a:graphicFrameLocks noChangeAspect="1"/>
          </p:cNvGraphicFramePr>
          <p:nvPr/>
        </p:nvGraphicFramePr>
        <p:xfrm>
          <a:off x="762000" y="4953000"/>
          <a:ext cx="11255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6" imgW="596900" imgH="228600" progId="Equation.DSMT4">
                  <p:embed/>
                </p:oleObj>
              </mc:Choice>
              <mc:Fallback>
                <p:oleObj name="Equation" r:id="rId6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1125538" cy="431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4572000"/>
            <a:ext cx="5353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501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33650" y="5105400"/>
            <a:ext cx="6610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501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5743575"/>
            <a:ext cx="5924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1"/>
          <a:srcRect t="39669"/>
          <a:stretch>
            <a:fillRect/>
          </a:stretch>
        </p:blipFill>
        <p:spPr bwMode="auto">
          <a:xfrm>
            <a:off x="0" y="3048000"/>
            <a:ext cx="9144000" cy="9062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09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Coriolis Force (A quantitative analysis in earth frame)</a:t>
            </a:r>
            <a:endParaRPr lang="en-US" b="1" u="sng" dirty="0"/>
          </a:p>
        </p:txBody>
      </p:sp>
      <p:pic>
        <p:nvPicPr>
          <p:cNvPr id="553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36066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33800" y="12192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If an object is thrown upward under gravity</a:t>
            </a:r>
            <a:endParaRPr lang="en-US" sz="3200" b="1" u="sng" dirty="0"/>
          </a:p>
        </p:txBody>
      </p:sp>
      <p:graphicFrame>
        <p:nvGraphicFramePr>
          <p:cNvPr id="555012" name="Object 4"/>
          <p:cNvGraphicFramePr>
            <a:graphicFrameLocks noChangeAspect="1"/>
          </p:cNvGraphicFramePr>
          <p:nvPr/>
        </p:nvGraphicFramePr>
        <p:xfrm>
          <a:off x="5257800" y="2667000"/>
          <a:ext cx="933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4" imgW="495085" imgH="228501" progId="Equation.DSMT4">
                  <p:embed/>
                </p:oleObj>
              </mc:Choice>
              <mc:Fallback>
                <p:oleObj name="Equation" r:id="rId4" imgW="49508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67000"/>
                        <a:ext cx="933450" cy="431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7" name="Object 9"/>
          <p:cNvGraphicFramePr>
            <a:graphicFrameLocks noChangeAspect="1"/>
          </p:cNvGraphicFramePr>
          <p:nvPr/>
        </p:nvGraphicFramePr>
        <p:xfrm>
          <a:off x="3429000" y="3429000"/>
          <a:ext cx="45227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6" imgW="2400300" imgH="254000" progId="Equation.DSMT4">
                  <p:embed/>
                </p:oleObj>
              </mc:Choice>
              <mc:Fallback>
                <p:oleObj name="Equation" r:id="rId6" imgW="2400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4522788" cy="48101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2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Coriolis</a:t>
            </a:r>
            <a:r>
              <a:rPr lang="en-US" b="1" u="sng" dirty="0" smtClean="0"/>
              <a:t> effect on mass dropped from IIT Patna admin building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mass m is released with zero initial velocity from top of IIT Patna admin building. IIT Patna is located at latitude of  25.5</a:t>
            </a:r>
            <a:r>
              <a:rPr lang="en-US" baseline="30000" dirty="0" smtClean="0"/>
              <a:t>0</a:t>
            </a:r>
            <a:r>
              <a:rPr lang="en-US" dirty="0" smtClean="0"/>
              <a:t>. Assume that the admin building is 50 m. tall. Determine the amount of sideways </a:t>
            </a:r>
            <a:r>
              <a:rPr lang="en-US" dirty="0" err="1" smtClean="0"/>
              <a:t>coriolis</a:t>
            </a:r>
            <a:r>
              <a:rPr lang="en-US" dirty="0" smtClean="0"/>
              <a:t> deflection</a:t>
            </a:r>
            <a:endParaRPr lang="en-US" dirty="0"/>
          </a:p>
        </p:txBody>
      </p:sp>
      <p:pic>
        <p:nvPicPr>
          <p:cNvPr id="557058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62200"/>
            <a:ext cx="5562600" cy="313242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438400" y="25908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7059" name="Object 3"/>
          <p:cNvGraphicFramePr>
            <a:graphicFrameLocks noChangeAspect="1"/>
          </p:cNvGraphicFramePr>
          <p:nvPr/>
        </p:nvGraphicFramePr>
        <p:xfrm>
          <a:off x="6535738" y="2819400"/>
          <a:ext cx="260826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4" imgW="1384300" imgH="254000" progId="Equation.DSMT4">
                  <p:embed/>
                </p:oleObj>
              </mc:Choice>
              <mc:Fallback>
                <p:oleObj name="Equation" r:id="rId4" imgW="1384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2819400"/>
                        <a:ext cx="2608262" cy="4810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0" name="Object 4"/>
          <p:cNvGraphicFramePr>
            <a:graphicFrameLocks noChangeAspect="1"/>
          </p:cNvGraphicFramePr>
          <p:nvPr/>
        </p:nvGraphicFramePr>
        <p:xfrm>
          <a:off x="6819900" y="3505200"/>
          <a:ext cx="21764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6" imgW="1155700" imgH="419100" progId="Equation.DSMT4">
                  <p:embed/>
                </p:oleObj>
              </mc:Choice>
              <mc:Fallback>
                <p:oleObj name="Equation" r:id="rId6" imgW="1155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3505200"/>
                        <a:ext cx="2176463" cy="7937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3200" y="4623148"/>
            <a:ext cx="273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of fall to cover 50 m= </a:t>
            </a:r>
            <a:endParaRPr lang="en-US" dirty="0"/>
          </a:p>
        </p:txBody>
      </p:sp>
      <p:graphicFrame>
        <p:nvGraphicFramePr>
          <p:cNvPr id="557061" name="Object 5"/>
          <p:cNvGraphicFramePr>
            <a:graphicFrameLocks noChangeAspect="1"/>
          </p:cNvGraphicFramePr>
          <p:nvPr/>
        </p:nvGraphicFramePr>
        <p:xfrm>
          <a:off x="6604696" y="5029200"/>
          <a:ext cx="248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8" imgW="1320227" imgH="469696" progId="Equation.DSMT4">
                  <p:embed/>
                </p:oleObj>
              </mc:Choice>
              <mc:Fallback>
                <p:oleObj name="Equation" r:id="rId8" imgW="1320227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696" y="5029200"/>
                        <a:ext cx="2489200" cy="889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2" name="Object 6"/>
          <p:cNvGraphicFramePr>
            <a:graphicFrameLocks noChangeAspect="1"/>
          </p:cNvGraphicFramePr>
          <p:nvPr/>
        </p:nvGraphicFramePr>
        <p:xfrm>
          <a:off x="3054350" y="5959475"/>
          <a:ext cx="15541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10" imgW="825500" imgH="241300" progId="Equation.DSMT4">
                  <p:embed/>
                </p:oleObj>
              </mc:Choice>
              <mc:Fallback>
                <p:oleObj name="Equation" r:id="rId10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5959475"/>
                        <a:ext cx="1554163" cy="4572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8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Relating the Co-ordinates (Recap)</a:t>
            </a:r>
            <a:endParaRPr lang="en-US" sz="3200" b="1" dirty="0"/>
          </a:p>
        </p:txBody>
      </p:sp>
      <p:graphicFrame>
        <p:nvGraphicFramePr>
          <p:cNvPr id="146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69741"/>
              </p:ext>
            </p:extLst>
          </p:nvPr>
        </p:nvGraphicFramePr>
        <p:xfrm>
          <a:off x="4114800" y="685800"/>
          <a:ext cx="28495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1511300" imgH="444500" progId="Equation.DSMT4">
                  <p:embed/>
                </p:oleObj>
              </mc:Choice>
              <mc:Fallback>
                <p:oleObj name="Equation" r:id="rId3" imgW="1511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85800"/>
                        <a:ext cx="2849562" cy="8429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2286000" y="3656012"/>
            <a:ext cx="1905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1370806" y="2741612"/>
            <a:ext cx="18295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86000" y="2514600"/>
            <a:ext cx="1218406" cy="11414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6"/>
          <p:cNvGraphicFramePr>
            <a:graphicFrameLocks noChangeAspect="1"/>
          </p:cNvGraphicFramePr>
          <p:nvPr/>
        </p:nvGraphicFramePr>
        <p:xfrm>
          <a:off x="2819400" y="2436812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5" imgW="114201" imgH="203024" progId="Equation.DSMT4">
                  <p:embed/>
                </p:oleObj>
              </mc:Choice>
              <mc:Fallback>
                <p:oleObj name="Equation" r:id="rId5" imgW="114201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436812"/>
                        <a:ext cx="285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218406" y="1219200"/>
            <a:ext cx="2971800" cy="2439194"/>
            <a:chOff x="-685800" y="4114800"/>
            <a:chExt cx="2971800" cy="2439194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381794" y="5943600"/>
              <a:ext cx="1904206" cy="60960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 flipV="1">
              <a:off x="-990997" y="5181997"/>
              <a:ext cx="1677194" cy="106680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-381000" y="5181600"/>
              <a:ext cx="2133600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6"/>
            <p:cNvGraphicFramePr>
              <a:graphicFrameLocks noChangeAspect="1"/>
            </p:cNvGraphicFramePr>
            <p:nvPr/>
          </p:nvGraphicFramePr>
          <p:xfrm>
            <a:off x="228600" y="4114800"/>
            <a:ext cx="10160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7" imgW="406080" imgH="215640" progId="Equation.DSMT4">
                    <p:embed/>
                  </p:oleObj>
                </mc:Choice>
                <mc:Fallback>
                  <p:oleObj name="Equation" r:id="rId7" imgW="4060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4114800"/>
                          <a:ext cx="10160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Straight Arrow Connector 54"/>
          <p:cNvCxnSpPr/>
          <p:nvPr/>
        </p:nvCxnSpPr>
        <p:spPr>
          <a:xfrm rot="16200000" flipV="1">
            <a:off x="2742406" y="1752600"/>
            <a:ext cx="914400" cy="609600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1560" name="Object 8"/>
          <p:cNvGraphicFramePr>
            <a:graphicFrameLocks noChangeAspect="1"/>
          </p:cNvGraphicFramePr>
          <p:nvPr/>
        </p:nvGraphicFramePr>
        <p:xfrm>
          <a:off x="3309144" y="1600200"/>
          <a:ext cx="6683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9" imgW="355320" imgH="253800" progId="Equation.DSMT4">
                  <p:embed/>
                </p:oleObj>
              </mc:Choice>
              <mc:Fallback>
                <p:oleObj name="Equation" r:id="rId9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144" y="1600200"/>
                        <a:ext cx="668337" cy="482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6172200" y="3124200"/>
            <a:ext cx="1016000" cy="2438400"/>
            <a:chOff x="228600" y="4114800"/>
            <a:chExt cx="1016000" cy="2438400"/>
          </a:xfrm>
        </p:grpSpPr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-381000" y="5181600"/>
              <a:ext cx="2133600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6"/>
            <p:cNvGraphicFramePr>
              <a:graphicFrameLocks noChangeAspect="1"/>
            </p:cNvGraphicFramePr>
            <p:nvPr/>
          </p:nvGraphicFramePr>
          <p:xfrm>
            <a:off x="228600" y="4114800"/>
            <a:ext cx="10160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Equation" r:id="rId11" imgW="406080" imgH="215640" progId="Equation.DSMT4">
                    <p:embed/>
                  </p:oleObj>
                </mc:Choice>
                <mc:Fallback>
                  <p:oleObj name="Equation" r:id="rId11" imgW="4060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4114800"/>
                          <a:ext cx="10160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1" name="Straight Arrow Connector 60"/>
          <p:cNvCxnSpPr/>
          <p:nvPr/>
        </p:nvCxnSpPr>
        <p:spPr>
          <a:xfrm flipV="1">
            <a:off x="6309519" y="4424818"/>
            <a:ext cx="1218406" cy="11414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6765925" y="3662818"/>
            <a:ext cx="914400" cy="609600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8"/>
          <p:cNvGraphicFramePr>
            <a:graphicFrameLocks noChangeAspect="1"/>
          </p:cNvGraphicFramePr>
          <p:nvPr/>
        </p:nvGraphicFramePr>
        <p:xfrm>
          <a:off x="7332663" y="3510418"/>
          <a:ext cx="6683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2" imgW="355320" imgH="253800" progId="Equation.DSMT4">
                  <p:embed/>
                </p:oleObj>
              </mc:Choice>
              <mc:Fallback>
                <p:oleObj name="Equation" r:id="rId12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3510418"/>
                        <a:ext cx="668337" cy="482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1563" name="Object 11"/>
          <p:cNvGraphicFramePr>
            <a:graphicFrameLocks noChangeAspect="1"/>
          </p:cNvGraphicFramePr>
          <p:nvPr/>
        </p:nvGraphicFramePr>
        <p:xfrm>
          <a:off x="7086600" y="4953000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3" imgW="114201" imgH="203024" progId="Equation.DSMT4">
                  <p:embed/>
                </p:oleObj>
              </mc:Choice>
              <mc:Fallback>
                <p:oleObj name="Equation" r:id="rId13" imgW="114201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285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rot="10800000">
            <a:off x="6781800" y="3886200"/>
            <a:ext cx="685800" cy="533400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7543800" y="3962400"/>
            <a:ext cx="457200" cy="457200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1564" name="Object 12"/>
          <p:cNvGraphicFramePr>
            <a:graphicFrameLocks noChangeAspect="1"/>
          </p:cNvGraphicFramePr>
          <p:nvPr/>
        </p:nvGraphicFramePr>
        <p:xfrm>
          <a:off x="5257800" y="5105400"/>
          <a:ext cx="4556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05400"/>
                        <a:ext cx="455613" cy="336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/>
          <p:nvPr/>
        </p:nvCxnSpPr>
        <p:spPr>
          <a:xfrm rot="10800000" flipV="1">
            <a:off x="5791200" y="51816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1565" name="Object 13"/>
          <p:cNvGraphicFramePr>
            <a:graphicFrameLocks noChangeAspect="1"/>
          </p:cNvGraphicFramePr>
          <p:nvPr/>
        </p:nvGraphicFramePr>
        <p:xfrm>
          <a:off x="762000" y="4419600"/>
          <a:ext cx="24177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6" imgW="1282680" imgH="253800" progId="Equation.DSMT4">
                  <p:embed/>
                </p:oleObj>
              </mc:Choice>
              <mc:Fallback>
                <p:oleObj name="Equation" r:id="rId16" imgW="1282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2417763" cy="4810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1566" name="Object 14"/>
          <p:cNvGraphicFramePr>
            <a:graphicFrameLocks noChangeAspect="1"/>
          </p:cNvGraphicFramePr>
          <p:nvPr/>
        </p:nvGraphicFramePr>
        <p:xfrm>
          <a:off x="8001000" y="5181600"/>
          <a:ext cx="549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8" imgW="291960" imgH="253800" progId="Equation.DSMT4">
                  <p:embed/>
                </p:oleObj>
              </mc:Choice>
              <mc:Fallback>
                <p:oleObj name="Equation" r:id="rId18" imgW="291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181600"/>
                        <a:ext cx="549275" cy="482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Freeform 76"/>
          <p:cNvSpPr/>
          <p:nvPr/>
        </p:nvSpPr>
        <p:spPr>
          <a:xfrm>
            <a:off x="7848600" y="4191000"/>
            <a:ext cx="406400" cy="925286"/>
          </a:xfrm>
          <a:custGeom>
            <a:avLst/>
            <a:gdLst>
              <a:gd name="connsiteX0" fmla="*/ 0 w 353181"/>
              <a:gd name="connsiteY0" fmla="*/ 0 h 449943"/>
              <a:gd name="connsiteX1" fmla="*/ 304800 w 353181"/>
              <a:gd name="connsiteY1" fmla="*/ 87086 h 449943"/>
              <a:gd name="connsiteX2" fmla="*/ 290286 w 353181"/>
              <a:gd name="connsiteY2" fmla="*/ 246743 h 449943"/>
              <a:gd name="connsiteX3" fmla="*/ 290286 w 353181"/>
              <a:gd name="connsiteY3" fmla="*/ 406400 h 449943"/>
              <a:gd name="connsiteX4" fmla="*/ 319314 w 353181"/>
              <a:gd name="connsiteY4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81" h="449943">
                <a:moveTo>
                  <a:pt x="0" y="0"/>
                </a:moveTo>
                <a:cubicBezTo>
                  <a:pt x="128209" y="22981"/>
                  <a:pt x="256419" y="45962"/>
                  <a:pt x="304800" y="87086"/>
                </a:cubicBezTo>
                <a:cubicBezTo>
                  <a:pt x="353181" y="128210"/>
                  <a:pt x="292705" y="193524"/>
                  <a:pt x="290286" y="246743"/>
                </a:cubicBezTo>
                <a:cubicBezTo>
                  <a:pt x="287867" y="299962"/>
                  <a:pt x="285448" y="372533"/>
                  <a:pt x="290286" y="406400"/>
                </a:cubicBezTo>
                <a:cubicBezTo>
                  <a:pt x="295124" y="440267"/>
                  <a:pt x="307219" y="445105"/>
                  <a:pt x="319314" y="449943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8" name="Object 14"/>
          <p:cNvGraphicFramePr>
            <a:graphicFrameLocks noChangeAspect="1"/>
          </p:cNvGraphicFramePr>
          <p:nvPr/>
        </p:nvGraphicFramePr>
        <p:xfrm>
          <a:off x="6999288" y="5938838"/>
          <a:ext cx="5730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20" imgW="304560" imgH="177480" progId="Equation.DSMT4">
                  <p:embed/>
                </p:oleObj>
              </mc:Choice>
              <mc:Fallback>
                <p:oleObj name="Equation" r:id="rId20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5938838"/>
                        <a:ext cx="573087" cy="338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Freeform 79"/>
          <p:cNvSpPr/>
          <p:nvPr/>
        </p:nvSpPr>
        <p:spPr>
          <a:xfrm rot="9870988" flipH="1">
            <a:off x="6849696" y="4064026"/>
            <a:ext cx="422659" cy="1707848"/>
          </a:xfrm>
          <a:custGeom>
            <a:avLst/>
            <a:gdLst>
              <a:gd name="connsiteX0" fmla="*/ 36286 w 815219"/>
              <a:gd name="connsiteY0" fmla="*/ 0 h 1707848"/>
              <a:gd name="connsiteX1" fmla="*/ 21771 w 815219"/>
              <a:gd name="connsiteY1" fmla="*/ 391885 h 1707848"/>
              <a:gd name="connsiteX2" fmla="*/ 166914 w 815219"/>
              <a:gd name="connsiteY2" fmla="*/ 943428 h 1707848"/>
              <a:gd name="connsiteX3" fmla="*/ 457200 w 815219"/>
              <a:gd name="connsiteY3" fmla="*/ 1436914 h 1707848"/>
              <a:gd name="connsiteX4" fmla="*/ 762000 w 815219"/>
              <a:gd name="connsiteY4" fmla="*/ 1669143 h 1707848"/>
              <a:gd name="connsiteX5" fmla="*/ 776514 w 815219"/>
              <a:gd name="connsiteY5" fmla="*/ 1669143 h 170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219" h="1707848">
                <a:moveTo>
                  <a:pt x="36286" y="0"/>
                </a:moveTo>
                <a:cubicBezTo>
                  <a:pt x="18143" y="117323"/>
                  <a:pt x="0" y="234647"/>
                  <a:pt x="21771" y="391885"/>
                </a:cubicBezTo>
                <a:cubicBezTo>
                  <a:pt x="43542" y="549123"/>
                  <a:pt x="94343" y="769257"/>
                  <a:pt x="166914" y="943428"/>
                </a:cubicBezTo>
                <a:cubicBezTo>
                  <a:pt x="239486" y="1117600"/>
                  <a:pt x="358019" y="1315962"/>
                  <a:pt x="457200" y="1436914"/>
                </a:cubicBezTo>
                <a:cubicBezTo>
                  <a:pt x="556381" y="1557866"/>
                  <a:pt x="708781" y="1630438"/>
                  <a:pt x="762000" y="1669143"/>
                </a:cubicBezTo>
                <a:cubicBezTo>
                  <a:pt x="815219" y="1707848"/>
                  <a:pt x="776514" y="1669143"/>
                  <a:pt x="776514" y="1669143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1568" name="Object 16"/>
          <p:cNvGraphicFramePr>
            <a:graphicFrameLocks noChangeAspect="1"/>
          </p:cNvGraphicFramePr>
          <p:nvPr/>
        </p:nvGraphicFramePr>
        <p:xfrm>
          <a:off x="501650" y="5334000"/>
          <a:ext cx="25876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22" imgW="1371600" imgH="444240" progId="Equation.DSMT4">
                  <p:embed/>
                </p:oleObj>
              </mc:Choice>
              <mc:Fallback>
                <p:oleObj name="Equation" r:id="rId22" imgW="1371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5334000"/>
                        <a:ext cx="2587625" cy="8429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1569" name="Object 17"/>
          <p:cNvGraphicFramePr>
            <a:graphicFrameLocks noChangeAspect="1"/>
          </p:cNvGraphicFramePr>
          <p:nvPr/>
        </p:nvGraphicFramePr>
        <p:xfrm>
          <a:off x="3505200" y="6015037"/>
          <a:ext cx="28495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24" imgW="1511300" imgH="444500" progId="Equation.DSMT4">
                  <p:embed/>
                </p:oleObj>
              </mc:Choice>
              <mc:Fallback>
                <p:oleObj name="Equation" r:id="rId24" imgW="1511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015037"/>
                        <a:ext cx="2849563" cy="8429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400" y="24384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0" y="123086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r>
              <a:rPr lang="en-US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14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 animBg="1"/>
      <p:bldP spid="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rot="16200000" flipH="1">
            <a:off x="98567" y="4289569"/>
            <a:ext cx="4799808" cy="322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arallelogram 53"/>
          <p:cNvSpPr/>
          <p:nvPr/>
        </p:nvSpPr>
        <p:spPr>
          <a:xfrm rot="5400000" flipV="1">
            <a:off x="6061155" y="3844846"/>
            <a:ext cx="3377367" cy="869275"/>
          </a:xfrm>
          <a:prstGeom prst="parallelogram">
            <a:avLst>
              <a:gd name="adj" fmla="val 157755"/>
            </a:avLst>
          </a:prstGeom>
          <a:solidFill>
            <a:schemeClr val="tx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562599" y="4953001"/>
            <a:ext cx="350520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143000"/>
          </a:xfrm>
          <a:solidFill>
            <a:schemeClr val="bg1">
              <a:lumMod val="65000"/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Vector nature </a:t>
            </a:r>
            <a:r>
              <a:rPr lang="en-US" b="1" dirty="0" smtClean="0"/>
              <a:t>of angular velocity</a:t>
            </a:r>
            <a:r>
              <a:rPr lang="en-US" dirty="0" smtClean="0"/>
              <a:t> and </a:t>
            </a:r>
            <a:r>
              <a:rPr lang="en-US" b="1" dirty="0" smtClean="0"/>
              <a:t>angular momentum</a:t>
            </a:r>
            <a:endParaRPr lang="en-US" b="1" dirty="0"/>
          </a:p>
        </p:txBody>
      </p:sp>
      <p:pic>
        <p:nvPicPr>
          <p:cNvPr id="109577" name="Picture 9" descr="teaposy daydream glass teapot, heat resistent"/>
          <p:cNvPicPr>
            <a:picLocks noChangeAspect="1" noChangeArrowheads="1"/>
          </p:cNvPicPr>
          <p:nvPr/>
        </p:nvPicPr>
        <p:blipFill>
          <a:blip r:embed="rId3"/>
          <a:srcRect l="10800" t="20880" r="11160" b="20880"/>
          <a:stretch>
            <a:fillRect/>
          </a:stretch>
        </p:blipFill>
        <p:spPr bwMode="auto">
          <a:xfrm>
            <a:off x="457200" y="2750316"/>
            <a:ext cx="4515330" cy="336972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250968" y="4179398"/>
            <a:ext cx="4495006" cy="32257"/>
          </a:xfrm>
          <a:prstGeom prst="line">
            <a:avLst/>
          </a:prstGeom>
          <a:ln w="76200">
            <a:solidFill>
              <a:srgbClr val="FF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252950" y="2038120"/>
            <a:ext cx="493922" cy="260733"/>
          </a:xfrm>
          <a:custGeom>
            <a:avLst/>
            <a:gdLst>
              <a:gd name="connsiteX0" fmla="*/ 413132 w 493922"/>
              <a:gd name="connsiteY0" fmla="*/ 0 h 260733"/>
              <a:gd name="connsiteX1" fmla="*/ 490250 w 493922"/>
              <a:gd name="connsiteY1" fmla="*/ 121186 h 260733"/>
              <a:gd name="connsiteX2" fmla="*/ 435166 w 493922"/>
              <a:gd name="connsiteY2" fmla="*/ 209321 h 260733"/>
              <a:gd name="connsiteX3" fmla="*/ 347031 w 493922"/>
              <a:gd name="connsiteY3" fmla="*/ 253388 h 260733"/>
              <a:gd name="connsiteX4" fmla="*/ 104660 w 493922"/>
              <a:gd name="connsiteY4" fmla="*/ 253388 h 260733"/>
              <a:gd name="connsiteX5" fmla="*/ 16525 w 493922"/>
              <a:gd name="connsiteY5" fmla="*/ 220338 h 260733"/>
              <a:gd name="connsiteX6" fmla="*/ 5508 w 493922"/>
              <a:gd name="connsiteY6" fmla="*/ 143220 h 260733"/>
              <a:gd name="connsiteX7" fmla="*/ 27542 w 493922"/>
              <a:gd name="connsiteY7" fmla="*/ 66102 h 2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22" h="260733">
                <a:moveTo>
                  <a:pt x="413132" y="0"/>
                </a:moveTo>
                <a:cubicBezTo>
                  <a:pt x="449855" y="43149"/>
                  <a:pt x="486578" y="86299"/>
                  <a:pt x="490250" y="121186"/>
                </a:cubicBezTo>
                <a:cubicBezTo>
                  <a:pt x="493922" y="156073"/>
                  <a:pt x="459036" y="187287"/>
                  <a:pt x="435166" y="209321"/>
                </a:cubicBezTo>
                <a:cubicBezTo>
                  <a:pt x="411296" y="231355"/>
                  <a:pt x="402115" y="246043"/>
                  <a:pt x="347031" y="253388"/>
                </a:cubicBezTo>
                <a:cubicBezTo>
                  <a:pt x="291947" y="260733"/>
                  <a:pt x="159744" y="258896"/>
                  <a:pt x="104660" y="253388"/>
                </a:cubicBezTo>
                <a:cubicBezTo>
                  <a:pt x="49576" y="247880"/>
                  <a:pt x="33050" y="238699"/>
                  <a:pt x="16525" y="220338"/>
                </a:cubicBezTo>
                <a:cubicBezTo>
                  <a:pt x="0" y="201977"/>
                  <a:pt x="3672" y="168926"/>
                  <a:pt x="5508" y="143220"/>
                </a:cubicBezTo>
                <a:cubicBezTo>
                  <a:pt x="7344" y="117514"/>
                  <a:pt x="17443" y="91808"/>
                  <a:pt x="27542" y="66102"/>
                </a:cubicBezTo>
              </a:path>
            </a:pathLst>
          </a:custGeom>
          <a:ln w="34925" cmpd="sng">
            <a:solidFill>
              <a:schemeClr val="accent4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066800" y="5029200"/>
            <a:ext cx="1447800" cy="762000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/>
          <p:nvPr/>
        </p:nvGrpSpPr>
        <p:grpSpPr>
          <a:xfrm>
            <a:off x="1088834" y="4692268"/>
            <a:ext cx="2895600" cy="1098932"/>
            <a:chOff x="-1498600" y="6063868"/>
            <a:chExt cx="2895600" cy="1098932"/>
          </a:xfrm>
        </p:grpSpPr>
        <p:sp>
          <p:nvSpPr>
            <p:cNvPr id="35" name="Oval 34"/>
            <p:cNvSpPr/>
            <p:nvPr/>
          </p:nvSpPr>
          <p:spPr>
            <a:xfrm>
              <a:off x="-1466468" y="6063868"/>
              <a:ext cx="2863468" cy="6096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-1498600" y="6400800"/>
              <a:ext cx="144780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-50800" y="6477000"/>
              <a:ext cx="13716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685800" y="4940010"/>
          <a:ext cx="381000" cy="27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279279" imgH="203112" progId="Equation.DSMT4">
                  <p:embed/>
                </p:oleObj>
              </mc:Choice>
              <mc:Fallback>
                <p:oleObj name="Equation" r:id="rId4" imgW="27927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40010"/>
                        <a:ext cx="381000" cy="27651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V="1">
            <a:off x="2534796" y="5105400"/>
            <a:ext cx="1351404" cy="698874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4016566" y="5092700"/>
          <a:ext cx="762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6" imgW="558558" imgH="203112" progId="Equation.DSMT4">
                  <p:embed/>
                </p:oleObj>
              </mc:Choice>
              <mc:Fallback>
                <p:oleObj name="Equation" r:id="rId6" imgW="5585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566" y="5092700"/>
                        <a:ext cx="762000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 flipV="1">
            <a:off x="1121885" y="4876800"/>
            <a:ext cx="1392715" cy="17443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2514604" y="4876800"/>
            <a:ext cx="1295397" cy="2286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2286000" y="4953000"/>
          <a:ext cx="3286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8" imgW="241091" imgH="177646" progId="Equation.DSMT4">
                  <p:embed/>
                </p:oleObj>
              </mc:Choice>
              <mc:Fallback>
                <p:oleObj name="Equation" r:id="rId8" imgW="241091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32861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2" name="Object 14"/>
          <p:cNvGraphicFramePr>
            <a:graphicFrameLocks noChangeAspect="1"/>
          </p:cNvGraphicFramePr>
          <p:nvPr/>
        </p:nvGraphicFramePr>
        <p:xfrm>
          <a:off x="2354263" y="5438775"/>
          <a:ext cx="1730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0" imgW="126835" imgH="202936" progId="Equation.DSMT4">
                  <p:embed/>
                </p:oleObj>
              </mc:Choice>
              <mc:Fallback>
                <p:oleObj name="Equation" r:id="rId10" imgW="126835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5438775"/>
                        <a:ext cx="173037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Arc 58"/>
          <p:cNvSpPr/>
          <p:nvPr/>
        </p:nvSpPr>
        <p:spPr>
          <a:xfrm rot="16764949">
            <a:off x="2126038" y="5250238"/>
            <a:ext cx="914400" cy="914400"/>
          </a:xfrm>
          <a:prstGeom prst="arc">
            <a:avLst>
              <a:gd name="adj1" fmla="val 16542058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10800000">
            <a:off x="1056703" y="5072349"/>
            <a:ext cx="2906617" cy="762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83" name="Object 15"/>
          <p:cNvGraphicFramePr>
            <a:graphicFrameLocks noChangeAspect="1"/>
          </p:cNvGraphicFramePr>
          <p:nvPr/>
        </p:nvGraphicFramePr>
        <p:xfrm>
          <a:off x="2667000" y="5105400"/>
          <a:ext cx="295275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2" imgW="215619" imgH="164885" progId="Equation.DSMT4">
                  <p:embed/>
                </p:oleObj>
              </mc:Choice>
              <mc:Fallback>
                <p:oleObj name="Equation" r:id="rId12" imgW="215619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295275" cy="2238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2" name="Object 24"/>
          <p:cNvGraphicFramePr>
            <a:graphicFrameLocks noChangeAspect="1"/>
          </p:cNvGraphicFramePr>
          <p:nvPr/>
        </p:nvGraphicFramePr>
        <p:xfrm>
          <a:off x="5257800" y="2057400"/>
          <a:ext cx="14366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4" imgW="1054100" imgH="431800" progId="Equation.DSMT4">
                  <p:embed/>
                </p:oleObj>
              </mc:Choice>
              <mc:Fallback>
                <p:oleObj name="Equation" r:id="rId14" imgW="1054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1436688" cy="587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343400" y="2819400"/>
            <a:ext cx="441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 of velocity is tangential to the circle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867400" y="4855685"/>
            <a:ext cx="2895600" cy="1098932"/>
            <a:chOff x="-1498600" y="6063868"/>
            <a:chExt cx="2895600" cy="1098932"/>
          </a:xfrm>
        </p:grpSpPr>
        <p:sp>
          <p:nvSpPr>
            <p:cNvPr id="38" name="Oval 37"/>
            <p:cNvSpPr/>
            <p:nvPr/>
          </p:nvSpPr>
          <p:spPr>
            <a:xfrm>
              <a:off x="-1466468" y="6063868"/>
              <a:ext cx="2863468" cy="6096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-1498600" y="6400800"/>
              <a:ext cx="144780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-50800" y="6477000"/>
              <a:ext cx="13716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rot="5400000" flipH="1" flipV="1">
            <a:off x="7128261" y="5083935"/>
            <a:ext cx="1079874" cy="665604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7467601" y="4800600"/>
            <a:ext cx="522383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7782498" y="5092700"/>
          <a:ext cx="381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6" imgW="279279" imgH="203112" progId="Equation.DSMT4">
                  <p:embed/>
                </p:oleObj>
              </mc:Choice>
              <mc:Fallback>
                <p:oleObj name="Equation" r:id="rId16" imgW="27927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98" y="5092700"/>
                        <a:ext cx="381000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7772400" y="4267200"/>
          <a:ext cx="3111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7" imgW="228501" imgH="393529" progId="Equation.DSMT4">
                  <p:embed/>
                </p:oleObj>
              </mc:Choice>
              <mc:Fallback>
                <p:oleObj name="Equation" r:id="rId17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267200"/>
                        <a:ext cx="311150" cy="5349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/>
          <p:cNvGraphicFramePr>
            <a:graphicFrameLocks noChangeAspect="1"/>
          </p:cNvGraphicFramePr>
          <p:nvPr/>
        </p:nvGraphicFramePr>
        <p:xfrm>
          <a:off x="7362825" y="3189288"/>
          <a:ext cx="2079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9" imgW="152202" imgH="177569" progId="Equation.DSMT4">
                  <p:embed/>
                </p:oleObj>
              </mc:Choice>
              <mc:Fallback>
                <p:oleObj name="Equation" r:id="rId19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3189288"/>
                        <a:ext cx="20796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/>
          <p:cNvGraphicFramePr>
            <a:graphicFrameLocks noChangeAspect="1"/>
          </p:cNvGraphicFramePr>
          <p:nvPr/>
        </p:nvGraphicFramePr>
        <p:xfrm>
          <a:off x="2514600" y="1905000"/>
          <a:ext cx="2079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21" imgW="152202" imgH="177569" progId="Equation.DSMT4">
                  <p:embed/>
                </p:oleObj>
              </mc:Choice>
              <mc:Fallback>
                <p:oleObj name="Equation" r:id="rId21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20796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/>
          <p:cNvGraphicFramePr>
            <a:graphicFrameLocks noChangeAspect="1"/>
          </p:cNvGraphicFramePr>
          <p:nvPr/>
        </p:nvGraphicFramePr>
        <p:xfrm>
          <a:off x="3276600" y="5921375"/>
          <a:ext cx="31797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22" imgW="1333500" imgH="393700" progId="Equation.DSMT4">
                  <p:embed/>
                </p:oleObj>
              </mc:Choice>
              <mc:Fallback>
                <p:oleObj name="Equation" r:id="rId22" imgW="1333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21375"/>
                        <a:ext cx="3179762" cy="936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/>
          <p:cNvGraphicFramePr>
            <a:graphicFrameLocks noChangeAspect="1"/>
          </p:cNvGraphicFramePr>
          <p:nvPr/>
        </p:nvGraphicFramePr>
        <p:xfrm>
          <a:off x="7239000" y="5861050"/>
          <a:ext cx="17256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24" imgW="723586" imgH="418918" progId="Equation.DSMT4">
                  <p:embed/>
                </p:oleObj>
              </mc:Choice>
              <mc:Fallback>
                <p:oleObj name="Equation" r:id="rId24" imgW="72358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861050"/>
                        <a:ext cx="1725613" cy="9969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9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7362"/>
          </a:xfrm>
        </p:spPr>
        <p:txBody>
          <a:bodyPr>
            <a:noAutofit/>
          </a:bodyPr>
          <a:lstStyle/>
          <a:p>
            <a:r>
              <a:rPr lang="en-US" b="1" dirty="0" smtClean="0"/>
              <a:t>Force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530064" y="1367470"/>
            <a:ext cx="2278534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8583" y="2496117"/>
            <a:ext cx="2678017" cy="184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1524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5908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3539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148491" name="Object 11"/>
          <p:cNvGraphicFramePr>
            <a:graphicFrameLocks noChangeAspect="1"/>
          </p:cNvGraphicFramePr>
          <p:nvPr/>
        </p:nvGraphicFramePr>
        <p:xfrm>
          <a:off x="2220913" y="685800"/>
          <a:ext cx="69230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3670300" imgH="457200" progId="Equation.DSMT4">
                  <p:embed/>
                </p:oleObj>
              </mc:Choice>
              <mc:Fallback>
                <p:oleObj name="Equation" r:id="rId3" imgW="3670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685800"/>
                        <a:ext cx="6923087" cy="866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514" name="Picture 10" descr="Earth Illust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762000"/>
            <a:ext cx="1320089" cy="1352550"/>
          </a:xfrm>
          <a:prstGeom prst="rect">
            <a:avLst/>
          </a:prstGeom>
          <a:noFill/>
        </p:spPr>
      </p:pic>
      <p:graphicFrame>
        <p:nvGraphicFramePr>
          <p:cNvPr id="149515" name="Object 11"/>
          <p:cNvGraphicFramePr>
            <a:graphicFrameLocks noChangeAspect="1"/>
          </p:cNvGraphicFramePr>
          <p:nvPr/>
        </p:nvGraphicFramePr>
        <p:xfrm>
          <a:off x="1439863" y="3048000"/>
          <a:ext cx="69135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3670300" imgH="457200" progId="Equation.DSMT4">
                  <p:embed/>
                </p:oleObj>
              </mc:Choice>
              <mc:Fallback>
                <p:oleObj name="Equation" r:id="rId6" imgW="3670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3048000"/>
                        <a:ext cx="6913562" cy="863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rot="16200000" flipH="1">
            <a:off x="6781800" y="2819400"/>
            <a:ext cx="1752600" cy="12954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2209800" y="3657600"/>
            <a:ext cx="18288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191000"/>
            <a:ext cx="17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Centrifugal force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4572000" y="3657600"/>
            <a:ext cx="1219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33800" y="4267200"/>
            <a:ext cx="14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Coriolis</a:t>
            </a:r>
            <a:r>
              <a:rPr lang="en-US" b="1" dirty="0" smtClean="0"/>
              <a:t> force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943600" y="4254500"/>
            <a:ext cx="169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Azimuthal</a:t>
            </a:r>
            <a:r>
              <a:rPr lang="en-US" b="1" dirty="0" smtClean="0"/>
              <a:t> force</a:t>
            </a:r>
            <a:endParaRPr lang="en-US" b="1" dirty="0"/>
          </a:p>
        </p:txBody>
      </p:sp>
      <p:cxnSp>
        <p:nvCxnSpPr>
          <p:cNvPr id="43" name="Straight Arrow Connector 42"/>
          <p:cNvCxnSpPr/>
          <p:nvPr/>
        </p:nvCxnSpPr>
        <p:spPr>
          <a:xfrm rot="10800000" flipV="1">
            <a:off x="6553200" y="3733800"/>
            <a:ext cx="1219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875618" y="1905000"/>
            <a:ext cx="2010582" cy="591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8600" y="2496117"/>
            <a:ext cx="23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Earth in rotating frame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84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2a. Consider a person moving </a:t>
            </a:r>
            <a:r>
              <a:rPr lang="en-US" sz="3200" dirty="0" err="1" smtClean="0"/>
              <a:t>radially</a:t>
            </a:r>
            <a:r>
              <a:rPr lang="en-US" sz="3200" dirty="0" smtClean="0"/>
              <a:t> inward on a carousel with a velocity </a:t>
            </a:r>
            <a:r>
              <a:rPr lang="en-US" sz="3200" b="1" dirty="0" smtClean="0"/>
              <a:t>v. </a:t>
            </a:r>
            <a:r>
              <a:rPr lang="en-US" sz="3200" dirty="0" smtClean="0"/>
              <a:t>Let the carousel rotate in the X-Y plane with angular velocity </a:t>
            </a:r>
            <a:r>
              <a:rPr lang="en-US" sz="3200" b="1" dirty="0" smtClean="0">
                <a:sym typeface="Symbol"/>
              </a:rPr>
              <a:t></a:t>
            </a:r>
            <a:r>
              <a:rPr lang="en-US" sz="3200" dirty="0" smtClean="0">
                <a:sym typeface="Symbol"/>
              </a:rPr>
              <a:t>=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</a:t>
            </a:r>
            <a:r>
              <a:rPr lang="en-US" sz="3200" b="1" dirty="0" err="1" smtClean="0">
                <a:sym typeface="Symbol"/>
              </a:rPr>
              <a:t>e</a:t>
            </a:r>
            <a:r>
              <a:rPr lang="en-US" sz="3200" b="1" baseline="-25000" dirty="0" err="1" smtClean="0">
                <a:sym typeface="Symbol"/>
              </a:rPr>
              <a:t>z</a:t>
            </a:r>
            <a:r>
              <a:rPr lang="en-US" sz="3200" b="1" baseline="-25000" dirty="0" smtClean="0">
                <a:sym typeface="Symbol"/>
              </a:rPr>
              <a:t>. </a:t>
            </a:r>
            <a:r>
              <a:rPr lang="en-US" sz="3200" b="1" dirty="0" smtClean="0">
                <a:sym typeface="Symbol"/>
              </a:rPr>
              <a:t> </a:t>
            </a:r>
          </a:p>
          <a:p>
            <a:endParaRPr lang="en-US" sz="3200" b="1" dirty="0" smtClean="0">
              <a:sym typeface="Symbol"/>
            </a:endParaRPr>
          </a:p>
          <a:p>
            <a:pPr marL="342900" indent="-342900">
              <a:buAutoNum type="arabicParenBoth"/>
            </a:pPr>
            <a:r>
              <a:rPr lang="en-US" sz="3200" b="1" dirty="0" smtClean="0">
                <a:sym typeface="Symbol"/>
              </a:rPr>
              <a:t>What are the fictitious forces present?</a:t>
            </a:r>
          </a:p>
          <a:p>
            <a:pPr marL="342900" indent="-342900">
              <a:buAutoNum type="arabicParenBoth"/>
            </a:pPr>
            <a:r>
              <a:rPr lang="en-US" sz="3200" b="1" dirty="0" smtClean="0">
                <a:sym typeface="Symbol"/>
              </a:rPr>
              <a:t>What is the magnitude and direction of </a:t>
            </a:r>
            <a:r>
              <a:rPr lang="en-US" sz="3200" b="1" dirty="0" err="1" smtClean="0">
                <a:sym typeface="Symbol"/>
              </a:rPr>
              <a:t>coriolis</a:t>
            </a:r>
            <a:r>
              <a:rPr lang="en-US" sz="3200" b="1" dirty="0" smtClean="0">
                <a:sym typeface="Symbol"/>
              </a:rPr>
              <a:t> force?</a:t>
            </a:r>
            <a:endParaRPr lang="en-US" sz="3200" b="1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/>
          </a:p>
        </p:txBody>
      </p:sp>
      <p:sp>
        <p:nvSpPr>
          <p:cNvPr id="8" name="Oval 7"/>
          <p:cNvSpPr/>
          <p:nvPr/>
        </p:nvSpPr>
        <p:spPr>
          <a:xfrm>
            <a:off x="5486400" y="5486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76600" y="3783904"/>
            <a:ext cx="2510425" cy="2159696"/>
            <a:chOff x="3276600" y="3783904"/>
            <a:chExt cx="2510425" cy="2159696"/>
          </a:xfrm>
        </p:grpSpPr>
        <p:sp>
          <p:nvSpPr>
            <p:cNvPr id="5" name="Oval 4"/>
            <p:cNvSpPr/>
            <p:nvPr/>
          </p:nvSpPr>
          <p:spPr>
            <a:xfrm>
              <a:off x="3276600" y="5257800"/>
              <a:ext cx="2286000" cy="685800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835047" y="5098093"/>
              <a:ext cx="951978" cy="350729"/>
            </a:xfrm>
            <a:custGeom>
              <a:avLst/>
              <a:gdLst>
                <a:gd name="connsiteX0" fmla="*/ 951978 w 951978"/>
                <a:gd name="connsiteY0" fmla="*/ 350729 h 350729"/>
                <a:gd name="connsiteX1" fmla="*/ 814191 w 951978"/>
                <a:gd name="connsiteY1" fmla="*/ 212943 h 350729"/>
                <a:gd name="connsiteX2" fmla="*/ 638827 w 951978"/>
                <a:gd name="connsiteY2" fmla="*/ 100208 h 350729"/>
                <a:gd name="connsiteX3" fmla="*/ 450937 w 951978"/>
                <a:gd name="connsiteY3" fmla="*/ 50104 h 350729"/>
                <a:gd name="connsiteX4" fmla="*/ 0 w 951978"/>
                <a:gd name="connsiteY4" fmla="*/ 0 h 35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978" h="350729">
                  <a:moveTo>
                    <a:pt x="951978" y="350729"/>
                  </a:moveTo>
                  <a:cubicBezTo>
                    <a:pt x="909180" y="302713"/>
                    <a:pt x="866383" y="254697"/>
                    <a:pt x="814191" y="212943"/>
                  </a:cubicBezTo>
                  <a:cubicBezTo>
                    <a:pt x="761999" y="171189"/>
                    <a:pt x="699369" y="127348"/>
                    <a:pt x="638827" y="100208"/>
                  </a:cubicBezTo>
                  <a:cubicBezTo>
                    <a:pt x="578285" y="73068"/>
                    <a:pt x="557408" y="66805"/>
                    <a:pt x="450937" y="50104"/>
                  </a:cubicBezTo>
                  <a:cubicBezTo>
                    <a:pt x="344466" y="33403"/>
                    <a:pt x="172233" y="16701"/>
                    <a:pt x="0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3581400" y="4800600"/>
              <a:ext cx="16764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19600" y="378390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585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2a.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Moving radially on a carousel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419600"/>
            <a:ext cx="6407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Coriolis</a:t>
            </a:r>
            <a:r>
              <a:rPr lang="en-US" sz="2800" dirty="0" smtClean="0"/>
              <a:t> force points tangentially inward</a:t>
            </a:r>
            <a:endParaRPr lang="en-US" sz="2800" dirty="0"/>
          </a:p>
        </p:txBody>
      </p:sp>
      <p:graphicFrame>
        <p:nvGraphicFramePr>
          <p:cNvPr id="1525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39389"/>
              </p:ext>
            </p:extLst>
          </p:nvPr>
        </p:nvGraphicFramePr>
        <p:xfrm>
          <a:off x="4627563" y="2362200"/>
          <a:ext cx="31877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688760" imgH="228600" progId="Equation.DSMT4">
                  <p:embed/>
                </p:oleObj>
              </mc:Choice>
              <mc:Fallback>
                <p:oleObj name="Equation" r:id="rId3" imgW="1688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2362200"/>
                        <a:ext cx="3187700" cy="434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/>
          <p:cNvGrpSpPr/>
          <p:nvPr/>
        </p:nvGrpSpPr>
        <p:grpSpPr>
          <a:xfrm>
            <a:off x="2071901" y="1905000"/>
            <a:ext cx="2423899" cy="2171483"/>
            <a:chOff x="3138701" y="3783904"/>
            <a:chExt cx="2423899" cy="2171483"/>
          </a:xfrm>
        </p:grpSpPr>
        <p:sp>
          <p:nvSpPr>
            <p:cNvPr id="9" name="Oval 8"/>
            <p:cNvSpPr/>
            <p:nvPr/>
          </p:nvSpPr>
          <p:spPr>
            <a:xfrm>
              <a:off x="3276600" y="5257800"/>
              <a:ext cx="2286000" cy="685800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7793011">
              <a:off x="2838077" y="5304033"/>
              <a:ext cx="951978" cy="350729"/>
            </a:xfrm>
            <a:custGeom>
              <a:avLst/>
              <a:gdLst>
                <a:gd name="connsiteX0" fmla="*/ 951978 w 951978"/>
                <a:gd name="connsiteY0" fmla="*/ 350729 h 350729"/>
                <a:gd name="connsiteX1" fmla="*/ 814191 w 951978"/>
                <a:gd name="connsiteY1" fmla="*/ 212943 h 350729"/>
                <a:gd name="connsiteX2" fmla="*/ 638827 w 951978"/>
                <a:gd name="connsiteY2" fmla="*/ 100208 h 350729"/>
                <a:gd name="connsiteX3" fmla="*/ 450937 w 951978"/>
                <a:gd name="connsiteY3" fmla="*/ 50104 h 350729"/>
                <a:gd name="connsiteX4" fmla="*/ 0 w 951978"/>
                <a:gd name="connsiteY4" fmla="*/ 0 h 35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978" h="350729">
                  <a:moveTo>
                    <a:pt x="951978" y="350729"/>
                  </a:moveTo>
                  <a:cubicBezTo>
                    <a:pt x="909180" y="302713"/>
                    <a:pt x="866383" y="254697"/>
                    <a:pt x="814191" y="212943"/>
                  </a:cubicBezTo>
                  <a:cubicBezTo>
                    <a:pt x="761999" y="171189"/>
                    <a:pt x="699369" y="127348"/>
                    <a:pt x="638827" y="100208"/>
                  </a:cubicBezTo>
                  <a:cubicBezTo>
                    <a:pt x="578285" y="73068"/>
                    <a:pt x="557408" y="66805"/>
                    <a:pt x="450937" y="50104"/>
                  </a:cubicBezTo>
                  <a:cubicBezTo>
                    <a:pt x="344466" y="33403"/>
                    <a:pt x="172233" y="16701"/>
                    <a:pt x="0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4648200" y="5536504"/>
              <a:ext cx="902918" cy="37056"/>
            </a:xfrm>
            <a:prstGeom prst="straightConnector1">
              <a:avLst/>
            </a:prstGeom>
            <a:ln w="571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59266" y="534757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81400" y="4800600"/>
              <a:ext cx="16764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19600" y="378390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</p:grpSp>
      <p:cxnSp>
        <p:nvCxnSpPr>
          <p:cNvPr id="20" name="Straight Arrow Connector 19"/>
          <p:cNvCxnSpPr>
            <a:stCxn id="9" idx="6"/>
          </p:cNvCxnSpPr>
          <p:nvPr/>
        </p:nvCxnSpPr>
        <p:spPr>
          <a:xfrm flipH="1" flipV="1">
            <a:off x="4114800" y="3200400"/>
            <a:ext cx="381000" cy="5213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7587" name="Object 3"/>
          <p:cNvGraphicFramePr>
            <a:graphicFrameLocks noChangeAspect="1"/>
          </p:cNvGraphicFramePr>
          <p:nvPr/>
        </p:nvGraphicFramePr>
        <p:xfrm>
          <a:off x="4267200" y="2971800"/>
          <a:ext cx="766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406224" imgH="228501" progId="Equation.DSMT4">
                  <p:embed/>
                </p:oleObj>
              </mc:Choice>
              <mc:Fallback>
                <p:oleObj name="Equation" r:id="rId5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971800"/>
                        <a:ext cx="766762" cy="434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4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2b. Consider a person moving tangentially inward on a carousel with a velocity </a:t>
            </a:r>
            <a:r>
              <a:rPr lang="en-US" sz="3200" b="1" dirty="0" smtClean="0"/>
              <a:t>v. </a:t>
            </a:r>
            <a:r>
              <a:rPr lang="en-US" sz="3200" dirty="0" smtClean="0"/>
              <a:t>Let the carousel rotate in the X-Y plane with angular velocity </a:t>
            </a:r>
            <a:r>
              <a:rPr lang="en-US" sz="3200" b="1" dirty="0" smtClean="0">
                <a:sym typeface="Symbol"/>
              </a:rPr>
              <a:t></a:t>
            </a:r>
            <a:r>
              <a:rPr lang="en-US" sz="3200" dirty="0" smtClean="0">
                <a:sym typeface="Symbol"/>
              </a:rPr>
              <a:t>=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</a:t>
            </a:r>
            <a:r>
              <a:rPr lang="en-US" sz="3200" b="1" dirty="0" err="1" smtClean="0">
                <a:sym typeface="Symbol"/>
              </a:rPr>
              <a:t>e</a:t>
            </a:r>
            <a:r>
              <a:rPr lang="en-US" sz="3200" b="1" baseline="-25000" dirty="0" err="1" smtClean="0">
                <a:sym typeface="Symbol"/>
              </a:rPr>
              <a:t>z</a:t>
            </a:r>
            <a:r>
              <a:rPr lang="en-US" sz="3200" b="1" baseline="-25000" dirty="0" smtClean="0">
                <a:sym typeface="Symbol"/>
              </a:rPr>
              <a:t>. </a:t>
            </a:r>
            <a:r>
              <a:rPr lang="en-US" sz="3200" b="1" dirty="0" smtClean="0">
                <a:sym typeface="Symbol"/>
              </a:rPr>
              <a:t> </a:t>
            </a:r>
          </a:p>
          <a:p>
            <a:endParaRPr lang="en-US" sz="3200" b="1" dirty="0" smtClean="0">
              <a:sym typeface="Symbol"/>
            </a:endParaRPr>
          </a:p>
          <a:p>
            <a:pPr marL="342900" indent="-342900">
              <a:buAutoNum type="arabicParenBoth"/>
            </a:pPr>
            <a:r>
              <a:rPr lang="en-US" sz="3200" b="1" dirty="0" smtClean="0">
                <a:sym typeface="Symbol"/>
              </a:rPr>
              <a:t>What are the fictitious forces present?</a:t>
            </a:r>
          </a:p>
          <a:p>
            <a:pPr marL="342900" indent="-342900">
              <a:buAutoNum type="arabicParenBoth"/>
            </a:pPr>
            <a:r>
              <a:rPr lang="en-US" sz="3200" b="1" dirty="0" smtClean="0">
                <a:sym typeface="Symbol"/>
              </a:rPr>
              <a:t>What is the magnitude and direction of </a:t>
            </a:r>
            <a:r>
              <a:rPr lang="en-US" sz="3200" b="1" dirty="0" err="1" smtClean="0">
                <a:sym typeface="Symbol"/>
              </a:rPr>
              <a:t>coriolis</a:t>
            </a:r>
            <a:r>
              <a:rPr lang="en-US" sz="3200" b="1" dirty="0" smtClean="0">
                <a:sym typeface="Symbol"/>
              </a:rPr>
              <a:t> force?</a:t>
            </a:r>
            <a:endParaRPr lang="en-US" sz="3200" b="1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baseline="-25000" dirty="0" smtClean="0">
              <a:sym typeface="Symbol"/>
            </a:endParaRPr>
          </a:p>
          <a:p>
            <a:pPr marL="342900" indent="-342900">
              <a:buAutoNum type="arabicParenBoth"/>
            </a:pPr>
            <a:endParaRPr lang="en-US" sz="3200" b="1" dirty="0"/>
          </a:p>
        </p:txBody>
      </p:sp>
      <p:sp>
        <p:nvSpPr>
          <p:cNvPr id="8" name="Oval 7"/>
          <p:cNvSpPr/>
          <p:nvPr/>
        </p:nvSpPr>
        <p:spPr>
          <a:xfrm>
            <a:off x="5486400" y="5486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3276600" y="3783904"/>
            <a:ext cx="2510425" cy="2159696"/>
            <a:chOff x="3276600" y="3783904"/>
            <a:chExt cx="2510425" cy="2159696"/>
          </a:xfrm>
        </p:grpSpPr>
        <p:sp>
          <p:nvSpPr>
            <p:cNvPr id="5" name="Oval 4"/>
            <p:cNvSpPr/>
            <p:nvPr/>
          </p:nvSpPr>
          <p:spPr>
            <a:xfrm>
              <a:off x="3276600" y="5257800"/>
              <a:ext cx="2286000" cy="685800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835047" y="5098093"/>
              <a:ext cx="951978" cy="350729"/>
            </a:xfrm>
            <a:custGeom>
              <a:avLst/>
              <a:gdLst>
                <a:gd name="connsiteX0" fmla="*/ 951978 w 951978"/>
                <a:gd name="connsiteY0" fmla="*/ 350729 h 350729"/>
                <a:gd name="connsiteX1" fmla="*/ 814191 w 951978"/>
                <a:gd name="connsiteY1" fmla="*/ 212943 h 350729"/>
                <a:gd name="connsiteX2" fmla="*/ 638827 w 951978"/>
                <a:gd name="connsiteY2" fmla="*/ 100208 h 350729"/>
                <a:gd name="connsiteX3" fmla="*/ 450937 w 951978"/>
                <a:gd name="connsiteY3" fmla="*/ 50104 h 350729"/>
                <a:gd name="connsiteX4" fmla="*/ 0 w 951978"/>
                <a:gd name="connsiteY4" fmla="*/ 0 h 35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978" h="350729">
                  <a:moveTo>
                    <a:pt x="951978" y="350729"/>
                  </a:moveTo>
                  <a:cubicBezTo>
                    <a:pt x="909180" y="302713"/>
                    <a:pt x="866383" y="254697"/>
                    <a:pt x="814191" y="212943"/>
                  </a:cubicBezTo>
                  <a:cubicBezTo>
                    <a:pt x="761999" y="171189"/>
                    <a:pt x="699369" y="127348"/>
                    <a:pt x="638827" y="100208"/>
                  </a:cubicBezTo>
                  <a:cubicBezTo>
                    <a:pt x="578285" y="73068"/>
                    <a:pt x="557408" y="66805"/>
                    <a:pt x="450937" y="50104"/>
                  </a:cubicBezTo>
                  <a:cubicBezTo>
                    <a:pt x="344466" y="33403"/>
                    <a:pt x="172233" y="16701"/>
                    <a:pt x="0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3581400" y="4800600"/>
              <a:ext cx="16764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19600" y="378390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5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2b.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Moving tangentially inward on a carousel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419600"/>
            <a:ext cx="5990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Coriolis</a:t>
            </a:r>
            <a:r>
              <a:rPr lang="en-US" sz="2800" dirty="0" smtClean="0"/>
              <a:t> force points </a:t>
            </a:r>
            <a:r>
              <a:rPr lang="en-US" sz="2800" dirty="0" err="1" smtClean="0"/>
              <a:t>radially</a:t>
            </a:r>
            <a:r>
              <a:rPr lang="en-US" sz="2800" dirty="0" smtClean="0"/>
              <a:t> outward</a:t>
            </a:r>
            <a:endParaRPr lang="en-US" sz="2800" dirty="0"/>
          </a:p>
        </p:txBody>
      </p:sp>
      <p:graphicFrame>
        <p:nvGraphicFramePr>
          <p:cNvPr id="152577" name="Object 1"/>
          <p:cNvGraphicFramePr>
            <a:graphicFrameLocks noChangeAspect="1"/>
          </p:cNvGraphicFramePr>
          <p:nvPr/>
        </p:nvGraphicFramePr>
        <p:xfrm>
          <a:off x="6096000" y="2362200"/>
          <a:ext cx="17732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939800" imgH="228600" progId="Equation.DSMT4">
                  <p:embed/>
                </p:oleObj>
              </mc:Choice>
              <mc:Fallback>
                <p:oleObj name="Equation" r:id="rId3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62200"/>
                        <a:ext cx="1773237" cy="434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2209800" y="3378896"/>
            <a:ext cx="2286000" cy="685800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17793011">
            <a:off x="1771277" y="3425129"/>
            <a:ext cx="951978" cy="350729"/>
          </a:xfrm>
          <a:custGeom>
            <a:avLst/>
            <a:gdLst>
              <a:gd name="connsiteX0" fmla="*/ 951978 w 951978"/>
              <a:gd name="connsiteY0" fmla="*/ 350729 h 350729"/>
              <a:gd name="connsiteX1" fmla="*/ 814191 w 951978"/>
              <a:gd name="connsiteY1" fmla="*/ 212943 h 350729"/>
              <a:gd name="connsiteX2" fmla="*/ 638827 w 951978"/>
              <a:gd name="connsiteY2" fmla="*/ 100208 h 350729"/>
              <a:gd name="connsiteX3" fmla="*/ 450937 w 951978"/>
              <a:gd name="connsiteY3" fmla="*/ 50104 h 350729"/>
              <a:gd name="connsiteX4" fmla="*/ 0 w 951978"/>
              <a:gd name="connsiteY4" fmla="*/ 0 h 35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978" h="350729">
                <a:moveTo>
                  <a:pt x="951978" y="350729"/>
                </a:moveTo>
                <a:cubicBezTo>
                  <a:pt x="909180" y="302713"/>
                  <a:pt x="866383" y="254697"/>
                  <a:pt x="814191" y="212943"/>
                </a:cubicBezTo>
                <a:cubicBezTo>
                  <a:pt x="761999" y="171189"/>
                  <a:pt x="699369" y="127348"/>
                  <a:pt x="638827" y="100208"/>
                </a:cubicBezTo>
                <a:cubicBezTo>
                  <a:pt x="578285" y="73068"/>
                  <a:pt x="557408" y="66805"/>
                  <a:pt x="450937" y="50104"/>
                </a:cubicBezTo>
                <a:cubicBezTo>
                  <a:pt x="344466" y="33403"/>
                  <a:pt x="172233" y="16701"/>
                  <a:pt x="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84318" y="3694656"/>
            <a:ext cx="925882" cy="39144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3200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514600" y="2921696"/>
            <a:ext cx="16764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0" y="1905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9" idx="6"/>
          </p:cNvCxnSpPr>
          <p:nvPr/>
        </p:nvCxnSpPr>
        <p:spPr>
          <a:xfrm flipH="1" flipV="1">
            <a:off x="4114800" y="3200400"/>
            <a:ext cx="381000" cy="5213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7587" name="Object 3"/>
          <p:cNvGraphicFramePr>
            <a:graphicFrameLocks noChangeAspect="1"/>
          </p:cNvGraphicFramePr>
          <p:nvPr/>
        </p:nvGraphicFramePr>
        <p:xfrm>
          <a:off x="5410200" y="3657600"/>
          <a:ext cx="766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406224" imgH="228501" progId="Equation.DSMT4">
                  <p:embed/>
                </p:oleObj>
              </mc:Choice>
              <mc:Fallback>
                <p:oleObj name="Equation" r:id="rId5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0"/>
                        <a:ext cx="766762" cy="434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6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453</Words>
  <Application>Microsoft Office PowerPoint</Application>
  <PresentationFormat>On-screen Show (4:3)</PresentationFormat>
  <Paragraphs>97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Fictitious Forces (Recap) </vt:lpstr>
      <vt:lpstr>Relating the Co-ordinates (Recap) NON-ROTATING TO ROTATING</vt:lpstr>
      <vt:lpstr>Relating the Co-ordinates (Recap)</vt:lpstr>
      <vt:lpstr>Vector nature of angular velocity and angular momentum</vt:lpstr>
      <vt:lpstr>Force</vt:lpstr>
      <vt:lpstr>PowerPoint Presentation</vt:lpstr>
      <vt:lpstr>2a.</vt:lpstr>
      <vt:lpstr>PowerPoint Presentation</vt:lpstr>
      <vt:lpstr>2b.</vt:lpstr>
      <vt:lpstr>Quantitative analysis of fictitious forces in earth’s frame</vt:lpstr>
      <vt:lpstr>PowerPoint Presentation</vt:lpstr>
      <vt:lpstr>PowerPoint Presentation</vt:lpstr>
      <vt:lpstr>PowerPoint Presentation</vt:lpstr>
      <vt:lpstr>Centrifugal force</vt:lpstr>
      <vt:lpstr>Effective gravity: Centrifugal force</vt:lpstr>
      <vt:lpstr>PowerPoint Presentation</vt:lpstr>
      <vt:lpstr>PowerPoint Presentation</vt:lpstr>
      <vt:lpstr>PowerPoint Presentation</vt:lpstr>
      <vt:lpstr>Coriolis Force (A quantitative analysis in earth frame)</vt:lpstr>
      <vt:lpstr>PowerPoint Presentation</vt:lpstr>
      <vt:lpstr>Coriolis Force (A quantitative analysis in earth frame)</vt:lpstr>
      <vt:lpstr>Coriolis Force (A quantitative analysis in earth frame)</vt:lpstr>
      <vt:lpstr>Coriolis effect on mass dropped from IIT Patna admin building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Fictitious Forces (Recap)</dc:title>
  <dc:creator>iitp</dc:creator>
  <cp:lastModifiedBy>iitp</cp:lastModifiedBy>
  <cp:revision>2</cp:revision>
  <dcterms:created xsi:type="dcterms:W3CDTF">2019-10-22T16:07:16Z</dcterms:created>
  <dcterms:modified xsi:type="dcterms:W3CDTF">2019-10-29T11:20:06Z</dcterms:modified>
</cp:coreProperties>
</file>