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2" r:id="rId11"/>
    <p:sldId id="265" r:id="rId12"/>
    <p:sldId id="291" r:id="rId13"/>
    <p:sldId id="266" r:id="rId14"/>
    <p:sldId id="293" r:id="rId15"/>
    <p:sldId id="294" r:id="rId16"/>
    <p:sldId id="295" r:id="rId17"/>
    <p:sldId id="296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21.wmf"/><Relationship Id="rId4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21.wmf"/><Relationship Id="rId4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1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2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4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0900E-56F9-4BC2-854D-7B95D100DD5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1A9FA-731D-42F4-90C2-4E398A78C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A8FB-33C9-484B-89CB-ACEAA583202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CDFE-E1FB-4833-9F19-289B25398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294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A8FB-33C9-484B-89CB-ACEAA583202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CDFE-E1FB-4833-9F19-289B25398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3385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A8FB-33C9-484B-89CB-ACEAA583202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CDFE-E1FB-4833-9F19-289B25398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121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A8FB-33C9-484B-89CB-ACEAA583202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CDFE-E1FB-4833-9F19-289B25398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070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A8FB-33C9-484B-89CB-ACEAA583202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CDFE-E1FB-4833-9F19-289B25398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283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A8FB-33C9-484B-89CB-ACEAA583202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CDFE-E1FB-4833-9F19-289B25398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997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A8FB-33C9-484B-89CB-ACEAA583202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CDFE-E1FB-4833-9F19-289B25398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645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A8FB-33C9-484B-89CB-ACEAA583202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CDFE-E1FB-4833-9F19-289B25398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559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A8FB-33C9-484B-89CB-ACEAA583202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CDFE-E1FB-4833-9F19-289B25398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925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A8FB-33C9-484B-89CB-ACEAA583202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CDFE-E1FB-4833-9F19-289B25398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24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A8FB-33C9-484B-89CB-ACEAA583202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CDFE-E1FB-4833-9F19-289B25398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595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1A8FB-33C9-484B-89CB-ACEAA583202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8CDFE-E1FB-4833-9F19-289B25398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4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5.wmf"/><Relationship Id="rId3" Type="http://schemas.openxmlformats.org/officeDocument/2006/relationships/image" Target="../media/image22.gi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38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22.gif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22.gif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0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5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10.bin"/><Relationship Id="rId21" Type="http://schemas.openxmlformats.org/officeDocument/2006/relationships/image" Target="../media/image20.wmf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6.wmf"/><Relationship Id="rId3" Type="http://schemas.openxmlformats.org/officeDocument/2006/relationships/image" Target="../media/image22.gi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5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98"/>
            <a:ext cx="8229600" cy="914400"/>
          </a:xfrm>
        </p:spPr>
        <p:txBody>
          <a:bodyPr/>
          <a:lstStyle/>
          <a:p>
            <a:r>
              <a:rPr lang="en-US" dirty="0"/>
              <a:t>Highlights of the course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914400"/>
            <a:ext cx="2743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Co-ordinate Systems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484783" y="1458817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1981200"/>
            <a:ext cx="2743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Introduction to Vector Operators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96447" y="3048000"/>
            <a:ext cx="37338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Work , Energy and Conservation laws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95800" y="25146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41148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Rigid body in motion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507736" y="3593336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19400" y="5191698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Oscillations and Waves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507736" y="4670234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61722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Quantum Physics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4507736" y="5747132"/>
            <a:ext cx="304800" cy="425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61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461436"/>
              </p:ext>
            </p:extLst>
          </p:nvPr>
        </p:nvGraphicFramePr>
        <p:xfrm>
          <a:off x="2667000" y="152400"/>
          <a:ext cx="2973387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name="Equation" r:id="rId3" imgW="1333500" imgH="558800" progId="Equation.DSMT4">
                  <p:embed/>
                </p:oleObj>
              </mc:Choice>
              <mc:Fallback>
                <p:oleObj name="Equation" r:id="rId3" imgW="1333500" imgH="558800" progId="Equation.DSMT4">
                  <p:embed/>
                  <p:pic>
                    <p:nvPicPr>
                      <p:cNvPr id="43014" name="Object 6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667000" y="152400"/>
                        <a:ext cx="2973387" cy="1243013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327008"/>
              </p:ext>
            </p:extLst>
          </p:nvPr>
        </p:nvGraphicFramePr>
        <p:xfrm>
          <a:off x="5943600" y="519906"/>
          <a:ext cx="26019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Equation" r:id="rId5" imgW="1168400" imgH="228600" progId="Equation.DSMT4">
                  <p:embed/>
                </p:oleObj>
              </mc:Choice>
              <mc:Fallback>
                <p:oleObj name="Equation" r:id="rId5" imgW="1168400" imgH="228600" progId="Equation.DSMT4">
                  <p:embed/>
                  <p:pic>
                    <p:nvPicPr>
                      <p:cNvPr id="43015" name="Object 7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43600" y="519906"/>
                        <a:ext cx="2601913" cy="50800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133424"/>
              </p:ext>
            </p:extLst>
          </p:nvPr>
        </p:nvGraphicFramePr>
        <p:xfrm>
          <a:off x="3048000" y="1395413"/>
          <a:ext cx="2342883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" name="Equation" r:id="rId7" imgW="977760" imgH="228600" progId="Equation.DSMT4">
                  <p:embed/>
                </p:oleObj>
              </mc:Choice>
              <mc:Fallback>
                <p:oleObj name="Equation" r:id="rId7" imgW="977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0" y="1395413"/>
                        <a:ext cx="2342883" cy="54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259864"/>
              </p:ext>
            </p:extLst>
          </p:nvPr>
        </p:nvGraphicFramePr>
        <p:xfrm>
          <a:off x="762000" y="1766887"/>
          <a:ext cx="7186613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" name="Equation" r:id="rId9" imgW="4317840" imgH="888840" progId="Equation.DSMT4">
                  <p:embed/>
                </p:oleObj>
              </mc:Choice>
              <mc:Fallback>
                <p:oleObj name="Equation" r:id="rId9" imgW="4317840" imgH="8888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2000" y="1766887"/>
                        <a:ext cx="7186613" cy="147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66158"/>
              </p:ext>
            </p:extLst>
          </p:nvPr>
        </p:nvGraphicFramePr>
        <p:xfrm>
          <a:off x="2556835" y="3222727"/>
          <a:ext cx="3193715" cy="1239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" name="Equation" r:id="rId11" imgW="1892160" imgH="736560" progId="Equation.DSMT4">
                  <p:embed/>
                </p:oleObj>
              </mc:Choice>
              <mc:Fallback>
                <p:oleObj name="Equation" r:id="rId11" imgW="1892160" imgH="736560" progId="Equation.DSMT4">
                  <p:embed/>
                  <p:pic>
                    <p:nvPicPr>
                      <p:cNvPr id="4" name="Object 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56835" y="3222727"/>
                        <a:ext cx="3193715" cy="1239997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836693"/>
              </p:ext>
            </p:extLst>
          </p:nvPr>
        </p:nvGraphicFramePr>
        <p:xfrm>
          <a:off x="244475" y="4521200"/>
          <a:ext cx="7820025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" name="Equation" r:id="rId13" imgW="4698720" imgH="736560" progId="Equation.DSMT4">
                  <p:embed/>
                </p:oleObj>
              </mc:Choice>
              <mc:Fallback>
                <p:oleObj name="Equation" r:id="rId13" imgW="4698720" imgH="736560" progId="Equation.DSMT4">
                  <p:embed/>
                  <p:pic>
                    <p:nvPicPr>
                      <p:cNvPr id="8" name="Object 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4475" y="4521200"/>
                        <a:ext cx="7820025" cy="122078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47399"/>
              </p:ext>
            </p:extLst>
          </p:nvPr>
        </p:nvGraphicFramePr>
        <p:xfrm>
          <a:off x="3135313" y="5918200"/>
          <a:ext cx="20367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" name="Equation" r:id="rId15" imgW="914400" imgH="253800" progId="Equation.DSMT4">
                  <p:embed/>
                </p:oleObj>
              </mc:Choice>
              <mc:Fallback>
                <p:oleObj name="Equation" r:id="rId15" imgW="914400" imgH="253800" progId="Equation.DSMT4">
                  <p:embed/>
                  <p:pic>
                    <p:nvPicPr>
                      <p:cNvPr id="43017" name="Object 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135313" y="5918200"/>
                        <a:ext cx="2036762" cy="56515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2105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700" b="1"/>
              <a:t>Solving the equation of Simple Harmonic Motion</a:t>
            </a:r>
            <a:endParaRPr lang="en-US"/>
          </a:p>
        </p:txBody>
      </p:sp>
      <p:pic>
        <p:nvPicPr>
          <p:cNvPr id="43010" name="Picture 2" descr="SolveHarmonic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685800"/>
            <a:ext cx="3810000" cy="2286001"/>
          </a:xfrm>
          <a:prstGeom prst="rect">
            <a:avLst/>
          </a:prstGeom>
          <a:noFill/>
        </p:spPr>
      </p:pic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4303713" y="609600"/>
          <a:ext cx="3217862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Equation" r:id="rId4" imgW="1612900" imgH="495300" progId="Equation.DSMT4">
                  <p:embed/>
                </p:oleObj>
              </mc:Choice>
              <mc:Fallback>
                <p:oleObj name="Equation" r:id="rId4" imgW="1612900" imgH="495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303713" y="609600"/>
                        <a:ext cx="3217862" cy="98583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5667375" y="2722563"/>
          <a:ext cx="2459038" cy="16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Equation" r:id="rId6" imgW="1295400" imgH="863600" progId="Equation.DSMT4">
                  <p:embed/>
                </p:oleObj>
              </mc:Choice>
              <mc:Fallback>
                <p:oleObj name="Equation" r:id="rId6" imgW="1295400" imgH="863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667375" y="2722563"/>
                        <a:ext cx="2459038" cy="1636712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81000" y="3048000"/>
            <a:ext cx="4268861" cy="369332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/>
              <a:t>Integrating again after separating variables</a:t>
            </a:r>
            <a:endParaRPr lang="en-US" b="1" i="1" baseline="-25000"/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649288" y="3530600"/>
          <a:ext cx="3141662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8" imgW="1409088" imgH="672808" progId="Equation.DSMT4">
                  <p:embed/>
                </p:oleObj>
              </mc:Choice>
              <mc:Fallback>
                <p:oleObj name="Equation" r:id="rId8" imgW="1409088" imgH="672808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49288" y="3530600"/>
                        <a:ext cx="3141662" cy="1497013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928688" y="3530600"/>
          <a:ext cx="2662237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Equation" r:id="rId10" imgW="1193800" imgH="673100" progId="Equation.DSMT4">
                  <p:embed/>
                </p:oleObj>
              </mc:Choice>
              <mc:Fallback>
                <p:oleObj name="Equation" r:id="rId10" imgW="1193800" imgH="673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28688" y="3530600"/>
                        <a:ext cx="2662237" cy="1497013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716096"/>
              </p:ext>
            </p:extLst>
          </p:nvPr>
        </p:nvGraphicFramePr>
        <p:xfrm>
          <a:off x="3676372" y="5257800"/>
          <a:ext cx="28860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Equation" r:id="rId12" imgW="1295400" imgH="393700" progId="Equation.DSMT4">
                  <p:embed/>
                </p:oleObj>
              </mc:Choice>
              <mc:Fallback>
                <p:oleObj name="Equation" r:id="rId12" imgW="12954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676372" y="5257800"/>
                        <a:ext cx="2886075" cy="874712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419600" y="2133600"/>
            <a:ext cx="454361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Choose Initial conditions: at </a:t>
            </a:r>
            <a:r>
              <a:rPr lang="en-US" b="1" i="1" dirty="0">
                <a:solidFill>
                  <a:schemeClr val="bg1"/>
                </a:solidFill>
              </a:rPr>
              <a:t>t=0, V=</a:t>
            </a:r>
            <a:r>
              <a:rPr lang="en-US" b="1" i="1" dirty="0" err="1">
                <a:solidFill>
                  <a:schemeClr val="bg1"/>
                </a:solidFill>
              </a:rPr>
              <a:t>V</a:t>
            </a:r>
            <a:r>
              <a:rPr lang="en-US" b="1" i="1" baseline="-25000" dirty="0" err="1">
                <a:solidFill>
                  <a:schemeClr val="bg1"/>
                </a:solidFill>
              </a:rPr>
              <a:t>max</a:t>
            </a:r>
            <a:r>
              <a:rPr lang="en-US" b="1" i="1" dirty="0">
                <a:solidFill>
                  <a:schemeClr val="bg1"/>
                </a:solidFill>
              </a:rPr>
              <a:t>, </a:t>
            </a:r>
            <a:r>
              <a:rPr lang="en-US" b="1" i="1" dirty="0" smtClean="0">
                <a:solidFill>
                  <a:schemeClr val="bg1"/>
                </a:solidFill>
              </a:rPr>
              <a:t>x</a:t>
            </a:r>
            <a:r>
              <a:rPr lang="en-US" b="1" i="1" baseline="-25000" dirty="0" smtClean="0">
                <a:solidFill>
                  <a:schemeClr val="bg1"/>
                </a:solidFill>
              </a:rPr>
              <a:t>0</a:t>
            </a:r>
            <a:r>
              <a:rPr lang="en-US" b="1" i="1" dirty="0" smtClean="0">
                <a:solidFill>
                  <a:schemeClr val="bg1"/>
                </a:solidFill>
              </a:rPr>
              <a:t>=0</a:t>
            </a:r>
            <a:endParaRPr lang="en-US" b="1" i="1" baseline="-25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70600" y="172720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Case II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1543374" y="2247900"/>
            <a:ext cx="9906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71974" y="1473200"/>
            <a:ext cx="136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x</a:t>
            </a:r>
            <a:r>
              <a:rPr lang="en-US" b="1" i="1" baseline="-25000" dirty="0" smtClean="0"/>
              <a:t>0</a:t>
            </a:r>
            <a:r>
              <a:rPr lang="en-US" b="1" i="1" dirty="0" smtClean="0"/>
              <a:t>=0</a:t>
            </a:r>
            <a:r>
              <a:rPr lang="en-US" b="1" i="1" dirty="0"/>
              <a:t>, v=</a:t>
            </a:r>
            <a:r>
              <a:rPr lang="en-US" b="1" i="1" dirty="0" err="1"/>
              <a:t>v</a:t>
            </a:r>
            <a:r>
              <a:rPr lang="en-US" b="1" i="1" baseline="-25000" dirty="0" err="1"/>
              <a:t>max</a:t>
            </a:r>
            <a:endParaRPr lang="en-US" b="1" i="1" baseline="-25000" dirty="0"/>
          </a:p>
        </p:txBody>
      </p:sp>
    </p:spTree>
    <p:extLst>
      <p:ext uri="{BB962C8B-B14F-4D97-AF65-F5344CB8AC3E}">
        <p14:creationId xmlns:p14="http://schemas.microsoft.com/office/powerpoint/2010/main" val="4152880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802019"/>
              </p:ext>
            </p:extLst>
          </p:nvPr>
        </p:nvGraphicFramePr>
        <p:xfrm>
          <a:off x="2994661" y="45097"/>
          <a:ext cx="2662237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Equation" r:id="rId3" imgW="1193800" imgH="673100" progId="Equation.DSMT4">
                  <p:embed/>
                </p:oleObj>
              </mc:Choice>
              <mc:Fallback>
                <p:oleObj name="Equation" r:id="rId3" imgW="1193800" imgH="673100" progId="Equation.DSMT4">
                  <p:embed/>
                  <p:pic>
                    <p:nvPicPr>
                      <p:cNvPr id="43014" name="Object 6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94661" y="45097"/>
                        <a:ext cx="2662237" cy="1497013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952025"/>
              </p:ext>
            </p:extLst>
          </p:nvPr>
        </p:nvGraphicFramePr>
        <p:xfrm>
          <a:off x="5965823" y="244965"/>
          <a:ext cx="28860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Equation" r:id="rId5" imgW="1295280" imgH="393480" progId="Equation.DSMT4">
                  <p:embed/>
                </p:oleObj>
              </mc:Choice>
              <mc:Fallback>
                <p:oleObj name="Equation" r:id="rId5" imgW="1295280" imgH="393480" progId="Equation.DSMT4">
                  <p:embed/>
                  <p:pic>
                    <p:nvPicPr>
                      <p:cNvPr id="43015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65823" y="244965"/>
                        <a:ext cx="2886075" cy="874712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015686"/>
              </p:ext>
            </p:extLst>
          </p:nvPr>
        </p:nvGraphicFramePr>
        <p:xfrm>
          <a:off x="6149340" y="1234543"/>
          <a:ext cx="2159000" cy="766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" name="Equation" r:id="rId7" imgW="1104840" imgH="393480" progId="Equation.DSMT4">
                  <p:embed/>
                </p:oleObj>
              </mc:Choice>
              <mc:Fallback>
                <p:oleObj name="Equation" r:id="rId7" imgW="1104840" imgH="393480" progId="Equation.DSMT4">
                  <p:embed/>
                  <p:pic>
                    <p:nvPicPr>
                      <p:cNvPr id="4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49340" y="1234543"/>
                        <a:ext cx="2159000" cy="766501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918914"/>
              </p:ext>
            </p:extLst>
          </p:nvPr>
        </p:nvGraphicFramePr>
        <p:xfrm>
          <a:off x="62229" y="1728300"/>
          <a:ext cx="4187825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" name="Equation" r:id="rId9" imgW="2971800" imgH="1091880" progId="Equation.DSMT4">
                  <p:embed/>
                </p:oleObj>
              </mc:Choice>
              <mc:Fallback>
                <p:oleObj name="Equation" r:id="rId9" imgW="2971800" imgH="1091880" progId="Equation.DSMT4">
                  <p:embed/>
                  <p:pic>
                    <p:nvPicPr>
                      <p:cNvPr id="6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229" y="1728300"/>
                        <a:ext cx="4187825" cy="1535112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770490"/>
              </p:ext>
            </p:extLst>
          </p:nvPr>
        </p:nvGraphicFramePr>
        <p:xfrm>
          <a:off x="1868326" y="3385259"/>
          <a:ext cx="650240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" name="Equation" r:id="rId11" imgW="4038480" imgH="850680" progId="Equation.DSMT4">
                  <p:embed/>
                </p:oleObj>
              </mc:Choice>
              <mc:Fallback>
                <p:oleObj name="Equation" r:id="rId11" imgW="4038480" imgH="850680" progId="Equation.DSMT4">
                  <p:embed/>
                  <p:pic>
                    <p:nvPicPr>
                      <p:cNvPr id="4" name="Object 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68326" y="3385259"/>
                        <a:ext cx="6502400" cy="1365250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909033"/>
              </p:ext>
            </p:extLst>
          </p:nvPr>
        </p:nvGraphicFramePr>
        <p:xfrm>
          <a:off x="3340100" y="4938713"/>
          <a:ext cx="3557588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" name="Equation" r:id="rId13" imgW="2209680" imgH="634680" progId="Equation.DSMT4">
                  <p:embed/>
                </p:oleObj>
              </mc:Choice>
              <mc:Fallback>
                <p:oleObj name="Equation" r:id="rId13" imgW="2209680" imgH="634680" progId="Equation.DSMT4">
                  <p:embed/>
                  <p:pic>
                    <p:nvPicPr>
                      <p:cNvPr id="10" name="Object 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40100" y="4938713"/>
                        <a:ext cx="3557588" cy="1017587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65762"/>
              </p:ext>
            </p:extLst>
          </p:nvPr>
        </p:nvGraphicFramePr>
        <p:xfrm>
          <a:off x="4063365" y="6061075"/>
          <a:ext cx="20859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" name="Equation" r:id="rId15" imgW="1028520" imgH="393480" progId="Equation.DSMT4">
                  <p:embed/>
                </p:oleObj>
              </mc:Choice>
              <mc:Fallback>
                <p:oleObj name="Equation" r:id="rId15" imgW="1028520" imgH="393480" progId="Equation.DSMT4">
                  <p:embed/>
                  <p:pic>
                    <p:nvPicPr>
                      <p:cNvPr id="43017" name="Object 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63365" y="6061075"/>
                        <a:ext cx="2085975" cy="796925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1919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700" b="1"/>
              <a:t>Solving the equation of Simple Harmonic Motion</a:t>
            </a:r>
            <a:endParaRPr lang="en-US"/>
          </a:p>
        </p:txBody>
      </p:sp>
      <p:pic>
        <p:nvPicPr>
          <p:cNvPr id="43010" name="Picture 2" descr="SolveHarmonic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685800"/>
            <a:ext cx="3810000" cy="2286001"/>
          </a:xfrm>
          <a:prstGeom prst="rect">
            <a:avLst/>
          </a:prstGeom>
          <a:noFill/>
        </p:spPr>
      </p:pic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4303713" y="609600"/>
          <a:ext cx="3217862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Equation" r:id="rId4" imgW="1612900" imgH="495300" progId="Equation.DSMT4">
                  <p:embed/>
                </p:oleObj>
              </mc:Choice>
              <mc:Fallback>
                <p:oleObj name="Equation" r:id="rId4" imgW="1612900" imgH="495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303713" y="609600"/>
                        <a:ext cx="3217862" cy="98583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5497513" y="2722563"/>
          <a:ext cx="2797175" cy="16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Equation" r:id="rId6" imgW="1473200" imgH="863600" progId="Equation.DSMT4">
                  <p:embed/>
                </p:oleObj>
              </mc:Choice>
              <mc:Fallback>
                <p:oleObj name="Equation" r:id="rId6" imgW="1473200" imgH="863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97513" y="2722563"/>
                        <a:ext cx="2797175" cy="1636712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81000" y="3048000"/>
            <a:ext cx="4268861" cy="369332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/>
              <a:t>Integrating again after separating variables</a:t>
            </a:r>
            <a:endParaRPr lang="en-US" b="1" i="1" baseline="-25000"/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295275" y="3530600"/>
          <a:ext cx="3849688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Equation" r:id="rId8" imgW="1726451" imgH="672808" progId="Equation.DSMT4">
                  <p:embed/>
                </p:oleObj>
              </mc:Choice>
              <mc:Fallback>
                <p:oleObj name="Equation" r:id="rId8" imgW="1726451" imgH="672808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5275" y="3530600"/>
                        <a:ext cx="3849688" cy="1497013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797471"/>
              </p:ext>
            </p:extLst>
          </p:nvPr>
        </p:nvGraphicFramePr>
        <p:xfrm>
          <a:off x="606169" y="3493531"/>
          <a:ext cx="3368675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Equation" r:id="rId10" imgW="1511300" imgH="673100" progId="Equation.DSMT4">
                  <p:embed/>
                </p:oleObj>
              </mc:Choice>
              <mc:Fallback>
                <p:oleObj name="Equation" r:id="rId10" imgW="1511300" imgH="673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6169" y="3493531"/>
                        <a:ext cx="3368675" cy="1497013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070600" y="1727200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Case 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2057400"/>
            <a:ext cx="4355616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Choose Initial conditions: at </a:t>
            </a:r>
            <a:r>
              <a:rPr lang="en-US" b="1" i="1">
                <a:solidFill>
                  <a:schemeClr val="bg1"/>
                </a:solidFill>
              </a:rPr>
              <a:t>t=0, V=V</a:t>
            </a:r>
            <a:r>
              <a:rPr lang="en-US" b="1" i="1" baseline="-25000">
                <a:solidFill>
                  <a:schemeClr val="bg1"/>
                </a:solidFill>
              </a:rPr>
              <a:t>1</a:t>
            </a:r>
            <a:r>
              <a:rPr lang="en-US" b="1" i="1">
                <a:solidFill>
                  <a:schemeClr val="bg1"/>
                </a:solidFill>
              </a:rPr>
              <a:t> , x=x</a:t>
            </a:r>
            <a:r>
              <a:rPr lang="en-US" b="1" i="1" baseline="-2500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2259806" y="2412206"/>
            <a:ext cx="6611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133600" y="2705100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/>
              <a:t>x=x</a:t>
            </a:r>
            <a:r>
              <a:rPr lang="en-US" b="1" i="1" baseline="-25000"/>
              <a:t>1,</a:t>
            </a:r>
            <a:r>
              <a:rPr lang="en-US" b="1" i="1" baseline="30000"/>
              <a:t> </a:t>
            </a:r>
            <a:r>
              <a:rPr lang="en-US" b="1" i="1"/>
              <a:t>v=v</a:t>
            </a:r>
            <a:r>
              <a:rPr lang="en-US" b="1" i="1" baseline="-250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30021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/>
          <p:cNvGraphicFramePr>
            <a:graphicFrameLocks noChangeAspect="1"/>
          </p:cNvGraphicFramePr>
          <p:nvPr>
            <p:extLst/>
          </p:nvPr>
        </p:nvGraphicFramePr>
        <p:xfrm>
          <a:off x="1371600" y="0"/>
          <a:ext cx="3368675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Equation" r:id="rId3" imgW="1511300" imgH="673100" progId="Equation.DSMT4">
                  <p:embed/>
                </p:oleObj>
              </mc:Choice>
              <mc:Fallback>
                <p:oleObj name="Equation" r:id="rId3" imgW="1511300" imgH="673100" progId="Equation.DSMT4">
                  <p:embed/>
                  <p:pic>
                    <p:nvPicPr>
                      <p:cNvPr id="4" name="Object 6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71600" y="0"/>
                        <a:ext cx="3368675" cy="1497013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/>
          </p:nvPr>
        </p:nvGraphicFramePr>
        <p:xfrm>
          <a:off x="4757738" y="298450"/>
          <a:ext cx="257492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Equation" r:id="rId5" imgW="1155600" imgH="393480" progId="Equation.DSMT4">
                  <p:embed/>
                </p:oleObj>
              </mc:Choice>
              <mc:Fallback>
                <p:oleObj name="Equation" r:id="rId5" imgW="1155600" imgH="393480" progId="Equation.DSMT4">
                  <p:embed/>
                  <p:pic>
                    <p:nvPicPr>
                      <p:cNvPr id="5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57738" y="298450"/>
                        <a:ext cx="2574925" cy="87471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/>
          </p:nvPr>
        </p:nvGraphicFramePr>
        <p:xfrm>
          <a:off x="1295400" y="1676400"/>
          <a:ext cx="6447299" cy="1777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Equation" r:id="rId7" imgW="3911400" imgH="1079280" progId="Equation.DSMT4">
                  <p:embed/>
                </p:oleObj>
              </mc:Choice>
              <mc:Fallback>
                <p:oleObj name="Equation" r:id="rId7" imgW="3911400" imgH="1079280" progId="Equation.DSMT4">
                  <p:embed/>
                  <p:pic>
                    <p:nvPicPr>
                      <p:cNvPr id="6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5400" y="1676400"/>
                        <a:ext cx="6447299" cy="1777351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93675" y="3505200"/>
          <a:ext cx="8924925" cy="185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Equation" r:id="rId9" imgW="4508280" imgH="939600" progId="Equation.DSMT4">
                  <p:embed/>
                </p:oleObj>
              </mc:Choice>
              <mc:Fallback>
                <p:oleObj name="Equation" r:id="rId9" imgW="4508280" imgH="939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3675" y="3505200"/>
                        <a:ext cx="8924925" cy="185578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6324600" y="4724400"/>
            <a:ext cx="838200" cy="990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332406" y="4724400"/>
            <a:ext cx="1201994" cy="990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Object 7"/>
          <p:cNvGraphicFramePr>
            <a:graphicFrameLocks noChangeAspect="1"/>
          </p:cNvGraphicFramePr>
          <p:nvPr>
            <p:extLst/>
          </p:nvPr>
        </p:nvGraphicFramePr>
        <p:xfrm>
          <a:off x="6112540" y="5751871"/>
          <a:ext cx="21780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tion" r:id="rId11" imgW="977760" imgH="241200" progId="Equation.DSMT4">
                  <p:embed/>
                </p:oleObj>
              </mc:Choice>
              <mc:Fallback>
                <p:oleObj name="Equation" r:id="rId11" imgW="977760" imgH="241200" progId="Equation.DSMT4">
                  <p:embed/>
                  <p:pic>
                    <p:nvPicPr>
                      <p:cNvPr id="13" name="Object 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12540" y="5751871"/>
                        <a:ext cx="2178050" cy="536575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610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288203" y="0"/>
          <a:ext cx="43699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Equation" r:id="rId3" imgW="1676160" imgH="761760" progId="Equation.DSMT4">
                  <p:embed/>
                </p:oleObj>
              </mc:Choice>
              <mc:Fallback>
                <p:oleObj name="Equation" r:id="rId3" imgW="1676160" imgH="7617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8203" y="0"/>
                        <a:ext cx="4369925" cy="1981200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163637" y="2013155"/>
          <a:ext cx="69850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Equation" r:id="rId5" imgW="2679480" imgH="761760" progId="Equation.DSMT4">
                  <p:embed/>
                </p:oleObj>
              </mc:Choice>
              <mc:Fallback>
                <p:oleObj name="Equation" r:id="rId5" imgW="2679480" imgH="7617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3637" y="2013155"/>
                        <a:ext cx="6985000" cy="1981200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/>
          </p:nvPr>
        </p:nvGraphicFramePr>
        <p:xfrm>
          <a:off x="2743200" y="4026310"/>
          <a:ext cx="4130675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Equation" r:id="rId7" imgW="1854200" imgH="431800" progId="Equation.DSMT4">
                  <p:embed/>
                </p:oleObj>
              </mc:Choice>
              <mc:Fallback>
                <p:oleObj name="Equation" r:id="rId7" imgW="1854200" imgH="431800" progId="Equation.DSMT4">
                  <p:embed/>
                  <p:pic>
                    <p:nvPicPr>
                      <p:cNvPr id="6" name="Object 8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743200" y="4026310"/>
                        <a:ext cx="4130675" cy="960437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/>
          </p:nvPr>
        </p:nvGraphicFramePr>
        <p:xfrm>
          <a:off x="2842418" y="5018702"/>
          <a:ext cx="39322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Equation" r:id="rId9" imgW="1765300" imgH="457200" progId="Equation.DSMT4">
                  <p:embed/>
                </p:oleObj>
              </mc:Choice>
              <mc:Fallback>
                <p:oleObj name="Equation" r:id="rId9" imgW="1765300" imgH="457200" progId="Equation.DSMT4">
                  <p:embed/>
                  <p:pic>
                    <p:nvPicPr>
                      <p:cNvPr id="7" name="Object 9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42418" y="5018702"/>
                        <a:ext cx="3932238" cy="101600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6400800" y="5715000"/>
            <a:ext cx="1143000" cy="7477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7315200" y="6025178"/>
          <a:ext cx="2243037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Equation" r:id="rId11" imgW="126720" imgH="203040" progId="Equation.DSMT4">
                  <p:embed/>
                </p:oleObj>
              </mc:Choice>
              <mc:Fallback>
                <p:oleObj name="Equation" r:id="rId11" imgW="126720" imgH="2030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15200" y="6025178"/>
                        <a:ext cx="2243037" cy="76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14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>
            <p:extLst/>
          </p:nvPr>
        </p:nvGraphicFramePr>
        <p:xfrm>
          <a:off x="3124200" y="533400"/>
          <a:ext cx="246062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Equation" r:id="rId3" imgW="1104840" imgH="393480" progId="Equation.DSMT4">
                  <p:embed/>
                </p:oleObj>
              </mc:Choice>
              <mc:Fallback>
                <p:oleObj name="Equation" r:id="rId3" imgW="1104840" imgH="393480" progId="Equation.DSMT4">
                  <p:embed/>
                  <p:pic>
                    <p:nvPicPr>
                      <p:cNvPr id="4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533400"/>
                        <a:ext cx="2460625" cy="87471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>
            <p:extLst/>
          </p:nvPr>
        </p:nvGraphicFramePr>
        <p:xfrm>
          <a:off x="1824038" y="1981200"/>
          <a:ext cx="506253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Equation" r:id="rId5" imgW="2273040" imgH="393480" progId="Equation.DSMT4">
                  <p:embed/>
                </p:oleObj>
              </mc:Choice>
              <mc:Fallback>
                <p:oleObj name="Equation" r:id="rId5" imgW="2273040" imgH="393480" progId="Equation.DSMT4">
                  <p:embed/>
                  <p:pic>
                    <p:nvPicPr>
                      <p:cNvPr id="5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4038" y="1981200"/>
                        <a:ext cx="5062537" cy="87471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/>
          </p:nvPr>
        </p:nvGraphicFramePr>
        <p:xfrm>
          <a:off x="3352800" y="3048000"/>
          <a:ext cx="1697038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Equation" r:id="rId7" imgW="761760" imgH="812520" progId="Equation.DSMT4">
                  <p:embed/>
                </p:oleObj>
              </mc:Choice>
              <mc:Fallback>
                <p:oleObj name="Equation" r:id="rId7" imgW="761760" imgH="812520" progId="Equation.DSMT4">
                  <p:embed/>
                  <p:pic>
                    <p:nvPicPr>
                      <p:cNvPr id="6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52800" y="3048000"/>
                        <a:ext cx="1697038" cy="1806575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/>
          </p:nvPr>
        </p:nvGraphicFramePr>
        <p:xfrm>
          <a:off x="2486025" y="5181600"/>
          <a:ext cx="31130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Equation" r:id="rId9" imgW="1396800" imgH="177480" progId="Equation.DSMT4">
                  <p:embed/>
                </p:oleObj>
              </mc:Choice>
              <mc:Fallback>
                <p:oleObj name="Equation" r:id="rId9" imgW="1396800" imgH="177480" progId="Equation.DSMT4">
                  <p:embed/>
                  <p:pic>
                    <p:nvPicPr>
                      <p:cNvPr id="7" name="Objec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86025" y="5181600"/>
                        <a:ext cx="3113088" cy="39528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71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700" b="1" dirty="0"/>
              <a:t>Solving the equation of Simple Harmonic Motion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757136"/>
            <a:ext cx="4177682" cy="369332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Choose Initial conditions: at </a:t>
            </a:r>
            <a:r>
              <a:rPr lang="en-US" b="1" i="1" dirty="0"/>
              <a:t>t=0, v=0, x=x</a:t>
            </a:r>
            <a:r>
              <a:rPr lang="en-US" b="1" i="1" baseline="-25000" dirty="0"/>
              <a:t>0</a:t>
            </a:r>
          </a:p>
        </p:txBody>
      </p:sp>
      <p:pic>
        <p:nvPicPr>
          <p:cNvPr id="43010" name="Picture 2" descr="SolveHarmoni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3810000" cy="2286001"/>
          </a:xfrm>
          <a:prstGeom prst="rect">
            <a:avLst/>
          </a:prstGeom>
          <a:noFill/>
        </p:spPr>
      </p:pic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4303713" y="609600"/>
          <a:ext cx="3217862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Equation" r:id="rId4" imgW="1612900" imgH="495300" progId="Equation.DSMT4">
                  <p:embed/>
                </p:oleObj>
              </mc:Choice>
              <mc:Fallback>
                <p:oleObj name="Equation" r:id="rId4" imgW="1612900" imgH="495300" progId="Equation.DSMT4">
                  <p:embed/>
                  <p:pic>
                    <p:nvPicPr>
                      <p:cNvPr id="430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609600"/>
                        <a:ext cx="3217862" cy="98583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4747736"/>
            <a:ext cx="439934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Choose Initial conditions: at </a:t>
            </a:r>
            <a:r>
              <a:rPr lang="en-US" b="1" i="1" dirty="0">
                <a:solidFill>
                  <a:schemeClr val="bg1"/>
                </a:solidFill>
              </a:rPr>
              <a:t>t=0, V=</a:t>
            </a:r>
            <a:r>
              <a:rPr lang="en-US" b="1" i="1" dirty="0" err="1">
                <a:solidFill>
                  <a:schemeClr val="bg1"/>
                </a:solidFill>
              </a:rPr>
              <a:t>V</a:t>
            </a:r>
            <a:r>
              <a:rPr lang="en-US" b="1" i="1" baseline="-25000" dirty="0" err="1">
                <a:solidFill>
                  <a:schemeClr val="bg1"/>
                </a:solidFill>
              </a:rPr>
              <a:t>max</a:t>
            </a:r>
            <a:r>
              <a:rPr lang="en-US" b="1" i="1" dirty="0">
                <a:solidFill>
                  <a:schemeClr val="bg1"/>
                </a:solidFill>
              </a:rPr>
              <a:t>, x=0</a:t>
            </a:r>
            <a:endParaRPr lang="en-US" b="1" i="1" baseline="-250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2641600" y="2247900"/>
            <a:ext cx="9906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70200" y="1473200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x=x</a:t>
            </a:r>
            <a:r>
              <a:rPr lang="en-US" b="1" i="1" baseline="-25000" dirty="0"/>
              <a:t>0,</a:t>
            </a:r>
            <a:r>
              <a:rPr lang="en-US" b="1" i="1" baseline="30000" dirty="0"/>
              <a:t> </a:t>
            </a:r>
            <a:r>
              <a:rPr lang="en-US" b="1" i="1" dirty="0"/>
              <a:t>v=0</a:t>
            </a:r>
            <a:endParaRPr lang="en-US" b="1" i="1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0" y="3147536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Case 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4302204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Case II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1543374" y="2247900"/>
            <a:ext cx="9906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71974" y="1473200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x=0, v=</a:t>
            </a:r>
            <a:r>
              <a:rPr lang="en-US" b="1" i="1" dirty="0" err="1"/>
              <a:t>v</a:t>
            </a:r>
            <a:r>
              <a:rPr lang="en-US" b="1" i="1" baseline="-25000" dirty="0" err="1"/>
              <a:t>max</a:t>
            </a:r>
            <a:endParaRPr lang="en-US" b="1" i="1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5802868"/>
            <a:ext cx="4355616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Choose Initial conditions: at </a:t>
            </a:r>
            <a:r>
              <a:rPr lang="en-US" b="1" i="1" dirty="0">
                <a:solidFill>
                  <a:schemeClr val="bg1"/>
                </a:solidFill>
              </a:rPr>
              <a:t>t=0, V=V</a:t>
            </a:r>
            <a:r>
              <a:rPr lang="en-US" b="1" i="1" baseline="-25000" dirty="0">
                <a:solidFill>
                  <a:schemeClr val="bg1"/>
                </a:solidFill>
              </a:rPr>
              <a:t>1</a:t>
            </a:r>
            <a:r>
              <a:rPr lang="en-US" b="1" i="1" dirty="0">
                <a:solidFill>
                  <a:schemeClr val="bg1"/>
                </a:solidFill>
              </a:rPr>
              <a:t> , x=x</a:t>
            </a:r>
            <a:r>
              <a:rPr lang="en-US" b="1" i="1" baseline="-25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00200" y="5357336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Case III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2259806" y="2412206"/>
            <a:ext cx="6611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133600" y="2705100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x=x</a:t>
            </a:r>
            <a:r>
              <a:rPr lang="en-US" b="1" i="1" baseline="-25000" dirty="0"/>
              <a:t>1,</a:t>
            </a:r>
            <a:r>
              <a:rPr lang="en-US" b="1" i="1" baseline="30000" dirty="0"/>
              <a:t> </a:t>
            </a:r>
            <a:r>
              <a:rPr lang="en-US" b="1" i="1" dirty="0"/>
              <a:t>v=v</a:t>
            </a:r>
            <a:r>
              <a:rPr lang="en-US" b="1" i="1" baseline="-25000" dirty="0"/>
              <a:t>1</a:t>
            </a:r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4953000" y="3657600"/>
          <a:ext cx="203676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Equation" r:id="rId6" imgW="914400" imgH="254000" progId="Equation.DSMT4">
                  <p:embed/>
                </p:oleObj>
              </mc:Choice>
              <mc:Fallback>
                <p:oleObj name="Equation" r:id="rId6" imgW="914400" imgH="254000" progId="Equation.DSMT4">
                  <p:embed/>
                  <p:pic>
                    <p:nvPicPr>
                      <p:cNvPr id="696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657600"/>
                        <a:ext cx="2036763" cy="56515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4876800" y="4406900"/>
          <a:ext cx="22923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Equation" r:id="rId8" imgW="1028254" imgH="393529" progId="Equation.DSMT4">
                  <p:embed/>
                </p:oleObj>
              </mc:Choice>
              <mc:Fallback>
                <p:oleObj name="Equation" r:id="rId8" imgW="1028254" imgH="393529" progId="Equation.DSMT4">
                  <p:embed/>
                  <p:pic>
                    <p:nvPicPr>
                      <p:cNvPr id="696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06900"/>
                        <a:ext cx="2292350" cy="874712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4843463" y="5795963"/>
          <a:ext cx="3084512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Equation" r:id="rId10" imgW="1383699" imgH="177723" progId="Equation.DSMT4">
                  <p:embed/>
                </p:oleObj>
              </mc:Choice>
              <mc:Fallback>
                <p:oleObj name="Equation" r:id="rId10" imgW="1383699" imgH="177723" progId="Equation.DSMT4">
                  <p:embed/>
                  <p:pic>
                    <p:nvPicPr>
                      <p:cNvPr id="696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5795963"/>
                        <a:ext cx="3084512" cy="395287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7189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7620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/>
              <a:t>Chapter-3:Work , Energy and Conservation laws</a:t>
            </a:r>
          </a:p>
        </p:txBody>
      </p:sp>
      <p:pic>
        <p:nvPicPr>
          <p:cNvPr id="73730" name="Picture 2" descr="Image result for Water slide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299" y="2286000"/>
            <a:ext cx="7271701" cy="4241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137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890" y="2730674"/>
            <a:ext cx="8789714" cy="52322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/>
              <a:t>Predicting the motion of a system under known constraints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371600" y="3264074"/>
            <a:ext cx="2895600" cy="1903956"/>
            <a:chOff x="2450926" y="3276600"/>
            <a:chExt cx="1816274" cy="1903956"/>
          </a:xfrm>
        </p:grpSpPr>
        <p:sp>
          <p:nvSpPr>
            <p:cNvPr id="14" name="Rectangle 13"/>
            <p:cNvSpPr/>
            <p:nvPr/>
          </p:nvSpPr>
          <p:spPr>
            <a:xfrm>
              <a:off x="3886200" y="3276600"/>
              <a:ext cx="381000" cy="838200"/>
            </a:xfrm>
            <a:prstGeom prst="rect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2450926" y="4113756"/>
              <a:ext cx="838200" cy="1066800"/>
            </a:xfrm>
            <a:prstGeom prst="downArrow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67000" y="3657600"/>
              <a:ext cx="1219200" cy="457200"/>
            </a:xfrm>
            <a:prstGeom prst="rect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flipH="1">
            <a:off x="4267198" y="3266162"/>
            <a:ext cx="3136728" cy="1903956"/>
            <a:chOff x="2455634" y="3276600"/>
            <a:chExt cx="1811566" cy="1903956"/>
          </a:xfrm>
        </p:grpSpPr>
        <p:sp>
          <p:nvSpPr>
            <p:cNvPr id="17" name="Rectangle 16"/>
            <p:cNvSpPr/>
            <p:nvPr/>
          </p:nvSpPr>
          <p:spPr>
            <a:xfrm>
              <a:off x="3886200" y="3276600"/>
              <a:ext cx="381000" cy="838200"/>
            </a:xfrm>
            <a:prstGeom prst="rect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2455634" y="4113756"/>
              <a:ext cx="838200" cy="1066800"/>
            </a:xfrm>
            <a:prstGeom prst="downArrow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67000" y="3657600"/>
              <a:ext cx="1219200" cy="457200"/>
            </a:xfrm>
            <a:prstGeom prst="rect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494778" y="5195170"/>
            <a:ext cx="3124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Solve differential equation</a:t>
            </a:r>
          </a:p>
        </p:txBody>
      </p:sp>
      <p:sp>
        <p:nvSpPr>
          <p:cNvPr id="21" name="Oval 20"/>
          <p:cNvSpPr/>
          <p:nvPr/>
        </p:nvSpPr>
        <p:spPr>
          <a:xfrm>
            <a:off x="5136714" y="5172206"/>
            <a:ext cx="3124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Work, energy and conserved quantities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971800" y="3657600"/>
          <a:ext cx="284480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889000" imgH="419100" progId="Equation.DSMT4">
                  <p:embed/>
                </p:oleObj>
              </mc:Choice>
              <mc:Fallback>
                <p:oleObj name="Equation" r:id="rId3" imgW="889000" imgH="419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71800" y="3657600"/>
                        <a:ext cx="2844800" cy="13398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667000" y="0"/>
            <a:ext cx="3886200" cy="2720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0162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u="sng"/>
              <a:t>Work Energy Theorem from Force Equation</a:t>
            </a:r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2895600" y="685800"/>
          <a:ext cx="2560637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3" imgW="799753" imgH="393529" progId="Equation.DSMT4">
                  <p:embed/>
                </p:oleObj>
              </mc:Choice>
              <mc:Fallback>
                <p:oleObj name="Equation" r:id="rId3" imgW="799753" imgH="393529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95600" y="685800"/>
                        <a:ext cx="2560637" cy="1258887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514600" y="711896"/>
          <a:ext cx="3200400" cy="1199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5" imgW="1320227" imgH="495085" progId="Equation.DSMT4">
                  <p:embed/>
                </p:oleObj>
              </mc:Choice>
              <mc:Fallback>
                <p:oleObj name="Equation" r:id="rId5" imgW="1320227" imgH="49508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514600" y="711896"/>
                        <a:ext cx="3200400" cy="1199399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2514600"/>
            <a:ext cx="2770567" cy="369332"/>
          </a:xfrm>
          <a:prstGeom prst="rect">
            <a:avLst/>
          </a:prstGeom>
          <a:solidFill>
            <a:schemeClr val="bg1">
              <a:lumMod val="75000"/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Change variable from </a:t>
            </a:r>
            <a:r>
              <a:rPr lang="en-US" b="1" i="1">
                <a:solidFill>
                  <a:srgbClr val="FF0000"/>
                </a:solidFill>
              </a:rPr>
              <a:t>x</a:t>
            </a:r>
            <a:r>
              <a:rPr lang="en-US" b="1">
                <a:solidFill>
                  <a:srgbClr val="FF0000"/>
                </a:solidFill>
              </a:rPr>
              <a:t> to </a:t>
            </a:r>
            <a:r>
              <a:rPr lang="en-US" b="1" i="1">
                <a:solidFill>
                  <a:srgbClr val="FF0000"/>
                </a:solidFill>
              </a:rPr>
              <a:t>t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3429000" y="2057400"/>
          <a:ext cx="347027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7" imgW="1345616" imgH="495085" progId="Equation.DSMT4">
                  <p:embed/>
                </p:oleObj>
              </mc:Choice>
              <mc:Fallback>
                <p:oleObj name="Equation" r:id="rId7" imgW="1345616" imgH="49508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29000" y="2057400"/>
                        <a:ext cx="3470275" cy="12763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895600" y="3657600"/>
          <a:ext cx="4419600" cy="261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9" imgW="1714500" imgH="1016000" progId="Equation.DSMT4">
                  <p:embed/>
                </p:oleObj>
              </mc:Choice>
              <mc:Fallback>
                <p:oleObj name="Equation" r:id="rId9" imgW="1714500" imgH="1016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95600" y="3657600"/>
                        <a:ext cx="4419600" cy="2617788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981200" y="5105400"/>
            <a:ext cx="59436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48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u="sng"/>
              <a:t>Work Energy Theorem from Force Equation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057400" y="1039813"/>
          <a:ext cx="4419600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3" imgW="1714500" imgH="1016000" progId="Equation.DSMT4">
                  <p:embed/>
                </p:oleObj>
              </mc:Choice>
              <mc:Fallback>
                <p:oleObj name="Equation" r:id="rId3" imgW="1714500" imgH="1016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57400" y="1039813"/>
                        <a:ext cx="4419600" cy="26162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2120900" y="1092200"/>
          <a:ext cx="4354512" cy="255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Equation" r:id="rId5" imgW="1689100" imgH="990600" progId="Equation.DSMT4">
                  <p:embed/>
                </p:oleObj>
              </mc:Choice>
              <mc:Fallback>
                <p:oleObj name="Equation" r:id="rId5" imgW="1689100" imgH="990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120900" y="1092200"/>
                        <a:ext cx="4354512" cy="255111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2514600" y="4800600"/>
          <a:ext cx="3810000" cy="1100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Equation" r:id="rId7" imgW="1713756" imgH="495085" progId="Equation.DSMT4">
                  <p:embed/>
                </p:oleObj>
              </mc:Choice>
              <mc:Fallback>
                <p:oleObj name="Equation" r:id="rId7" imgW="1713756" imgH="49508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514600" y="4800600"/>
                        <a:ext cx="3810000" cy="110030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/>
          <p:nvPr/>
        </p:nvSpPr>
        <p:spPr>
          <a:xfrm>
            <a:off x="228600" y="4191000"/>
            <a:ext cx="2133600" cy="685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Theorem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638800" y="4267200"/>
            <a:ext cx="1219200" cy="838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0" y="3657600"/>
            <a:ext cx="1143000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err="1"/>
              <a:t>W</a:t>
            </a:r>
            <a:r>
              <a:rPr lang="en-US" baseline="-25000" err="1"/>
              <a:t>ba: </a:t>
            </a:r>
            <a:r>
              <a:rPr lang="en-US"/>
              <a:t>Work done by the force F on the particle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85800"/>
            <a:ext cx="9144000" cy="518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2057400" y="1447800"/>
          <a:ext cx="4743449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Equation" r:id="rId9" imgW="889000" imgH="228600" progId="Equation.DSMT4">
                  <p:embed/>
                </p:oleObj>
              </mc:Choice>
              <mc:Fallback>
                <p:oleObj name="Equation" r:id="rId9" imgW="8890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57400" y="1447800"/>
                        <a:ext cx="4743449" cy="12192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14400" y="2819400"/>
            <a:ext cx="746760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i="1" u="sng"/>
              <a:t>The change in kinetic energy equals work done on the particle</a:t>
            </a:r>
          </a:p>
        </p:txBody>
      </p:sp>
    </p:spTree>
    <p:extLst>
      <p:ext uri="{BB962C8B-B14F-4D97-AF65-F5344CB8AC3E}">
        <p14:creationId xmlns:p14="http://schemas.microsoft.com/office/powerpoint/2010/main" val="4254113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  <a:alpha val="31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/>
              <a:t>Some applications of Work-Energy relation in 1-D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743200"/>
          </a:xfrm>
          <a:solidFill>
            <a:schemeClr val="bg1">
              <a:lumMod val="65000"/>
              <a:alpha val="44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/>
              <a:t>Examples</a:t>
            </a:r>
          </a:p>
          <a:p>
            <a:pPr marL="514350" indent="-514350">
              <a:buAutoNum type="arabicPeriod"/>
            </a:pPr>
            <a:r>
              <a:rPr lang="en-US" sz="2800"/>
              <a:t>Mass thrown upward in a Uniform Gravitational field</a:t>
            </a:r>
          </a:p>
          <a:p>
            <a:pPr marL="514350" indent="-514350">
              <a:buAutoNum type="arabicPeriod"/>
            </a:pPr>
            <a:r>
              <a:rPr lang="en-US" sz="2800"/>
              <a:t>Simple Harmonic Motion</a:t>
            </a:r>
          </a:p>
          <a:p>
            <a:pPr marL="514350" indent="-514350">
              <a:buAutoNum type="arabicPeriod"/>
            </a:pPr>
            <a:r>
              <a:rPr lang="en-US" sz="2800"/>
              <a:t>Vertical Motion in an inverse square field</a:t>
            </a:r>
          </a:p>
          <a:p>
            <a:pPr marL="514350" indent="-514350">
              <a:buAutoNum type="arabicPeriod"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4678362"/>
            <a:ext cx="3276600" cy="11128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Newton’s Laws</a:t>
            </a:r>
          </a:p>
          <a:p>
            <a:pPr algn="ctr"/>
            <a:r>
              <a:rPr lang="en-IN" b="1" dirty="0"/>
              <a:t>Vector differential equations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4724400"/>
            <a:ext cx="3276600" cy="11128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Work Energy Theorem</a:t>
            </a:r>
          </a:p>
          <a:p>
            <a:pPr algn="ctr"/>
            <a:r>
              <a:rPr lang="en-IN" b="1" dirty="0"/>
              <a:t>Energy equations - Scalar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4038600" y="5014119"/>
            <a:ext cx="838200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6768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200" b="1" dirty="0"/>
              <a:t>Maximum distance covered when Mass thrown upward in a Uniform Gravitational field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33400" y="2590800"/>
            <a:ext cx="0" cy="213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81000" y="2209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990600"/>
            <a:ext cx="8229600" cy="5791200"/>
          </a:xfrm>
          <a:prstGeom prst="rect">
            <a:avLst/>
          </a:prstGeom>
          <a:solidFill>
            <a:schemeClr val="accent6">
              <a:lumMod val="60000"/>
              <a:lumOff val="4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2"/>
          </p:cNvCxnSpPr>
          <p:nvPr/>
        </p:nvCxnSpPr>
        <p:spPr>
          <a:xfrm>
            <a:off x="4876800" y="990600"/>
            <a:ext cx="0" cy="5791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4038600" y="533400"/>
          <a:ext cx="1646074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" name="Equation" r:id="rId3" imgW="863225" imgH="418918" progId="Equation.DSMT4">
                  <p:embed/>
                </p:oleObj>
              </mc:Choice>
              <mc:Fallback>
                <p:oleObj name="Equation" r:id="rId3" imgW="863225" imgH="418918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038600" y="533400"/>
                        <a:ext cx="1646074" cy="79851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>
            <a:off x="838200" y="11430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1130474"/>
            <a:ext cx="203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Equation of motion</a:t>
            </a:r>
          </a:p>
        </p:txBody>
      </p:sp>
      <p:sp>
        <p:nvSpPr>
          <p:cNvPr id="12" name="Oval 11"/>
          <p:cNvSpPr/>
          <p:nvPr/>
        </p:nvSpPr>
        <p:spPr>
          <a:xfrm>
            <a:off x="5587777" y="1206674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73577" y="1181622"/>
            <a:ext cx="2283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Work energy theorem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777455"/>
              </p:ext>
            </p:extLst>
          </p:nvPr>
        </p:nvGraphicFramePr>
        <p:xfrm>
          <a:off x="1076325" y="2003425"/>
          <a:ext cx="31511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" name="Equation" r:id="rId5" imgW="1650960" imgH="228600" progId="Equation.DSMT4">
                  <p:embed/>
                </p:oleObj>
              </mc:Choice>
              <mc:Fallback>
                <p:oleObj name="Equation" r:id="rId5" imgW="165096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6325" y="2003425"/>
                        <a:ext cx="3151188" cy="4349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/>
          <p:cNvSpPr/>
          <p:nvPr/>
        </p:nvSpPr>
        <p:spPr>
          <a:xfrm>
            <a:off x="393526" y="4787030"/>
            <a:ext cx="304800" cy="304800"/>
          </a:xfrm>
          <a:prstGeom prst="ellipse">
            <a:avLst/>
          </a:prstGeom>
          <a:solidFill>
            <a:schemeClr val="accent1">
              <a:alpha val="27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052" y="5040868"/>
            <a:ext cx="949299" cy="36933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en-US"/>
              <a:t>(t</a:t>
            </a:r>
            <a:r>
              <a:rPr lang="en-US" baseline="-25000"/>
              <a:t>0</a:t>
            </a:r>
            <a:r>
              <a:rPr lang="en-US"/>
              <a:t>,z</a:t>
            </a:r>
            <a:r>
              <a:rPr lang="en-US" baseline="-25000"/>
              <a:t>0</a:t>
            </a:r>
            <a:r>
              <a:rPr lang="en-US"/>
              <a:t>,v</a:t>
            </a:r>
            <a:r>
              <a:rPr lang="en-US" baseline="-25000"/>
              <a:t>0</a:t>
            </a:r>
            <a:r>
              <a:rPr lang="en-US"/>
              <a:t>)</a:t>
            </a:r>
            <a:endParaRPr lang="en-US" baseline="30000"/>
          </a:p>
        </p:txBody>
      </p:sp>
      <p:sp>
        <p:nvSpPr>
          <p:cNvPr id="18" name="TextBox 17"/>
          <p:cNvSpPr txBox="1"/>
          <p:nvPr/>
        </p:nvSpPr>
        <p:spPr>
          <a:xfrm>
            <a:off x="0" y="1752600"/>
            <a:ext cx="713657" cy="36933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en-US"/>
              <a:t>(t,z,v)</a:t>
            </a:r>
            <a:endParaRPr lang="en-US" baseline="30000"/>
          </a:p>
        </p:txBody>
      </p:sp>
      <p:sp>
        <p:nvSpPr>
          <p:cNvPr id="19" name="TextBox 18"/>
          <p:cNvSpPr txBox="1"/>
          <p:nvPr/>
        </p:nvSpPr>
        <p:spPr>
          <a:xfrm>
            <a:off x="762001" y="2479675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 at which ball reaches maximum height: 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2286000" y="2784475"/>
          <a:ext cx="89693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" name="Equation" r:id="rId7" imgW="469900" imgH="419100" progId="Equation.DSMT4">
                  <p:embed/>
                </p:oleObj>
              </mc:Choice>
              <mc:Fallback>
                <p:oleObj name="Equation" r:id="rId7" imgW="469900" imgH="419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286000" y="2784475"/>
                        <a:ext cx="896938" cy="7969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14400" y="1676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Integrate once with I.C.</a:t>
            </a: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865939"/>
              </p:ext>
            </p:extLst>
          </p:nvPr>
        </p:nvGraphicFramePr>
        <p:xfrm>
          <a:off x="3008518" y="4223475"/>
          <a:ext cx="1666875" cy="637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" name="Equation" r:id="rId9" imgW="1091726" imgH="418918" progId="Equation.DSMT4">
                  <p:embed/>
                </p:oleObj>
              </mc:Choice>
              <mc:Fallback>
                <p:oleObj name="Equation" r:id="rId9" imgW="1091726" imgH="418918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08518" y="4223475"/>
                        <a:ext cx="1666875" cy="637297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066801" y="3581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Integrate </a:t>
            </a:r>
            <a:r>
              <a:rPr lang="en-US" dirty="0" err="1"/>
              <a:t>eqn</a:t>
            </a:r>
            <a:r>
              <a:rPr lang="en-US" dirty="0"/>
              <a:t> (1) again with I.C.</a:t>
            </a: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969984"/>
              </p:ext>
            </p:extLst>
          </p:nvPr>
        </p:nvGraphicFramePr>
        <p:xfrm>
          <a:off x="1276350" y="5170488"/>
          <a:ext cx="29797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" name="Equation" r:id="rId11" imgW="1765080" imgH="419040" progId="Equation.DSMT4">
                  <p:embed/>
                </p:oleObj>
              </mc:Choice>
              <mc:Fallback>
                <p:oleObj name="Equation" r:id="rId11" imgW="1765080" imgH="419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76350" y="5170488"/>
                        <a:ext cx="2979738" cy="7048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2203450" y="6126163"/>
          <a:ext cx="124142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" name="Equation" r:id="rId13" imgW="812447" imgH="444307" progId="Equation.DSMT4">
                  <p:embed/>
                </p:oleObj>
              </mc:Choice>
              <mc:Fallback>
                <p:oleObj name="Equation" r:id="rId13" imgW="812447" imgH="44430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203450" y="6126163"/>
                        <a:ext cx="1241425" cy="674687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219201" y="5763503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Eliminate time using </a:t>
            </a:r>
            <a:r>
              <a:rPr lang="en-US" i="1"/>
              <a:t>t</a:t>
            </a:r>
            <a:r>
              <a:rPr lang="en-US" i="1" baseline="-25000"/>
              <a:t>m.</a:t>
            </a:r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5334000" y="2057400"/>
          <a:ext cx="3444875" cy="986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Equation" r:id="rId15" imgW="1726451" imgH="495085" progId="Equation.DSMT4">
                  <p:embed/>
                </p:oleObj>
              </mc:Choice>
              <mc:Fallback>
                <p:oleObj name="Equation" r:id="rId15" imgW="1726451" imgH="49508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34000" y="2057400"/>
                        <a:ext cx="3444875" cy="986179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 rot="5400000">
            <a:off x="5257800" y="2362200"/>
            <a:ext cx="1066800" cy="457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5537200" y="3687763"/>
          <a:ext cx="304006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" name="Equation" r:id="rId17" imgW="1524000" imgH="393700" progId="Equation.DSMT4">
                  <p:embed/>
                </p:oleObj>
              </mc:Choice>
              <mc:Fallback>
                <p:oleObj name="Equation" r:id="rId17" imgW="15240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37200" y="3687763"/>
                        <a:ext cx="3040063" cy="782637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029200" y="32882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Integrate once with I.C.</a:t>
            </a:r>
          </a:p>
        </p:txBody>
      </p:sp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5867400" y="4648200"/>
          <a:ext cx="2133600" cy="1159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Equation" r:id="rId19" imgW="812447" imgH="444307" progId="Equation.DSMT4">
                  <p:embed/>
                </p:oleObj>
              </mc:Choice>
              <mc:Fallback>
                <p:oleObj name="Equation" r:id="rId19" imgW="812447" imgH="44430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67400" y="4648200"/>
                        <a:ext cx="2133600" cy="1159564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058697" y="5729726"/>
            <a:ext cx="3886200" cy="107721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solution makes no reference to time!</a:t>
            </a:r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274451"/>
              </p:ext>
            </p:extLst>
          </p:nvPr>
        </p:nvGraphicFramePr>
        <p:xfrm>
          <a:off x="908660" y="3931876"/>
          <a:ext cx="1985962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" name="Equation" r:id="rId20" imgW="1422360" imgH="888840" progId="Equation.DSMT4">
                  <p:embed/>
                </p:oleObj>
              </mc:Choice>
              <mc:Fallback>
                <p:oleObj name="Equation" r:id="rId20" imgW="1422360" imgH="888840" progId="Equation.DSMT4">
                  <p:embed/>
                  <p:pic>
                    <p:nvPicPr>
                      <p:cNvPr id="13314" name="Object 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08660" y="3931876"/>
                        <a:ext cx="1985962" cy="123666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370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  <p:bldP spid="12" grpId="0" animBg="1"/>
      <p:bldP spid="13" grpId="0"/>
      <p:bldP spid="19" grpId="0"/>
      <p:bldP spid="20" grpId="0"/>
      <p:bldP spid="22" grpId="0"/>
      <p:bldP spid="24" grpId="0"/>
      <p:bldP spid="28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700" b="1" dirty="0"/>
              <a:t>Solving the equation of Simple Harmonic Motion using Work-Energy Theorem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3581400"/>
            <a:ext cx="4177682" cy="369332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/>
              <a:t>Choose Initial conditions: at </a:t>
            </a:r>
            <a:r>
              <a:rPr lang="en-US" b="1" i="1"/>
              <a:t>t=0, v=0, x=x</a:t>
            </a:r>
            <a:r>
              <a:rPr lang="en-US" b="1" i="1" baseline="-25000"/>
              <a:t>0</a:t>
            </a:r>
          </a:p>
        </p:txBody>
      </p:sp>
      <p:pic>
        <p:nvPicPr>
          <p:cNvPr id="43010" name="Picture 2" descr="SolveHarmonic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685800"/>
            <a:ext cx="3810000" cy="2286001"/>
          </a:xfrm>
          <a:prstGeom prst="rect">
            <a:avLst/>
          </a:prstGeom>
          <a:noFill/>
        </p:spPr>
      </p:pic>
      <p:graphicFrame>
        <p:nvGraphicFramePr>
          <p:cNvPr id="43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608616"/>
              </p:ext>
            </p:extLst>
          </p:nvPr>
        </p:nvGraphicFramePr>
        <p:xfrm>
          <a:off x="4267200" y="780811"/>
          <a:ext cx="3217862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4" imgW="1612900" imgH="495300" progId="Equation.DSMT4">
                  <p:embed/>
                </p:oleObj>
              </mc:Choice>
              <mc:Fallback>
                <p:oleObj name="Equation" r:id="rId4" imgW="1612900" imgH="495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267200" y="780811"/>
                        <a:ext cx="3217862" cy="98583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90800" y="4572000"/>
            <a:ext cx="454361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Choose Initial conditions: at </a:t>
            </a:r>
            <a:r>
              <a:rPr lang="en-US" b="1" i="1" dirty="0">
                <a:solidFill>
                  <a:schemeClr val="bg1"/>
                </a:solidFill>
              </a:rPr>
              <a:t>t=0, V=</a:t>
            </a:r>
            <a:r>
              <a:rPr lang="en-US" b="1" i="1" dirty="0" err="1">
                <a:solidFill>
                  <a:schemeClr val="bg1"/>
                </a:solidFill>
              </a:rPr>
              <a:t>V</a:t>
            </a:r>
            <a:r>
              <a:rPr lang="en-US" b="1" i="1" baseline="-25000" dirty="0" err="1">
                <a:solidFill>
                  <a:schemeClr val="bg1"/>
                </a:solidFill>
              </a:rPr>
              <a:t>max</a:t>
            </a:r>
            <a:r>
              <a:rPr lang="en-US" b="1" i="1" dirty="0">
                <a:solidFill>
                  <a:schemeClr val="bg1"/>
                </a:solidFill>
              </a:rPr>
              <a:t>, </a:t>
            </a:r>
            <a:r>
              <a:rPr lang="en-US" b="1" i="1" dirty="0" smtClean="0">
                <a:solidFill>
                  <a:schemeClr val="bg1"/>
                </a:solidFill>
              </a:rPr>
              <a:t>x=0</a:t>
            </a:r>
            <a:endParaRPr lang="en-US" b="1" i="1" baseline="-250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2641600" y="2247900"/>
            <a:ext cx="9906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70200" y="1473200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/>
              <a:t>x=x</a:t>
            </a:r>
            <a:r>
              <a:rPr lang="en-US" b="1" i="1" baseline="-25000"/>
              <a:t>0,</a:t>
            </a:r>
            <a:r>
              <a:rPr lang="en-US" b="1" i="1" baseline="30000"/>
              <a:t> </a:t>
            </a:r>
            <a:r>
              <a:rPr lang="en-US" b="1" i="1"/>
              <a:t>v=0</a:t>
            </a:r>
            <a:endParaRPr lang="en-US" b="1" i="1" baseline="30000"/>
          </a:p>
        </p:txBody>
      </p:sp>
      <p:sp>
        <p:nvSpPr>
          <p:cNvPr id="19" name="TextBox 18"/>
          <p:cNvSpPr txBox="1"/>
          <p:nvPr/>
        </p:nvSpPr>
        <p:spPr>
          <a:xfrm>
            <a:off x="4114800" y="297180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Case 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91000" y="4126468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Case II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1543374" y="2247900"/>
            <a:ext cx="9906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71974" y="1473200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/>
              <a:t>x=0, v=v</a:t>
            </a:r>
            <a:r>
              <a:rPr lang="en-US" b="1" i="1" baseline="-25000" err="1"/>
              <a:t>max</a:t>
            </a:r>
            <a:endParaRPr lang="en-US" b="1" i="1" baseline="-25000"/>
          </a:p>
        </p:txBody>
      </p:sp>
      <p:sp>
        <p:nvSpPr>
          <p:cNvPr id="24" name="TextBox 23"/>
          <p:cNvSpPr txBox="1"/>
          <p:nvPr/>
        </p:nvSpPr>
        <p:spPr>
          <a:xfrm>
            <a:off x="2590800" y="5627132"/>
            <a:ext cx="4355616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Choose Initial conditions: at </a:t>
            </a:r>
            <a:r>
              <a:rPr lang="en-US" b="1" i="1">
                <a:solidFill>
                  <a:schemeClr val="bg1"/>
                </a:solidFill>
              </a:rPr>
              <a:t>t=0, V=V</a:t>
            </a:r>
            <a:r>
              <a:rPr lang="en-US" b="1" i="1" baseline="-25000">
                <a:solidFill>
                  <a:schemeClr val="bg1"/>
                </a:solidFill>
              </a:rPr>
              <a:t>1</a:t>
            </a:r>
            <a:r>
              <a:rPr lang="en-US" b="1" i="1">
                <a:solidFill>
                  <a:schemeClr val="bg1"/>
                </a:solidFill>
              </a:rPr>
              <a:t> , x=x</a:t>
            </a:r>
            <a:r>
              <a:rPr lang="en-US" b="1" i="1" baseline="-25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91000" y="5181600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Case III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2259806" y="2412206"/>
            <a:ext cx="6611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133600" y="2705100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/>
              <a:t>x=x</a:t>
            </a:r>
            <a:r>
              <a:rPr lang="en-US" b="1" i="1" baseline="-25000"/>
              <a:t>1,</a:t>
            </a:r>
            <a:r>
              <a:rPr lang="en-US" b="1" i="1" baseline="30000"/>
              <a:t> </a:t>
            </a:r>
            <a:r>
              <a:rPr lang="en-US" b="1" i="1"/>
              <a:t>v=v</a:t>
            </a:r>
            <a:r>
              <a:rPr lang="en-US" b="1" i="1" baseline="-250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75755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7" grpId="0"/>
      <p:bldP spid="19" grpId="0"/>
      <p:bldP spid="21" grpId="0"/>
      <p:bldP spid="23" grpId="0"/>
      <p:bldP spid="24" grpId="0" animBg="1"/>
      <p:bldP spid="25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700" b="1"/>
              <a:t>Solving the equation of Simple Harmonic Motion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8200" y="2133600"/>
            <a:ext cx="4177682" cy="369332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/>
              <a:t>Choose Initial conditions: at </a:t>
            </a:r>
            <a:r>
              <a:rPr lang="en-US" b="1" i="1"/>
              <a:t>t=0, v=0, x=x</a:t>
            </a:r>
            <a:r>
              <a:rPr lang="en-US" b="1" i="1" baseline="-25000"/>
              <a:t>0</a:t>
            </a:r>
          </a:p>
        </p:txBody>
      </p:sp>
      <p:pic>
        <p:nvPicPr>
          <p:cNvPr id="43010" name="Picture 2" descr="SolveHarmonic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685800"/>
            <a:ext cx="3810000" cy="2286001"/>
          </a:xfrm>
          <a:prstGeom prst="rect">
            <a:avLst/>
          </a:prstGeom>
          <a:noFill/>
        </p:spPr>
      </p:pic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4303713" y="609600"/>
          <a:ext cx="3217862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" name="Equation" r:id="rId4" imgW="1612900" imgH="495300" progId="Equation.DSMT4">
                  <p:embed/>
                </p:oleObj>
              </mc:Choice>
              <mc:Fallback>
                <p:oleObj name="Equation" r:id="rId4" imgW="1612900" imgH="495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303713" y="609600"/>
                        <a:ext cx="3217862" cy="98583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rot="5400000">
            <a:off x="5219178" y="838200"/>
            <a:ext cx="1066800" cy="457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5715001" y="2723178"/>
          <a:ext cx="2362200" cy="1636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Equation" r:id="rId6" imgW="1244600" imgH="863600" progId="Equation.DSMT4">
                  <p:embed/>
                </p:oleObj>
              </mc:Choice>
              <mc:Fallback>
                <p:oleObj name="Equation" r:id="rId6" imgW="1244600" imgH="863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715001" y="2723178"/>
                        <a:ext cx="2362200" cy="1636097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81000" y="3048000"/>
            <a:ext cx="4268861" cy="369332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/>
              <a:t>Integrating again after separating variables</a:t>
            </a:r>
            <a:endParaRPr lang="en-US" b="1" i="1" baseline="-25000"/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479425" y="3657600"/>
          <a:ext cx="3481388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Equation" r:id="rId8" imgW="1562100" imgH="558800" progId="Equation.DSMT4">
                  <p:embed/>
                </p:oleObj>
              </mc:Choice>
              <mc:Fallback>
                <p:oleObj name="Equation" r:id="rId8" imgW="1562100" imgH="558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9425" y="3657600"/>
                        <a:ext cx="3481388" cy="1243013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773113" y="3657600"/>
          <a:ext cx="2973387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Equation" r:id="rId10" imgW="1333500" imgH="558800" progId="Equation.DSMT4">
                  <p:embed/>
                </p:oleObj>
              </mc:Choice>
              <mc:Fallback>
                <p:oleObj name="Equation" r:id="rId10" imgW="1333500" imgH="558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73113" y="3657600"/>
                        <a:ext cx="2973387" cy="1243013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574675" y="5562600"/>
          <a:ext cx="26019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Equation" r:id="rId12" imgW="1168400" imgH="228600" progId="Equation.DSMT4">
                  <p:embed/>
                </p:oleObj>
              </mc:Choice>
              <mc:Fallback>
                <p:oleObj name="Equation" r:id="rId12" imgW="11684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74675" y="5562600"/>
                        <a:ext cx="2601913" cy="50800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rot="5400000" flipH="1" flipV="1">
            <a:off x="2641600" y="2247900"/>
            <a:ext cx="9906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70200" y="1473200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/>
              <a:t>x=x</a:t>
            </a:r>
            <a:r>
              <a:rPr lang="en-US" b="1" i="1" baseline="-2500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70600" y="172720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Case I</a:t>
            </a:r>
          </a:p>
        </p:txBody>
      </p:sp>
    </p:spTree>
    <p:extLst>
      <p:ext uri="{BB962C8B-B14F-4D97-AF65-F5344CB8AC3E}">
        <p14:creationId xmlns:p14="http://schemas.microsoft.com/office/powerpoint/2010/main" val="1836790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6.14"/>
  <p:tag name="AS_TITLE" val="Aspose.Slides for .NET 2.0"/>
  <p:tag name="AS_VERSION" val="2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5759</TotalTime>
  <Words>380</Words>
  <Application>Microsoft Office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Office Theme</vt:lpstr>
      <vt:lpstr>Equation</vt:lpstr>
      <vt:lpstr>MathType 6.0 Equation</vt:lpstr>
      <vt:lpstr>Highlights of the course</vt:lpstr>
      <vt:lpstr>PowerPoint Presentation</vt:lpstr>
      <vt:lpstr>PowerPoint Presentation</vt:lpstr>
      <vt:lpstr>Work Energy Theorem from Force Equation</vt:lpstr>
      <vt:lpstr>Work Energy Theorem from Force Equation</vt:lpstr>
      <vt:lpstr>Some applications of Work-Energy relation in 1-D</vt:lpstr>
      <vt:lpstr>Maximum distance covered when Mass thrown upward in a Uniform Gravitational field </vt:lpstr>
      <vt:lpstr>Solving the equation of Simple Harmonic Motion using Work-Energy Theorem</vt:lpstr>
      <vt:lpstr>Solving the equation of Simple Harmonic Motion</vt:lpstr>
      <vt:lpstr>PowerPoint Presentation</vt:lpstr>
      <vt:lpstr>Solving the equation of Simple Harmonic Motion</vt:lpstr>
      <vt:lpstr>PowerPoint Presentation</vt:lpstr>
      <vt:lpstr>Solving the equation of Simple Harmonic Motion</vt:lpstr>
      <vt:lpstr>PowerPoint Presentation</vt:lpstr>
      <vt:lpstr>PowerPoint Presentation</vt:lpstr>
      <vt:lpstr>PowerPoint Presentation</vt:lpstr>
      <vt:lpstr>Solving the equation of Simple Harmonic Motion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RAGHAVAN EASWARAN</dc:creator>
  <cp:lastModifiedBy>HP</cp:lastModifiedBy>
  <cp:revision>46</cp:revision>
  <dcterms:created xsi:type="dcterms:W3CDTF">2019-09-07T04:50:55Z</dcterms:created>
  <dcterms:modified xsi:type="dcterms:W3CDTF">2021-12-21T05:41:58Z</dcterms:modified>
</cp:coreProperties>
</file>