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620F-34AB-4B3B-9DC3-20EDCEF7B44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48470-1995-42FF-A8DE-7A2F6D3C3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48470-1995-42FF-A8DE-7A2F6D3C37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035C-9B9C-4CFF-AEDE-BDDF807C038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DFAD-93C9-4670-8B78-F55F7F63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2.png"/><Relationship Id="rId7" Type="http://schemas.openxmlformats.org/officeDocument/2006/relationships/image" Target="../media/image27.wm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image" Target="../media/image14.gif"/><Relationship Id="rId3" Type="http://schemas.openxmlformats.org/officeDocument/2006/relationships/image" Target="../media/image2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Oscillations to Waves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Image result for Ripples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76600"/>
            <a:ext cx="28575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5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94658" y="149134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0" y="2895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63142" y="149497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5572" y="149134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38886" y="146231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68003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63285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438000" y="163001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284944" y="160383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42772" y="155665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pic>
        <p:nvPicPr>
          <p:cNvPr id="284674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0000" r="21898" b="30000"/>
          <a:stretch>
            <a:fillRect/>
          </a:stretch>
        </p:blipFill>
        <p:spPr bwMode="auto">
          <a:xfrm rot="16200000">
            <a:off x="311401" y="1822199"/>
            <a:ext cx="401999" cy="2396401"/>
          </a:xfrm>
          <a:prstGeom prst="rect">
            <a:avLst/>
          </a:prstGeom>
          <a:noFill/>
        </p:spPr>
      </p:pic>
      <p:pic>
        <p:nvPicPr>
          <p:cNvPr id="20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1566847" y="813497"/>
            <a:ext cx="542050" cy="1600200"/>
          </a:xfrm>
          <a:prstGeom prst="rect">
            <a:avLst/>
          </a:prstGeom>
          <a:noFill/>
        </p:spPr>
      </p:pic>
      <p:pic>
        <p:nvPicPr>
          <p:cNvPr id="21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3362989" y="784470"/>
            <a:ext cx="542050" cy="1600200"/>
          </a:xfrm>
          <a:prstGeom prst="rect">
            <a:avLst/>
          </a:prstGeom>
          <a:noFill/>
        </p:spPr>
      </p:pic>
      <p:pic>
        <p:nvPicPr>
          <p:cNvPr id="22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5206303" y="795353"/>
            <a:ext cx="542050" cy="1600200"/>
          </a:xfrm>
          <a:prstGeom prst="rect">
            <a:avLst/>
          </a:prstGeom>
          <a:noFill/>
        </p:spPr>
      </p:pic>
      <p:pic>
        <p:nvPicPr>
          <p:cNvPr id="23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7038733" y="751811"/>
            <a:ext cx="542050" cy="1600200"/>
          </a:xfrm>
          <a:prstGeom prst="rect">
            <a:avLst/>
          </a:prstGeom>
          <a:noFill/>
        </p:spPr>
      </p:pic>
      <p:pic>
        <p:nvPicPr>
          <p:cNvPr id="24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-271025" y="828011"/>
            <a:ext cx="542050" cy="1600200"/>
          </a:xfrm>
          <a:prstGeom prst="rect">
            <a:avLst/>
          </a:prstGeom>
          <a:noFill/>
        </p:spPr>
      </p:pic>
      <p:pic>
        <p:nvPicPr>
          <p:cNvPr id="25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8916517" y="722783"/>
            <a:ext cx="542050" cy="1600200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1734456" y="28919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2701884" y="2069688"/>
            <a:ext cx="401988" cy="1843356"/>
          </a:xfrm>
          <a:prstGeom prst="rect">
            <a:avLst/>
          </a:prstGeom>
          <a:noFill/>
        </p:spPr>
      </p:pic>
      <p:sp>
        <p:nvSpPr>
          <p:cNvPr id="36" name="Oval 35"/>
          <p:cNvSpPr/>
          <p:nvPr/>
        </p:nvSpPr>
        <p:spPr>
          <a:xfrm>
            <a:off x="5892798" y="286657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6720507" y="2194893"/>
            <a:ext cx="401988" cy="1651002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7761516" y="285205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4759284" y="2098716"/>
            <a:ext cx="401988" cy="1843356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2667000" y="149497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64860" y="2884260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1893660" y="2892299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3722460" y="2856017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5565774" y="2823359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8654535" y="2133207"/>
            <a:ext cx="401988" cy="1651002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 rot="16200000" flipH="1">
            <a:off x="7470902" y="2816098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76400" y="3040746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3828400" y="3048000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885800" y="3059668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7696200" y="2957286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057400" y="100352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14400" y="1015998"/>
            <a:ext cx="729342" cy="5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24000" y="729342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X</a:t>
            </a:r>
            <a:endParaRPr lang="en-US" sz="3200" b="1" dirty="0"/>
          </a:p>
        </p:txBody>
      </p:sp>
      <p:graphicFrame>
        <p:nvGraphicFramePr>
          <p:cNvPr id="284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442095"/>
              </p:ext>
            </p:extLst>
          </p:nvPr>
        </p:nvGraphicFramePr>
        <p:xfrm>
          <a:off x="2057400" y="4638675"/>
          <a:ext cx="5356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tion" r:id="rId4" imgW="2222500" imgH="419100" progId="Equation.DSMT4">
                  <p:embed/>
                </p:oleObj>
              </mc:Choice>
              <mc:Fallback>
                <p:oleObj name="Equation" r:id="rId4" imgW="2222500" imgH="4191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38675"/>
                        <a:ext cx="5356225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73744"/>
              </p:ext>
            </p:extLst>
          </p:nvPr>
        </p:nvGraphicFramePr>
        <p:xfrm>
          <a:off x="2743200" y="5705475"/>
          <a:ext cx="41005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6" imgW="1701800" imgH="419100" progId="Equation.DSMT4">
                  <p:embed/>
                </p:oleObj>
              </mc:Choice>
              <mc:Fallback>
                <p:oleObj name="Equation" r:id="rId6" imgW="1701800" imgH="4191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05475"/>
                        <a:ext cx="4100512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2286000" y="3886200"/>
            <a:ext cx="480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will be the equation of motion for </a:t>
            </a:r>
            <a:r>
              <a:rPr lang="en-US" b="1" dirty="0" err="1" smtClean="0"/>
              <a:t>i</a:t>
            </a:r>
            <a:r>
              <a:rPr lang="en-US" b="1" baseline="30000" dirty="0" err="1" smtClean="0"/>
              <a:t>th</a:t>
            </a:r>
            <a:r>
              <a:rPr lang="en-US" b="1" dirty="0" smtClean="0"/>
              <a:t> mass?</a:t>
            </a:r>
            <a:endParaRPr lang="en-US" b="1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Perpetua" pitchFamily="18" charset="0"/>
              </a:rPr>
              <a:t>N-masses coupled oscillator</a:t>
            </a:r>
            <a:endParaRPr lang="en-US" sz="3200" b="1" u="sng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34" grpId="0" animBg="1"/>
      <p:bldP spid="36" grpId="0" animBg="1"/>
      <p:bldP spid="39" grpId="0" animBg="1"/>
      <p:bldP spid="50" grpId="0"/>
      <p:bldP spid="51" grpId="0"/>
      <p:bldP spid="52" grpId="0"/>
      <p:bldP spid="53" grpId="0"/>
      <p:bldP spid="57" grpId="0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83346"/>
            <a:ext cx="8048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981200" y="381000"/>
            <a:ext cx="537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Solving n coupled masses equation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352800" y="2895600"/>
            <a:ext cx="19050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</a:t>
            </a:r>
            <a:r>
              <a:rPr lang="en-US" b="1" dirty="0" smtClean="0"/>
              <a:t>ill have n values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h</a:t>
            </a:r>
            <a:r>
              <a:rPr lang="en-US" b="1" dirty="0" smtClean="0"/>
              <a:t>ence n normal modes will be present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57656"/>
              </p:ext>
            </p:extLst>
          </p:nvPr>
        </p:nvGraphicFramePr>
        <p:xfrm>
          <a:off x="3962400" y="3295650"/>
          <a:ext cx="590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4" imgW="114102" imgH="114102" progId="Equation.DSMT4">
                  <p:embed/>
                </p:oleObj>
              </mc:Choice>
              <mc:Fallback>
                <p:oleObj name="Equation" r:id="rId4" imgW="114102" imgH="114102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95650"/>
                        <a:ext cx="5905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7286172" y="735516"/>
          <a:ext cx="1143000" cy="232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Equation" r:id="rId6" imgW="406224" imgH="1624895" progId="Equation.DSMT4">
                  <p:embed/>
                </p:oleObj>
              </mc:Choice>
              <mc:Fallback>
                <p:oleObj name="Equation" r:id="rId6" imgW="406224" imgH="1624895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172" y="735516"/>
                        <a:ext cx="1143000" cy="23279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1465944" y="838200"/>
          <a:ext cx="114300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Equation" r:id="rId8" imgW="406224" imgH="1624895" progId="Equation.DSMT4">
                  <p:embed/>
                </p:oleObj>
              </mc:Choice>
              <mc:Fallback>
                <p:oleObj name="Equation" r:id="rId8" imgW="406224" imgH="1624895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944" y="838200"/>
                        <a:ext cx="1143000" cy="2328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64141"/>
              </p:ext>
            </p:extLst>
          </p:nvPr>
        </p:nvGraphicFramePr>
        <p:xfrm>
          <a:off x="762000" y="2952750"/>
          <a:ext cx="2192338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9" imgW="1066800" imgH="1625600" progId="Equation.DSMT4">
                  <p:embed/>
                </p:oleObj>
              </mc:Choice>
              <mc:Fallback>
                <p:oleObj name="Equation" r:id="rId9" imgW="1066800" imgH="16256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52750"/>
                        <a:ext cx="2192338" cy="329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97117"/>
              </p:ext>
            </p:extLst>
          </p:nvPr>
        </p:nvGraphicFramePr>
        <p:xfrm>
          <a:off x="5497513" y="2895600"/>
          <a:ext cx="23749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11" imgW="1155700" imgH="1625600" progId="Equation.DSMT4">
                  <p:embed/>
                </p:oleObj>
              </mc:Choice>
              <mc:Fallback>
                <p:oleObj name="Equation" r:id="rId11" imgW="1155700" imgH="16256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2895600"/>
                        <a:ext cx="2374900" cy="329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001000" y="2895600"/>
            <a:ext cx="914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alibri"/>
              </a:rPr>
              <a:t>ω</a:t>
            </a:r>
            <a:endParaRPr lang="en-US" b="1" dirty="0" smtClean="0">
              <a:latin typeface="Calibri"/>
            </a:endParaRPr>
          </a:p>
          <a:p>
            <a:pPr algn="ctr"/>
            <a:r>
              <a:rPr lang="en-US" b="1" dirty="0">
                <a:latin typeface="Calibri"/>
              </a:rPr>
              <a:t>w</a:t>
            </a:r>
            <a:r>
              <a:rPr lang="en-US" b="1" dirty="0" smtClean="0">
                <a:latin typeface="Calibri"/>
              </a:rPr>
              <a:t>ill </a:t>
            </a:r>
          </a:p>
          <a:p>
            <a:pPr algn="ctr"/>
            <a:r>
              <a:rPr lang="en-US" b="1" dirty="0" smtClean="0">
                <a:latin typeface="Calibri"/>
              </a:rPr>
              <a:t>Have</a:t>
            </a:r>
          </a:p>
          <a:p>
            <a:pPr algn="ctr"/>
            <a:r>
              <a:rPr lang="en-US" b="1" dirty="0" smtClean="0">
                <a:latin typeface="Calibri"/>
              </a:rPr>
              <a:t>n</a:t>
            </a:r>
          </a:p>
          <a:p>
            <a:pPr algn="ctr"/>
            <a:r>
              <a:rPr lang="en-US" b="1" dirty="0" smtClean="0">
                <a:latin typeface="Calibri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Oscillations to Waves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801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Longitudinal waves could be generated in a coupled oscillator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4715" y="1828800"/>
            <a:ext cx="7202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 external driving Impulse can generate a disturbance</a:t>
            </a:r>
          </a:p>
          <a:p>
            <a:pPr algn="ctr"/>
            <a:r>
              <a:rPr lang="en-US" sz="2400" b="1" dirty="0" smtClean="0"/>
              <a:t> to n coupled Oscillator</a:t>
            </a:r>
            <a:endParaRPr lang="en-US" sz="2400" b="1" dirty="0"/>
          </a:p>
        </p:txBody>
      </p:sp>
      <p:sp>
        <p:nvSpPr>
          <p:cNvPr id="6" name="AutoShape 2" descr="Image result for longitudinal  wave in a coupled spring oscil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33600" y="2667000"/>
            <a:ext cx="5181600" cy="1904588"/>
            <a:chOff x="2590800" y="3429000"/>
            <a:chExt cx="5181600" cy="1904588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429000"/>
              <a:ext cx="5181600" cy="190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819400" y="4343400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304778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386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006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198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7818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7975" y="4953000"/>
            <a:ext cx="951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 efficient energy transfer driving impulse frequency should be matched with </a:t>
            </a:r>
          </a:p>
          <a:p>
            <a:pPr algn="ctr"/>
            <a:r>
              <a:rPr lang="en-US" sz="2400" b="1" dirty="0" smtClean="0"/>
              <a:t>normal frequency/normal modes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6211669"/>
            <a:ext cx="891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Looking for space dependence of amplitude!</a:t>
            </a:r>
            <a:endParaRPr lang="en-US" sz="36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Derivation of wave equation from n-coupled masses oscillators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06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112226"/>
              </p:ext>
            </p:extLst>
          </p:nvPr>
        </p:nvGraphicFramePr>
        <p:xfrm>
          <a:off x="2286000" y="1209675"/>
          <a:ext cx="4100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3" imgW="1701800" imgH="419100" progId="Equation.DSMT4">
                  <p:embed/>
                </p:oleObj>
              </mc:Choice>
              <mc:Fallback>
                <p:oleObj name="Equation" r:id="rId3" imgW="1701800" imgH="4191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9675"/>
                        <a:ext cx="4100513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17021"/>
              </p:ext>
            </p:extLst>
          </p:nvPr>
        </p:nvGraphicFramePr>
        <p:xfrm>
          <a:off x="1905000" y="2895600"/>
          <a:ext cx="5232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5" imgW="2171700" imgH="419100" progId="Equation.DSMT4">
                  <p:embed/>
                </p:oleObj>
              </mc:Choice>
              <mc:Fallback>
                <p:oleObj name="Equation" r:id="rId5" imgW="2171700" imgH="4191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5232400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72073"/>
              </p:ext>
            </p:extLst>
          </p:nvPr>
        </p:nvGraphicFramePr>
        <p:xfrm>
          <a:off x="1600200" y="4572000"/>
          <a:ext cx="5905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7" imgW="2451100" imgH="457200" progId="Equation.DSMT4">
                  <p:embed/>
                </p:oleObj>
              </mc:Choice>
              <mc:Fallback>
                <p:oleObj name="Equation" r:id="rId7" imgW="2451100" imgH="4572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72000"/>
                        <a:ext cx="590550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0" y="1524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Derivation of wave equation from n-couple masses oscillators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47451"/>
              </p:ext>
            </p:extLst>
          </p:nvPr>
        </p:nvGraphicFramePr>
        <p:xfrm>
          <a:off x="1524000" y="889000"/>
          <a:ext cx="5905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3" imgW="2451100" imgH="457200" progId="Equation.DSMT4">
                  <p:embed/>
                </p:oleObj>
              </mc:Choice>
              <mc:Fallback>
                <p:oleObj name="Equation" r:id="rId3" imgW="2451100" imgH="4572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89000"/>
                        <a:ext cx="590550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974" y="2057400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Dividing by </a:t>
            </a:r>
            <a:r>
              <a:rPr lang="en-US" b="1" dirty="0" smtClean="0">
                <a:sym typeface="Symbol"/>
              </a:rPr>
              <a:t>x throughout</a:t>
            </a:r>
            <a:endParaRPr lang="en-US" b="1" dirty="0"/>
          </a:p>
        </p:txBody>
      </p:sp>
      <p:graphicFrame>
        <p:nvGraphicFramePr>
          <p:cNvPr id="315398" name="Object 5"/>
          <p:cNvGraphicFramePr>
            <a:graphicFrameLocks noChangeAspect="1"/>
          </p:cNvGraphicFramePr>
          <p:nvPr/>
        </p:nvGraphicFramePr>
        <p:xfrm>
          <a:off x="1447800" y="2514600"/>
          <a:ext cx="614997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5" imgW="2552700" imgH="635000" progId="Equation.DSMT4">
                  <p:embed/>
                </p:oleObj>
              </mc:Choice>
              <mc:Fallback>
                <p:oleObj name="Equation" r:id="rId5" imgW="2552700" imgH="6350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6149975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385736"/>
              </p:ext>
            </p:extLst>
          </p:nvPr>
        </p:nvGraphicFramePr>
        <p:xfrm>
          <a:off x="1055688" y="4352925"/>
          <a:ext cx="2754312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Equation" r:id="rId7" imgW="1143000" imgH="889000" progId="Equation.DSMT4">
                  <p:embed/>
                </p:oleObj>
              </mc:Choice>
              <mc:Fallback>
                <p:oleObj name="Equation" r:id="rId7" imgW="1143000" imgH="8890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352925"/>
                        <a:ext cx="2754312" cy="21240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918969"/>
              </p:ext>
            </p:extLst>
          </p:nvPr>
        </p:nvGraphicFramePr>
        <p:xfrm>
          <a:off x="4716462" y="4191000"/>
          <a:ext cx="2293938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9" imgW="952500" imgH="1016000" progId="Equation.DSMT4">
                  <p:embed/>
                </p:oleObj>
              </mc:Choice>
              <mc:Fallback>
                <p:oleObj name="Equation" r:id="rId9" imgW="952500" imgH="10160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2" y="4191000"/>
                        <a:ext cx="2293938" cy="2427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78540"/>
              </p:ext>
            </p:extLst>
          </p:nvPr>
        </p:nvGraphicFramePr>
        <p:xfrm>
          <a:off x="7827962" y="5041900"/>
          <a:ext cx="13160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" name="Equation" r:id="rId11" imgW="545626" imgH="177646" progId="Equation.DSMT4">
                  <p:embed/>
                </p:oleObj>
              </mc:Choice>
              <mc:Fallback>
                <p:oleObj name="Equation" r:id="rId11" imgW="545626" imgH="177646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2" y="5041900"/>
                        <a:ext cx="1316038" cy="425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71600" y="-762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Derivation of wave equation from n-couple masses oscillators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2286000" y="0"/>
            <a:ext cx="3124200" cy="8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49878" y="2962870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Perpetua" pitchFamily="18" charset="0"/>
              </a:rPr>
              <a:t>N</a:t>
            </a:r>
            <a:endParaRPr lang="en-US" sz="5400" b="1" dirty="0">
              <a:latin typeface="Perpet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467099" y="3913416"/>
            <a:ext cx="685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9209" y="5401270"/>
            <a:ext cx="67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ym typeface="Symbol"/>
              </a:rPr>
              <a:t></a:t>
            </a:r>
            <a:endParaRPr lang="en-US" sz="5400" b="1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3214"/>
            <a:ext cx="3428999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3371849" y="628650"/>
            <a:ext cx="6858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3019425"/>
            <a:ext cx="517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3235707" y="2250692"/>
            <a:ext cx="1186684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97761" y="-152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1219200"/>
            <a:ext cx="4700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  .</a:t>
            </a:r>
          </a:p>
          <a:p>
            <a:endParaRPr lang="en-US" sz="1200" b="1" dirty="0"/>
          </a:p>
          <a:p>
            <a:r>
              <a:rPr lang="en-US" sz="1200" b="1" dirty="0" smtClean="0"/>
              <a:t>    .</a:t>
            </a:r>
          </a:p>
          <a:p>
            <a:endParaRPr lang="en-US" sz="1200" b="1" dirty="0"/>
          </a:p>
          <a:p>
            <a:r>
              <a:rPr lang="en-US" sz="1200" b="1" dirty="0" smtClean="0"/>
              <a:t>    .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6405265" y="4415135"/>
            <a:ext cx="136267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-1"/>
            <a:ext cx="1033462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</a:p>
          <a:p>
            <a:pPr algn="ctr"/>
            <a:r>
              <a:rPr lang="en-US" b="1" dirty="0" smtClean="0"/>
              <a:t>I</a:t>
            </a:r>
          </a:p>
          <a:p>
            <a:pPr algn="ctr"/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E</a:t>
            </a:r>
          </a:p>
          <a:p>
            <a:pPr algn="ctr"/>
            <a:r>
              <a:rPr lang="en-US" b="1" dirty="0" smtClean="0"/>
              <a:t>T</a:t>
            </a:r>
          </a:p>
          <a:p>
            <a:pPr algn="ctr"/>
            <a:r>
              <a:rPr lang="en-US" b="1" dirty="0" smtClean="0"/>
              <a:t>E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TO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b="1" dirty="0" smtClean="0"/>
              <a:t>O</a:t>
            </a:r>
          </a:p>
          <a:p>
            <a:pPr algn="ctr"/>
            <a:r>
              <a:rPr lang="en-US" b="1" dirty="0" smtClean="0"/>
              <a:t>N</a:t>
            </a:r>
          </a:p>
          <a:p>
            <a:pPr algn="ctr"/>
            <a:r>
              <a:rPr lang="en-US" b="1" dirty="0" smtClean="0"/>
              <a:t>T</a:t>
            </a:r>
          </a:p>
          <a:p>
            <a:pPr algn="ctr"/>
            <a:r>
              <a:rPr lang="en-US" b="1" dirty="0" smtClean="0"/>
              <a:t>I</a:t>
            </a:r>
          </a:p>
          <a:p>
            <a:pPr algn="ctr"/>
            <a:r>
              <a:rPr lang="en-US" b="1" dirty="0" smtClean="0"/>
              <a:t>N</a:t>
            </a:r>
          </a:p>
          <a:p>
            <a:pPr algn="ctr"/>
            <a:r>
              <a:rPr lang="en-US" b="1" dirty="0" smtClean="0"/>
              <a:t>O</a:t>
            </a:r>
          </a:p>
          <a:p>
            <a:pPr algn="ctr"/>
            <a:r>
              <a:rPr lang="en-US" b="1" dirty="0" smtClean="0"/>
              <a:t>U</a:t>
            </a:r>
          </a:p>
          <a:p>
            <a:pPr algn="ctr"/>
            <a:r>
              <a:rPr lang="en-US" b="1" dirty="0"/>
              <a:t>S</a:t>
            </a:r>
          </a:p>
        </p:txBody>
      </p:sp>
      <p:pic>
        <p:nvPicPr>
          <p:cNvPr id="260098" name="Picture 2" descr="Image result for Ripples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2112" y="4571999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6" grpId="0" animBg="1"/>
      <p:bldP spid="10" grpId="0" animBg="1"/>
      <p:bldP spid="2" grpId="0"/>
      <p:bldP spid="12" grpId="0"/>
      <p:bldP spid="1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Recap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3200400" y="762000"/>
            <a:ext cx="3124200" cy="8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5400000">
            <a:off x="4498032" y="1293168"/>
            <a:ext cx="224135" cy="381000"/>
          </a:xfrm>
          <a:prstGeom prst="rightArrow">
            <a:avLst>
              <a:gd name="adj1" fmla="val 23626"/>
              <a:gd name="adj2" fmla="val 261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488517"/>
              </p:ext>
            </p:extLst>
          </p:nvPr>
        </p:nvGraphicFramePr>
        <p:xfrm>
          <a:off x="3886200" y="1676400"/>
          <a:ext cx="1447800" cy="74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4" imgW="927100" imgH="482600" progId="Equation.DSMT4">
                  <p:embed/>
                </p:oleObj>
              </mc:Choice>
              <mc:Fallback>
                <p:oleObj name="Equation" r:id="rId4" imgW="927100" imgH="4826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1447800" cy="74803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4495800" y="2438400"/>
            <a:ext cx="304800" cy="457200"/>
          </a:xfrm>
          <a:prstGeom prst="rightArrow">
            <a:avLst>
              <a:gd name="adj1" fmla="val 23626"/>
              <a:gd name="adj2" fmla="val 261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06177"/>
              </p:ext>
            </p:extLst>
          </p:nvPr>
        </p:nvGraphicFramePr>
        <p:xfrm>
          <a:off x="2438400" y="2819400"/>
          <a:ext cx="5181600" cy="42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Equation" r:id="rId6" imgW="3416300" imgH="292100" progId="Equation.DSMT4">
                  <p:embed/>
                </p:oleObj>
              </mc:Choice>
              <mc:Fallback>
                <p:oleObj name="Equation" r:id="rId6" imgW="3416300" imgH="2921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5181600" cy="4249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1600200" y="3429000"/>
            <a:ext cx="95" cy="11707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487539"/>
            <a:ext cx="95" cy="11707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86400" y="3487539"/>
            <a:ext cx="95" cy="11707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37379" y="3487539"/>
            <a:ext cx="95" cy="11707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42899"/>
              </p:ext>
            </p:extLst>
          </p:nvPr>
        </p:nvGraphicFramePr>
        <p:xfrm>
          <a:off x="1219295" y="3546079"/>
          <a:ext cx="380905" cy="56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8" imgW="228600" imgH="457200" progId="Equation.DSMT4">
                  <p:embed/>
                </p:oleObj>
              </mc:Choice>
              <mc:Fallback>
                <p:oleObj name="Equation" r:id="rId8" imgW="228600" imgH="4572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95" y="3546079"/>
                        <a:ext cx="380905" cy="56872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33591"/>
              </p:ext>
            </p:extLst>
          </p:nvPr>
        </p:nvGraphicFramePr>
        <p:xfrm>
          <a:off x="3706783" y="3604617"/>
          <a:ext cx="358834" cy="5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10" imgW="228600" imgH="457200" progId="Equation.DSMT4">
                  <p:embed/>
                </p:oleObj>
              </mc:Choice>
              <mc:Fallback>
                <p:oleObj name="Equation" r:id="rId10" imgW="228600" imgH="4572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783" y="3604617"/>
                        <a:ext cx="358834" cy="58638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35660"/>
              </p:ext>
            </p:extLst>
          </p:nvPr>
        </p:nvGraphicFramePr>
        <p:xfrm>
          <a:off x="5285573" y="3576349"/>
          <a:ext cx="401844" cy="55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12" imgW="330200" imgH="457200" progId="Equation.DSMT4">
                  <p:embed/>
                </p:oleObj>
              </mc:Choice>
              <mc:Fallback>
                <p:oleObj name="Equation" r:id="rId12" imgW="330200" imgH="4572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573" y="3576349"/>
                        <a:ext cx="401844" cy="55183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005586"/>
              </p:ext>
            </p:extLst>
          </p:nvPr>
        </p:nvGraphicFramePr>
        <p:xfrm>
          <a:off x="7620000" y="3546078"/>
          <a:ext cx="444094" cy="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14" imgW="330200" imgH="457200" progId="Equation.DSMT4">
                  <p:embed/>
                </p:oleObj>
              </mc:Choice>
              <mc:Fallback>
                <p:oleObj name="Equation" r:id="rId14" imgW="330200" imgH="4572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46078"/>
                        <a:ext cx="444094" cy="6086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57074"/>
              </p:ext>
            </p:extLst>
          </p:nvPr>
        </p:nvGraphicFramePr>
        <p:xfrm>
          <a:off x="3249858" y="4572000"/>
          <a:ext cx="3379542" cy="63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16" imgW="3098800" imgH="584200" progId="Equation.DSMT4">
                  <p:embed/>
                </p:oleObj>
              </mc:Choice>
              <mc:Fallback>
                <p:oleObj name="Equation" r:id="rId16" imgW="3098800" imgH="5842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858" y="4572000"/>
                        <a:ext cx="3379542" cy="63290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4648200" y="4114800"/>
            <a:ext cx="304800" cy="457200"/>
          </a:xfrm>
          <a:prstGeom prst="rightArrow">
            <a:avLst>
              <a:gd name="adj1" fmla="val 23626"/>
              <a:gd name="adj2" fmla="val 261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5" descr="E:\BTech\PH103\Coupled oscillators_ordinary_co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05200" y="5284198"/>
            <a:ext cx="2971800" cy="1601986"/>
          </a:xfrm>
          <a:prstGeom prst="rect">
            <a:avLst/>
          </a:prstGeom>
          <a:noFill/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63409"/>
              </p:ext>
            </p:extLst>
          </p:nvPr>
        </p:nvGraphicFramePr>
        <p:xfrm>
          <a:off x="6574729" y="5410200"/>
          <a:ext cx="2619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19" imgW="2298600" imgH="482400" progId="Equation.DSMT4">
                  <p:embed/>
                </p:oleObj>
              </mc:Choice>
              <mc:Fallback>
                <p:oleObj name="Equation" r:id="rId19" imgW="2298600" imgH="4824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729" y="5410200"/>
                        <a:ext cx="2619375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68370"/>
              </p:ext>
            </p:extLst>
          </p:nvPr>
        </p:nvGraphicFramePr>
        <p:xfrm>
          <a:off x="266700" y="5515888"/>
          <a:ext cx="2247900" cy="10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Equation" r:id="rId21" imgW="2133360" imgH="990360" progId="Equation.DSMT4">
                  <p:embed/>
                </p:oleObj>
              </mc:Choice>
              <mc:Fallback>
                <p:oleObj name="Equation" r:id="rId21" imgW="2133360" imgH="99036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515888"/>
                        <a:ext cx="2247900" cy="10373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3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>
                <a:solidFill>
                  <a:srgbClr val="0070C0"/>
                </a:solidFill>
                <a:latin typeface="Perpetua" pitchFamily="18" charset="0"/>
              </a:rPr>
              <a:t>3-masses coupled oscillator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3-masses coupled oscillator</a:t>
            </a:r>
            <a:endParaRPr lang="en-US" b="1" u="sng" dirty="0">
              <a:latin typeface="Perpetua" pitchFamily="18" charset="0"/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066800"/>
            <a:ext cx="5029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2819400" y="3429000"/>
          <a:ext cx="39179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4" imgW="1625600" imgH="419100" progId="Equation.DSMT4">
                  <p:embed/>
                </p:oleObj>
              </mc:Choice>
              <mc:Fallback>
                <p:oleObj name="Equation" r:id="rId4" imgW="1625600" imgH="4191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0"/>
                        <a:ext cx="3917950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2362200" y="4572000"/>
          <a:ext cx="5019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6" imgW="2082800" imgH="419100" progId="Equation.DSMT4">
                  <p:embed/>
                </p:oleObj>
              </mc:Choice>
              <mc:Fallback>
                <p:oleObj name="Equation" r:id="rId6" imgW="2082800" imgH="4191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5019675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2779713" y="5702300"/>
          <a:ext cx="40052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8" imgW="1663560" imgH="419040" progId="Equation.DSMT4">
                  <p:embed/>
                </p:oleObj>
              </mc:Choice>
              <mc:Fallback>
                <p:oleObj name="Equation" r:id="rId8" imgW="1663560" imgH="41904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5702300"/>
                        <a:ext cx="4005262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581400" y="2971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2971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38800" y="2971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99800" y="28956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r>
              <a:rPr lang="en-US" sz="2800" b="1" baseline="-25000" dirty="0" smtClean="0"/>
              <a:t>1</a:t>
            </a:r>
            <a:endParaRPr lang="en-US" sz="28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1396" y="290578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r>
              <a:rPr lang="en-US" sz="2800" b="1" baseline="-250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4396" y="28956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r>
              <a:rPr lang="en-US" sz="2800" b="1" baseline="-25000" dirty="0" smtClean="0"/>
              <a:t>3</a:t>
            </a:r>
            <a:endParaRPr lang="en-US" sz="28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3-masses coupled oscillator</a:t>
            </a:r>
            <a:endParaRPr lang="en-US" b="1" u="sng" dirty="0">
              <a:latin typeface="Perpetua" pitchFamily="18" charset="0"/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5029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1905000" y="3810000"/>
          <a:ext cx="54738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4" imgW="2286000" imgH="711200" progId="Equation.DSMT4">
                  <p:embed/>
                </p:oleObj>
              </mc:Choice>
              <mc:Fallback>
                <p:oleObj name="Equation" r:id="rId4" imgW="2286000" imgH="71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5473869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1828800" y="0"/>
          <a:ext cx="54737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3" imgW="2286000" imgH="711200" progId="Equation.DSMT4">
                  <p:embed/>
                </p:oleObj>
              </mc:Choice>
              <mc:Fallback>
                <p:oleObj name="Equation" r:id="rId3" imgW="2286000" imgH="711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5473700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4267200" y="1676400"/>
            <a:ext cx="914400" cy="914400"/>
          </a:xfrm>
          <a:prstGeom prst="rightArrow">
            <a:avLst>
              <a:gd name="adj1" fmla="val 50000"/>
              <a:gd name="adj2" fmla="val 46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3780972" y="2597150"/>
          <a:ext cx="19050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5" imgW="927100" imgH="711200" progId="Equation.DSMT4">
                  <p:embed/>
                </p:oleObj>
              </mc:Choice>
              <mc:Fallback>
                <p:oleObj name="Equation" r:id="rId5" imgW="927100" imgH="711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972" y="2597150"/>
                        <a:ext cx="1905000" cy="1441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4648200"/>
            <a:ext cx="2392258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Characteristic equation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334000"/>
            <a:ext cx="3080139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Eigen values and Eigen vectors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68170" y="6172200"/>
            <a:ext cx="4018151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 modes and Normal co-ordinates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4648200" y="4038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724400" y="5029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724400" y="5638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086600" y="2971800"/>
            <a:ext cx="1905000" cy="373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</a:p>
          <a:p>
            <a:pPr algn="ctr"/>
            <a:r>
              <a:rPr lang="en-US" b="1" dirty="0" smtClean="0"/>
              <a:t>U</a:t>
            </a:r>
          </a:p>
          <a:p>
            <a:pPr algn="ctr"/>
            <a:r>
              <a:rPr lang="en-US" b="1" dirty="0" smtClean="0"/>
              <a:t>T</a:t>
            </a:r>
          </a:p>
          <a:p>
            <a:pPr algn="ctr"/>
            <a:r>
              <a:rPr lang="en-US" b="1" dirty="0" smtClean="0"/>
              <a:t>O</a:t>
            </a:r>
          </a:p>
          <a:p>
            <a:pPr algn="ctr"/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I</a:t>
            </a:r>
          </a:p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b="1" dirty="0" smtClean="0"/>
              <a:t>L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14400" y="3352800"/>
            <a:ext cx="18288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EIGEN VALUES = 3 NORMAL MODES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EIGEN VETORS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Solving </a:t>
            </a:r>
            <a:r>
              <a:rPr lang="en-US" b="1" dirty="0" err="1" smtClean="0"/>
              <a:t>eigen</a:t>
            </a:r>
            <a:r>
              <a:rPr lang="en-US" b="1" dirty="0" smtClean="0"/>
              <a:t> values and </a:t>
            </a:r>
            <a:r>
              <a:rPr lang="en-US" b="1" dirty="0" err="1" smtClean="0"/>
              <a:t>eigen</a:t>
            </a:r>
            <a:r>
              <a:rPr lang="en-US" b="1" dirty="0" smtClean="0"/>
              <a:t> vectors for n-Coupled mass system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Perpetua" pitchFamily="18" charset="0"/>
              </a:rPr>
              <a:t>n</a:t>
            </a:r>
            <a:r>
              <a:rPr lang="en-US" b="1" u="sng" dirty="0" smtClean="0">
                <a:latin typeface="Perpetua" pitchFamily="18" charset="0"/>
              </a:rPr>
              <a:t>-masses coupled oscillator</a:t>
            </a:r>
            <a:endParaRPr lang="en-US" b="1" u="sng" dirty="0">
              <a:latin typeface="Perpetua" pitchFamily="18" charset="0"/>
            </a:endParaRPr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90083"/>
              </p:ext>
            </p:extLst>
          </p:nvPr>
        </p:nvGraphicFramePr>
        <p:xfrm>
          <a:off x="2362200" y="3124200"/>
          <a:ext cx="4624387" cy="88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3" imgW="2171700" imgH="419100" progId="Equation.DSMT4">
                  <p:embed/>
                </p:oleObj>
              </mc:Choice>
              <mc:Fallback>
                <p:oleObj name="Equation" r:id="rId3" imgW="2171700" imgH="4191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4624387" cy="88364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2691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23528"/>
            <a:ext cx="7743825" cy="20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2514600"/>
            <a:ext cx="480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will be the equation of motion for </a:t>
            </a:r>
            <a:r>
              <a:rPr lang="en-US" b="1" dirty="0" err="1" smtClean="0"/>
              <a:t>i</a:t>
            </a:r>
            <a:r>
              <a:rPr lang="en-US" b="1" baseline="30000" dirty="0" err="1" smtClean="0"/>
              <a:t>th</a:t>
            </a:r>
            <a:r>
              <a:rPr lang="en-US" b="1" dirty="0" smtClean="0"/>
              <a:t> mass?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35646"/>
              </p:ext>
            </p:extLst>
          </p:nvPr>
        </p:nvGraphicFramePr>
        <p:xfrm>
          <a:off x="2438400" y="4038600"/>
          <a:ext cx="4486275" cy="8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7" imgW="2082800" imgH="419100" progId="Equation.DSMT4">
                  <p:embed/>
                </p:oleObj>
              </mc:Choice>
              <mc:Fallback>
                <p:oleObj name="Equation" r:id="rId7" imgW="2082800" imgH="4191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8600"/>
                        <a:ext cx="4486275" cy="8938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533400" y="4267200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Recollect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223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Oscillations to Waves</vt:lpstr>
      <vt:lpstr>PowerPoint Presentation</vt:lpstr>
      <vt:lpstr>Recap</vt:lpstr>
      <vt:lpstr>3-masses coupled oscillator</vt:lpstr>
      <vt:lpstr>3-masses coupled oscillator</vt:lpstr>
      <vt:lpstr>3-masses coupled oscillator</vt:lpstr>
      <vt:lpstr>PowerPoint Presentation</vt:lpstr>
      <vt:lpstr>Solving eigen values and eigen vectors for n-Coupled mass system</vt:lpstr>
      <vt:lpstr>n-masses coupled oscillator</vt:lpstr>
      <vt:lpstr>N-masses coupled oscillator</vt:lpstr>
      <vt:lpstr>PowerPoint Presentation</vt:lpstr>
      <vt:lpstr>Oscillations to Waves</vt:lpstr>
      <vt:lpstr>Derivation of wave equation from n-coupled masses oscillators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3-masses coupled oscillator</dc:title>
  <dc:creator>IITP</dc:creator>
  <cp:lastModifiedBy>iitp</cp:lastModifiedBy>
  <cp:revision>19</cp:revision>
  <dcterms:created xsi:type="dcterms:W3CDTF">2019-11-06T07:31:51Z</dcterms:created>
  <dcterms:modified xsi:type="dcterms:W3CDTF">2019-11-19T15:41:17Z</dcterms:modified>
</cp:coreProperties>
</file>