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8.wmf"/><Relationship Id="rId5" Type="http://schemas.openxmlformats.org/officeDocument/2006/relationships/image" Target="../media/image56.wmf"/><Relationship Id="rId4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13.wmf"/><Relationship Id="rId3" Type="http://schemas.openxmlformats.org/officeDocument/2006/relationships/image" Target="../media/image2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2" Type="http://schemas.openxmlformats.org/officeDocument/2006/relationships/image" Target="../media/image1.wmf"/><Relationship Id="rId1" Type="http://schemas.openxmlformats.org/officeDocument/2006/relationships/image" Target="../media/image14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6.wmf"/><Relationship Id="rId9" Type="http://schemas.openxmlformats.org/officeDocument/2006/relationships/image" Target="../media/image19.wmf"/><Relationship Id="rId1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12.wmf"/><Relationship Id="rId3" Type="http://schemas.openxmlformats.org/officeDocument/2006/relationships/image" Target="../media/image3.wmf"/><Relationship Id="rId7" Type="http://schemas.openxmlformats.org/officeDocument/2006/relationships/image" Target="../media/image6.wmf"/><Relationship Id="rId12" Type="http://schemas.openxmlformats.org/officeDocument/2006/relationships/image" Target="../media/image11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5.wmf"/><Relationship Id="rId11" Type="http://schemas.openxmlformats.org/officeDocument/2006/relationships/image" Target="../media/image10.wmf"/><Relationship Id="rId5" Type="http://schemas.openxmlformats.org/officeDocument/2006/relationships/image" Target="../media/image25.wmf"/><Relationship Id="rId10" Type="http://schemas.openxmlformats.org/officeDocument/2006/relationships/image" Target="../media/image9.wmf"/><Relationship Id="rId4" Type="http://schemas.openxmlformats.org/officeDocument/2006/relationships/image" Target="../media/image24.wmf"/><Relationship Id="rId9" Type="http://schemas.openxmlformats.org/officeDocument/2006/relationships/image" Target="../media/image8.wmf"/><Relationship Id="rId1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28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2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3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29.wmf"/><Relationship Id="rId7" Type="http://schemas.openxmlformats.org/officeDocument/2006/relationships/image" Target="../media/image3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33.wmf"/><Relationship Id="rId5" Type="http://schemas.openxmlformats.org/officeDocument/2006/relationships/image" Target="../media/image31.wmf"/><Relationship Id="rId10" Type="http://schemas.openxmlformats.org/officeDocument/2006/relationships/image" Target="../media/image40.wmf"/><Relationship Id="rId4" Type="http://schemas.openxmlformats.org/officeDocument/2006/relationships/image" Target="../media/image30.wmf"/><Relationship Id="rId9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41.wmf"/><Relationship Id="rId7" Type="http://schemas.openxmlformats.org/officeDocument/2006/relationships/image" Target="../media/image42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2.wmf"/><Relationship Id="rId5" Type="http://schemas.openxmlformats.org/officeDocument/2006/relationships/image" Target="../media/image33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4118-BCCA-42F1-BC12-7B59A031B2E7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75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4118-BCCA-42F1-BC12-7B59A031B2E7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9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4118-BCCA-42F1-BC12-7B59A031B2E7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3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4118-BCCA-42F1-BC12-7B59A031B2E7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17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4118-BCCA-42F1-BC12-7B59A031B2E7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8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4118-BCCA-42F1-BC12-7B59A031B2E7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5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4118-BCCA-42F1-BC12-7B59A031B2E7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536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4118-BCCA-42F1-BC12-7B59A031B2E7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92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4118-BCCA-42F1-BC12-7B59A031B2E7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7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4118-BCCA-42F1-BC12-7B59A031B2E7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2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4118-BCCA-42F1-BC12-7B59A031B2E7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8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C4118-BCCA-42F1-BC12-7B59A031B2E7}" type="datetimeFigureOut">
              <a:rPr lang="en-US" smtClean="0"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1CEDF-9B8D-46A8-8947-538CE5D27E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3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101.bin"/><Relationship Id="rId18" Type="http://schemas.openxmlformats.org/officeDocument/2006/relationships/oleObject" Target="../embeddings/oleObject104.bin"/><Relationship Id="rId3" Type="http://schemas.openxmlformats.org/officeDocument/2006/relationships/oleObject" Target="../embeddings/oleObject96.bin"/><Relationship Id="rId21" Type="http://schemas.openxmlformats.org/officeDocument/2006/relationships/oleObject" Target="../embeddings/oleObject107.bin"/><Relationship Id="rId7" Type="http://schemas.openxmlformats.org/officeDocument/2006/relationships/oleObject" Target="../embeddings/oleObject98.bin"/><Relationship Id="rId12" Type="http://schemas.openxmlformats.org/officeDocument/2006/relationships/image" Target="../media/image48.wmf"/><Relationship Id="rId17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0.wmf"/><Relationship Id="rId20" Type="http://schemas.openxmlformats.org/officeDocument/2006/relationships/oleObject" Target="../embeddings/oleObject106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7.bin"/><Relationship Id="rId15" Type="http://schemas.openxmlformats.org/officeDocument/2006/relationships/oleObject" Target="../embeddings/oleObject102.bin"/><Relationship Id="rId10" Type="http://schemas.openxmlformats.org/officeDocument/2006/relationships/image" Target="../media/image47.wmf"/><Relationship Id="rId19" Type="http://schemas.openxmlformats.org/officeDocument/2006/relationships/oleObject" Target="../embeddings/oleObject105.bin"/><Relationship Id="rId4" Type="http://schemas.openxmlformats.org/officeDocument/2006/relationships/image" Target="../media/image44.wmf"/><Relationship Id="rId9" Type="http://schemas.openxmlformats.org/officeDocument/2006/relationships/oleObject" Target="../embeddings/oleObject99.bin"/><Relationship Id="rId14" Type="http://schemas.openxmlformats.org/officeDocument/2006/relationships/image" Target="../media/image49.wmf"/><Relationship Id="rId22" Type="http://schemas.openxmlformats.org/officeDocument/2006/relationships/image" Target="../media/image5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54.png"/><Relationship Id="rId7" Type="http://schemas.openxmlformats.org/officeDocument/2006/relationships/oleObject" Target="../embeddings/oleObject10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108.bin"/><Relationship Id="rId4" Type="http://schemas.openxmlformats.org/officeDocument/2006/relationships/image" Target="../media/image5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56.wmf"/><Relationship Id="rId4" Type="http://schemas.openxmlformats.org/officeDocument/2006/relationships/oleObject" Target="../embeddings/oleObject11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116.bin"/><Relationship Id="rId3" Type="http://schemas.openxmlformats.org/officeDocument/2006/relationships/oleObject" Target="../embeddings/oleObject111.bin"/><Relationship Id="rId7" Type="http://schemas.openxmlformats.org/officeDocument/2006/relationships/oleObject" Target="../embeddings/oleObject113.bin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115.bin"/><Relationship Id="rId5" Type="http://schemas.openxmlformats.org/officeDocument/2006/relationships/oleObject" Target="../embeddings/oleObject112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114.bin"/><Relationship Id="rId14" Type="http://schemas.openxmlformats.org/officeDocument/2006/relationships/image" Target="../media/image5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117.bin"/><Relationship Id="rId7" Type="http://schemas.openxmlformats.org/officeDocument/2006/relationships/oleObject" Target="../embeddings/oleObject1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118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12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121.bin"/><Relationship Id="rId7" Type="http://schemas.openxmlformats.org/officeDocument/2006/relationships/oleObject" Target="../embeddings/oleObject1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122.bin"/><Relationship Id="rId4" Type="http://schemas.openxmlformats.org/officeDocument/2006/relationships/image" Target="../media/image59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18.wmf"/><Relationship Id="rId26" Type="http://schemas.openxmlformats.org/officeDocument/2006/relationships/image" Target="../media/image22.wmf"/><Relationship Id="rId3" Type="http://schemas.openxmlformats.org/officeDocument/2006/relationships/oleObject" Target="../embeddings/oleObject14.bin"/><Relationship Id="rId21" Type="http://schemas.openxmlformats.org/officeDocument/2006/relationships/oleObject" Target="../embeddings/oleObject23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21.bin"/><Relationship Id="rId25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29" Type="http://schemas.openxmlformats.org/officeDocument/2006/relationships/oleObject" Target="../embeddings/oleObject27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18.bin"/><Relationship Id="rId24" Type="http://schemas.openxmlformats.org/officeDocument/2006/relationships/image" Target="../media/image21.wmf"/><Relationship Id="rId32" Type="http://schemas.openxmlformats.org/officeDocument/2006/relationships/image" Target="../media/image23.wmf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23" Type="http://schemas.openxmlformats.org/officeDocument/2006/relationships/oleObject" Target="../embeddings/oleObject24.bin"/><Relationship Id="rId28" Type="http://schemas.openxmlformats.org/officeDocument/2006/relationships/image" Target="../media/image13.wmf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22.bin"/><Relationship Id="rId31" Type="http://schemas.openxmlformats.org/officeDocument/2006/relationships/oleObject" Target="../embeddings/oleObject29.bin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6.wmf"/><Relationship Id="rId22" Type="http://schemas.openxmlformats.org/officeDocument/2006/relationships/image" Target="../media/image20.wmf"/><Relationship Id="rId27" Type="http://schemas.openxmlformats.org/officeDocument/2006/relationships/oleObject" Target="../embeddings/oleObject26.bin"/><Relationship Id="rId30" Type="http://schemas.openxmlformats.org/officeDocument/2006/relationships/oleObject" Target="../embeddings/oleObject2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7.wmf"/><Relationship Id="rId26" Type="http://schemas.openxmlformats.org/officeDocument/2006/relationships/image" Target="../media/image11.wmf"/><Relationship Id="rId3" Type="http://schemas.openxmlformats.org/officeDocument/2006/relationships/oleObject" Target="../embeddings/oleObject30.bin"/><Relationship Id="rId21" Type="http://schemas.openxmlformats.org/officeDocument/2006/relationships/oleObject" Target="../embeddings/oleObject39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37.bin"/><Relationship Id="rId25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wmf"/><Relationship Id="rId20" Type="http://schemas.openxmlformats.org/officeDocument/2006/relationships/image" Target="../media/image8.wmf"/><Relationship Id="rId29" Type="http://schemas.openxmlformats.org/officeDocument/2006/relationships/oleObject" Target="../embeddings/oleObject43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34.bin"/><Relationship Id="rId24" Type="http://schemas.openxmlformats.org/officeDocument/2006/relationships/image" Target="../media/image10.wmf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23" Type="http://schemas.openxmlformats.org/officeDocument/2006/relationships/oleObject" Target="../embeddings/oleObject40.bin"/><Relationship Id="rId28" Type="http://schemas.openxmlformats.org/officeDocument/2006/relationships/image" Target="../media/image12.wmf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38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5.wmf"/><Relationship Id="rId22" Type="http://schemas.openxmlformats.org/officeDocument/2006/relationships/image" Target="../media/image9.wmf"/><Relationship Id="rId27" Type="http://schemas.openxmlformats.org/officeDocument/2006/relationships/oleObject" Target="../embeddings/oleObject42.bin"/><Relationship Id="rId30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10" Type="http://schemas.openxmlformats.org/officeDocument/2006/relationships/image" Target="../media/image6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2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56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6.png"/><Relationship Id="rId1" Type="http://schemas.openxmlformats.org/officeDocument/2006/relationships/vmlDrawing" Target="../drawings/vmlDrawing5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8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54.bin"/><Relationship Id="rId14" Type="http://schemas.openxmlformats.org/officeDocument/2006/relationships/oleObject" Target="../embeddings/oleObject5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65.bin"/><Relationship Id="rId18" Type="http://schemas.openxmlformats.org/officeDocument/2006/relationships/oleObject" Target="../embeddings/oleObject67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31.wmf"/><Relationship Id="rId17" Type="http://schemas.openxmlformats.org/officeDocument/2006/relationships/image" Target="../media/image9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5" Type="http://schemas.openxmlformats.org/officeDocument/2006/relationships/oleObject" Target="../embeddings/oleObject66.bin"/><Relationship Id="rId10" Type="http://schemas.openxmlformats.org/officeDocument/2006/relationships/image" Target="../media/image30.wmf"/><Relationship Id="rId19" Type="http://schemas.openxmlformats.org/officeDocument/2006/relationships/image" Target="../media/image99.png"/><Relationship Id="rId4" Type="http://schemas.openxmlformats.org/officeDocument/2006/relationships/image" Target="../media/image34.wmf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3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73.bin"/><Relationship Id="rId18" Type="http://schemas.openxmlformats.org/officeDocument/2006/relationships/image" Target="../media/image38.wmf"/><Relationship Id="rId26" Type="http://schemas.openxmlformats.org/officeDocument/2006/relationships/oleObject" Target="../embeddings/oleObject81.bin"/><Relationship Id="rId3" Type="http://schemas.openxmlformats.org/officeDocument/2006/relationships/oleObject" Target="../embeddings/oleObject68.bin"/><Relationship Id="rId21" Type="http://schemas.openxmlformats.org/officeDocument/2006/relationships/oleObject" Target="../embeddings/oleObject77.bin"/><Relationship Id="rId34" Type="http://schemas.openxmlformats.org/officeDocument/2006/relationships/oleObject" Target="../embeddings/oleObject87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75.bin"/><Relationship Id="rId25" Type="http://schemas.openxmlformats.org/officeDocument/2006/relationships/oleObject" Target="../embeddings/oleObject80.bin"/><Relationship Id="rId33" Type="http://schemas.openxmlformats.org/officeDocument/2006/relationships/image" Target="../media/image9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20" Type="http://schemas.openxmlformats.org/officeDocument/2006/relationships/image" Target="../media/image39.wmf"/><Relationship Id="rId29" Type="http://schemas.openxmlformats.org/officeDocument/2006/relationships/oleObject" Target="../embeddings/oleObject84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72.bin"/><Relationship Id="rId24" Type="http://schemas.openxmlformats.org/officeDocument/2006/relationships/oleObject" Target="../embeddings/oleObject79.bin"/><Relationship Id="rId32" Type="http://schemas.openxmlformats.org/officeDocument/2006/relationships/image" Target="../media/image105.png"/><Relationship Id="rId5" Type="http://schemas.openxmlformats.org/officeDocument/2006/relationships/oleObject" Target="../embeddings/oleObject69.bin"/><Relationship Id="rId15" Type="http://schemas.openxmlformats.org/officeDocument/2006/relationships/oleObject" Target="../embeddings/oleObject74.bin"/><Relationship Id="rId23" Type="http://schemas.openxmlformats.org/officeDocument/2006/relationships/oleObject" Target="../embeddings/oleObject78.bin"/><Relationship Id="rId28" Type="http://schemas.openxmlformats.org/officeDocument/2006/relationships/oleObject" Target="../embeddings/oleObject83.bin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76.bin"/><Relationship Id="rId31" Type="http://schemas.openxmlformats.org/officeDocument/2006/relationships/oleObject" Target="../embeddings/oleObject86.bin"/><Relationship Id="rId4" Type="http://schemas.openxmlformats.org/officeDocument/2006/relationships/image" Target="../media/image36.wmf"/><Relationship Id="rId9" Type="http://schemas.openxmlformats.org/officeDocument/2006/relationships/oleObject" Target="../embeddings/oleObject71.bin"/><Relationship Id="rId14" Type="http://schemas.openxmlformats.org/officeDocument/2006/relationships/image" Target="../media/image33.wmf"/><Relationship Id="rId22" Type="http://schemas.openxmlformats.org/officeDocument/2006/relationships/image" Target="../media/image40.wmf"/><Relationship Id="rId27" Type="http://schemas.openxmlformats.org/officeDocument/2006/relationships/oleObject" Target="../embeddings/oleObject82.bin"/><Relationship Id="rId30" Type="http://schemas.openxmlformats.org/officeDocument/2006/relationships/oleObject" Target="../embeddings/oleObject85.bin"/><Relationship Id="rId35" Type="http://schemas.openxmlformats.org/officeDocument/2006/relationships/image" Target="../media/image9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93.bin"/><Relationship Id="rId18" Type="http://schemas.openxmlformats.org/officeDocument/2006/relationships/image" Target="../media/image43.wmf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0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9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2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92.bin"/><Relationship Id="rId5" Type="http://schemas.openxmlformats.org/officeDocument/2006/relationships/oleObject" Target="../embeddings/oleObject89.bin"/><Relationship Id="rId15" Type="http://schemas.openxmlformats.org/officeDocument/2006/relationships/oleObject" Target="../embeddings/oleObject94.bin"/><Relationship Id="rId10" Type="http://schemas.openxmlformats.org/officeDocument/2006/relationships/image" Target="../media/image31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91.bin"/><Relationship Id="rId14" Type="http://schemas.openxmlformats.org/officeDocument/2006/relationships/image" Target="../media/image3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1. Co-ordinate Systems</a:t>
            </a:r>
            <a:br>
              <a:rPr lang="en-US" b="1" dirty="0"/>
            </a:br>
            <a:r>
              <a:rPr lang="en-US" b="1" dirty="0" smtClean="0"/>
              <a:t>Continued…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RKE_JJ_PH103_2019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B0F0"/>
                </a:solidFill>
              </a:rPr>
              <a:t>Choice of Co-ordinate systems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B0F0"/>
                </a:solidFill>
              </a:rPr>
              <a:t>Cartesian Co-ordinates: </a:t>
            </a:r>
            <a:r>
              <a:rPr lang="en-US" sz="2400" dirty="0" smtClean="0">
                <a:solidFill>
                  <a:srgbClr val="00B0F0"/>
                </a:solidFill>
              </a:rPr>
              <a:t>Line, area and volume element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B0F0"/>
                </a:solidFill>
              </a:rPr>
              <a:t>Plane-Polar Co-ordinates: </a:t>
            </a:r>
            <a:r>
              <a:rPr lang="en-US" sz="2600" dirty="0" smtClean="0">
                <a:solidFill>
                  <a:srgbClr val="00B0F0"/>
                </a:solidFill>
              </a:rPr>
              <a:t>Unit vectors, transformations, Rate of change, velocity and acceleration,  </a:t>
            </a:r>
          </a:p>
          <a:p>
            <a:pPr marL="0" indent="0">
              <a:buNone/>
            </a:pPr>
            <a:r>
              <a:rPr lang="en-US" sz="2600" dirty="0" smtClean="0"/>
              <a:t>Line element, area element</a:t>
            </a:r>
          </a:p>
          <a:p>
            <a:pPr marL="0" indent="0">
              <a:buNone/>
            </a:pPr>
            <a:r>
              <a:rPr lang="en-US" b="1" dirty="0" smtClean="0"/>
              <a:t>Cylindrical Co-ordinates: </a:t>
            </a:r>
            <a:r>
              <a:rPr lang="en-US" sz="2400" dirty="0" smtClean="0"/>
              <a:t>Unit vectors and its transformations, Rate of change, velocity and acceleration, line, area and volume element</a:t>
            </a:r>
          </a:p>
          <a:p>
            <a:pPr marL="0" indent="0">
              <a:buNone/>
            </a:pPr>
            <a:r>
              <a:rPr lang="en-US" b="1" dirty="0" smtClean="0"/>
              <a:t>Spherical Polar Co-ordinates: </a:t>
            </a:r>
            <a:r>
              <a:rPr lang="en-US" sz="2600" dirty="0"/>
              <a:t>Unit vectors and its transformations, </a:t>
            </a:r>
            <a:r>
              <a:rPr lang="en-US" sz="2600" dirty="0" smtClean="0"/>
              <a:t>Rate of change, velocity and acceleration, line</a:t>
            </a:r>
            <a:r>
              <a:rPr lang="en-US" sz="2600" dirty="0"/>
              <a:t>, area and volume element</a:t>
            </a:r>
            <a:endParaRPr lang="en-US" sz="26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8229600" y="1676400"/>
            <a:ext cx="228600" cy="2057400"/>
          </a:xfrm>
          <a:prstGeom prst="righ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556236" y="2277070"/>
            <a:ext cx="6639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Lec</a:t>
            </a:r>
            <a:r>
              <a:rPr lang="en-US" b="1" dirty="0" smtClean="0"/>
              <a:t> 2</a:t>
            </a:r>
          </a:p>
          <a:p>
            <a:r>
              <a:rPr lang="en-US" b="1" dirty="0" smtClean="0"/>
              <a:t>&amp;</a:t>
            </a:r>
          </a:p>
          <a:p>
            <a:r>
              <a:rPr lang="en-US" b="1" dirty="0" smtClean="0"/>
              <a:t>Tut1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7440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lowchart: Magnetic Disk 23"/>
          <p:cNvSpPr/>
          <p:nvPr/>
        </p:nvSpPr>
        <p:spPr>
          <a:xfrm>
            <a:off x="2527126" y="2159696"/>
            <a:ext cx="3733800" cy="3429000"/>
          </a:xfrm>
          <a:prstGeom prst="flowChartMagneticDisk">
            <a:avLst/>
          </a:prstGeom>
          <a:solidFill>
            <a:schemeClr val="accent6">
              <a:lumMod val="75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54355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Infinitesimal line </a:t>
            </a:r>
            <a:r>
              <a:rPr lang="en-US" sz="4400" b="1" dirty="0" smtClean="0"/>
              <a:t>element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53400" y="4495006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5600" y="57912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Y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67200" y="4418806"/>
            <a:ext cx="3962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2971403" y="4483671"/>
            <a:ext cx="1384126" cy="12309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2590800" y="2743200"/>
            <a:ext cx="33528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95800" y="9906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Z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3188918" y="3848622"/>
            <a:ext cx="2286000" cy="121920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16200000" flipH="1">
            <a:off x="4160406" y="4540684"/>
            <a:ext cx="662115" cy="419945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267200" y="4953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308631" y="3048000"/>
            <a:ext cx="1634969" cy="1346551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562600" y="2667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4800600" y="4191000"/>
            <a:ext cx="2286000" cy="1588"/>
          </a:xfrm>
          <a:prstGeom prst="line">
            <a:avLst/>
          </a:prstGeom>
          <a:ln w="381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4419600"/>
            <a:ext cx="1676400" cy="914400"/>
          </a:xfrm>
          <a:prstGeom prst="line">
            <a:avLst/>
          </a:prstGeom>
          <a:ln w="381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4557713" y="4630738"/>
          <a:ext cx="320675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3" imgW="139700" imgH="228600" progId="Equation.DSMT4">
                  <p:embed/>
                </p:oleObj>
              </mc:Choice>
              <mc:Fallback>
                <p:oleObj name="Equation" r:id="rId3" imgW="1397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713" y="4630738"/>
                        <a:ext cx="320675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4798121" y="4420644"/>
          <a:ext cx="37782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5" imgW="165028" imgH="228501" progId="Equation.DSMT4">
                  <p:embed/>
                </p:oleObj>
              </mc:Choice>
              <mc:Fallback>
                <p:oleObj name="Equation" r:id="rId5" imgW="165028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8121" y="4420644"/>
                        <a:ext cx="377825" cy="312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Straight Arrow Connector 34"/>
          <p:cNvCxnSpPr/>
          <p:nvPr/>
        </p:nvCxnSpPr>
        <p:spPr>
          <a:xfrm rot="5400000" flipH="1" flipV="1">
            <a:off x="4338129" y="3411203"/>
            <a:ext cx="1968674" cy="1242268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5486400" y="3733800"/>
          <a:ext cx="466725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7" imgW="203024" imgH="203024" progId="Equation.DSMT4">
                  <p:embed/>
                </p:oleObj>
              </mc:Choice>
              <mc:Fallback>
                <p:oleObj name="Equation" r:id="rId7" imgW="203024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733800"/>
                        <a:ext cx="466725" cy="27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Straight Arrow Connector 38"/>
          <p:cNvCxnSpPr/>
          <p:nvPr/>
        </p:nvCxnSpPr>
        <p:spPr>
          <a:xfrm rot="16200000" flipH="1">
            <a:off x="4596530" y="5129930"/>
            <a:ext cx="509392" cy="35594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4854575" y="5562600"/>
          <a:ext cx="5556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9" imgW="355446" imgH="241195" progId="Equation.DSMT4">
                  <p:embed/>
                </p:oleObj>
              </mc:Choice>
              <mc:Fallback>
                <p:oleObj name="Equation" r:id="rId9" imgW="355446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4575" y="5562600"/>
                        <a:ext cx="55562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4953000" y="5029200"/>
          <a:ext cx="67468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11" imgW="431613" imgH="241195" progId="Equation.DSMT4">
                  <p:embed/>
                </p:oleObj>
              </mc:Choice>
              <mc:Fallback>
                <p:oleObj name="Equation" r:id="rId11" imgW="431613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029200"/>
                        <a:ext cx="67468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6"/>
          <p:cNvGrpSpPr/>
          <p:nvPr/>
        </p:nvGrpSpPr>
        <p:grpSpPr>
          <a:xfrm>
            <a:off x="4647156" y="4863230"/>
            <a:ext cx="574110" cy="184759"/>
            <a:chOff x="4647156" y="4863230"/>
            <a:chExt cx="574110" cy="184759"/>
          </a:xfrm>
        </p:grpSpPr>
        <p:sp>
          <p:nvSpPr>
            <p:cNvPr id="51" name="Freeform 50"/>
            <p:cNvSpPr/>
            <p:nvPr/>
          </p:nvSpPr>
          <p:spPr>
            <a:xfrm>
              <a:off x="4647156" y="4897677"/>
              <a:ext cx="488515" cy="150312"/>
            </a:xfrm>
            <a:custGeom>
              <a:avLst/>
              <a:gdLst>
                <a:gd name="connsiteX0" fmla="*/ 0 w 488515"/>
                <a:gd name="connsiteY0" fmla="*/ 150312 h 150312"/>
                <a:gd name="connsiteX1" fmla="*/ 263047 w 488515"/>
                <a:gd name="connsiteY1" fmla="*/ 87682 h 150312"/>
                <a:gd name="connsiteX2" fmla="*/ 488515 w 488515"/>
                <a:gd name="connsiteY2" fmla="*/ 0 h 150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8515" h="150312">
                  <a:moveTo>
                    <a:pt x="0" y="150312"/>
                  </a:moveTo>
                  <a:cubicBezTo>
                    <a:pt x="90814" y="131523"/>
                    <a:pt x="181628" y="112734"/>
                    <a:pt x="263047" y="87682"/>
                  </a:cubicBezTo>
                  <a:cubicBezTo>
                    <a:pt x="344466" y="62630"/>
                    <a:pt x="416490" y="31315"/>
                    <a:pt x="488515" y="0"/>
                  </a:cubicBezTo>
                </a:path>
              </a:pathLst>
            </a:cu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5068866" y="4863230"/>
              <a:ext cx="152400" cy="7620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traight Arrow Connector 58"/>
          <p:cNvCxnSpPr>
            <a:stCxn id="51" idx="0"/>
          </p:cNvCxnSpPr>
          <p:nvPr/>
        </p:nvCxnSpPr>
        <p:spPr>
          <a:xfrm flipV="1">
            <a:off x="4647156" y="3276600"/>
            <a:ext cx="1044" cy="1771389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567" name="Object 7"/>
          <p:cNvGraphicFramePr>
            <a:graphicFrameLocks noChangeAspect="1"/>
          </p:cNvGraphicFramePr>
          <p:nvPr/>
        </p:nvGraphicFramePr>
        <p:xfrm>
          <a:off x="4191000" y="3810000"/>
          <a:ext cx="45720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13" imgW="291973" imgH="228501" progId="Equation.DSMT4">
                  <p:embed/>
                </p:oleObj>
              </mc:Choice>
              <mc:Fallback>
                <p:oleObj name="Equation" r:id="rId13" imgW="291973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810000"/>
                        <a:ext cx="45720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8" name="Object 8"/>
          <p:cNvGraphicFramePr>
            <a:graphicFrameLocks noChangeAspect="1"/>
          </p:cNvGraphicFramePr>
          <p:nvPr/>
        </p:nvGraphicFramePr>
        <p:xfrm>
          <a:off x="1828800" y="6096000"/>
          <a:ext cx="57589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Equation" r:id="rId15" imgW="1600200" imgH="241300" progId="Equation.DSMT4">
                  <p:embed/>
                </p:oleObj>
              </mc:Choice>
              <mc:Fallback>
                <p:oleObj name="Equation" r:id="rId15" imgW="16002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6096000"/>
                        <a:ext cx="5758962" cy="762000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1905000" cy="365125"/>
          </a:xfrm>
        </p:spPr>
        <p:txBody>
          <a:bodyPr/>
          <a:lstStyle/>
          <a:p>
            <a:r>
              <a:rPr lang="en-US" dirty="0" smtClean="0"/>
              <a:t>RKE_JJ_PH103_2019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rot="5400000" flipH="1" flipV="1">
            <a:off x="6690804" y="1049003"/>
            <a:ext cx="1968674" cy="1242268"/>
          </a:xfrm>
          <a:prstGeom prst="straightConnector1">
            <a:avLst/>
          </a:prstGeom>
          <a:ln w="38100">
            <a:solidFill>
              <a:schemeClr val="bg2">
                <a:lumMod val="1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4"/>
          <p:cNvGraphicFramePr>
            <a:graphicFrameLocks noChangeAspect="1"/>
          </p:cNvGraphicFramePr>
          <p:nvPr/>
        </p:nvGraphicFramePr>
        <p:xfrm>
          <a:off x="7839075" y="1371600"/>
          <a:ext cx="466725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Equation" r:id="rId17" imgW="203024" imgH="203024" progId="Equation.DSMT4">
                  <p:embed/>
                </p:oleObj>
              </mc:Choice>
              <mc:Fallback>
                <p:oleObj name="Equation" r:id="rId17" imgW="203024" imgH="20302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9075" y="1371600"/>
                        <a:ext cx="466725" cy="27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6" name="Straight Arrow Connector 35"/>
          <p:cNvCxnSpPr/>
          <p:nvPr/>
        </p:nvCxnSpPr>
        <p:spPr>
          <a:xfrm rot="16200000" flipH="1">
            <a:off x="6790550" y="2893333"/>
            <a:ext cx="1195192" cy="746473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5"/>
          <p:cNvGraphicFramePr>
            <a:graphicFrameLocks noChangeAspect="1"/>
          </p:cNvGraphicFramePr>
          <p:nvPr/>
        </p:nvGraphicFramePr>
        <p:xfrm>
          <a:off x="7467600" y="3886200"/>
          <a:ext cx="5556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Equation" r:id="rId18" imgW="355446" imgH="241195" progId="Equation.DSMT4">
                  <p:embed/>
                </p:oleObj>
              </mc:Choice>
              <mc:Fallback>
                <p:oleObj name="Equation" r:id="rId18" imgW="355446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886200"/>
                        <a:ext cx="55562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6"/>
          <p:cNvGraphicFramePr>
            <a:graphicFrameLocks noChangeAspect="1"/>
          </p:cNvGraphicFramePr>
          <p:nvPr/>
        </p:nvGraphicFramePr>
        <p:xfrm>
          <a:off x="8305800" y="2209800"/>
          <a:ext cx="67468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19" imgW="431613" imgH="241195" progId="Equation.DSMT4">
                  <p:embed/>
                </p:oleObj>
              </mc:Choice>
              <mc:Fallback>
                <p:oleObj name="Equation" r:id="rId19" imgW="431613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2209800"/>
                        <a:ext cx="67468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V="1">
            <a:off x="7010400" y="1905000"/>
            <a:ext cx="1828800" cy="823994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6119420" y="1794811"/>
            <a:ext cx="1771390" cy="10569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Object 7"/>
          <p:cNvGraphicFramePr>
            <a:graphicFrameLocks noChangeAspect="1"/>
          </p:cNvGraphicFramePr>
          <p:nvPr/>
        </p:nvGraphicFramePr>
        <p:xfrm>
          <a:off x="6543675" y="1447800"/>
          <a:ext cx="45720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0" name="Equation" r:id="rId20" imgW="291973" imgH="228501" progId="Equation.DSMT4">
                  <p:embed/>
                </p:oleObj>
              </mc:Choice>
              <mc:Fallback>
                <p:oleObj name="Equation" r:id="rId20" imgW="291973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3675" y="1447800"/>
                        <a:ext cx="45720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8" name="Straight Arrow Connector 47"/>
          <p:cNvCxnSpPr/>
          <p:nvPr/>
        </p:nvCxnSpPr>
        <p:spPr>
          <a:xfrm>
            <a:off x="7075583" y="2721166"/>
            <a:ext cx="1447800" cy="228600"/>
          </a:xfrm>
          <a:prstGeom prst="straightConnector1">
            <a:avLst/>
          </a:prstGeom>
          <a:ln w="381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8253" name="Object 13"/>
          <p:cNvGraphicFramePr>
            <a:graphicFrameLocks noChangeAspect="1"/>
          </p:cNvGraphicFramePr>
          <p:nvPr/>
        </p:nvGraphicFramePr>
        <p:xfrm>
          <a:off x="4191000" y="4572000"/>
          <a:ext cx="238125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Equation" r:id="rId21" imgW="152268" imgH="164957" progId="Equation.DSMT4">
                  <p:embed/>
                </p:oleObj>
              </mc:Choice>
              <mc:Fallback>
                <p:oleObj name="Equation" r:id="rId21" imgW="152268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572000"/>
                        <a:ext cx="238125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Freeform 45"/>
          <p:cNvSpPr/>
          <p:nvPr/>
        </p:nvSpPr>
        <p:spPr>
          <a:xfrm>
            <a:off x="4682169" y="4406747"/>
            <a:ext cx="818920" cy="638978"/>
          </a:xfrm>
          <a:custGeom>
            <a:avLst/>
            <a:gdLst>
              <a:gd name="connsiteX0" fmla="*/ 0 w 818920"/>
              <a:gd name="connsiteY0" fmla="*/ 638978 h 638978"/>
              <a:gd name="connsiteX1" fmla="*/ 297455 w 818920"/>
              <a:gd name="connsiteY1" fmla="*/ 572877 h 638978"/>
              <a:gd name="connsiteX2" fmla="*/ 649995 w 818920"/>
              <a:gd name="connsiteY2" fmla="*/ 374573 h 638978"/>
              <a:gd name="connsiteX3" fmla="*/ 793214 w 818920"/>
              <a:gd name="connsiteY3" fmla="*/ 110169 h 638978"/>
              <a:gd name="connsiteX4" fmla="*/ 804231 w 818920"/>
              <a:gd name="connsiteY4" fmla="*/ 0 h 638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8920" h="638978">
                <a:moveTo>
                  <a:pt x="0" y="638978"/>
                </a:moveTo>
                <a:cubicBezTo>
                  <a:pt x="94561" y="627961"/>
                  <a:pt x="189123" y="616944"/>
                  <a:pt x="297455" y="572877"/>
                </a:cubicBezTo>
                <a:cubicBezTo>
                  <a:pt x="405787" y="528810"/>
                  <a:pt x="567369" y="451691"/>
                  <a:pt x="649995" y="374573"/>
                </a:cubicBezTo>
                <a:cubicBezTo>
                  <a:pt x="732622" y="297455"/>
                  <a:pt x="767508" y="172598"/>
                  <a:pt x="793214" y="110169"/>
                </a:cubicBezTo>
                <a:cubicBezTo>
                  <a:pt x="818920" y="47740"/>
                  <a:pt x="811575" y="23870"/>
                  <a:pt x="804231" y="0"/>
                </a:cubicBezTo>
              </a:path>
            </a:pathLst>
          </a:cu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5310130" y="4439798"/>
            <a:ext cx="361721" cy="550843"/>
          </a:xfrm>
          <a:custGeom>
            <a:avLst/>
            <a:gdLst>
              <a:gd name="connsiteX0" fmla="*/ 0 w 361721"/>
              <a:gd name="connsiteY0" fmla="*/ 550843 h 550843"/>
              <a:gd name="connsiteX1" fmla="*/ 121186 w 361721"/>
              <a:gd name="connsiteY1" fmla="*/ 495759 h 550843"/>
              <a:gd name="connsiteX2" fmla="*/ 209321 w 361721"/>
              <a:gd name="connsiteY2" fmla="*/ 407624 h 550843"/>
              <a:gd name="connsiteX3" fmla="*/ 297456 w 361721"/>
              <a:gd name="connsiteY3" fmla="*/ 264404 h 550843"/>
              <a:gd name="connsiteX4" fmla="*/ 352540 w 361721"/>
              <a:gd name="connsiteY4" fmla="*/ 132202 h 550843"/>
              <a:gd name="connsiteX5" fmla="*/ 352540 w 361721"/>
              <a:gd name="connsiteY5" fmla="*/ 22033 h 550843"/>
              <a:gd name="connsiteX6" fmla="*/ 352540 w 361721"/>
              <a:gd name="connsiteY6" fmla="*/ 0 h 550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1721" h="550843">
                <a:moveTo>
                  <a:pt x="0" y="550843"/>
                </a:moveTo>
                <a:cubicBezTo>
                  <a:pt x="43149" y="535236"/>
                  <a:pt x="86299" y="519629"/>
                  <a:pt x="121186" y="495759"/>
                </a:cubicBezTo>
                <a:cubicBezTo>
                  <a:pt x="156073" y="471889"/>
                  <a:pt x="179943" y="446183"/>
                  <a:pt x="209321" y="407624"/>
                </a:cubicBezTo>
                <a:cubicBezTo>
                  <a:pt x="238699" y="369065"/>
                  <a:pt x="273586" y="310308"/>
                  <a:pt x="297456" y="264404"/>
                </a:cubicBezTo>
                <a:cubicBezTo>
                  <a:pt x="321326" y="218500"/>
                  <a:pt x="343359" y="172597"/>
                  <a:pt x="352540" y="132202"/>
                </a:cubicBezTo>
                <a:cubicBezTo>
                  <a:pt x="361721" y="91807"/>
                  <a:pt x="352540" y="22033"/>
                  <a:pt x="352540" y="22033"/>
                </a:cubicBezTo>
                <a:lnTo>
                  <a:pt x="352540" y="0"/>
                </a:lnTo>
              </a:path>
            </a:pathLst>
          </a:cu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12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1" grpId="0"/>
      <p:bldP spid="4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 marL="0" indent="0"/>
            <a:r>
              <a:rPr lang="en-US" b="1" dirty="0" smtClean="0"/>
              <a:t>Infinitesimal area element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52600"/>
            <a:ext cx="5414962" cy="4712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828800"/>
            <a:ext cx="2761927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5334000" y="1905000"/>
            <a:ext cx="23622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5030788" y="1577975"/>
          <a:ext cx="3236912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5" imgW="901309" imgH="266584" progId="Equation.DSMT4">
                  <p:embed/>
                </p:oleObj>
              </mc:Choice>
              <mc:Fallback>
                <p:oleObj name="Equation" r:id="rId5" imgW="901309" imgH="26658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0788" y="1577975"/>
                        <a:ext cx="3236912" cy="833438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RKE_JJ_PH103_2019</a:t>
            </a:r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908932" y="4267200"/>
            <a:ext cx="882268" cy="5334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632" name="Object 24"/>
          <p:cNvGraphicFramePr>
            <a:graphicFrameLocks noChangeAspect="1"/>
          </p:cNvGraphicFramePr>
          <p:nvPr/>
        </p:nvGraphicFramePr>
        <p:xfrm>
          <a:off x="5715000" y="4724400"/>
          <a:ext cx="428364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7" imgW="215619" imgH="215619" progId="Equation.DSMT4">
                  <p:embed/>
                </p:oleObj>
              </mc:Choice>
              <mc:Fallback>
                <p:oleObj name="Equation" r:id="rId7" imgW="215619" imgH="21561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724400"/>
                        <a:ext cx="428364" cy="373063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92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Infinitesimal Volume element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9" t="18915" r="25437" b="3152"/>
          <a:stretch>
            <a:fillRect/>
          </a:stretch>
        </p:blipFill>
        <p:spPr bwMode="auto">
          <a:xfrm>
            <a:off x="2658490" y="1832430"/>
            <a:ext cx="2751710" cy="418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4572000" y="1600200"/>
          <a:ext cx="356552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4" imgW="990170" imgH="203112" progId="Equation.DSMT4">
                  <p:embed/>
                </p:oleObj>
              </mc:Choice>
              <mc:Fallback>
                <p:oleObj name="Equation" r:id="rId4" imgW="990170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600200"/>
                        <a:ext cx="3565525" cy="641350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RKE_JJ_PH103_2019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5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lowchart: Magnetic Disk 23"/>
          <p:cNvSpPr/>
          <p:nvPr/>
        </p:nvSpPr>
        <p:spPr>
          <a:xfrm>
            <a:off x="2527126" y="2159696"/>
            <a:ext cx="3733800" cy="3429000"/>
          </a:xfrm>
          <a:prstGeom prst="flowChartMagneticDisk">
            <a:avLst/>
          </a:prstGeom>
          <a:solidFill>
            <a:schemeClr val="accent6">
              <a:lumMod val="75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28800" y="76200"/>
            <a:ext cx="44050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Domain of integration</a:t>
            </a:r>
            <a:endParaRPr lang="en-US" sz="44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8153400" y="4495006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5600" y="57912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Y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67200" y="4418806"/>
            <a:ext cx="3962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2971403" y="4483671"/>
            <a:ext cx="1384126" cy="12309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2590800" y="2743200"/>
            <a:ext cx="33528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95800" y="9906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Z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rot="16200000" flipH="1">
            <a:off x="4596530" y="5129930"/>
            <a:ext cx="509392" cy="355948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4854575" y="5562600"/>
          <a:ext cx="5556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3" imgW="355446" imgH="241195" progId="Equation.DSMT4">
                  <p:embed/>
                </p:oleObj>
              </mc:Choice>
              <mc:Fallback>
                <p:oleObj name="Equation" r:id="rId3" imgW="355446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4575" y="5562600"/>
                        <a:ext cx="55562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4953000" y="5029200"/>
          <a:ext cx="67468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5" imgW="431613" imgH="241195" progId="Equation.DSMT4">
                  <p:embed/>
                </p:oleObj>
              </mc:Choice>
              <mc:Fallback>
                <p:oleObj name="Equation" r:id="rId5" imgW="431613" imgH="24119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029200"/>
                        <a:ext cx="67468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6"/>
          <p:cNvGrpSpPr/>
          <p:nvPr/>
        </p:nvGrpSpPr>
        <p:grpSpPr>
          <a:xfrm>
            <a:off x="4647156" y="4863230"/>
            <a:ext cx="574110" cy="184759"/>
            <a:chOff x="4647156" y="4863230"/>
            <a:chExt cx="574110" cy="184759"/>
          </a:xfrm>
        </p:grpSpPr>
        <p:sp>
          <p:nvSpPr>
            <p:cNvPr id="51" name="Freeform 50"/>
            <p:cNvSpPr/>
            <p:nvPr/>
          </p:nvSpPr>
          <p:spPr>
            <a:xfrm>
              <a:off x="4647156" y="4897677"/>
              <a:ext cx="488515" cy="150312"/>
            </a:xfrm>
            <a:custGeom>
              <a:avLst/>
              <a:gdLst>
                <a:gd name="connsiteX0" fmla="*/ 0 w 488515"/>
                <a:gd name="connsiteY0" fmla="*/ 150312 h 150312"/>
                <a:gd name="connsiteX1" fmla="*/ 263047 w 488515"/>
                <a:gd name="connsiteY1" fmla="*/ 87682 h 150312"/>
                <a:gd name="connsiteX2" fmla="*/ 488515 w 488515"/>
                <a:gd name="connsiteY2" fmla="*/ 0 h 150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8515" h="150312">
                  <a:moveTo>
                    <a:pt x="0" y="150312"/>
                  </a:moveTo>
                  <a:cubicBezTo>
                    <a:pt x="90814" y="131523"/>
                    <a:pt x="181628" y="112734"/>
                    <a:pt x="263047" y="87682"/>
                  </a:cubicBezTo>
                  <a:cubicBezTo>
                    <a:pt x="344466" y="62630"/>
                    <a:pt x="416490" y="31315"/>
                    <a:pt x="488515" y="0"/>
                  </a:cubicBezTo>
                </a:path>
              </a:pathLst>
            </a:cu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V="1">
              <a:off x="5068866" y="4863230"/>
              <a:ext cx="152400" cy="7620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traight Arrow Connector 58"/>
          <p:cNvCxnSpPr>
            <a:stCxn id="51" idx="0"/>
          </p:cNvCxnSpPr>
          <p:nvPr/>
        </p:nvCxnSpPr>
        <p:spPr>
          <a:xfrm flipV="1">
            <a:off x="4647156" y="3657600"/>
            <a:ext cx="1044" cy="1390389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567" name="Object 7"/>
          <p:cNvGraphicFramePr>
            <a:graphicFrameLocks noChangeAspect="1"/>
          </p:cNvGraphicFramePr>
          <p:nvPr/>
        </p:nvGraphicFramePr>
        <p:xfrm>
          <a:off x="4343400" y="3429000"/>
          <a:ext cx="45720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7" imgW="291973" imgH="228501" progId="Equation.DSMT4">
                  <p:embed/>
                </p:oleObj>
              </mc:Choice>
              <mc:Fallback>
                <p:oleObj name="Equation" r:id="rId7" imgW="291973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429000"/>
                        <a:ext cx="457200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8" name="Object 8"/>
          <p:cNvGraphicFramePr>
            <a:graphicFrameLocks noChangeAspect="1"/>
          </p:cNvGraphicFramePr>
          <p:nvPr/>
        </p:nvGraphicFramePr>
        <p:xfrm>
          <a:off x="0" y="6182476"/>
          <a:ext cx="5105400" cy="675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9" imgW="1600200" imgH="241300" progId="Equation.DSMT4">
                  <p:embed/>
                </p:oleObj>
              </mc:Choice>
              <mc:Fallback>
                <p:oleObj name="Equation" r:id="rId9" imgW="16002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182476"/>
                        <a:ext cx="5105400" cy="675524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4267200" y="2743200"/>
            <a:ext cx="1981200" cy="158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876800" y="23622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endParaRPr lang="en-US" b="1" dirty="0"/>
          </a:p>
        </p:txBody>
      </p:sp>
      <p:cxnSp>
        <p:nvCxnSpPr>
          <p:cNvPr id="37" name="Straight Connector 36"/>
          <p:cNvCxnSpPr/>
          <p:nvPr/>
        </p:nvCxnSpPr>
        <p:spPr>
          <a:xfrm rot="5400000" flipH="1" flipV="1">
            <a:off x="989806" y="3886200"/>
            <a:ext cx="2591594" cy="79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949987" y="350520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</a:t>
            </a:r>
            <a:endParaRPr lang="en-US" b="1" dirty="0"/>
          </a:p>
        </p:txBody>
      </p:sp>
      <p:graphicFrame>
        <p:nvGraphicFramePr>
          <p:cNvPr id="90121" name="Object 9"/>
          <p:cNvGraphicFramePr>
            <a:graphicFrameLocks noChangeAspect="1"/>
          </p:cNvGraphicFramePr>
          <p:nvPr/>
        </p:nvGraphicFramePr>
        <p:xfrm>
          <a:off x="5486400" y="6216650"/>
          <a:ext cx="356552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11" imgW="990170" imgH="203112" progId="Equation.DSMT4">
                  <p:embed/>
                </p:oleObj>
              </mc:Choice>
              <mc:Fallback>
                <p:oleObj name="Equation" r:id="rId11" imgW="990170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6216650"/>
                        <a:ext cx="3565525" cy="641350"/>
                      </a:xfrm>
                      <a:prstGeom prst="rect">
                        <a:avLst/>
                      </a:prstGeom>
                      <a:solidFill>
                        <a:srgbClr val="FF66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22" name="Object 10"/>
          <p:cNvGraphicFramePr>
            <a:graphicFrameLocks noChangeAspect="1"/>
          </p:cNvGraphicFramePr>
          <p:nvPr/>
        </p:nvGraphicFramePr>
        <p:xfrm>
          <a:off x="5257800" y="838200"/>
          <a:ext cx="3733800" cy="1283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13" imgW="1231366" imgH="482391" progId="Equation.DSMT4">
                  <p:embed/>
                </p:oleObj>
              </mc:Choice>
              <mc:Fallback>
                <p:oleObj name="Equation" r:id="rId13" imgW="1231366" imgH="4823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838200"/>
                        <a:ext cx="3733800" cy="1283368"/>
                      </a:xfrm>
                      <a:prstGeom prst="rect">
                        <a:avLst/>
                      </a:prstGeom>
                      <a:solidFill>
                        <a:srgbClr val="FF66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4" name="Footer Placeholder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RKE_JJ_PH103_2019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4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22860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/>
              <a:t>Velocity in cylindrical polar co-ordinates</a:t>
            </a:r>
            <a:endParaRPr lang="en-US" sz="4400" b="1" dirty="0" smtClean="0"/>
          </a:p>
        </p:txBody>
      </p:sp>
      <p:graphicFrame>
        <p:nvGraphicFramePr>
          <p:cNvPr id="66568" name="Object 8"/>
          <p:cNvGraphicFramePr>
            <a:graphicFrameLocks noChangeAspect="1"/>
          </p:cNvGraphicFramePr>
          <p:nvPr/>
        </p:nvGraphicFramePr>
        <p:xfrm>
          <a:off x="2590800" y="1371600"/>
          <a:ext cx="263366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3" imgW="825500" imgH="241300" progId="Equation.DSMT4">
                  <p:embed/>
                </p:oleObj>
              </mc:Choice>
              <mc:Fallback>
                <p:oleObj name="Equation" r:id="rId3" imgW="8255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371600"/>
                        <a:ext cx="2633663" cy="676275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4" name="Footer Placeholder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RKE_JJ_PH103_2019</a:t>
            </a:r>
            <a:endParaRPr lang="en-US"/>
          </a:p>
        </p:txBody>
      </p:sp>
      <p:graphicFrame>
        <p:nvGraphicFramePr>
          <p:cNvPr id="141320" name="Object 8"/>
          <p:cNvGraphicFramePr>
            <a:graphicFrameLocks noChangeAspect="1"/>
          </p:cNvGraphicFramePr>
          <p:nvPr/>
        </p:nvGraphicFramePr>
        <p:xfrm>
          <a:off x="381000" y="2514600"/>
          <a:ext cx="82994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5" imgW="3784600" imgH="419100" progId="Equation.DSMT4">
                  <p:embed/>
                </p:oleObj>
              </mc:Choice>
              <mc:Fallback>
                <p:oleObj name="Equation" r:id="rId5" imgW="37846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514600"/>
                        <a:ext cx="8299450" cy="911225"/>
                      </a:xfrm>
                      <a:prstGeom prst="rect">
                        <a:avLst/>
                      </a:prstGeom>
                      <a:solidFill>
                        <a:srgbClr val="808000">
                          <a:alpha val="34117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2795528" y="2319051"/>
            <a:ext cx="59436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1322" name="Object 10"/>
          <p:cNvGraphicFramePr>
            <a:graphicFrameLocks noChangeAspect="1"/>
          </p:cNvGraphicFramePr>
          <p:nvPr/>
        </p:nvGraphicFramePr>
        <p:xfrm>
          <a:off x="2209800" y="3581400"/>
          <a:ext cx="12954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7" imgW="558800" imgH="1308100" progId="Equation.DSMT4">
                  <p:embed/>
                </p:oleObj>
              </mc:Choice>
              <mc:Fallback>
                <p:oleObj name="Equation" r:id="rId7" imgW="558800" imgH="1308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581400"/>
                        <a:ext cx="1295400" cy="3048000"/>
                      </a:xfrm>
                      <a:prstGeom prst="rect">
                        <a:avLst/>
                      </a:prstGeom>
                      <a:solidFill>
                        <a:srgbClr val="FF9900">
                          <a:alpha val="41176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3" name="Object 11"/>
          <p:cNvGraphicFramePr>
            <a:graphicFrameLocks noChangeAspect="1"/>
          </p:cNvGraphicFramePr>
          <p:nvPr/>
        </p:nvGraphicFramePr>
        <p:xfrm>
          <a:off x="5410200" y="3657600"/>
          <a:ext cx="11557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9" imgW="495085" imgH="1256755" progId="Equation.DSMT4">
                  <p:embed/>
                </p:oleObj>
              </mc:Choice>
              <mc:Fallback>
                <p:oleObj name="Equation" r:id="rId9" imgW="495085" imgH="125675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657600"/>
                        <a:ext cx="1155700" cy="2933700"/>
                      </a:xfrm>
                      <a:prstGeom prst="rect">
                        <a:avLst/>
                      </a:prstGeom>
                      <a:solidFill>
                        <a:srgbClr val="33CCCC">
                          <a:alpha val="41176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393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7620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/>
              <a:t>Acceleration  in cylindrical polar co-ordinates</a:t>
            </a:r>
            <a:endParaRPr lang="en-US" sz="4400" b="1" dirty="0" smtClean="0"/>
          </a:p>
        </p:txBody>
      </p:sp>
      <p:graphicFrame>
        <p:nvGraphicFramePr>
          <p:cNvPr id="66568" name="Object 8"/>
          <p:cNvGraphicFramePr>
            <a:graphicFrameLocks noChangeAspect="1"/>
          </p:cNvGraphicFramePr>
          <p:nvPr/>
        </p:nvGraphicFramePr>
        <p:xfrm>
          <a:off x="990600" y="1600200"/>
          <a:ext cx="2743200" cy="704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3" imgW="825500" imgH="241300" progId="Equation.DSMT4">
                  <p:embed/>
                </p:oleObj>
              </mc:Choice>
              <mc:Fallback>
                <p:oleObj name="Equation" r:id="rId3" imgW="8255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00200"/>
                        <a:ext cx="2743200" cy="704402"/>
                      </a:xfrm>
                      <a:prstGeom prst="rect">
                        <a:avLst/>
                      </a:prstGeom>
                      <a:solidFill>
                        <a:srgbClr val="99CC00">
                          <a:alpha val="3803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4" name="Footer Placeholder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RKE_JJ_PH103_2019</a:t>
            </a:r>
            <a:endParaRPr lang="en-US"/>
          </a:p>
        </p:txBody>
      </p:sp>
      <p:graphicFrame>
        <p:nvGraphicFramePr>
          <p:cNvPr id="141320" name="Object 8"/>
          <p:cNvGraphicFramePr>
            <a:graphicFrameLocks noChangeAspect="1"/>
          </p:cNvGraphicFramePr>
          <p:nvPr/>
        </p:nvGraphicFramePr>
        <p:xfrm>
          <a:off x="4495800" y="1524000"/>
          <a:ext cx="300831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5" imgW="1371600" imgH="330200" progId="Equation.DSMT4">
                  <p:embed/>
                </p:oleObj>
              </mc:Choice>
              <mc:Fallback>
                <p:oleObj name="Equation" r:id="rId5" imgW="1371600" imgH="33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524000"/>
                        <a:ext cx="3008313" cy="717550"/>
                      </a:xfrm>
                      <a:prstGeom prst="rect">
                        <a:avLst/>
                      </a:prstGeom>
                      <a:solidFill>
                        <a:srgbClr val="808000">
                          <a:alpha val="34117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42" name="Object 6"/>
          <p:cNvGraphicFramePr>
            <a:graphicFrameLocks noChangeAspect="1"/>
          </p:cNvGraphicFramePr>
          <p:nvPr/>
        </p:nvGraphicFramePr>
        <p:xfrm>
          <a:off x="990600" y="3124200"/>
          <a:ext cx="6729412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7" imgW="2463800" imgH="482600" progId="Equation.DSMT4">
                  <p:embed/>
                </p:oleObj>
              </mc:Choice>
              <mc:Fallback>
                <p:oleObj name="Equation" r:id="rId7" imgW="24638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24200"/>
                        <a:ext cx="6729412" cy="1311275"/>
                      </a:xfrm>
                      <a:prstGeom prst="rect">
                        <a:avLst/>
                      </a:prstGeom>
                      <a:solidFill>
                        <a:srgbClr val="808000">
                          <a:alpha val="34117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982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82000" cy="1143000"/>
          </a:xfrm>
        </p:spPr>
        <p:txBody>
          <a:bodyPr>
            <a:noAutofit/>
          </a:bodyPr>
          <a:lstStyle/>
          <a:p>
            <a:r>
              <a:rPr lang="en-US" sz="3800" dirty="0" smtClean="0"/>
              <a:t>Infinitesimal line element in plane polar coordinates</a:t>
            </a:r>
            <a:endParaRPr lang="en-US" sz="3800" dirty="0"/>
          </a:p>
        </p:txBody>
      </p:sp>
      <p:sp>
        <p:nvSpPr>
          <p:cNvPr id="4" name="Arc 3"/>
          <p:cNvSpPr/>
          <p:nvPr/>
        </p:nvSpPr>
        <p:spPr>
          <a:xfrm>
            <a:off x="3886200" y="3275806"/>
            <a:ext cx="381000" cy="381794"/>
          </a:xfrm>
          <a:prstGeom prst="arc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45504" y="434260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121840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Y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359304" y="4266406"/>
            <a:ext cx="3962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1759104" y="2666206"/>
            <a:ext cx="3200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359304" y="2362200"/>
            <a:ext cx="2203296" cy="190420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2937349" y="1711052"/>
            <a:ext cx="2971006" cy="212709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4351338" y="2819400"/>
          <a:ext cx="525462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" imgW="228402" imgH="177646" progId="Equation.DSMT4">
                  <p:embed/>
                </p:oleObj>
              </mc:Choice>
              <mc:Fallback>
                <p:oleObj name="Equation" r:id="rId3" imgW="228402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1338" y="2819400"/>
                        <a:ext cx="525462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4953000" y="2971800"/>
          <a:ext cx="214313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5" imgW="126780" imgH="164814" progId="Equation.DSMT4">
                  <p:embed/>
                </p:oleObj>
              </mc:Choice>
              <mc:Fallback>
                <p:oleObj name="Equation" r:id="rId5" imgW="126780" imgH="16481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971800"/>
                        <a:ext cx="214313" cy="277813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6" name="Object 4"/>
          <p:cNvGraphicFramePr>
            <a:graphicFrameLocks noChangeAspect="1"/>
          </p:cNvGraphicFramePr>
          <p:nvPr/>
        </p:nvGraphicFramePr>
        <p:xfrm>
          <a:off x="685800" y="1676400"/>
          <a:ext cx="99601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7" imgW="444307" imgH="228501" progId="Equation.DSMT4">
                  <p:embed/>
                </p:oleObj>
              </mc:Choice>
              <mc:Fallback>
                <p:oleObj name="Equation" r:id="rId7" imgW="444307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76400"/>
                        <a:ext cx="996010" cy="509587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060955"/>
              </p:ext>
            </p:extLst>
          </p:nvPr>
        </p:nvGraphicFramePr>
        <p:xfrm>
          <a:off x="152400" y="5233988"/>
          <a:ext cx="4322763" cy="147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9" imgW="1930400" imgH="660400" progId="Equation.DSMT4">
                  <p:embed/>
                </p:oleObj>
              </mc:Choice>
              <mc:Fallback>
                <p:oleObj name="Equation" r:id="rId9" imgW="1930400" imgH="660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233988"/>
                        <a:ext cx="4322763" cy="1471612"/>
                      </a:xfrm>
                      <a:prstGeom prst="rect">
                        <a:avLst/>
                      </a:prstGeom>
                      <a:solidFill>
                        <a:srgbClr val="3366FF">
                          <a:alpha val="16862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0" y="5715000"/>
            <a:ext cx="4876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4519" name="Object 7"/>
          <p:cNvGraphicFramePr>
            <a:graphicFrameLocks noChangeAspect="1"/>
          </p:cNvGraphicFramePr>
          <p:nvPr/>
        </p:nvGraphicFramePr>
        <p:xfrm>
          <a:off x="6442200" y="1752600"/>
          <a:ext cx="2549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1" imgW="1091726" imgH="228501" progId="Equation.DSMT4">
                  <p:embed/>
                </p:oleObj>
              </mc:Choice>
              <mc:Fallback>
                <p:oleObj name="Equation" r:id="rId11" imgW="109172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2200" y="1752600"/>
                        <a:ext cx="2549400" cy="533400"/>
                      </a:xfrm>
                      <a:prstGeom prst="rect">
                        <a:avLst/>
                      </a:prstGeom>
                      <a:solidFill>
                        <a:srgbClr val="FF9900">
                          <a:alpha val="43921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0" name="Object 8"/>
          <p:cNvGraphicFramePr>
            <a:graphicFrameLocks noChangeAspect="1"/>
          </p:cNvGraphicFramePr>
          <p:nvPr/>
        </p:nvGraphicFramePr>
        <p:xfrm>
          <a:off x="4038600" y="1981200"/>
          <a:ext cx="685800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13" imgW="405872" imgH="177569" progId="Equation.DSMT4">
                  <p:embed/>
                </p:oleObj>
              </mc:Choice>
              <mc:Fallback>
                <p:oleObj name="Equation" r:id="rId13" imgW="405872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981200"/>
                        <a:ext cx="685800" cy="300037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RKE_JJ_PH103_2019</a:t>
            </a:r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 rot="16200000" flipV="1">
            <a:off x="4975035" y="1882966"/>
            <a:ext cx="1055783" cy="33051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5180" name="Object 12"/>
          <p:cNvGraphicFramePr>
            <a:graphicFrameLocks noChangeAspect="1"/>
          </p:cNvGraphicFramePr>
          <p:nvPr/>
        </p:nvGraphicFramePr>
        <p:xfrm>
          <a:off x="5398264" y="1686498"/>
          <a:ext cx="253448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5" imgW="202936" imgH="177569" progId="Equation.DSMT4">
                  <p:embed/>
                </p:oleObj>
              </mc:Choice>
              <mc:Fallback>
                <p:oleObj name="Equation" r:id="rId15" imgW="202936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8264" y="1686498"/>
                        <a:ext cx="253448" cy="215900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Arrow Connector 31"/>
          <p:cNvCxnSpPr/>
          <p:nvPr/>
        </p:nvCxnSpPr>
        <p:spPr>
          <a:xfrm flipV="1">
            <a:off x="5529549" y="1899491"/>
            <a:ext cx="566451" cy="473726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5031623" y="1771176"/>
            <a:ext cx="440922" cy="59478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5181" name="Object 13"/>
          <p:cNvGraphicFramePr>
            <a:graphicFrameLocks noChangeAspect="1"/>
          </p:cNvGraphicFramePr>
          <p:nvPr/>
        </p:nvGraphicFramePr>
        <p:xfrm>
          <a:off x="5780183" y="2209800"/>
          <a:ext cx="292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7" imgW="291973" imgH="228501" progId="Equation.DSMT4">
                  <p:embed/>
                </p:oleObj>
              </mc:Choice>
              <mc:Fallback>
                <p:oleObj name="Equation" r:id="rId17" imgW="291973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0183" y="2209800"/>
                        <a:ext cx="2921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82" name="Object 14"/>
          <p:cNvGraphicFramePr>
            <a:graphicFrameLocks noChangeAspect="1"/>
          </p:cNvGraphicFramePr>
          <p:nvPr/>
        </p:nvGraphicFramePr>
        <p:xfrm>
          <a:off x="5030119" y="2176749"/>
          <a:ext cx="393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19" imgW="393529" imgH="228501" progId="Equation.DSMT4">
                  <p:embed/>
                </p:oleObj>
              </mc:Choice>
              <mc:Fallback>
                <p:oleObj name="Equation" r:id="rId19" imgW="393529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0119" y="2176749"/>
                        <a:ext cx="3937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243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2264514"/>
              </p:ext>
            </p:extLst>
          </p:nvPr>
        </p:nvGraphicFramePr>
        <p:xfrm>
          <a:off x="228600" y="3457978"/>
          <a:ext cx="2514600" cy="352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21" imgW="1625600" imgH="228600" progId="Equation.DSMT4">
                  <p:embed/>
                </p:oleObj>
              </mc:Choice>
              <mc:Fallback>
                <p:oleObj name="Equation" r:id="rId21" imgW="1625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457978"/>
                        <a:ext cx="2514600" cy="352022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244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007691"/>
              </p:ext>
            </p:extLst>
          </p:nvPr>
        </p:nvGraphicFramePr>
        <p:xfrm>
          <a:off x="0" y="3990975"/>
          <a:ext cx="3222626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23" imgW="2082800" imgH="228600" progId="Equation.DSMT4">
                  <p:embed/>
                </p:oleObj>
              </mc:Choice>
              <mc:Fallback>
                <p:oleObj name="Equation" r:id="rId23" imgW="2082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990975"/>
                        <a:ext cx="3222626" cy="352425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Connector 29"/>
          <p:cNvCxnSpPr/>
          <p:nvPr/>
        </p:nvCxnSpPr>
        <p:spPr>
          <a:xfrm rot="5400000">
            <a:off x="2438400" y="4038600"/>
            <a:ext cx="91440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5245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401191"/>
              </p:ext>
            </p:extLst>
          </p:nvPr>
        </p:nvGraphicFramePr>
        <p:xfrm>
          <a:off x="381000" y="4600575"/>
          <a:ext cx="16303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25" imgW="1054100" imgH="228600" progId="Equation.DSMT4">
                  <p:embed/>
                </p:oleObj>
              </mc:Choice>
              <mc:Fallback>
                <p:oleObj name="Equation" r:id="rId25" imgW="1054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600575"/>
                        <a:ext cx="1630362" cy="352425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2514600"/>
            <a:ext cx="3235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Mathematical approach</a:t>
            </a:r>
            <a:endParaRPr lang="en-US" sz="2400" b="1" dirty="0"/>
          </a:p>
        </p:txBody>
      </p:sp>
      <p:sp>
        <p:nvSpPr>
          <p:cNvPr id="33" name="Freeform 32"/>
          <p:cNvSpPr/>
          <p:nvPr/>
        </p:nvSpPr>
        <p:spPr>
          <a:xfrm>
            <a:off x="4038600" y="3646583"/>
            <a:ext cx="201975" cy="616945"/>
          </a:xfrm>
          <a:custGeom>
            <a:avLst/>
            <a:gdLst>
              <a:gd name="connsiteX0" fmla="*/ 165253 w 201975"/>
              <a:gd name="connsiteY0" fmla="*/ 616945 h 616945"/>
              <a:gd name="connsiteX1" fmla="*/ 198303 w 201975"/>
              <a:gd name="connsiteY1" fmla="*/ 550844 h 616945"/>
              <a:gd name="connsiteX2" fmla="*/ 187286 w 201975"/>
              <a:gd name="connsiteY2" fmla="*/ 440675 h 616945"/>
              <a:gd name="connsiteX3" fmla="*/ 154236 w 201975"/>
              <a:gd name="connsiteY3" fmla="*/ 297456 h 616945"/>
              <a:gd name="connsiteX4" fmla="*/ 121185 w 201975"/>
              <a:gd name="connsiteY4" fmla="*/ 209321 h 616945"/>
              <a:gd name="connsiteX5" fmla="*/ 99151 w 201975"/>
              <a:gd name="connsiteY5" fmla="*/ 154236 h 616945"/>
              <a:gd name="connsiteX6" fmla="*/ 55084 w 201975"/>
              <a:gd name="connsiteY6" fmla="*/ 77118 h 616945"/>
              <a:gd name="connsiteX7" fmla="*/ 33050 w 201975"/>
              <a:gd name="connsiteY7" fmla="*/ 55084 h 616945"/>
              <a:gd name="connsiteX8" fmla="*/ 0 w 201975"/>
              <a:gd name="connsiteY8" fmla="*/ 0 h 616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975" h="616945">
                <a:moveTo>
                  <a:pt x="165253" y="616945"/>
                </a:moveTo>
                <a:cubicBezTo>
                  <a:pt x="179942" y="598583"/>
                  <a:pt x="194631" y="580222"/>
                  <a:pt x="198303" y="550844"/>
                </a:cubicBezTo>
                <a:cubicBezTo>
                  <a:pt x="201975" y="521466"/>
                  <a:pt x="194631" y="482906"/>
                  <a:pt x="187286" y="440675"/>
                </a:cubicBezTo>
                <a:cubicBezTo>
                  <a:pt x="179941" y="398444"/>
                  <a:pt x="165253" y="336015"/>
                  <a:pt x="154236" y="297456"/>
                </a:cubicBezTo>
                <a:cubicBezTo>
                  <a:pt x="143219" y="258897"/>
                  <a:pt x="130366" y="233191"/>
                  <a:pt x="121185" y="209321"/>
                </a:cubicBezTo>
                <a:cubicBezTo>
                  <a:pt x="112004" y="185451"/>
                  <a:pt x="110168" y="176270"/>
                  <a:pt x="99151" y="154236"/>
                </a:cubicBezTo>
                <a:cubicBezTo>
                  <a:pt x="88134" y="132202"/>
                  <a:pt x="66101" y="93643"/>
                  <a:pt x="55084" y="77118"/>
                </a:cubicBezTo>
                <a:cubicBezTo>
                  <a:pt x="44067" y="60593"/>
                  <a:pt x="42231" y="67937"/>
                  <a:pt x="33050" y="55084"/>
                </a:cubicBezTo>
                <a:cubicBezTo>
                  <a:pt x="23869" y="42231"/>
                  <a:pt x="11934" y="21115"/>
                  <a:pt x="0" y="0"/>
                </a:cubicBezTo>
              </a:path>
            </a:pathLst>
          </a:cu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5" name="Object 83"/>
          <p:cNvGraphicFramePr>
            <a:graphicFrameLocks noChangeAspect="1"/>
          </p:cNvGraphicFramePr>
          <p:nvPr/>
        </p:nvGraphicFramePr>
        <p:xfrm>
          <a:off x="4349119" y="3733800"/>
          <a:ext cx="288925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27" imgW="126720" imgH="177480" progId="Equation.DSMT4">
                  <p:embed/>
                </p:oleObj>
              </mc:Choice>
              <mc:Fallback>
                <p:oleObj name="Equation" r:id="rId27" imgW="126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119" y="3733800"/>
                        <a:ext cx="288925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206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RKE_JJ_PH103_2019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402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4720690"/>
              </p:ext>
            </p:extLst>
          </p:nvPr>
        </p:nvGraphicFramePr>
        <p:xfrm>
          <a:off x="609600" y="1143000"/>
          <a:ext cx="2652996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" imgW="990600" imgH="228600" progId="Equation.DSMT4">
                  <p:embed/>
                </p:oleObj>
              </mc:Choice>
              <mc:Fallback>
                <p:oleObj name="Equation" r:id="rId3" imgW="990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3000"/>
                        <a:ext cx="2652996" cy="609600"/>
                      </a:xfrm>
                      <a:prstGeom prst="rect">
                        <a:avLst/>
                      </a:prstGeom>
                      <a:solidFill>
                        <a:srgbClr val="3366FF">
                          <a:alpha val="16862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5562600" cy="609600"/>
          </a:xfrm>
        </p:spPr>
        <p:txBody>
          <a:bodyPr>
            <a:noAutofit/>
          </a:bodyPr>
          <a:lstStyle/>
          <a:p>
            <a:r>
              <a:rPr lang="en-US" sz="3800" b="1" u="sng" dirty="0" smtClean="0"/>
              <a:t>Taylor series expansion</a:t>
            </a:r>
            <a:endParaRPr lang="en-US" sz="3800" b="1" u="sng" dirty="0"/>
          </a:p>
        </p:txBody>
      </p:sp>
      <p:sp>
        <p:nvSpPr>
          <p:cNvPr id="8" name="Arc 7"/>
          <p:cNvSpPr/>
          <p:nvPr/>
        </p:nvSpPr>
        <p:spPr>
          <a:xfrm>
            <a:off x="5397192" y="3275806"/>
            <a:ext cx="381000" cy="381794"/>
          </a:xfrm>
          <a:prstGeom prst="arc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756496" y="434260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82792" y="121840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Y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870296" y="4266406"/>
            <a:ext cx="3962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3270096" y="2666206"/>
            <a:ext cx="3200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870296" y="2362200"/>
            <a:ext cx="2203296" cy="190420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4448341" y="1711052"/>
            <a:ext cx="2971006" cy="212709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5862330" y="2819400"/>
          <a:ext cx="525462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5" imgW="228402" imgH="177646" progId="Equation.DSMT4">
                  <p:embed/>
                </p:oleObj>
              </mc:Choice>
              <mc:Fallback>
                <p:oleObj name="Equation" r:id="rId5" imgW="228402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330" y="2819400"/>
                        <a:ext cx="525462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6463992" y="2971800"/>
          <a:ext cx="214313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7" imgW="126780" imgH="164814" progId="Equation.DSMT4">
                  <p:embed/>
                </p:oleObj>
              </mc:Choice>
              <mc:Fallback>
                <p:oleObj name="Equation" r:id="rId7" imgW="126780" imgH="16481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3992" y="2971800"/>
                        <a:ext cx="214313" cy="277813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5549592" y="1981200"/>
          <a:ext cx="685800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9" imgW="405872" imgH="177569" progId="Equation.DSMT4">
                  <p:embed/>
                </p:oleObj>
              </mc:Choice>
              <mc:Fallback>
                <p:oleObj name="Equation" r:id="rId9" imgW="405872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592" y="1981200"/>
                        <a:ext cx="685800" cy="300037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flipV="1">
            <a:off x="7086600" y="1905000"/>
            <a:ext cx="533400" cy="457200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0294" name="Object 6"/>
          <p:cNvGraphicFramePr>
            <a:graphicFrameLocks noChangeAspect="1"/>
          </p:cNvGraphicFramePr>
          <p:nvPr/>
        </p:nvGraphicFramePr>
        <p:xfrm>
          <a:off x="7587868" y="1524000"/>
          <a:ext cx="517333" cy="49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11" imgW="355446" imgH="228501" progId="Equation.DSMT4">
                  <p:embed/>
                </p:oleObj>
              </mc:Choice>
              <mc:Fallback>
                <p:oleObj name="Equation" r:id="rId11" imgW="35544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7868" y="1524000"/>
                        <a:ext cx="517333" cy="4988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29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165589"/>
              </p:ext>
            </p:extLst>
          </p:nvPr>
        </p:nvGraphicFramePr>
        <p:xfrm>
          <a:off x="254093" y="1911973"/>
          <a:ext cx="4121439" cy="828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13" imgW="2145960" imgH="406080" progId="Equation.DSMT4">
                  <p:embed/>
                </p:oleObj>
              </mc:Choice>
              <mc:Fallback>
                <p:oleObj name="Equation" r:id="rId13" imgW="21459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93" y="1911973"/>
                        <a:ext cx="4121439" cy="8285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rot="5400000" flipH="1" flipV="1">
            <a:off x="6934200" y="762000"/>
            <a:ext cx="609600" cy="457200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695133" y="609600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?</a:t>
            </a:r>
            <a:endParaRPr lang="en-US" sz="5400" b="1" dirty="0">
              <a:solidFill>
                <a:srgbClr val="FF0000"/>
              </a:solidFill>
            </a:endParaRPr>
          </a:p>
        </p:txBody>
      </p:sp>
      <p:graphicFrame>
        <p:nvGraphicFramePr>
          <p:cNvPr id="140297" name="Object 9"/>
          <p:cNvGraphicFramePr>
            <a:graphicFrameLocks noChangeAspect="1"/>
          </p:cNvGraphicFramePr>
          <p:nvPr/>
        </p:nvGraphicFramePr>
        <p:xfrm>
          <a:off x="469900" y="4419600"/>
          <a:ext cx="60198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15" imgW="3009600" imgH="507960" progId="Equation.DSMT4">
                  <p:embed/>
                </p:oleObj>
              </mc:Choice>
              <mc:Fallback>
                <p:oleObj name="Equation" r:id="rId15" imgW="30096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4419600"/>
                        <a:ext cx="6019800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Straight Connector 26"/>
          <p:cNvCxnSpPr/>
          <p:nvPr/>
        </p:nvCxnSpPr>
        <p:spPr>
          <a:xfrm rot="10800000" flipV="1">
            <a:off x="4343400" y="4495800"/>
            <a:ext cx="1600200" cy="838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029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781816"/>
              </p:ext>
            </p:extLst>
          </p:nvPr>
        </p:nvGraphicFramePr>
        <p:xfrm>
          <a:off x="0" y="5486400"/>
          <a:ext cx="3133726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17" imgW="1726451" imgH="393529" progId="Equation.DSMT4">
                  <p:embed/>
                </p:oleObj>
              </mc:Choice>
              <mc:Fallback>
                <p:oleObj name="Equation" r:id="rId17" imgW="172645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486400"/>
                        <a:ext cx="3133726" cy="787400"/>
                      </a:xfrm>
                      <a:prstGeom prst="rect">
                        <a:avLst/>
                      </a:prstGeom>
                      <a:solidFill>
                        <a:srgbClr val="99CC00">
                          <a:alpha val="25882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0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924818"/>
              </p:ext>
            </p:extLst>
          </p:nvPr>
        </p:nvGraphicFramePr>
        <p:xfrm>
          <a:off x="3276600" y="5486400"/>
          <a:ext cx="39909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19" imgW="1714320" imgH="393480" progId="Equation.DSMT4">
                  <p:embed/>
                </p:oleObj>
              </mc:Choice>
              <mc:Fallback>
                <p:oleObj name="Equation" r:id="rId19" imgW="1714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486400"/>
                        <a:ext cx="3990975" cy="787400"/>
                      </a:xfrm>
                      <a:prstGeom prst="rect">
                        <a:avLst/>
                      </a:prstGeom>
                      <a:solidFill>
                        <a:srgbClr val="0000FF">
                          <a:alpha val="14902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0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320145"/>
              </p:ext>
            </p:extLst>
          </p:nvPr>
        </p:nvGraphicFramePr>
        <p:xfrm>
          <a:off x="228600" y="2819400"/>
          <a:ext cx="512603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21" imgW="1256755" imgH="393529" progId="Equation.DSMT4">
                  <p:embed/>
                </p:oleObj>
              </mc:Choice>
              <mc:Fallback>
                <p:oleObj name="Equation" r:id="rId21" imgW="125675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19400"/>
                        <a:ext cx="5126038" cy="1600200"/>
                      </a:xfrm>
                      <a:prstGeom prst="rect">
                        <a:avLst/>
                      </a:prstGeom>
                      <a:solidFill>
                        <a:srgbClr val="3366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itle 1"/>
          <p:cNvSpPr txBox="1">
            <a:spLocks/>
          </p:cNvSpPr>
          <p:nvPr/>
        </p:nvSpPr>
        <p:spPr>
          <a:xfrm>
            <a:off x="5791200" y="4876800"/>
            <a:ext cx="32004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Taylor series expansion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399459"/>
              </p:ext>
            </p:extLst>
          </p:nvPr>
        </p:nvGraphicFramePr>
        <p:xfrm>
          <a:off x="6814873" y="438150"/>
          <a:ext cx="1610254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23" imgW="685800" imgH="228600" progId="Equation.DSMT4">
                  <p:embed/>
                </p:oleObj>
              </mc:Choice>
              <mc:Fallback>
                <p:oleObj name="Equation" r:id="rId23" imgW="685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4873" y="438150"/>
                        <a:ext cx="1610254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148517"/>
              </p:ext>
            </p:extLst>
          </p:nvPr>
        </p:nvGraphicFramePr>
        <p:xfrm>
          <a:off x="914400" y="2260599"/>
          <a:ext cx="914400" cy="580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25" imgW="533160" imgH="406080" progId="Equation.DSMT4">
                  <p:embed/>
                </p:oleObj>
              </mc:Choice>
              <mc:Fallback>
                <p:oleObj name="Equation" r:id="rId25" imgW="5331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60599"/>
                        <a:ext cx="914400" cy="5805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594899" y="2057400"/>
            <a:ext cx="5052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?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133600" y="4495800"/>
            <a:ext cx="44196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596569" y="3646583"/>
            <a:ext cx="201975" cy="616945"/>
          </a:xfrm>
          <a:custGeom>
            <a:avLst/>
            <a:gdLst>
              <a:gd name="connsiteX0" fmla="*/ 165253 w 201975"/>
              <a:gd name="connsiteY0" fmla="*/ 616945 h 616945"/>
              <a:gd name="connsiteX1" fmla="*/ 198303 w 201975"/>
              <a:gd name="connsiteY1" fmla="*/ 550844 h 616945"/>
              <a:gd name="connsiteX2" fmla="*/ 187286 w 201975"/>
              <a:gd name="connsiteY2" fmla="*/ 440675 h 616945"/>
              <a:gd name="connsiteX3" fmla="*/ 154236 w 201975"/>
              <a:gd name="connsiteY3" fmla="*/ 297456 h 616945"/>
              <a:gd name="connsiteX4" fmla="*/ 121185 w 201975"/>
              <a:gd name="connsiteY4" fmla="*/ 209321 h 616945"/>
              <a:gd name="connsiteX5" fmla="*/ 99151 w 201975"/>
              <a:gd name="connsiteY5" fmla="*/ 154236 h 616945"/>
              <a:gd name="connsiteX6" fmla="*/ 55084 w 201975"/>
              <a:gd name="connsiteY6" fmla="*/ 77118 h 616945"/>
              <a:gd name="connsiteX7" fmla="*/ 33050 w 201975"/>
              <a:gd name="connsiteY7" fmla="*/ 55084 h 616945"/>
              <a:gd name="connsiteX8" fmla="*/ 0 w 201975"/>
              <a:gd name="connsiteY8" fmla="*/ 0 h 616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975" h="616945">
                <a:moveTo>
                  <a:pt x="165253" y="616945"/>
                </a:moveTo>
                <a:cubicBezTo>
                  <a:pt x="179942" y="598583"/>
                  <a:pt x="194631" y="580222"/>
                  <a:pt x="198303" y="550844"/>
                </a:cubicBezTo>
                <a:cubicBezTo>
                  <a:pt x="201975" y="521466"/>
                  <a:pt x="194631" y="482906"/>
                  <a:pt x="187286" y="440675"/>
                </a:cubicBezTo>
                <a:cubicBezTo>
                  <a:pt x="179941" y="398444"/>
                  <a:pt x="165253" y="336015"/>
                  <a:pt x="154236" y="297456"/>
                </a:cubicBezTo>
                <a:cubicBezTo>
                  <a:pt x="143219" y="258897"/>
                  <a:pt x="130366" y="233191"/>
                  <a:pt x="121185" y="209321"/>
                </a:cubicBezTo>
                <a:cubicBezTo>
                  <a:pt x="112004" y="185451"/>
                  <a:pt x="110168" y="176270"/>
                  <a:pt x="99151" y="154236"/>
                </a:cubicBezTo>
                <a:cubicBezTo>
                  <a:pt x="88134" y="132202"/>
                  <a:pt x="66101" y="93643"/>
                  <a:pt x="55084" y="77118"/>
                </a:cubicBezTo>
                <a:cubicBezTo>
                  <a:pt x="44067" y="60593"/>
                  <a:pt x="42231" y="67937"/>
                  <a:pt x="33050" y="55084"/>
                </a:cubicBezTo>
                <a:cubicBezTo>
                  <a:pt x="23869" y="42231"/>
                  <a:pt x="11934" y="21115"/>
                  <a:pt x="0" y="0"/>
                </a:cubicBezTo>
              </a:path>
            </a:pathLst>
          </a:cu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0371" name="Object 83"/>
          <p:cNvGraphicFramePr>
            <a:graphicFrameLocks noChangeAspect="1"/>
          </p:cNvGraphicFramePr>
          <p:nvPr/>
        </p:nvGraphicFramePr>
        <p:xfrm>
          <a:off x="5907088" y="3733800"/>
          <a:ext cx="288925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27" imgW="126720" imgH="177480" progId="Equation.DSMT4">
                  <p:embed/>
                </p:oleObj>
              </mc:Choice>
              <mc:Fallback>
                <p:oleObj name="Equation" r:id="rId27" imgW="126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7088" y="3733800"/>
                        <a:ext cx="288925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Straight Arrow Connector 34"/>
          <p:cNvCxnSpPr/>
          <p:nvPr/>
        </p:nvCxnSpPr>
        <p:spPr>
          <a:xfrm flipV="1">
            <a:off x="7456583" y="3025966"/>
            <a:ext cx="609600" cy="228600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ct 6"/>
          <p:cNvGraphicFramePr>
            <a:graphicFrameLocks noChangeAspect="1"/>
          </p:cNvGraphicFramePr>
          <p:nvPr/>
        </p:nvGraphicFramePr>
        <p:xfrm>
          <a:off x="8077200" y="3048000"/>
          <a:ext cx="303859" cy="293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29" imgW="355446" imgH="228501" progId="Equation.DSMT4">
                  <p:embed/>
                </p:oleObj>
              </mc:Choice>
              <mc:Fallback>
                <p:oleObj name="Equation" r:id="rId29" imgW="35544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3048000"/>
                        <a:ext cx="303859" cy="2930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Arrow Connector 36"/>
          <p:cNvCxnSpPr/>
          <p:nvPr/>
        </p:nvCxnSpPr>
        <p:spPr>
          <a:xfrm rot="5400000" flipH="1" flipV="1">
            <a:off x="7293636" y="2721637"/>
            <a:ext cx="685800" cy="424127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455978"/>
              </p:ext>
            </p:extLst>
          </p:nvPr>
        </p:nvGraphicFramePr>
        <p:xfrm>
          <a:off x="7696200" y="2362200"/>
          <a:ext cx="695854" cy="214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30" imgW="685800" imgH="228600" progId="Equation.DSMT4">
                  <p:embed/>
                </p:oleObj>
              </mc:Choice>
              <mc:Fallback>
                <p:oleObj name="Equation" r:id="rId30" imgW="685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2362200"/>
                        <a:ext cx="695854" cy="2140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Arrow Connector 39"/>
          <p:cNvCxnSpPr/>
          <p:nvPr/>
        </p:nvCxnSpPr>
        <p:spPr>
          <a:xfrm rot="16200000" flipV="1">
            <a:off x="7734300" y="2781300"/>
            <a:ext cx="381000" cy="15240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0375" name="Object 87"/>
          <p:cNvGraphicFramePr>
            <a:graphicFrameLocks noChangeAspect="1"/>
          </p:cNvGraphicFramePr>
          <p:nvPr/>
        </p:nvGraphicFramePr>
        <p:xfrm>
          <a:off x="8064500" y="2700051"/>
          <a:ext cx="566738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31" imgW="558720" imgH="228600" progId="Equation.DSMT4">
                  <p:embed/>
                </p:oleObj>
              </mc:Choice>
              <mc:Fallback>
                <p:oleObj name="Equation" r:id="rId31" imgW="558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0" y="2700051"/>
                        <a:ext cx="566738" cy="214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745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3" grpId="0"/>
      <p:bldP spid="30" grpId="0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82000" cy="1143000"/>
          </a:xfrm>
        </p:spPr>
        <p:txBody>
          <a:bodyPr>
            <a:noAutofit/>
          </a:bodyPr>
          <a:lstStyle/>
          <a:p>
            <a:r>
              <a:rPr lang="en-US" sz="3800" dirty="0" smtClean="0"/>
              <a:t>Infinitesimal line element in plane polar coordinates</a:t>
            </a:r>
            <a:endParaRPr lang="en-US" sz="3800" dirty="0"/>
          </a:p>
        </p:txBody>
      </p:sp>
      <p:sp>
        <p:nvSpPr>
          <p:cNvPr id="4" name="Arc 3"/>
          <p:cNvSpPr/>
          <p:nvPr/>
        </p:nvSpPr>
        <p:spPr>
          <a:xfrm>
            <a:off x="3886200" y="3275806"/>
            <a:ext cx="381000" cy="381794"/>
          </a:xfrm>
          <a:prstGeom prst="arc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45504" y="434260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121840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Y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359304" y="4266406"/>
            <a:ext cx="3962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1759104" y="2666206"/>
            <a:ext cx="3200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359304" y="2362200"/>
            <a:ext cx="2203296" cy="190420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2937349" y="1711052"/>
            <a:ext cx="2971006" cy="212709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4351338" y="2819400"/>
          <a:ext cx="525462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" imgW="228402" imgH="177646" progId="Equation.DSMT4">
                  <p:embed/>
                </p:oleObj>
              </mc:Choice>
              <mc:Fallback>
                <p:oleObj name="Equation" r:id="rId3" imgW="228402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1338" y="2819400"/>
                        <a:ext cx="525462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4953000" y="2971800"/>
          <a:ext cx="214313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5" imgW="126780" imgH="164814" progId="Equation.DSMT4">
                  <p:embed/>
                </p:oleObj>
              </mc:Choice>
              <mc:Fallback>
                <p:oleObj name="Equation" r:id="rId5" imgW="126780" imgH="16481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971800"/>
                        <a:ext cx="214313" cy="277813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6" name="Object 4"/>
          <p:cNvGraphicFramePr>
            <a:graphicFrameLocks noChangeAspect="1"/>
          </p:cNvGraphicFramePr>
          <p:nvPr/>
        </p:nvGraphicFramePr>
        <p:xfrm>
          <a:off x="685800" y="1676400"/>
          <a:ext cx="99601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7" imgW="444307" imgH="228501" progId="Equation.DSMT4">
                  <p:embed/>
                </p:oleObj>
              </mc:Choice>
              <mc:Fallback>
                <p:oleObj name="Equation" r:id="rId7" imgW="444307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76400"/>
                        <a:ext cx="996010" cy="509587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/>
        </p:nvGraphicFramePr>
        <p:xfrm>
          <a:off x="735013" y="4800600"/>
          <a:ext cx="3157537" cy="147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9" imgW="1409088" imgH="660113" progId="Equation.DSMT4">
                  <p:embed/>
                </p:oleObj>
              </mc:Choice>
              <mc:Fallback>
                <p:oleObj name="Equation" r:id="rId9" imgW="1409088" imgH="6601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13" y="4800600"/>
                        <a:ext cx="3157537" cy="1471613"/>
                      </a:xfrm>
                      <a:prstGeom prst="rect">
                        <a:avLst/>
                      </a:prstGeom>
                      <a:solidFill>
                        <a:srgbClr val="3366FF">
                          <a:alpha val="16862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8" name="Object 6"/>
          <p:cNvGraphicFramePr>
            <a:graphicFrameLocks noChangeAspect="1"/>
          </p:cNvGraphicFramePr>
          <p:nvPr/>
        </p:nvGraphicFramePr>
        <p:xfrm>
          <a:off x="7543800" y="4572000"/>
          <a:ext cx="1274763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11" imgW="545863" imgH="812447" progId="Equation.DSMT4">
                  <p:embed/>
                </p:oleObj>
              </mc:Choice>
              <mc:Fallback>
                <p:oleObj name="Equation" r:id="rId11" imgW="545863" imgH="81244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4572000"/>
                        <a:ext cx="1274763" cy="1898650"/>
                      </a:xfrm>
                      <a:prstGeom prst="rect">
                        <a:avLst/>
                      </a:prstGeom>
                      <a:solidFill>
                        <a:srgbClr val="FF9900">
                          <a:alpha val="41176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/>
          <p:cNvSpPr/>
          <p:nvPr/>
        </p:nvSpPr>
        <p:spPr>
          <a:xfrm>
            <a:off x="0" y="5334000"/>
            <a:ext cx="48768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4519" name="Object 7"/>
          <p:cNvGraphicFramePr>
            <a:graphicFrameLocks noChangeAspect="1"/>
          </p:cNvGraphicFramePr>
          <p:nvPr/>
        </p:nvGraphicFramePr>
        <p:xfrm>
          <a:off x="6442200" y="1752600"/>
          <a:ext cx="2549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13" imgW="1091726" imgH="228501" progId="Equation.DSMT4">
                  <p:embed/>
                </p:oleObj>
              </mc:Choice>
              <mc:Fallback>
                <p:oleObj name="Equation" r:id="rId13" imgW="109172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2200" y="1752600"/>
                        <a:ext cx="2549400" cy="533400"/>
                      </a:xfrm>
                      <a:prstGeom prst="rect">
                        <a:avLst/>
                      </a:prstGeom>
                      <a:solidFill>
                        <a:srgbClr val="FF9900">
                          <a:alpha val="43921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0" name="Object 8"/>
          <p:cNvGraphicFramePr>
            <a:graphicFrameLocks noChangeAspect="1"/>
          </p:cNvGraphicFramePr>
          <p:nvPr/>
        </p:nvGraphicFramePr>
        <p:xfrm>
          <a:off x="4038600" y="1981200"/>
          <a:ext cx="685800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15" imgW="405872" imgH="177569" progId="Equation.DSMT4">
                  <p:embed/>
                </p:oleObj>
              </mc:Choice>
              <mc:Fallback>
                <p:oleObj name="Equation" r:id="rId15" imgW="405872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981200"/>
                        <a:ext cx="685800" cy="300037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RKE_JJ_PH103_2019</a:t>
            </a:r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 rot="16200000" flipV="1">
            <a:off x="4975035" y="1882966"/>
            <a:ext cx="1055783" cy="33051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5180" name="Object 12"/>
          <p:cNvGraphicFramePr>
            <a:graphicFrameLocks noChangeAspect="1"/>
          </p:cNvGraphicFramePr>
          <p:nvPr/>
        </p:nvGraphicFramePr>
        <p:xfrm>
          <a:off x="5398264" y="1686498"/>
          <a:ext cx="253448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17" imgW="202936" imgH="177569" progId="Equation.DSMT4">
                  <p:embed/>
                </p:oleObj>
              </mc:Choice>
              <mc:Fallback>
                <p:oleObj name="Equation" r:id="rId17" imgW="202936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8264" y="1686498"/>
                        <a:ext cx="253448" cy="215900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Arrow Connector 31"/>
          <p:cNvCxnSpPr/>
          <p:nvPr/>
        </p:nvCxnSpPr>
        <p:spPr>
          <a:xfrm flipV="1">
            <a:off x="5529549" y="1899491"/>
            <a:ext cx="566451" cy="473726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5031623" y="1771176"/>
            <a:ext cx="440922" cy="59478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5181" name="Object 13"/>
          <p:cNvGraphicFramePr>
            <a:graphicFrameLocks noChangeAspect="1"/>
          </p:cNvGraphicFramePr>
          <p:nvPr/>
        </p:nvGraphicFramePr>
        <p:xfrm>
          <a:off x="5780183" y="2209800"/>
          <a:ext cx="292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19" imgW="291973" imgH="228501" progId="Equation.DSMT4">
                  <p:embed/>
                </p:oleObj>
              </mc:Choice>
              <mc:Fallback>
                <p:oleObj name="Equation" r:id="rId19" imgW="291973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0183" y="2209800"/>
                        <a:ext cx="2921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82" name="Object 14"/>
          <p:cNvGraphicFramePr>
            <a:graphicFrameLocks noChangeAspect="1"/>
          </p:cNvGraphicFramePr>
          <p:nvPr/>
        </p:nvGraphicFramePr>
        <p:xfrm>
          <a:off x="5030119" y="2176749"/>
          <a:ext cx="393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21" imgW="393529" imgH="228501" progId="Equation.DSMT4">
                  <p:embed/>
                </p:oleObj>
              </mc:Choice>
              <mc:Fallback>
                <p:oleObj name="Equation" r:id="rId21" imgW="393529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0119" y="2176749"/>
                        <a:ext cx="3937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243" name="Object 75"/>
          <p:cNvGraphicFramePr>
            <a:graphicFrameLocks noChangeAspect="1"/>
          </p:cNvGraphicFramePr>
          <p:nvPr/>
        </p:nvGraphicFramePr>
        <p:xfrm>
          <a:off x="228600" y="2438400"/>
          <a:ext cx="2514600" cy="352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23" imgW="1625600" imgH="228600" progId="Equation.DSMT4">
                  <p:embed/>
                </p:oleObj>
              </mc:Choice>
              <mc:Fallback>
                <p:oleObj name="Equation" r:id="rId23" imgW="1625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438400"/>
                        <a:ext cx="2514600" cy="352022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244" name="Object 76"/>
          <p:cNvGraphicFramePr>
            <a:graphicFrameLocks noChangeAspect="1"/>
          </p:cNvGraphicFramePr>
          <p:nvPr/>
        </p:nvGraphicFramePr>
        <p:xfrm>
          <a:off x="0" y="3200400"/>
          <a:ext cx="3222626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25" imgW="2082800" imgH="228600" progId="Equation.DSMT4">
                  <p:embed/>
                </p:oleObj>
              </mc:Choice>
              <mc:Fallback>
                <p:oleObj name="Equation" r:id="rId25" imgW="2082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200400"/>
                        <a:ext cx="3222626" cy="352425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Straight Connector 29"/>
          <p:cNvCxnSpPr/>
          <p:nvPr/>
        </p:nvCxnSpPr>
        <p:spPr>
          <a:xfrm rot="5400000">
            <a:off x="2438400" y="3276600"/>
            <a:ext cx="914400" cy="304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5245" name="Object 77"/>
          <p:cNvGraphicFramePr>
            <a:graphicFrameLocks noChangeAspect="1"/>
          </p:cNvGraphicFramePr>
          <p:nvPr/>
        </p:nvGraphicFramePr>
        <p:xfrm>
          <a:off x="381000" y="3886200"/>
          <a:ext cx="16303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27" imgW="1054100" imgH="228600" progId="Equation.DSMT4">
                  <p:embed/>
                </p:oleObj>
              </mc:Choice>
              <mc:Fallback>
                <p:oleObj name="Equation" r:id="rId27" imgW="1054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886200"/>
                        <a:ext cx="1630362" cy="352425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Freeform 30"/>
          <p:cNvSpPr/>
          <p:nvPr/>
        </p:nvSpPr>
        <p:spPr>
          <a:xfrm>
            <a:off x="4135915" y="3650255"/>
            <a:ext cx="201975" cy="616945"/>
          </a:xfrm>
          <a:custGeom>
            <a:avLst/>
            <a:gdLst>
              <a:gd name="connsiteX0" fmla="*/ 165253 w 201975"/>
              <a:gd name="connsiteY0" fmla="*/ 616945 h 616945"/>
              <a:gd name="connsiteX1" fmla="*/ 198303 w 201975"/>
              <a:gd name="connsiteY1" fmla="*/ 550844 h 616945"/>
              <a:gd name="connsiteX2" fmla="*/ 187286 w 201975"/>
              <a:gd name="connsiteY2" fmla="*/ 440675 h 616945"/>
              <a:gd name="connsiteX3" fmla="*/ 154236 w 201975"/>
              <a:gd name="connsiteY3" fmla="*/ 297456 h 616945"/>
              <a:gd name="connsiteX4" fmla="*/ 121185 w 201975"/>
              <a:gd name="connsiteY4" fmla="*/ 209321 h 616945"/>
              <a:gd name="connsiteX5" fmla="*/ 99151 w 201975"/>
              <a:gd name="connsiteY5" fmla="*/ 154236 h 616945"/>
              <a:gd name="connsiteX6" fmla="*/ 55084 w 201975"/>
              <a:gd name="connsiteY6" fmla="*/ 77118 h 616945"/>
              <a:gd name="connsiteX7" fmla="*/ 33050 w 201975"/>
              <a:gd name="connsiteY7" fmla="*/ 55084 h 616945"/>
              <a:gd name="connsiteX8" fmla="*/ 0 w 201975"/>
              <a:gd name="connsiteY8" fmla="*/ 0 h 616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1975" h="616945">
                <a:moveTo>
                  <a:pt x="165253" y="616945"/>
                </a:moveTo>
                <a:cubicBezTo>
                  <a:pt x="179942" y="598583"/>
                  <a:pt x="194631" y="580222"/>
                  <a:pt x="198303" y="550844"/>
                </a:cubicBezTo>
                <a:cubicBezTo>
                  <a:pt x="201975" y="521466"/>
                  <a:pt x="194631" y="482906"/>
                  <a:pt x="187286" y="440675"/>
                </a:cubicBezTo>
                <a:cubicBezTo>
                  <a:pt x="179941" y="398444"/>
                  <a:pt x="165253" y="336015"/>
                  <a:pt x="154236" y="297456"/>
                </a:cubicBezTo>
                <a:cubicBezTo>
                  <a:pt x="143219" y="258897"/>
                  <a:pt x="130366" y="233191"/>
                  <a:pt x="121185" y="209321"/>
                </a:cubicBezTo>
                <a:cubicBezTo>
                  <a:pt x="112004" y="185451"/>
                  <a:pt x="110168" y="176270"/>
                  <a:pt x="99151" y="154236"/>
                </a:cubicBezTo>
                <a:cubicBezTo>
                  <a:pt x="88134" y="132202"/>
                  <a:pt x="66101" y="93643"/>
                  <a:pt x="55084" y="77118"/>
                </a:cubicBezTo>
                <a:cubicBezTo>
                  <a:pt x="44067" y="60593"/>
                  <a:pt x="42231" y="67937"/>
                  <a:pt x="33050" y="55084"/>
                </a:cubicBezTo>
                <a:cubicBezTo>
                  <a:pt x="23869" y="42231"/>
                  <a:pt x="11934" y="21115"/>
                  <a:pt x="0" y="0"/>
                </a:cubicBezTo>
              </a:path>
            </a:pathLst>
          </a:cu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3" name="Object 83"/>
          <p:cNvGraphicFramePr>
            <a:graphicFrameLocks noChangeAspect="1"/>
          </p:cNvGraphicFramePr>
          <p:nvPr/>
        </p:nvGraphicFramePr>
        <p:xfrm>
          <a:off x="4446434" y="3737472"/>
          <a:ext cx="288925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29" imgW="126720" imgH="177480" progId="Equation.DSMT4">
                  <p:embed/>
                </p:oleObj>
              </mc:Choice>
              <mc:Fallback>
                <p:oleObj name="Equation" r:id="rId29" imgW="126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6434" y="3737472"/>
                        <a:ext cx="288925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47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82000" cy="1143000"/>
          </a:xfrm>
        </p:spPr>
        <p:txBody>
          <a:bodyPr>
            <a:noAutofit/>
          </a:bodyPr>
          <a:lstStyle/>
          <a:p>
            <a:r>
              <a:rPr lang="en-US" sz="3800" dirty="0" smtClean="0"/>
              <a:t>Elemental area in plane polar coordinates</a:t>
            </a:r>
            <a:endParaRPr lang="en-US" sz="3800" dirty="0"/>
          </a:p>
        </p:txBody>
      </p:sp>
      <p:sp>
        <p:nvSpPr>
          <p:cNvPr id="4" name="Arc 3"/>
          <p:cNvSpPr/>
          <p:nvPr/>
        </p:nvSpPr>
        <p:spPr>
          <a:xfrm>
            <a:off x="3636820" y="3220386"/>
            <a:ext cx="685800" cy="381794"/>
          </a:xfrm>
          <a:prstGeom prst="arc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45504" y="434260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121840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Y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359304" y="4266406"/>
            <a:ext cx="3962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H="1" flipV="1">
            <a:off x="1759104" y="2666206"/>
            <a:ext cx="3200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359304" y="2362200"/>
            <a:ext cx="2203296" cy="190420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2746849" y="1526855"/>
            <a:ext cx="3352006" cy="212709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4351338" y="2819400"/>
          <a:ext cx="525462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228402" imgH="177646" progId="Equation.DSMT4">
                  <p:embed/>
                </p:oleObj>
              </mc:Choice>
              <mc:Fallback>
                <p:oleObj name="Equation" r:id="rId3" imgW="228402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1338" y="2819400"/>
                        <a:ext cx="525462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4953000" y="2971800"/>
          <a:ext cx="214313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5" imgW="126780" imgH="164814" progId="Equation.DSMT4">
                  <p:embed/>
                </p:oleObj>
              </mc:Choice>
              <mc:Fallback>
                <p:oleObj name="Equation" r:id="rId5" imgW="126780" imgH="164814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971800"/>
                        <a:ext cx="214313" cy="277813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9" name="Object 7"/>
          <p:cNvGraphicFramePr>
            <a:graphicFrameLocks noChangeAspect="1"/>
          </p:cNvGraphicFramePr>
          <p:nvPr/>
        </p:nvGraphicFramePr>
        <p:xfrm>
          <a:off x="6172200" y="1752600"/>
          <a:ext cx="2549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7" imgW="1091726" imgH="228501" progId="Equation.DSMT4">
                  <p:embed/>
                </p:oleObj>
              </mc:Choice>
              <mc:Fallback>
                <p:oleObj name="Equation" r:id="rId7" imgW="109172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1752600"/>
                        <a:ext cx="2549400" cy="533400"/>
                      </a:xfrm>
                      <a:prstGeom prst="rect">
                        <a:avLst/>
                      </a:prstGeom>
                      <a:solidFill>
                        <a:srgbClr val="FF9900">
                          <a:alpha val="43921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0" name="Object 8"/>
          <p:cNvGraphicFramePr>
            <a:graphicFrameLocks noChangeAspect="1"/>
          </p:cNvGraphicFramePr>
          <p:nvPr/>
        </p:nvGraphicFramePr>
        <p:xfrm>
          <a:off x="3581400" y="2438400"/>
          <a:ext cx="685800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9" imgW="405872" imgH="177569" progId="Equation.DSMT4">
                  <p:embed/>
                </p:oleObj>
              </mc:Choice>
              <mc:Fallback>
                <p:oleObj name="Equation" r:id="rId9" imgW="405872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438400"/>
                        <a:ext cx="685800" cy="300037"/>
                      </a:xfrm>
                      <a:prstGeom prst="rect">
                        <a:avLst/>
                      </a:prstGeom>
                      <a:solidFill>
                        <a:srgbClr val="FF0000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ounded Rectangle 21"/>
          <p:cNvSpPr/>
          <p:nvPr/>
        </p:nvSpPr>
        <p:spPr>
          <a:xfrm rot="2381694">
            <a:off x="5030714" y="1343064"/>
            <a:ext cx="933742" cy="851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4521" name="Object 9"/>
          <p:cNvGraphicFramePr>
            <a:graphicFrameLocks noChangeAspect="1"/>
          </p:cNvGraphicFramePr>
          <p:nvPr/>
        </p:nvGraphicFramePr>
        <p:xfrm>
          <a:off x="5630863" y="2212593"/>
          <a:ext cx="48736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11" imgW="291973" imgH="228501" progId="Equation.DSMT4">
                  <p:embed/>
                </p:oleObj>
              </mc:Choice>
              <mc:Fallback>
                <p:oleObj name="Equation" r:id="rId11" imgW="291973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0863" y="2212593"/>
                        <a:ext cx="487362" cy="374650"/>
                      </a:xfrm>
                      <a:prstGeom prst="rect">
                        <a:avLst/>
                      </a:prstGeom>
                      <a:solidFill>
                        <a:srgbClr val="FF00FF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Object 10"/>
          <p:cNvGraphicFramePr>
            <a:graphicFrameLocks noChangeAspect="1"/>
          </p:cNvGraphicFramePr>
          <p:nvPr/>
        </p:nvGraphicFramePr>
        <p:xfrm>
          <a:off x="4627563" y="2090738"/>
          <a:ext cx="66357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13" imgW="393529" imgH="228501" progId="Equation.DSMT4">
                  <p:embed/>
                </p:oleObj>
              </mc:Choice>
              <mc:Fallback>
                <p:oleObj name="Equation" r:id="rId13" imgW="393529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563" y="2090738"/>
                        <a:ext cx="663575" cy="385762"/>
                      </a:xfrm>
                      <a:prstGeom prst="rect">
                        <a:avLst/>
                      </a:prstGeom>
                      <a:solidFill>
                        <a:srgbClr val="FF00FF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0" y="1676400"/>
            <a:ext cx="2703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Elemental area:  </a:t>
            </a:r>
            <a:endParaRPr lang="en-US" sz="2800" dirty="0"/>
          </a:p>
        </p:txBody>
      </p:sp>
      <p:graphicFrame>
        <p:nvGraphicFramePr>
          <p:cNvPr id="64523" name="Object 11"/>
          <p:cNvGraphicFramePr>
            <a:graphicFrameLocks noChangeAspect="1"/>
          </p:cNvGraphicFramePr>
          <p:nvPr/>
        </p:nvGraphicFramePr>
        <p:xfrm>
          <a:off x="609600" y="2133600"/>
          <a:ext cx="1897062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15" imgW="812447" imgH="215806" progId="Equation.DSMT4">
                  <p:embed/>
                </p:oleObj>
              </mc:Choice>
              <mc:Fallback>
                <p:oleObj name="Equation" r:id="rId15" imgW="812447" imgH="2158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133600"/>
                        <a:ext cx="1897062" cy="492125"/>
                      </a:xfrm>
                      <a:prstGeom prst="rect">
                        <a:avLst/>
                      </a:prstGeom>
                      <a:solidFill>
                        <a:srgbClr val="FF00FF">
                          <a:alpha val="27843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6-Point Star 29"/>
          <p:cNvSpPr/>
          <p:nvPr/>
        </p:nvSpPr>
        <p:spPr>
          <a:xfrm>
            <a:off x="2590800" y="4495800"/>
            <a:ext cx="1371600" cy="1524000"/>
          </a:xfrm>
          <a:prstGeom prst="star6">
            <a:avLst/>
          </a:prstGeom>
          <a:solidFill>
            <a:schemeClr val="accent1">
              <a:alpha val="5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Area of Circle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RKE_JJ_PH103_2019</a:t>
            </a:r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5518992" y="1774175"/>
            <a:ext cx="620617" cy="57746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4909851" y="1838899"/>
            <a:ext cx="620618" cy="511369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Summing Junction 23"/>
          <p:cNvSpPr/>
          <p:nvPr/>
        </p:nvSpPr>
        <p:spPr>
          <a:xfrm>
            <a:off x="5377149" y="1665383"/>
            <a:ext cx="228600" cy="228600"/>
          </a:xfrm>
          <a:prstGeom prst="flowChartSummingJuncti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14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8" grpId="0"/>
      <p:bldP spid="30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rc 26"/>
          <p:cNvSpPr/>
          <p:nvPr/>
        </p:nvSpPr>
        <p:spPr>
          <a:xfrm rot="5801897">
            <a:off x="4310723" y="4096823"/>
            <a:ext cx="825097" cy="697490"/>
          </a:xfrm>
          <a:prstGeom prst="arc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Cylindrical Coordinate System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153400" y="4495006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57912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Y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267200" y="4418806"/>
            <a:ext cx="3962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2971403" y="4483671"/>
            <a:ext cx="1384126" cy="12309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4177952" y="4559996"/>
            <a:ext cx="990600" cy="76200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38" name="Object 2"/>
          <p:cNvGraphicFramePr>
            <a:graphicFrameLocks noChangeAspect="1"/>
          </p:cNvGraphicFramePr>
          <p:nvPr/>
        </p:nvGraphicFramePr>
        <p:xfrm>
          <a:off x="4508500" y="4446588"/>
          <a:ext cx="2921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3" imgW="126835" imgH="202936" progId="Equation.DSMT4">
                  <p:embed/>
                </p:oleObj>
              </mc:Choice>
              <mc:Fallback>
                <p:oleObj name="Equation" r:id="rId3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4446588"/>
                        <a:ext cx="2921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4343400" y="4953000"/>
          <a:ext cx="350837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5" imgW="152268" imgH="164957" progId="Equation.DSMT4">
                  <p:embed/>
                </p:oleObj>
              </mc:Choice>
              <mc:Fallback>
                <p:oleObj name="Equation" r:id="rId5" imgW="152268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953000"/>
                        <a:ext cx="350837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rot="16200000" flipH="1">
            <a:off x="5062081" y="5519281"/>
            <a:ext cx="544882" cy="456156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663466" y="5412288"/>
            <a:ext cx="1351120" cy="836112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5562600" y="5943600"/>
          <a:ext cx="3794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7" imgW="164957" imgH="241091" progId="Equation.DSMT4">
                  <p:embed/>
                </p:oleObj>
              </mc:Choice>
              <mc:Fallback>
                <p:oleObj name="Equation" r:id="rId7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943600"/>
                        <a:ext cx="379412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1976978"/>
              </p:ext>
            </p:extLst>
          </p:nvPr>
        </p:nvGraphicFramePr>
        <p:xfrm>
          <a:off x="3352800" y="5994400"/>
          <a:ext cx="3794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9" imgW="164957" imgH="241091" progId="Equation.DSMT4">
                  <p:embed/>
                </p:oleObj>
              </mc:Choice>
              <mc:Fallback>
                <p:oleObj name="Equation" r:id="rId9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994400"/>
                        <a:ext cx="379412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Arrow Connector 22"/>
          <p:cNvCxnSpPr/>
          <p:nvPr/>
        </p:nvCxnSpPr>
        <p:spPr>
          <a:xfrm rot="5400000" flipH="1" flipV="1">
            <a:off x="2590800" y="2743200"/>
            <a:ext cx="33528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95800" y="9906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Z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rot="16200000" flipV="1">
            <a:off x="4636196" y="4977531"/>
            <a:ext cx="762001" cy="1044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42" name="Object 6"/>
          <p:cNvGraphicFramePr>
            <a:graphicFrameLocks noChangeAspect="1"/>
          </p:cNvGraphicFramePr>
          <p:nvPr/>
        </p:nvGraphicFramePr>
        <p:xfrm>
          <a:off x="5043488" y="4656138"/>
          <a:ext cx="350837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11" imgW="152334" imgH="228501" progId="Equation.DSMT4">
                  <p:embed/>
                </p:oleObj>
              </mc:Choice>
              <mc:Fallback>
                <p:oleObj name="Equation" r:id="rId11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3488" y="4656138"/>
                        <a:ext cx="350837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Arrow Connector 31"/>
          <p:cNvCxnSpPr/>
          <p:nvPr/>
        </p:nvCxnSpPr>
        <p:spPr>
          <a:xfrm rot="5400000" flipH="1" flipV="1">
            <a:off x="4075656" y="3263552"/>
            <a:ext cx="1397696" cy="96659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58844" y="3124201"/>
            <a:ext cx="684756" cy="457199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44" name="Object 8"/>
          <p:cNvGraphicFramePr>
            <a:graphicFrameLocks noChangeAspect="1"/>
          </p:cNvGraphicFramePr>
          <p:nvPr/>
        </p:nvGraphicFramePr>
        <p:xfrm>
          <a:off x="5701430" y="3543474"/>
          <a:ext cx="3794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13" imgW="164957" imgH="241091" progId="Equation.DSMT4">
                  <p:embed/>
                </p:oleObj>
              </mc:Choice>
              <mc:Fallback>
                <p:oleObj name="Equation" r:id="rId13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1430" y="3543474"/>
                        <a:ext cx="37941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Arrow Connector 37"/>
          <p:cNvCxnSpPr/>
          <p:nvPr/>
        </p:nvCxnSpPr>
        <p:spPr>
          <a:xfrm rot="16200000" flipV="1">
            <a:off x="4826174" y="2666479"/>
            <a:ext cx="762001" cy="1044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6"/>
          <p:cNvGraphicFramePr>
            <a:graphicFrameLocks noChangeAspect="1"/>
          </p:cNvGraphicFramePr>
          <p:nvPr/>
        </p:nvGraphicFramePr>
        <p:xfrm>
          <a:off x="5233466" y="2345086"/>
          <a:ext cx="350837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14" imgW="152334" imgH="228501" progId="Equation.DSMT4">
                  <p:embed/>
                </p:oleObj>
              </mc:Choice>
              <mc:Fallback>
                <p:oleObj name="Equation" r:id="rId14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466" y="2345086"/>
                        <a:ext cx="350837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Arrow Connector 39"/>
          <p:cNvCxnSpPr/>
          <p:nvPr/>
        </p:nvCxnSpPr>
        <p:spPr>
          <a:xfrm rot="10800000" flipV="1">
            <a:off x="4597052" y="3126287"/>
            <a:ext cx="594986" cy="455112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Object 5"/>
          <p:cNvGraphicFramePr>
            <a:graphicFrameLocks noChangeAspect="1"/>
          </p:cNvGraphicFramePr>
          <p:nvPr/>
        </p:nvGraphicFramePr>
        <p:xfrm>
          <a:off x="4520852" y="3124199"/>
          <a:ext cx="3794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15" imgW="164957" imgH="241091" progId="Equation.DSMT4">
                  <p:embed/>
                </p:oleObj>
              </mc:Choice>
              <mc:Fallback>
                <p:oleObj name="Equation" r:id="rId15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0852" y="3124199"/>
                        <a:ext cx="379412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Connector 42"/>
          <p:cNvCxnSpPr/>
          <p:nvPr/>
        </p:nvCxnSpPr>
        <p:spPr>
          <a:xfrm rot="5400000">
            <a:off x="4077744" y="4152900"/>
            <a:ext cx="2133600" cy="762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H="1">
            <a:off x="4254152" y="4445174"/>
            <a:ext cx="914400" cy="8382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Magnetic Disk 25"/>
          <p:cNvSpPr/>
          <p:nvPr/>
        </p:nvSpPr>
        <p:spPr>
          <a:xfrm>
            <a:off x="3127332" y="2209800"/>
            <a:ext cx="2438400" cy="3201444"/>
          </a:xfrm>
          <a:prstGeom prst="flowChartMagneticDisk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RKE_JJ_PH103_2019</a:t>
            </a:r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2785430" y="4437249"/>
            <a:ext cx="1459772" cy="67507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438400" y="4971016"/>
                <a:ext cx="410946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</m:acc>
                  </m:oMath>
                </a14:m>
                <a:r>
                  <a:rPr lang="az-Cyrl-AZ" baseline="-25000" dirty="0" smtClean="0">
                    <a:latin typeface="Calibri"/>
                  </a:rPr>
                  <a:t>Ф</a:t>
                </a:r>
                <a:endParaRPr lang="en-US" baseline="-25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971016"/>
                <a:ext cx="410946" cy="362984"/>
              </a:xfrm>
              <a:prstGeom prst="rect">
                <a:avLst/>
              </a:prstGeom>
              <a:blipFill rotWithShape="1">
                <a:blip r:embed="rId16"/>
                <a:stretch>
                  <a:fillRect t="-5000" r="-23881" b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 flipH="1" flipV="1">
            <a:off x="3318159" y="4551220"/>
            <a:ext cx="685795" cy="546213"/>
          </a:xfrm>
          <a:prstGeom prst="arc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897960"/>
              </p:ext>
            </p:extLst>
          </p:nvPr>
        </p:nvGraphicFramePr>
        <p:xfrm>
          <a:off x="3733800" y="4598987"/>
          <a:ext cx="29210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17" imgW="126835" imgH="202936" progId="Equation.DSMT4">
                  <p:embed/>
                </p:oleObj>
              </mc:Choice>
              <mc:Fallback>
                <p:oleObj name="Equation" r:id="rId17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598987"/>
                        <a:ext cx="292100" cy="27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279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5" grpId="0"/>
      <p:bldP spid="26" grpId="0" animBg="1"/>
      <p:bldP spid="36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Transformation of coordinates</a:t>
            </a:r>
            <a:endParaRPr lang="en-US" sz="3200" dirty="0"/>
          </a:p>
        </p:txBody>
      </p:sp>
      <p:sp>
        <p:nvSpPr>
          <p:cNvPr id="53" name="Rectangle 52"/>
          <p:cNvSpPr/>
          <p:nvPr/>
        </p:nvSpPr>
        <p:spPr>
          <a:xfrm>
            <a:off x="228600" y="1066800"/>
            <a:ext cx="2514600" cy="1295400"/>
          </a:xfrm>
          <a:prstGeom prst="rect">
            <a:avLst/>
          </a:prstGeom>
          <a:solidFill>
            <a:schemeClr val="bg1">
              <a:lumMod val="75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815975" y="1016669"/>
          <a:ext cx="1373188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3" imgW="787400" imgH="622300" progId="Equation.DSMT4">
                  <p:embed/>
                </p:oleObj>
              </mc:Choice>
              <mc:Fallback>
                <p:oleObj name="Equation" r:id="rId3" imgW="787400" imgH="622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975" y="1016669"/>
                        <a:ext cx="1373188" cy="131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Rectangle 54"/>
          <p:cNvSpPr/>
          <p:nvPr/>
        </p:nvSpPr>
        <p:spPr>
          <a:xfrm>
            <a:off x="270830" y="2567846"/>
            <a:ext cx="2514600" cy="2004153"/>
          </a:xfrm>
          <a:prstGeom prst="rect">
            <a:avLst/>
          </a:prstGeom>
          <a:solidFill>
            <a:schemeClr val="bg1">
              <a:lumMod val="75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6" name="Object 9"/>
          <p:cNvGraphicFramePr>
            <a:graphicFrameLocks noChangeAspect="1"/>
          </p:cNvGraphicFramePr>
          <p:nvPr/>
        </p:nvGraphicFramePr>
        <p:xfrm>
          <a:off x="792163" y="2561366"/>
          <a:ext cx="1506537" cy="193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5" imgW="863600" imgH="914400" progId="Equation.DSMT4">
                  <p:embed/>
                </p:oleObj>
              </mc:Choice>
              <mc:Fallback>
                <p:oleObj name="Equation" r:id="rId5" imgW="8636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2561366"/>
                        <a:ext cx="1506537" cy="193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Arc 32"/>
          <p:cNvSpPr/>
          <p:nvPr/>
        </p:nvSpPr>
        <p:spPr>
          <a:xfrm rot="5801897">
            <a:off x="4310723" y="3258623"/>
            <a:ext cx="825097" cy="697490"/>
          </a:xfrm>
          <a:prstGeom prst="arc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245504" y="39624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65296" y="51932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Y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4267200" y="3580606"/>
            <a:ext cx="3664104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944744"/>
              </p:ext>
            </p:extLst>
          </p:nvPr>
        </p:nvGraphicFramePr>
        <p:xfrm>
          <a:off x="4508500" y="3608388"/>
          <a:ext cx="2921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7" imgW="126835" imgH="202936" progId="Equation.DSMT4">
                  <p:embed/>
                </p:oleObj>
              </mc:Choice>
              <mc:Fallback>
                <p:oleObj name="Equation" r:id="rId7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3608388"/>
                        <a:ext cx="2921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694552"/>
              </p:ext>
            </p:extLst>
          </p:nvPr>
        </p:nvGraphicFramePr>
        <p:xfrm>
          <a:off x="4426104" y="4114800"/>
          <a:ext cx="350837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9" imgW="152268" imgH="164957" progId="Equation.DSMT4">
                  <p:embed/>
                </p:oleObj>
              </mc:Choice>
              <mc:Fallback>
                <p:oleObj name="Equation" r:id="rId9" imgW="152268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6104" y="4114800"/>
                        <a:ext cx="350837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8" name="Straight Arrow Connector 57"/>
          <p:cNvCxnSpPr/>
          <p:nvPr/>
        </p:nvCxnSpPr>
        <p:spPr>
          <a:xfrm rot="5400000" flipH="1" flipV="1">
            <a:off x="2859958" y="2168448"/>
            <a:ext cx="2820194" cy="729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740304" y="8382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Z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rot="5400000" flipH="1" flipV="1">
            <a:off x="4075656" y="2425352"/>
            <a:ext cx="1397696" cy="96659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258844" y="2286001"/>
            <a:ext cx="684756" cy="457199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2030900"/>
              </p:ext>
            </p:extLst>
          </p:nvPr>
        </p:nvGraphicFramePr>
        <p:xfrm>
          <a:off x="5701430" y="2705274"/>
          <a:ext cx="3794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11" imgW="164957" imgH="241091" progId="Equation.DSMT4">
                  <p:embed/>
                </p:oleObj>
              </mc:Choice>
              <mc:Fallback>
                <p:oleObj name="Equation" r:id="rId11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1430" y="2705274"/>
                        <a:ext cx="37941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5" name="Straight Arrow Connector 64"/>
          <p:cNvCxnSpPr/>
          <p:nvPr/>
        </p:nvCxnSpPr>
        <p:spPr>
          <a:xfrm rot="16200000" flipV="1">
            <a:off x="4826174" y="1828279"/>
            <a:ext cx="762001" cy="1044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581445"/>
              </p:ext>
            </p:extLst>
          </p:nvPr>
        </p:nvGraphicFramePr>
        <p:xfrm>
          <a:off x="5233466" y="1506886"/>
          <a:ext cx="350837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13" imgW="152334" imgH="228501" progId="Equation.DSMT4">
                  <p:embed/>
                </p:oleObj>
              </mc:Choice>
              <mc:Fallback>
                <p:oleObj name="Equation" r:id="rId13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466" y="1506886"/>
                        <a:ext cx="350837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7" name="Straight Arrow Connector 66"/>
          <p:cNvCxnSpPr/>
          <p:nvPr/>
        </p:nvCxnSpPr>
        <p:spPr>
          <a:xfrm rot="10800000" flipV="1">
            <a:off x="4502304" y="2288086"/>
            <a:ext cx="689734" cy="302713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337272"/>
              </p:ext>
            </p:extLst>
          </p:nvPr>
        </p:nvGraphicFramePr>
        <p:xfrm>
          <a:off x="4520852" y="2195687"/>
          <a:ext cx="3794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15" imgW="164957" imgH="241091" progId="Equation.DSMT4">
                  <p:embed/>
                </p:oleObj>
              </mc:Choice>
              <mc:Fallback>
                <p:oleObj name="Equation" r:id="rId15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0852" y="2195687"/>
                        <a:ext cx="379412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9" name="Straight Connector 68"/>
          <p:cNvCxnSpPr/>
          <p:nvPr/>
        </p:nvCxnSpPr>
        <p:spPr>
          <a:xfrm rot="5400000">
            <a:off x="4077744" y="3314700"/>
            <a:ext cx="2133600" cy="762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6200000" flipH="1">
            <a:off x="4254152" y="3606974"/>
            <a:ext cx="914400" cy="8382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5" name="Footer Placeholder 7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RKE_JJ_PH103_2019</a:t>
            </a:r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267200" y="3581400"/>
            <a:ext cx="3664104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3206904" y="3569668"/>
            <a:ext cx="1072028" cy="175266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H="1" flipV="1">
            <a:off x="2859958" y="2169242"/>
            <a:ext cx="2820194" cy="729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740304" y="838994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Z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 flipH="1">
            <a:off x="3740304" y="4397708"/>
            <a:ext cx="1357793" cy="78389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3962400" y="4818616"/>
                <a:ext cx="410946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</m:acc>
                  </m:oMath>
                </a14:m>
                <a:r>
                  <a:rPr lang="az-Cyrl-AZ" baseline="-25000" dirty="0" smtClean="0">
                    <a:latin typeface="Calibri"/>
                  </a:rPr>
                  <a:t>Ф</a:t>
                </a:r>
                <a:endParaRPr lang="en-US" baseline="-250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818616"/>
                <a:ext cx="410946" cy="362984"/>
              </a:xfrm>
              <a:prstGeom prst="rect">
                <a:avLst/>
              </a:prstGeom>
              <a:blipFill rotWithShape="1">
                <a:blip r:embed="rId17"/>
                <a:stretch>
                  <a:fillRect t="-5000" r="-23881" b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Straight Arrow Connector 81"/>
          <p:cNvCxnSpPr/>
          <p:nvPr/>
        </p:nvCxnSpPr>
        <p:spPr>
          <a:xfrm flipH="1">
            <a:off x="2785430" y="3601235"/>
            <a:ext cx="1459772" cy="67507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3" name="Arc 82"/>
          <p:cNvSpPr/>
          <p:nvPr/>
        </p:nvSpPr>
        <p:spPr>
          <a:xfrm flipH="1" flipV="1">
            <a:off x="3428999" y="3730098"/>
            <a:ext cx="685795" cy="546213"/>
          </a:xfrm>
          <a:prstGeom prst="arc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030802"/>
              </p:ext>
            </p:extLst>
          </p:nvPr>
        </p:nvGraphicFramePr>
        <p:xfrm>
          <a:off x="3810000" y="3733800"/>
          <a:ext cx="2921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18" imgW="126835" imgH="202936" progId="Equation.DSMT4">
                  <p:embed/>
                </p:oleObj>
              </mc:Choice>
              <mc:Fallback>
                <p:oleObj name="Equation" r:id="rId18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733800"/>
                        <a:ext cx="2921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2743200" y="3810000"/>
                <a:ext cx="410946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</m:acc>
                  </m:oMath>
                </a14:m>
                <a:r>
                  <a:rPr lang="az-Cyrl-AZ" baseline="-25000" dirty="0" smtClean="0">
                    <a:latin typeface="Calibri"/>
                  </a:rPr>
                  <a:t>Ф</a:t>
                </a:r>
                <a:endParaRPr lang="en-US" baseline="-250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3810000"/>
                <a:ext cx="410946" cy="362984"/>
              </a:xfrm>
              <a:prstGeom prst="rect">
                <a:avLst/>
              </a:prstGeom>
              <a:blipFill rotWithShape="1">
                <a:blip r:embed="rId19"/>
                <a:stretch>
                  <a:fillRect t="-5000" r="-23881" b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5" name="Straight Connector 84"/>
          <p:cNvCxnSpPr/>
          <p:nvPr/>
        </p:nvCxnSpPr>
        <p:spPr>
          <a:xfrm>
            <a:off x="4321366" y="1981200"/>
            <a:ext cx="838200" cy="3048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>
            <a:off x="3200400" y="2819400"/>
            <a:ext cx="1524000" cy="158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722783" y="26786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Z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71" name="Flowchart: Magnetic Disk 70"/>
          <p:cNvSpPr/>
          <p:nvPr/>
        </p:nvSpPr>
        <p:spPr>
          <a:xfrm>
            <a:off x="3127332" y="1371600"/>
            <a:ext cx="2438400" cy="3201444"/>
          </a:xfrm>
          <a:prstGeom prst="flowChartMagneticDisk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1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5" grpId="0" animBg="1"/>
      <p:bldP spid="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Transformation of unit vectors</a:t>
            </a:r>
            <a:endParaRPr lang="en-US" sz="3200" dirty="0"/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452283"/>
              </p:ext>
            </p:extLst>
          </p:nvPr>
        </p:nvGraphicFramePr>
        <p:xfrm>
          <a:off x="228600" y="5546725"/>
          <a:ext cx="3352800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3" imgW="1930400" imgH="711200" progId="Equation.DSMT4">
                  <p:embed/>
                </p:oleObj>
              </mc:Choice>
              <mc:Fallback>
                <p:oleObj name="Equation" r:id="rId3" imgW="1930400" imgH="71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546725"/>
                        <a:ext cx="3352800" cy="1235075"/>
                      </a:xfrm>
                      <a:prstGeom prst="rect">
                        <a:avLst/>
                      </a:prstGeom>
                      <a:solidFill>
                        <a:srgbClr val="808000">
                          <a:alpha val="52156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077361"/>
              </p:ext>
            </p:extLst>
          </p:nvPr>
        </p:nvGraphicFramePr>
        <p:xfrm>
          <a:off x="5702300" y="5565775"/>
          <a:ext cx="33655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5" imgW="1854200" imgH="711200" progId="Equation.DSMT4">
                  <p:embed/>
                </p:oleObj>
              </mc:Choice>
              <mc:Fallback>
                <p:oleObj name="Equation" r:id="rId5" imgW="1854200" imgH="71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2300" y="5565775"/>
                        <a:ext cx="3365500" cy="1292225"/>
                      </a:xfrm>
                      <a:prstGeom prst="rect">
                        <a:avLst/>
                      </a:prstGeom>
                      <a:solidFill>
                        <a:srgbClr val="FFCC00">
                          <a:alpha val="56078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Arc 32"/>
          <p:cNvSpPr/>
          <p:nvPr/>
        </p:nvSpPr>
        <p:spPr>
          <a:xfrm rot="5801897">
            <a:off x="4310723" y="3258623"/>
            <a:ext cx="825097" cy="697490"/>
          </a:xfrm>
          <a:prstGeom prst="arc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245504" y="39624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65296" y="5193268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Y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4267200" y="3580606"/>
            <a:ext cx="3664104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69754"/>
              </p:ext>
            </p:extLst>
          </p:nvPr>
        </p:nvGraphicFramePr>
        <p:xfrm>
          <a:off x="4508500" y="3608388"/>
          <a:ext cx="2921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7" imgW="126835" imgH="202936" progId="Equation.DSMT4">
                  <p:embed/>
                </p:oleObj>
              </mc:Choice>
              <mc:Fallback>
                <p:oleObj name="Equation" r:id="rId7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3608388"/>
                        <a:ext cx="2921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474884"/>
              </p:ext>
            </p:extLst>
          </p:nvPr>
        </p:nvGraphicFramePr>
        <p:xfrm>
          <a:off x="4426104" y="4114800"/>
          <a:ext cx="350837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9" imgW="152268" imgH="164957" progId="Equation.DSMT4">
                  <p:embed/>
                </p:oleObj>
              </mc:Choice>
              <mc:Fallback>
                <p:oleObj name="Equation" r:id="rId9" imgW="152268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6104" y="4114800"/>
                        <a:ext cx="350837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8" name="Straight Arrow Connector 57"/>
          <p:cNvCxnSpPr/>
          <p:nvPr/>
        </p:nvCxnSpPr>
        <p:spPr>
          <a:xfrm rot="5400000" flipH="1" flipV="1">
            <a:off x="2859958" y="2168448"/>
            <a:ext cx="2820194" cy="729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740304" y="8382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Z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rot="5400000" flipH="1" flipV="1">
            <a:off x="4075656" y="2425352"/>
            <a:ext cx="1397696" cy="96659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258844" y="2286001"/>
            <a:ext cx="684756" cy="457199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37335"/>
              </p:ext>
            </p:extLst>
          </p:nvPr>
        </p:nvGraphicFramePr>
        <p:xfrm>
          <a:off x="5701430" y="2705274"/>
          <a:ext cx="3794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11" imgW="164957" imgH="241091" progId="Equation.DSMT4">
                  <p:embed/>
                </p:oleObj>
              </mc:Choice>
              <mc:Fallback>
                <p:oleObj name="Equation" r:id="rId11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1430" y="2705274"/>
                        <a:ext cx="37941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5" name="Straight Arrow Connector 64"/>
          <p:cNvCxnSpPr/>
          <p:nvPr/>
        </p:nvCxnSpPr>
        <p:spPr>
          <a:xfrm rot="16200000" flipV="1">
            <a:off x="4826174" y="1828279"/>
            <a:ext cx="762001" cy="1044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25442"/>
              </p:ext>
            </p:extLst>
          </p:nvPr>
        </p:nvGraphicFramePr>
        <p:xfrm>
          <a:off x="5233466" y="1506886"/>
          <a:ext cx="350837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13" imgW="152334" imgH="228501" progId="Equation.DSMT4">
                  <p:embed/>
                </p:oleObj>
              </mc:Choice>
              <mc:Fallback>
                <p:oleObj name="Equation" r:id="rId13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466" y="1506886"/>
                        <a:ext cx="350837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7" name="Straight Arrow Connector 66"/>
          <p:cNvCxnSpPr/>
          <p:nvPr/>
        </p:nvCxnSpPr>
        <p:spPr>
          <a:xfrm rot="10800000" flipV="1">
            <a:off x="4502304" y="2288086"/>
            <a:ext cx="689734" cy="302713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9080494"/>
              </p:ext>
            </p:extLst>
          </p:nvPr>
        </p:nvGraphicFramePr>
        <p:xfrm>
          <a:off x="4520852" y="2195687"/>
          <a:ext cx="3794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15" imgW="164957" imgH="241091" progId="Equation.DSMT4">
                  <p:embed/>
                </p:oleObj>
              </mc:Choice>
              <mc:Fallback>
                <p:oleObj name="Equation" r:id="rId15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0852" y="2195687"/>
                        <a:ext cx="379412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9" name="Straight Connector 68"/>
          <p:cNvCxnSpPr/>
          <p:nvPr/>
        </p:nvCxnSpPr>
        <p:spPr>
          <a:xfrm rot="5400000">
            <a:off x="4077744" y="3314700"/>
            <a:ext cx="2133600" cy="762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16200000" flipH="1">
            <a:off x="4254152" y="3606974"/>
            <a:ext cx="914400" cy="8382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lide Number Placeholder 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5" name="Footer Placeholder 7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RKE_JJ_PH103_2019</a:t>
            </a:r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267200" y="3581400"/>
            <a:ext cx="3664104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3206904" y="3569668"/>
            <a:ext cx="1072028" cy="175266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 flipH="1" flipV="1">
            <a:off x="2859958" y="2169242"/>
            <a:ext cx="2820194" cy="729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740304" y="838994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Z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4" name="Group 53"/>
          <p:cNvGrpSpPr/>
          <p:nvPr/>
        </p:nvGrpSpPr>
        <p:grpSpPr>
          <a:xfrm>
            <a:off x="4609548" y="1188156"/>
            <a:ext cx="1752600" cy="1783644"/>
            <a:chOff x="7620000" y="819856"/>
            <a:chExt cx="1752600" cy="1783644"/>
          </a:xfrm>
        </p:grpSpPr>
        <p:cxnSp>
          <p:nvCxnSpPr>
            <p:cNvPr id="43" name="Straight Arrow Connector 42"/>
            <p:cNvCxnSpPr/>
            <p:nvPr/>
          </p:nvCxnSpPr>
          <p:spPr>
            <a:xfrm>
              <a:off x="8223096" y="1904206"/>
              <a:ext cx="1149504" cy="794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5400000">
              <a:off x="7578251" y="1934223"/>
              <a:ext cx="698326" cy="61482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rot="5400000" flipH="1" flipV="1">
              <a:off x="7730254" y="1406448"/>
              <a:ext cx="991394" cy="729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89107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2256542"/>
                </p:ext>
              </p:extLst>
            </p:nvPr>
          </p:nvGraphicFramePr>
          <p:xfrm>
            <a:off x="8960556" y="1460500"/>
            <a:ext cx="3048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7" name="Equation" r:id="rId17" imgW="152334" imgH="228501" progId="Equation.DSMT4">
                    <p:embed/>
                  </p:oleObj>
                </mc:Choice>
                <mc:Fallback>
                  <p:oleObj name="Equation" r:id="rId17" imgW="152334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60556" y="1460500"/>
                          <a:ext cx="30480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9108" name="Object 20"/>
            <p:cNvGraphicFramePr>
              <a:graphicFrameLocks noChangeAspect="1"/>
            </p:cNvGraphicFramePr>
            <p:nvPr/>
          </p:nvGraphicFramePr>
          <p:xfrm>
            <a:off x="7912100" y="2120900"/>
            <a:ext cx="3302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8" name="Equation" r:id="rId19" imgW="164957" imgH="241091" progId="Equation.DSMT4">
                    <p:embed/>
                  </p:oleObj>
                </mc:Choice>
                <mc:Fallback>
                  <p:oleObj name="Equation" r:id="rId19" imgW="164957" imgH="24109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12100" y="2120900"/>
                          <a:ext cx="330200" cy="482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9109" name="Object 21"/>
            <p:cNvGraphicFramePr>
              <a:graphicFrameLocks noChangeAspect="1"/>
            </p:cNvGraphicFramePr>
            <p:nvPr/>
          </p:nvGraphicFramePr>
          <p:xfrm>
            <a:off x="7841545" y="819856"/>
            <a:ext cx="3048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9" name="Equation" r:id="rId21" imgW="152334" imgH="228501" progId="Equation.DSMT4">
                    <p:embed/>
                  </p:oleObj>
                </mc:Choice>
                <mc:Fallback>
                  <p:oleObj name="Equation" r:id="rId21" imgW="152334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41545" y="819856"/>
                          <a:ext cx="30480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866638"/>
              </p:ext>
            </p:extLst>
          </p:nvPr>
        </p:nvGraphicFramePr>
        <p:xfrm>
          <a:off x="5569104" y="2243667"/>
          <a:ext cx="2921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23" imgW="126835" imgH="202936" progId="Equation.DSMT4">
                  <p:embed/>
                </p:oleObj>
              </mc:Choice>
              <mc:Fallback>
                <p:oleObj name="Equation" r:id="rId23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9104" y="2243667"/>
                        <a:ext cx="2921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11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074975"/>
              </p:ext>
            </p:extLst>
          </p:nvPr>
        </p:nvGraphicFramePr>
        <p:xfrm>
          <a:off x="4743604" y="2395538"/>
          <a:ext cx="2921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24" imgW="126835" imgH="202936" progId="Equation.DSMT4">
                  <p:embed/>
                </p:oleObj>
              </mc:Choice>
              <mc:Fallback>
                <p:oleObj name="Equation" r:id="rId24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604" y="2395538"/>
                        <a:ext cx="2921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Flowchart: Magnetic Disk 70"/>
          <p:cNvSpPr/>
          <p:nvPr/>
        </p:nvSpPr>
        <p:spPr>
          <a:xfrm>
            <a:off x="3127332" y="1371600"/>
            <a:ext cx="2438400" cy="3201444"/>
          </a:xfrm>
          <a:prstGeom prst="flowChartMagneticDisk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47"/>
          <p:cNvGrpSpPr/>
          <p:nvPr/>
        </p:nvGrpSpPr>
        <p:grpSpPr>
          <a:xfrm>
            <a:off x="7391400" y="1170710"/>
            <a:ext cx="1752600" cy="1783644"/>
            <a:chOff x="7620000" y="819856"/>
            <a:chExt cx="1752600" cy="1783644"/>
          </a:xfrm>
        </p:grpSpPr>
        <p:cxnSp>
          <p:nvCxnSpPr>
            <p:cNvPr id="50" name="Straight Arrow Connector 49"/>
            <p:cNvCxnSpPr/>
            <p:nvPr/>
          </p:nvCxnSpPr>
          <p:spPr>
            <a:xfrm>
              <a:off x="8223096" y="1904206"/>
              <a:ext cx="1149504" cy="794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5400000">
              <a:off x="7578251" y="1934223"/>
              <a:ext cx="698326" cy="61482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rot="5400000" flipH="1" flipV="1">
              <a:off x="7730254" y="1406448"/>
              <a:ext cx="991394" cy="729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7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12846625"/>
                </p:ext>
              </p:extLst>
            </p:nvPr>
          </p:nvGraphicFramePr>
          <p:xfrm>
            <a:off x="8960556" y="1460500"/>
            <a:ext cx="3048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2" name="Equation" r:id="rId25" imgW="152334" imgH="228501" progId="Equation.DSMT4">
                    <p:embed/>
                  </p:oleObj>
                </mc:Choice>
                <mc:Fallback>
                  <p:oleObj name="Equation" r:id="rId25" imgW="152334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60556" y="1460500"/>
                          <a:ext cx="30480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ct 20"/>
            <p:cNvGraphicFramePr>
              <a:graphicFrameLocks noChangeAspect="1"/>
            </p:cNvGraphicFramePr>
            <p:nvPr/>
          </p:nvGraphicFramePr>
          <p:xfrm>
            <a:off x="7912100" y="2120900"/>
            <a:ext cx="330200" cy="482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3" name="Equation" r:id="rId26" imgW="164957" imgH="241091" progId="Equation.DSMT4">
                    <p:embed/>
                  </p:oleObj>
                </mc:Choice>
                <mc:Fallback>
                  <p:oleObj name="Equation" r:id="rId26" imgW="164957" imgH="24109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12100" y="2120900"/>
                          <a:ext cx="330200" cy="482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" name="Object 21"/>
            <p:cNvGraphicFramePr>
              <a:graphicFrameLocks noChangeAspect="1"/>
            </p:cNvGraphicFramePr>
            <p:nvPr/>
          </p:nvGraphicFramePr>
          <p:xfrm>
            <a:off x="7841545" y="819856"/>
            <a:ext cx="3048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4" name="Equation" r:id="rId27" imgW="152334" imgH="228501" progId="Equation.DSMT4">
                    <p:embed/>
                  </p:oleObj>
                </mc:Choice>
                <mc:Fallback>
                  <p:oleObj name="Equation" r:id="rId27" imgW="152334" imgH="228501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41545" y="819856"/>
                          <a:ext cx="30480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73" name="Straight Arrow Connector 72"/>
          <p:cNvCxnSpPr/>
          <p:nvPr/>
        </p:nvCxnSpPr>
        <p:spPr>
          <a:xfrm flipH="1">
            <a:off x="6844992" y="2270069"/>
            <a:ext cx="1149504" cy="794"/>
          </a:xfrm>
          <a:prstGeom prst="straightConnector1">
            <a:avLst/>
          </a:prstGeom>
          <a:ln w="28575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8031051" y="2285996"/>
            <a:ext cx="684756" cy="457199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369224"/>
              </p:ext>
            </p:extLst>
          </p:nvPr>
        </p:nvGraphicFramePr>
        <p:xfrm>
          <a:off x="8628366" y="2706914"/>
          <a:ext cx="3794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28" imgW="164957" imgH="241091" progId="Equation.DSMT4">
                  <p:embed/>
                </p:oleObj>
              </mc:Choice>
              <mc:Fallback>
                <p:oleObj name="Equation" r:id="rId28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8366" y="2706914"/>
                        <a:ext cx="37941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435166"/>
              </p:ext>
            </p:extLst>
          </p:nvPr>
        </p:nvGraphicFramePr>
        <p:xfrm>
          <a:off x="8394700" y="2236788"/>
          <a:ext cx="2921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tion" r:id="rId29" imgW="126835" imgH="202936" progId="Equation.DSMT4">
                  <p:embed/>
                </p:oleObj>
              </mc:Choice>
              <mc:Fallback>
                <p:oleObj name="Equation" r:id="rId29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4700" y="2236788"/>
                        <a:ext cx="2921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H="1">
            <a:off x="7010400" y="2243328"/>
            <a:ext cx="983302" cy="49987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558854"/>
              </p:ext>
            </p:extLst>
          </p:nvPr>
        </p:nvGraphicFramePr>
        <p:xfrm>
          <a:off x="7278776" y="2553992"/>
          <a:ext cx="292100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30" imgW="126835" imgH="202936" progId="Equation.DSMT4">
                  <p:embed/>
                </p:oleObj>
              </mc:Choice>
              <mc:Fallback>
                <p:oleObj name="Equation" r:id="rId30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8776" y="2553992"/>
                        <a:ext cx="292100" cy="27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c 8"/>
          <p:cNvSpPr/>
          <p:nvPr/>
        </p:nvSpPr>
        <p:spPr>
          <a:xfrm flipH="1" flipV="1">
            <a:off x="7502661" y="2362200"/>
            <a:ext cx="235104" cy="272533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Arc 77"/>
          <p:cNvSpPr/>
          <p:nvPr/>
        </p:nvSpPr>
        <p:spPr>
          <a:xfrm rot="16200000" flipH="1" flipV="1">
            <a:off x="8128181" y="2149521"/>
            <a:ext cx="235104" cy="272533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48018"/>
              </p:ext>
            </p:extLst>
          </p:nvPr>
        </p:nvGraphicFramePr>
        <p:xfrm>
          <a:off x="7010400" y="179786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Equation" r:id="rId31" imgW="152334" imgH="228501" progId="Equation.DSMT4">
                  <p:embed/>
                </p:oleObj>
              </mc:Choice>
              <mc:Fallback>
                <p:oleObj name="Equation" r:id="rId31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797860"/>
                        <a:ext cx="304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89574" y="187399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781800" y="2590800"/>
                <a:ext cx="410946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</m:acc>
                  </m:oMath>
                </a14:m>
                <a:r>
                  <a:rPr lang="az-Cyrl-AZ" baseline="-25000" dirty="0" smtClean="0">
                    <a:latin typeface="Calibri"/>
                  </a:rPr>
                  <a:t>Ф</a:t>
                </a:r>
                <a:endParaRPr lang="en-US" baseline="-25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590800"/>
                <a:ext cx="410946" cy="362984"/>
              </a:xfrm>
              <a:prstGeom prst="rect">
                <a:avLst/>
              </a:prstGeom>
              <a:blipFill rotWithShape="1">
                <a:blip r:embed="rId32"/>
                <a:stretch>
                  <a:fillRect t="-5000" r="-23881" b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Arrow Connector 79"/>
          <p:cNvCxnSpPr/>
          <p:nvPr/>
        </p:nvCxnSpPr>
        <p:spPr>
          <a:xfrm flipH="1">
            <a:off x="3740304" y="4397708"/>
            <a:ext cx="1357793" cy="78389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3962400" y="4818616"/>
                <a:ext cx="410946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</m:acc>
                  </m:oMath>
                </a14:m>
                <a:r>
                  <a:rPr lang="az-Cyrl-AZ" baseline="-25000" dirty="0" smtClean="0">
                    <a:latin typeface="Calibri"/>
                  </a:rPr>
                  <a:t>Ф</a:t>
                </a:r>
                <a:endParaRPr lang="en-US" baseline="-250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818616"/>
                <a:ext cx="410946" cy="362984"/>
              </a:xfrm>
              <a:prstGeom prst="rect">
                <a:avLst/>
              </a:prstGeom>
              <a:blipFill rotWithShape="1">
                <a:blip r:embed="rId33"/>
                <a:stretch>
                  <a:fillRect t="-5000" r="-23881" b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Straight Arrow Connector 81"/>
          <p:cNvCxnSpPr/>
          <p:nvPr/>
        </p:nvCxnSpPr>
        <p:spPr>
          <a:xfrm flipH="1">
            <a:off x="2785430" y="3601235"/>
            <a:ext cx="1459772" cy="67507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3" name="Arc 82"/>
          <p:cNvSpPr/>
          <p:nvPr/>
        </p:nvSpPr>
        <p:spPr>
          <a:xfrm flipH="1" flipV="1">
            <a:off x="3428999" y="3730098"/>
            <a:ext cx="685795" cy="546213"/>
          </a:xfrm>
          <a:prstGeom prst="arc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450070"/>
              </p:ext>
            </p:extLst>
          </p:nvPr>
        </p:nvGraphicFramePr>
        <p:xfrm>
          <a:off x="3810000" y="3733800"/>
          <a:ext cx="2921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Equation" r:id="rId34" imgW="126835" imgH="202936" progId="Equation.DSMT4">
                  <p:embed/>
                </p:oleObj>
              </mc:Choice>
              <mc:Fallback>
                <p:oleObj name="Equation" r:id="rId34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733800"/>
                        <a:ext cx="2921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2743200" y="3810000"/>
                <a:ext cx="410946" cy="362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</m:acc>
                  </m:oMath>
                </a14:m>
                <a:r>
                  <a:rPr lang="az-Cyrl-AZ" baseline="-25000" dirty="0" smtClean="0">
                    <a:latin typeface="Calibri"/>
                  </a:rPr>
                  <a:t>Ф</a:t>
                </a:r>
                <a:endParaRPr lang="en-US" baseline="-250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3810000"/>
                <a:ext cx="410946" cy="362984"/>
              </a:xfrm>
              <a:prstGeom prst="rect">
                <a:avLst/>
              </a:prstGeom>
              <a:blipFill rotWithShape="1">
                <a:blip r:embed="rId35"/>
                <a:stretch>
                  <a:fillRect t="-5000" r="-23881" b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337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8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rc 26"/>
          <p:cNvSpPr/>
          <p:nvPr/>
        </p:nvSpPr>
        <p:spPr>
          <a:xfrm rot="5801897">
            <a:off x="4310723" y="4096823"/>
            <a:ext cx="825097" cy="697490"/>
          </a:xfrm>
          <a:prstGeom prst="arc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Derivatives of unit vectors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153400" y="4495006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57912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Y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267200" y="4418806"/>
            <a:ext cx="39624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2971403" y="4483671"/>
            <a:ext cx="1384126" cy="123093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38" name="Object 2"/>
          <p:cNvGraphicFramePr>
            <a:graphicFrameLocks noChangeAspect="1"/>
          </p:cNvGraphicFramePr>
          <p:nvPr/>
        </p:nvGraphicFramePr>
        <p:xfrm>
          <a:off x="4508500" y="4446588"/>
          <a:ext cx="292100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3" imgW="126835" imgH="202936" progId="Equation.DSMT4">
                  <p:embed/>
                </p:oleObj>
              </mc:Choice>
              <mc:Fallback>
                <p:oleObj name="Equation" r:id="rId3" imgW="126835" imgH="20293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4446588"/>
                        <a:ext cx="292100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4343400" y="4953000"/>
          <a:ext cx="350837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5" imgW="152268" imgH="164957" progId="Equation.DSMT4">
                  <p:embed/>
                </p:oleObj>
              </mc:Choice>
              <mc:Fallback>
                <p:oleObj name="Equation" r:id="rId5" imgW="152268" imgH="164957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953000"/>
                        <a:ext cx="350837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Arrow Connector 22"/>
          <p:cNvCxnSpPr/>
          <p:nvPr/>
        </p:nvCxnSpPr>
        <p:spPr>
          <a:xfrm rot="5400000" flipH="1" flipV="1">
            <a:off x="2590800" y="2743200"/>
            <a:ext cx="33528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95800" y="990600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Z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65543" name="Object 7"/>
          <p:cNvGraphicFramePr>
            <a:graphicFrameLocks noChangeAspect="1"/>
          </p:cNvGraphicFramePr>
          <p:nvPr/>
        </p:nvGraphicFramePr>
        <p:xfrm>
          <a:off x="152400" y="200025"/>
          <a:ext cx="1295400" cy="310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7" imgW="558720" imgH="1333440" progId="Equation.DSMT4">
                  <p:embed/>
                </p:oleObj>
              </mc:Choice>
              <mc:Fallback>
                <p:oleObj name="Equation" r:id="rId7" imgW="558720" imgH="1333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00025"/>
                        <a:ext cx="1295400" cy="3106738"/>
                      </a:xfrm>
                      <a:prstGeom prst="rect">
                        <a:avLst/>
                      </a:prstGeom>
                      <a:solidFill>
                        <a:srgbClr val="FF9900">
                          <a:alpha val="41176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Arrow Connector 31"/>
          <p:cNvCxnSpPr/>
          <p:nvPr/>
        </p:nvCxnSpPr>
        <p:spPr>
          <a:xfrm rot="5400000" flipH="1" flipV="1">
            <a:off x="4075656" y="3263552"/>
            <a:ext cx="1397696" cy="966592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58844" y="3124201"/>
            <a:ext cx="684756" cy="457199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44" name="Object 8"/>
          <p:cNvGraphicFramePr>
            <a:graphicFrameLocks noChangeAspect="1"/>
          </p:cNvGraphicFramePr>
          <p:nvPr/>
        </p:nvGraphicFramePr>
        <p:xfrm>
          <a:off x="5701430" y="3543474"/>
          <a:ext cx="3794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9" imgW="164957" imgH="241091" progId="Equation.DSMT4">
                  <p:embed/>
                </p:oleObj>
              </mc:Choice>
              <mc:Fallback>
                <p:oleObj name="Equation" r:id="rId9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1430" y="3543474"/>
                        <a:ext cx="379413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Arrow Connector 37"/>
          <p:cNvCxnSpPr/>
          <p:nvPr/>
        </p:nvCxnSpPr>
        <p:spPr>
          <a:xfrm rot="16200000" flipV="1">
            <a:off x="4826174" y="2666479"/>
            <a:ext cx="762001" cy="1044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6"/>
          <p:cNvGraphicFramePr>
            <a:graphicFrameLocks noChangeAspect="1"/>
          </p:cNvGraphicFramePr>
          <p:nvPr/>
        </p:nvGraphicFramePr>
        <p:xfrm>
          <a:off x="5233466" y="2345086"/>
          <a:ext cx="350837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11" imgW="152334" imgH="228501" progId="Equation.DSMT4">
                  <p:embed/>
                </p:oleObj>
              </mc:Choice>
              <mc:Fallback>
                <p:oleObj name="Equation" r:id="rId11" imgW="152334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466" y="2345086"/>
                        <a:ext cx="350837" cy="312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Straight Arrow Connector 39"/>
          <p:cNvCxnSpPr/>
          <p:nvPr/>
        </p:nvCxnSpPr>
        <p:spPr>
          <a:xfrm rot="10800000" flipV="1">
            <a:off x="4597052" y="3126287"/>
            <a:ext cx="594986" cy="455112"/>
          </a:xfrm>
          <a:prstGeom prst="straightConnector1">
            <a:avLst/>
          </a:prstGeom>
          <a:ln w="28575">
            <a:solidFill>
              <a:srgbClr val="7030A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Object 5"/>
          <p:cNvGraphicFramePr>
            <a:graphicFrameLocks noChangeAspect="1"/>
          </p:cNvGraphicFramePr>
          <p:nvPr/>
        </p:nvGraphicFramePr>
        <p:xfrm>
          <a:off x="4520852" y="3124199"/>
          <a:ext cx="3794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13" imgW="164957" imgH="241091" progId="Equation.DSMT4">
                  <p:embed/>
                </p:oleObj>
              </mc:Choice>
              <mc:Fallback>
                <p:oleObj name="Equation" r:id="rId13" imgW="164957" imgH="24109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0852" y="3124199"/>
                        <a:ext cx="379412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Connector 42"/>
          <p:cNvCxnSpPr/>
          <p:nvPr/>
        </p:nvCxnSpPr>
        <p:spPr>
          <a:xfrm rot="5400000">
            <a:off x="4077744" y="4152900"/>
            <a:ext cx="2133600" cy="762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H="1">
            <a:off x="4254152" y="4445174"/>
            <a:ext cx="914400" cy="83820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547" name="Object 11"/>
          <p:cNvGraphicFramePr>
            <a:graphicFrameLocks noChangeAspect="1"/>
          </p:cNvGraphicFramePr>
          <p:nvPr/>
        </p:nvGraphicFramePr>
        <p:xfrm>
          <a:off x="76200" y="3482975"/>
          <a:ext cx="1512888" cy="311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15" imgW="647700" imgH="1333500" progId="Equation.DSMT4">
                  <p:embed/>
                </p:oleObj>
              </mc:Choice>
              <mc:Fallback>
                <p:oleObj name="Equation" r:id="rId15" imgW="647700" imgH="1333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482975"/>
                        <a:ext cx="1512888" cy="3114675"/>
                      </a:xfrm>
                      <a:prstGeom prst="rect">
                        <a:avLst/>
                      </a:prstGeom>
                      <a:solidFill>
                        <a:srgbClr val="33CCCC">
                          <a:alpha val="41176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8" name="Object 12"/>
          <p:cNvGraphicFramePr>
            <a:graphicFrameLocks noChangeAspect="1"/>
          </p:cNvGraphicFramePr>
          <p:nvPr/>
        </p:nvGraphicFramePr>
        <p:xfrm>
          <a:off x="6959600" y="1076325"/>
          <a:ext cx="1155700" cy="299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17" imgW="495000" imgH="1282680" progId="Equation.DSMT4">
                  <p:embed/>
                </p:oleObj>
              </mc:Choice>
              <mc:Fallback>
                <p:oleObj name="Equation" r:id="rId17" imgW="495000" imgH="1282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9600" y="1076325"/>
                        <a:ext cx="1155700" cy="2992438"/>
                      </a:xfrm>
                      <a:prstGeom prst="rect">
                        <a:avLst/>
                      </a:prstGeom>
                      <a:solidFill>
                        <a:srgbClr val="33CCCC">
                          <a:alpha val="41176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29E1E-5E8B-4222-BAFF-F74422E39F6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RKE_JJ_PH103_2019</a:t>
            </a:r>
            <a:endParaRPr lang="en-US"/>
          </a:p>
        </p:txBody>
      </p:sp>
      <p:sp>
        <p:nvSpPr>
          <p:cNvPr id="26" name="Flowchart: Magnetic Disk 25"/>
          <p:cNvSpPr/>
          <p:nvPr/>
        </p:nvSpPr>
        <p:spPr>
          <a:xfrm>
            <a:off x="3127332" y="2209800"/>
            <a:ext cx="2438400" cy="3201444"/>
          </a:xfrm>
          <a:prstGeom prst="flowChartMagneticDisk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3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249</Words>
  <Application>Microsoft Office PowerPoint</Application>
  <PresentationFormat>On-screen Show (4:3)</PresentationFormat>
  <Paragraphs>101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1. Co-ordinate Systems Continued…</vt:lpstr>
      <vt:lpstr>Infinitesimal line element in plane polar coordinates</vt:lpstr>
      <vt:lpstr>Taylor series expansion</vt:lpstr>
      <vt:lpstr>Infinitesimal line element in plane polar coordinates</vt:lpstr>
      <vt:lpstr>Elemental area in plane polar coordinates</vt:lpstr>
      <vt:lpstr>Cylindrical Coordinate System</vt:lpstr>
      <vt:lpstr>Transformation of coordinates</vt:lpstr>
      <vt:lpstr>Transformation of unit vectors</vt:lpstr>
      <vt:lpstr>Derivatives of unit vectors</vt:lpstr>
      <vt:lpstr>PowerPoint Presentation</vt:lpstr>
      <vt:lpstr>Infinitesimal area element</vt:lpstr>
      <vt:lpstr>Infinitesimal Volume element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Co-ordinate Systems Continued…</dc:title>
  <dc:creator>iitp</dc:creator>
  <cp:lastModifiedBy>iitp</cp:lastModifiedBy>
  <cp:revision>2</cp:revision>
  <dcterms:created xsi:type="dcterms:W3CDTF">2019-08-13T11:33:06Z</dcterms:created>
  <dcterms:modified xsi:type="dcterms:W3CDTF">2019-08-13T11:34:14Z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