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8.wmf"/><Relationship Id="rId5" Type="http://schemas.openxmlformats.org/officeDocument/2006/relationships/image" Target="../media/image56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13.wmf"/><Relationship Id="rId3" Type="http://schemas.openxmlformats.org/officeDocument/2006/relationships/image" Target="../media/image2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.wmf"/><Relationship Id="rId1" Type="http://schemas.openxmlformats.org/officeDocument/2006/relationships/image" Target="../media/image14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6.wmf"/><Relationship Id="rId9" Type="http://schemas.openxmlformats.org/officeDocument/2006/relationships/image" Target="../media/image19.wmf"/><Relationship Id="rId1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25.wmf"/><Relationship Id="rId10" Type="http://schemas.openxmlformats.org/officeDocument/2006/relationships/image" Target="../media/image9.wmf"/><Relationship Id="rId4" Type="http://schemas.openxmlformats.org/officeDocument/2006/relationships/image" Target="../media/image24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2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2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3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29.wmf"/><Relationship Id="rId7" Type="http://schemas.openxmlformats.org/officeDocument/2006/relationships/image" Target="../media/image3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33.wmf"/><Relationship Id="rId5" Type="http://schemas.openxmlformats.org/officeDocument/2006/relationships/image" Target="../media/image31.wmf"/><Relationship Id="rId10" Type="http://schemas.openxmlformats.org/officeDocument/2006/relationships/image" Target="../media/image40.wmf"/><Relationship Id="rId4" Type="http://schemas.openxmlformats.org/officeDocument/2006/relationships/image" Target="../media/image30.wmf"/><Relationship Id="rId9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41.wmf"/><Relationship Id="rId7" Type="http://schemas.openxmlformats.org/officeDocument/2006/relationships/image" Target="../media/image42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2.wmf"/><Relationship Id="rId5" Type="http://schemas.openxmlformats.org/officeDocument/2006/relationships/image" Target="../media/image33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9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1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8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3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9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7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8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4118-BCCA-42F1-BC12-7B59A031B2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3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101.bin"/><Relationship Id="rId18" Type="http://schemas.openxmlformats.org/officeDocument/2006/relationships/oleObject" Target="../embeddings/oleObject104.bin"/><Relationship Id="rId3" Type="http://schemas.openxmlformats.org/officeDocument/2006/relationships/oleObject" Target="../embeddings/oleObject96.bin"/><Relationship Id="rId21" Type="http://schemas.openxmlformats.org/officeDocument/2006/relationships/oleObject" Target="../embeddings/oleObject107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oleObject" Target="../embeddings/oleObject106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105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49.wmf"/><Relationship Id="rId22" Type="http://schemas.openxmlformats.org/officeDocument/2006/relationships/image" Target="../media/image5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54.png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108.bin"/><Relationship Id="rId4" Type="http://schemas.openxmlformats.org/officeDocument/2006/relationships/image" Target="../media/image5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11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5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118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12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122.bin"/><Relationship Id="rId4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1.wmf"/><Relationship Id="rId32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13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22.bin"/><Relationship Id="rId31" Type="http://schemas.openxmlformats.org/officeDocument/2006/relationships/oleObject" Target="../embeddings/oleObject29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26.bin"/><Relationship Id="rId30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4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12.wmf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42.bin"/><Relationship Id="rId30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6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6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4.bin"/><Relationship Id="rId14" Type="http://schemas.openxmlformats.org/officeDocument/2006/relationships/oleObject" Target="../embeddings/oleObject5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65.bin"/><Relationship Id="rId18" Type="http://schemas.openxmlformats.org/officeDocument/2006/relationships/oleObject" Target="../embeddings/oleObject67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31.wmf"/><Relationship Id="rId17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30.wmf"/><Relationship Id="rId19" Type="http://schemas.openxmlformats.org/officeDocument/2006/relationships/image" Target="../media/image99.png"/><Relationship Id="rId4" Type="http://schemas.openxmlformats.org/officeDocument/2006/relationships/image" Target="../media/image34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38.wmf"/><Relationship Id="rId26" Type="http://schemas.openxmlformats.org/officeDocument/2006/relationships/oleObject" Target="../embeddings/oleObject81.bin"/><Relationship Id="rId3" Type="http://schemas.openxmlformats.org/officeDocument/2006/relationships/oleObject" Target="../embeddings/oleObject68.bin"/><Relationship Id="rId21" Type="http://schemas.openxmlformats.org/officeDocument/2006/relationships/oleObject" Target="../embeddings/oleObject77.bin"/><Relationship Id="rId34" Type="http://schemas.openxmlformats.org/officeDocument/2006/relationships/oleObject" Target="../embeddings/oleObject87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75.bin"/><Relationship Id="rId25" Type="http://schemas.openxmlformats.org/officeDocument/2006/relationships/oleObject" Target="../embeddings/oleObject80.bin"/><Relationship Id="rId33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9.wmf"/><Relationship Id="rId29" Type="http://schemas.openxmlformats.org/officeDocument/2006/relationships/oleObject" Target="../embeddings/oleObject84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72.bin"/><Relationship Id="rId24" Type="http://schemas.openxmlformats.org/officeDocument/2006/relationships/oleObject" Target="../embeddings/oleObject79.bin"/><Relationship Id="rId32" Type="http://schemas.openxmlformats.org/officeDocument/2006/relationships/image" Target="../media/image105.png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oleObject" Target="../embeddings/oleObject83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76.bin"/><Relationship Id="rId31" Type="http://schemas.openxmlformats.org/officeDocument/2006/relationships/oleObject" Target="../embeddings/oleObject86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33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82.bin"/><Relationship Id="rId30" Type="http://schemas.openxmlformats.org/officeDocument/2006/relationships/oleObject" Target="../embeddings/oleObject85.bin"/><Relationship Id="rId35" Type="http://schemas.openxmlformats.org/officeDocument/2006/relationships/image" Target="../media/image9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1. Co-ordinate Systems</a:t>
            </a:r>
            <a:br>
              <a:rPr lang="en-US" b="1" dirty="0"/>
            </a:br>
            <a:r>
              <a:rPr lang="en-US" b="1" dirty="0" smtClean="0"/>
              <a:t>Continued…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Choice of Co-ordinate systems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Cartesian Co-ordinates: </a:t>
            </a:r>
            <a:r>
              <a:rPr lang="en-US" sz="2400" dirty="0" smtClean="0">
                <a:solidFill>
                  <a:srgbClr val="00B0F0"/>
                </a:solidFill>
              </a:rPr>
              <a:t>Line, area and volume element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Plane-Polar Co-ordinates: </a:t>
            </a:r>
            <a:r>
              <a:rPr lang="en-US" sz="2600" dirty="0" smtClean="0">
                <a:solidFill>
                  <a:srgbClr val="00B0F0"/>
                </a:solidFill>
              </a:rPr>
              <a:t>Unit vectors, transformations, Rate of change, velocity and acceleration,  </a:t>
            </a:r>
          </a:p>
          <a:p>
            <a:pPr marL="0" indent="0">
              <a:buNone/>
            </a:pPr>
            <a:r>
              <a:rPr lang="en-US" sz="2600" dirty="0" smtClean="0"/>
              <a:t>Line element, area element</a:t>
            </a:r>
          </a:p>
          <a:p>
            <a:pPr marL="0" indent="0">
              <a:buNone/>
            </a:pPr>
            <a:r>
              <a:rPr lang="en-US" b="1" dirty="0" smtClean="0"/>
              <a:t>Cylindrical Co-ordinates: </a:t>
            </a:r>
            <a:r>
              <a:rPr lang="en-US" sz="2400" dirty="0" smtClean="0"/>
              <a:t>Unit vectors and its transformations, Rate of change, velocity and acceleration, line, area and volume element</a:t>
            </a:r>
          </a:p>
          <a:p>
            <a:pPr marL="0" indent="0">
              <a:buNone/>
            </a:pPr>
            <a:r>
              <a:rPr lang="en-US" b="1" dirty="0" smtClean="0"/>
              <a:t>Spherical Polar Co-ordinates: </a:t>
            </a:r>
            <a:r>
              <a:rPr lang="en-US" sz="2600" dirty="0"/>
              <a:t>Unit vectors and its transformations, </a:t>
            </a:r>
            <a:r>
              <a:rPr lang="en-US" sz="2600" dirty="0" smtClean="0"/>
              <a:t>Rate of change, velocity and acceleration, line</a:t>
            </a:r>
            <a:r>
              <a:rPr lang="en-US" sz="2600" dirty="0"/>
              <a:t>, area and volume element</a:t>
            </a: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8229600" y="1676400"/>
            <a:ext cx="228600" cy="205740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56236" y="2277070"/>
            <a:ext cx="663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Lec</a:t>
            </a:r>
            <a:r>
              <a:rPr lang="en-US" b="1" dirty="0" smtClean="0"/>
              <a:t> 2</a:t>
            </a:r>
          </a:p>
          <a:p>
            <a:r>
              <a:rPr lang="en-US" b="1" dirty="0" smtClean="0"/>
              <a:t>&amp;</a:t>
            </a:r>
          </a:p>
          <a:p>
            <a:r>
              <a:rPr lang="en-US" b="1" dirty="0" smtClean="0"/>
              <a:t>Tut1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440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Magnetic Disk 23"/>
          <p:cNvSpPr/>
          <p:nvPr/>
        </p:nvSpPr>
        <p:spPr>
          <a:xfrm>
            <a:off x="2527126" y="2159696"/>
            <a:ext cx="3733800" cy="3429000"/>
          </a:xfrm>
          <a:prstGeom prst="flowChartMagneticDisk">
            <a:avLst/>
          </a:prstGeom>
          <a:solidFill>
            <a:schemeClr val="accent6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54355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Infinitesimal line </a:t>
            </a:r>
            <a:r>
              <a:rPr lang="en-US" sz="4400" b="1" dirty="0" smtClean="0"/>
              <a:t>element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88918" y="3848622"/>
            <a:ext cx="2286000" cy="1219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4160406" y="4540684"/>
            <a:ext cx="662115" cy="41994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0" y="4953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308631" y="3048000"/>
            <a:ext cx="1634969" cy="134655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2667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4800600" y="4191000"/>
            <a:ext cx="2286000" cy="1588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419600"/>
            <a:ext cx="1676400" cy="91440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4557713" y="4630738"/>
          <a:ext cx="32067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139700" imgH="228600" progId="Equation.DSMT4">
                  <p:embed/>
                </p:oleObj>
              </mc:Choice>
              <mc:Fallback>
                <p:oleObj name="Equation" r:id="rId3" imgW="139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4630738"/>
                        <a:ext cx="320675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4798121" y="4420644"/>
          <a:ext cx="3778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165028" imgH="228501" progId="Equation.DSMT4">
                  <p:embed/>
                </p:oleObj>
              </mc:Choice>
              <mc:Fallback>
                <p:oleObj name="Equation" r:id="rId5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121" y="4420644"/>
                        <a:ext cx="37782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rot="5400000" flipH="1" flipV="1">
            <a:off x="4338129" y="3411203"/>
            <a:ext cx="1968674" cy="124226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486400" y="3733800"/>
          <a:ext cx="4667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7" imgW="203024" imgH="203024" progId="Equation.DSMT4">
                  <p:embed/>
                </p:oleObj>
              </mc:Choice>
              <mc:Fallback>
                <p:oleObj name="Equation" r:id="rId7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733800"/>
                        <a:ext cx="466725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rot="16200000" flipH="1">
            <a:off x="4596530" y="5129930"/>
            <a:ext cx="509392" cy="3559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854575" y="5562600"/>
          <a:ext cx="555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9" imgW="355446" imgH="241195" progId="Equation.DSMT4">
                  <p:embed/>
                </p:oleObj>
              </mc:Choice>
              <mc:Fallback>
                <p:oleObj name="Equation" r:id="rId9" imgW="355446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5562600"/>
                        <a:ext cx="555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53000" y="5029200"/>
          <a:ext cx="674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1" imgW="431613" imgH="241195" progId="Equation.DSMT4">
                  <p:embed/>
                </p:oleObj>
              </mc:Choice>
              <mc:Fallback>
                <p:oleObj name="Equation" r:id="rId11" imgW="431613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674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6"/>
          <p:cNvGrpSpPr/>
          <p:nvPr/>
        </p:nvGrpSpPr>
        <p:grpSpPr>
          <a:xfrm>
            <a:off x="4647156" y="4863230"/>
            <a:ext cx="574110" cy="184759"/>
            <a:chOff x="4647156" y="4863230"/>
            <a:chExt cx="574110" cy="184759"/>
          </a:xfrm>
        </p:grpSpPr>
        <p:sp>
          <p:nvSpPr>
            <p:cNvPr id="51" name="Freeform 50"/>
            <p:cNvSpPr/>
            <p:nvPr/>
          </p:nvSpPr>
          <p:spPr>
            <a:xfrm>
              <a:off x="4647156" y="4897677"/>
              <a:ext cx="488515" cy="150312"/>
            </a:xfrm>
            <a:custGeom>
              <a:avLst/>
              <a:gdLst>
                <a:gd name="connsiteX0" fmla="*/ 0 w 488515"/>
                <a:gd name="connsiteY0" fmla="*/ 150312 h 150312"/>
                <a:gd name="connsiteX1" fmla="*/ 263047 w 488515"/>
                <a:gd name="connsiteY1" fmla="*/ 87682 h 150312"/>
                <a:gd name="connsiteX2" fmla="*/ 488515 w 488515"/>
                <a:gd name="connsiteY2" fmla="*/ 0 h 15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515" h="150312">
                  <a:moveTo>
                    <a:pt x="0" y="150312"/>
                  </a:moveTo>
                  <a:cubicBezTo>
                    <a:pt x="90814" y="131523"/>
                    <a:pt x="181628" y="112734"/>
                    <a:pt x="263047" y="87682"/>
                  </a:cubicBezTo>
                  <a:cubicBezTo>
                    <a:pt x="344466" y="62630"/>
                    <a:pt x="416490" y="31315"/>
                    <a:pt x="488515" y="0"/>
                  </a:cubicBezTo>
                </a:path>
              </a:pathLst>
            </a:cu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5068866" y="4863230"/>
              <a:ext cx="152400" cy="76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>
            <a:stCxn id="51" idx="0"/>
          </p:cNvCxnSpPr>
          <p:nvPr/>
        </p:nvCxnSpPr>
        <p:spPr>
          <a:xfrm flipV="1">
            <a:off x="4647156" y="3276600"/>
            <a:ext cx="1044" cy="177138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4191000" y="3810000"/>
          <a:ext cx="457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3" imgW="291973" imgH="228501" progId="Equation.DSMT4">
                  <p:embed/>
                </p:oleObj>
              </mc:Choice>
              <mc:Fallback>
                <p:oleObj name="Equation" r:id="rId13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10000"/>
                        <a:ext cx="4572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1828800" y="6096000"/>
          <a:ext cx="57589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15" imgW="1600200" imgH="241300" progId="Equation.DSMT4">
                  <p:embed/>
                </p:oleObj>
              </mc:Choice>
              <mc:Fallback>
                <p:oleObj name="Equation" r:id="rId15" imgW="1600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096000"/>
                        <a:ext cx="5758962" cy="7620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905000" cy="365125"/>
          </a:xfrm>
        </p:spPr>
        <p:txBody>
          <a:bodyPr/>
          <a:lstStyle/>
          <a:p>
            <a:r>
              <a:rPr lang="en-US" dirty="0" smtClean="0"/>
              <a:t>RKE_JJ_PH103_2019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6690804" y="1049003"/>
            <a:ext cx="1968674" cy="124226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7839075" y="1371600"/>
          <a:ext cx="4667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7" imgW="203024" imgH="203024" progId="Equation.DSMT4">
                  <p:embed/>
                </p:oleObj>
              </mc:Choice>
              <mc:Fallback>
                <p:oleObj name="Equation" r:id="rId17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1371600"/>
                        <a:ext cx="466725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rot="16200000" flipH="1">
            <a:off x="6790550" y="2893333"/>
            <a:ext cx="1195192" cy="74647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5"/>
          <p:cNvGraphicFramePr>
            <a:graphicFrameLocks noChangeAspect="1"/>
          </p:cNvGraphicFramePr>
          <p:nvPr/>
        </p:nvGraphicFramePr>
        <p:xfrm>
          <a:off x="7467600" y="3886200"/>
          <a:ext cx="555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18" imgW="355446" imgH="241195" progId="Equation.DSMT4">
                  <p:embed/>
                </p:oleObj>
              </mc:Choice>
              <mc:Fallback>
                <p:oleObj name="Equation" r:id="rId18" imgW="355446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86200"/>
                        <a:ext cx="555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6"/>
          <p:cNvGraphicFramePr>
            <a:graphicFrameLocks noChangeAspect="1"/>
          </p:cNvGraphicFramePr>
          <p:nvPr/>
        </p:nvGraphicFramePr>
        <p:xfrm>
          <a:off x="8305800" y="2209800"/>
          <a:ext cx="674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19" imgW="431613" imgH="241195" progId="Equation.DSMT4">
                  <p:embed/>
                </p:oleObj>
              </mc:Choice>
              <mc:Fallback>
                <p:oleObj name="Equation" r:id="rId19" imgW="431613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209800"/>
                        <a:ext cx="674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V="1">
            <a:off x="7010400" y="1905000"/>
            <a:ext cx="1828800" cy="8239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119420" y="1794811"/>
            <a:ext cx="1771390" cy="1056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7"/>
          <p:cNvGraphicFramePr>
            <a:graphicFrameLocks noChangeAspect="1"/>
          </p:cNvGraphicFramePr>
          <p:nvPr/>
        </p:nvGraphicFramePr>
        <p:xfrm>
          <a:off x="6543675" y="1447800"/>
          <a:ext cx="457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20" imgW="291973" imgH="228501" progId="Equation.DSMT4">
                  <p:embed/>
                </p:oleObj>
              </mc:Choice>
              <mc:Fallback>
                <p:oleObj name="Equation" r:id="rId20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1447800"/>
                        <a:ext cx="4572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/>
          <p:nvPr/>
        </p:nvCxnSpPr>
        <p:spPr>
          <a:xfrm>
            <a:off x="7075583" y="2721166"/>
            <a:ext cx="1447800" cy="22860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253" name="Object 13"/>
          <p:cNvGraphicFramePr>
            <a:graphicFrameLocks noChangeAspect="1"/>
          </p:cNvGraphicFramePr>
          <p:nvPr/>
        </p:nvGraphicFramePr>
        <p:xfrm>
          <a:off x="4191000" y="4572000"/>
          <a:ext cx="2381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21" imgW="152268" imgH="164957" progId="Equation.DSMT4">
                  <p:embed/>
                </p:oleObj>
              </mc:Choice>
              <mc:Fallback>
                <p:oleObj name="Equation" r:id="rId21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72000"/>
                        <a:ext cx="238125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Freeform 45"/>
          <p:cNvSpPr/>
          <p:nvPr/>
        </p:nvSpPr>
        <p:spPr>
          <a:xfrm>
            <a:off x="4682169" y="4406747"/>
            <a:ext cx="818920" cy="638978"/>
          </a:xfrm>
          <a:custGeom>
            <a:avLst/>
            <a:gdLst>
              <a:gd name="connsiteX0" fmla="*/ 0 w 818920"/>
              <a:gd name="connsiteY0" fmla="*/ 638978 h 638978"/>
              <a:gd name="connsiteX1" fmla="*/ 297455 w 818920"/>
              <a:gd name="connsiteY1" fmla="*/ 572877 h 638978"/>
              <a:gd name="connsiteX2" fmla="*/ 649995 w 818920"/>
              <a:gd name="connsiteY2" fmla="*/ 374573 h 638978"/>
              <a:gd name="connsiteX3" fmla="*/ 793214 w 818920"/>
              <a:gd name="connsiteY3" fmla="*/ 110169 h 638978"/>
              <a:gd name="connsiteX4" fmla="*/ 804231 w 818920"/>
              <a:gd name="connsiteY4" fmla="*/ 0 h 63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920" h="638978">
                <a:moveTo>
                  <a:pt x="0" y="638978"/>
                </a:moveTo>
                <a:cubicBezTo>
                  <a:pt x="94561" y="627961"/>
                  <a:pt x="189123" y="616944"/>
                  <a:pt x="297455" y="572877"/>
                </a:cubicBezTo>
                <a:cubicBezTo>
                  <a:pt x="405787" y="528810"/>
                  <a:pt x="567369" y="451691"/>
                  <a:pt x="649995" y="374573"/>
                </a:cubicBezTo>
                <a:cubicBezTo>
                  <a:pt x="732622" y="297455"/>
                  <a:pt x="767508" y="172598"/>
                  <a:pt x="793214" y="110169"/>
                </a:cubicBezTo>
                <a:cubicBezTo>
                  <a:pt x="818920" y="47740"/>
                  <a:pt x="811575" y="23870"/>
                  <a:pt x="804231" y="0"/>
                </a:cubicBez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310130" y="4439798"/>
            <a:ext cx="361721" cy="550843"/>
          </a:xfrm>
          <a:custGeom>
            <a:avLst/>
            <a:gdLst>
              <a:gd name="connsiteX0" fmla="*/ 0 w 361721"/>
              <a:gd name="connsiteY0" fmla="*/ 550843 h 550843"/>
              <a:gd name="connsiteX1" fmla="*/ 121186 w 361721"/>
              <a:gd name="connsiteY1" fmla="*/ 495759 h 550843"/>
              <a:gd name="connsiteX2" fmla="*/ 209321 w 361721"/>
              <a:gd name="connsiteY2" fmla="*/ 407624 h 550843"/>
              <a:gd name="connsiteX3" fmla="*/ 297456 w 361721"/>
              <a:gd name="connsiteY3" fmla="*/ 264404 h 550843"/>
              <a:gd name="connsiteX4" fmla="*/ 352540 w 361721"/>
              <a:gd name="connsiteY4" fmla="*/ 132202 h 550843"/>
              <a:gd name="connsiteX5" fmla="*/ 352540 w 361721"/>
              <a:gd name="connsiteY5" fmla="*/ 22033 h 550843"/>
              <a:gd name="connsiteX6" fmla="*/ 352540 w 361721"/>
              <a:gd name="connsiteY6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721" h="550843">
                <a:moveTo>
                  <a:pt x="0" y="550843"/>
                </a:moveTo>
                <a:cubicBezTo>
                  <a:pt x="43149" y="535236"/>
                  <a:pt x="86299" y="519629"/>
                  <a:pt x="121186" y="495759"/>
                </a:cubicBezTo>
                <a:cubicBezTo>
                  <a:pt x="156073" y="471889"/>
                  <a:pt x="179943" y="446183"/>
                  <a:pt x="209321" y="407624"/>
                </a:cubicBezTo>
                <a:cubicBezTo>
                  <a:pt x="238699" y="369065"/>
                  <a:pt x="273586" y="310308"/>
                  <a:pt x="297456" y="264404"/>
                </a:cubicBezTo>
                <a:cubicBezTo>
                  <a:pt x="321326" y="218500"/>
                  <a:pt x="343359" y="172597"/>
                  <a:pt x="352540" y="132202"/>
                </a:cubicBezTo>
                <a:cubicBezTo>
                  <a:pt x="361721" y="91807"/>
                  <a:pt x="352540" y="22033"/>
                  <a:pt x="352540" y="22033"/>
                </a:cubicBezTo>
                <a:lnTo>
                  <a:pt x="352540" y="0"/>
                </a:ln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1" grpId="0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marL="0" indent="0"/>
            <a:r>
              <a:rPr lang="en-US" b="1" dirty="0" smtClean="0"/>
              <a:t>Infinitesimal area element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414962" cy="471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276192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34000" y="1905000"/>
            <a:ext cx="2362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030788" y="1577975"/>
          <a:ext cx="32369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5" imgW="901309" imgH="266584" progId="Equation.DSMT4">
                  <p:embed/>
                </p:oleObj>
              </mc:Choice>
              <mc:Fallback>
                <p:oleObj name="Equation" r:id="rId5" imgW="901309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1577975"/>
                        <a:ext cx="3236912" cy="833438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908932" y="4267200"/>
            <a:ext cx="882268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632" name="Object 24"/>
          <p:cNvGraphicFramePr>
            <a:graphicFrameLocks noChangeAspect="1"/>
          </p:cNvGraphicFramePr>
          <p:nvPr/>
        </p:nvGraphicFramePr>
        <p:xfrm>
          <a:off x="5715000" y="4724400"/>
          <a:ext cx="428364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7" imgW="215619" imgH="215619" progId="Equation.DSMT4">
                  <p:embed/>
                </p:oleObj>
              </mc:Choice>
              <mc:Fallback>
                <p:oleObj name="Equation" r:id="rId7" imgW="215619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724400"/>
                        <a:ext cx="428364" cy="373063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9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Infinitesimal Volume element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9" t="18915" r="25437" b="3152"/>
          <a:stretch>
            <a:fillRect/>
          </a:stretch>
        </p:blipFill>
        <p:spPr bwMode="auto">
          <a:xfrm>
            <a:off x="2658490" y="1832430"/>
            <a:ext cx="2751710" cy="418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4572000" y="1600200"/>
          <a:ext cx="35655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4" imgW="990170" imgH="203112" progId="Equation.DSMT4">
                  <p:embed/>
                </p:oleObj>
              </mc:Choice>
              <mc:Fallback>
                <p:oleObj name="Equation" r:id="rId4" imgW="99017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3565525" cy="64135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5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Magnetic Disk 23"/>
          <p:cNvSpPr/>
          <p:nvPr/>
        </p:nvSpPr>
        <p:spPr>
          <a:xfrm>
            <a:off x="2527126" y="2159696"/>
            <a:ext cx="3733800" cy="3429000"/>
          </a:xfrm>
          <a:prstGeom prst="flowChartMagneticDisk">
            <a:avLst/>
          </a:prstGeom>
          <a:solidFill>
            <a:schemeClr val="accent6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4405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Domain of integration</a:t>
            </a:r>
            <a:endParaRPr lang="en-US" sz="4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16200000" flipH="1">
            <a:off x="4596530" y="5129930"/>
            <a:ext cx="509392" cy="3559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854575" y="5562600"/>
          <a:ext cx="555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355446" imgH="241195" progId="Equation.DSMT4">
                  <p:embed/>
                </p:oleObj>
              </mc:Choice>
              <mc:Fallback>
                <p:oleObj name="Equation" r:id="rId3" imgW="355446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5562600"/>
                        <a:ext cx="555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53000" y="5029200"/>
          <a:ext cx="674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431613" imgH="241195" progId="Equation.DSMT4">
                  <p:embed/>
                </p:oleObj>
              </mc:Choice>
              <mc:Fallback>
                <p:oleObj name="Equation" r:id="rId5" imgW="431613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674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6"/>
          <p:cNvGrpSpPr/>
          <p:nvPr/>
        </p:nvGrpSpPr>
        <p:grpSpPr>
          <a:xfrm>
            <a:off x="4647156" y="4863230"/>
            <a:ext cx="574110" cy="184759"/>
            <a:chOff x="4647156" y="4863230"/>
            <a:chExt cx="574110" cy="184759"/>
          </a:xfrm>
        </p:grpSpPr>
        <p:sp>
          <p:nvSpPr>
            <p:cNvPr id="51" name="Freeform 50"/>
            <p:cNvSpPr/>
            <p:nvPr/>
          </p:nvSpPr>
          <p:spPr>
            <a:xfrm>
              <a:off x="4647156" y="4897677"/>
              <a:ext cx="488515" cy="150312"/>
            </a:xfrm>
            <a:custGeom>
              <a:avLst/>
              <a:gdLst>
                <a:gd name="connsiteX0" fmla="*/ 0 w 488515"/>
                <a:gd name="connsiteY0" fmla="*/ 150312 h 150312"/>
                <a:gd name="connsiteX1" fmla="*/ 263047 w 488515"/>
                <a:gd name="connsiteY1" fmla="*/ 87682 h 150312"/>
                <a:gd name="connsiteX2" fmla="*/ 488515 w 488515"/>
                <a:gd name="connsiteY2" fmla="*/ 0 h 15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515" h="150312">
                  <a:moveTo>
                    <a:pt x="0" y="150312"/>
                  </a:moveTo>
                  <a:cubicBezTo>
                    <a:pt x="90814" y="131523"/>
                    <a:pt x="181628" y="112734"/>
                    <a:pt x="263047" y="87682"/>
                  </a:cubicBezTo>
                  <a:cubicBezTo>
                    <a:pt x="344466" y="62630"/>
                    <a:pt x="416490" y="31315"/>
                    <a:pt x="488515" y="0"/>
                  </a:cubicBezTo>
                </a:path>
              </a:pathLst>
            </a:cu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5068866" y="4863230"/>
              <a:ext cx="152400" cy="76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>
            <a:stCxn id="51" idx="0"/>
          </p:cNvCxnSpPr>
          <p:nvPr/>
        </p:nvCxnSpPr>
        <p:spPr>
          <a:xfrm flipV="1">
            <a:off x="4647156" y="3657600"/>
            <a:ext cx="1044" cy="139038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4343400" y="3429000"/>
          <a:ext cx="457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7" imgW="291973" imgH="228501" progId="Equation.DSMT4">
                  <p:embed/>
                </p:oleObj>
              </mc:Choice>
              <mc:Fallback>
                <p:oleObj name="Equation" r:id="rId7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429000"/>
                        <a:ext cx="4572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0" y="6182476"/>
          <a:ext cx="5105400" cy="67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9" imgW="1600200" imgH="241300" progId="Equation.DSMT4">
                  <p:embed/>
                </p:oleObj>
              </mc:Choice>
              <mc:Fallback>
                <p:oleObj name="Equation" r:id="rId9" imgW="1600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82476"/>
                        <a:ext cx="5105400" cy="675524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4267200" y="2743200"/>
            <a:ext cx="19812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76800" y="23622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989806" y="3886200"/>
            <a:ext cx="2591594" cy="79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49987" y="3505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graphicFrame>
        <p:nvGraphicFramePr>
          <p:cNvPr id="90121" name="Object 9"/>
          <p:cNvGraphicFramePr>
            <a:graphicFrameLocks noChangeAspect="1"/>
          </p:cNvGraphicFramePr>
          <p:nvPr/>
        </p:nvGraphicFramePr>
        <p:xfrm>
          <a:off x="5486400" y="6216650"/>
          <a:ext cx="35655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11" imgW="990170" imgH="203112" progId="Equation.DSMT4">
                  <p:embed/>
                </p:oleObj>
              </mc:Choice>
              <mc:Fallback>
                <p:oleObj name="Equation" r:id="rId11" imgW="99017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6216650"/>
                        <a:ext cx="3565525" cy="641350"/>
                      </a:xfrm>
                      <a:prstGeom prst="rect">
                        <a:avLst/>
                      </a:prstGeom>
                      <a:solidFill>
                        <a:srgbClr val="FF66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5257800" y="838200"/>
          <a:ext cx="3733800" cy="1283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13" imgW="1231366" imgH="482391" progId="Equation.DSMT4">
                  <p:embed/>
                </p:oleObj>
              </mc:Choice>
              <mc:Fallback>
                <p:oleObj name="Equation" r:id="rId13" imgW="1231366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38200"/>
                        <a:ext cx="3733800" cy="1283368"/>
                      </a:xfrm>
                      <a:prstGeom prst="rect">
                        <a:avLst/>
                      </a:prstGeom>
                      <a:solidFill>
                        <a:srgbClr val="FF66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2286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Velocity in cylindrical polar co-ordinates</a:t>
            </a:r>
            <a:endParaRPr lang="en-US" sz="4400" b="1" dirty="0" smtClean="0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2590800" y="1371600"/>
          <a:ext cx="26336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825500" imgH="241300" progId="Equation.DSMT4">
                  <p:embed/>
                </p:oleObj>
              </mc:Choice>
              <mc:Fallback>
                <p:oleObj name="Equation" r:id="rId3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0"/>
                        <a:ext cx="2633663" cy="67627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381000" y="2514600"/>
          <a:ext cx="8299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5" imgW="3784600" imgH="419100" progId="Equation.DSMT4">
                  <p:embed/>
                </p:oleObj>
              </mc:Choice>
              <mc:Fallback>
                <p:oleObj name="Equation" r:id="rId5" imgW="3784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8299450" cy="91122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2795528" y="2319051"/>
            <a:ext cx="59436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1322" name="Object 10"/>
          <p:cNvGraphicFramePr>
            <a:graphicFrameLocks noChangeAspect="1"/>
          </p:cNvGraphicFramePr>
          <p:nvPr/>
        </p:nvGraphicFramePr>
        <p:xfrm>
          <a:off x="2209800" y="3581400"/>
          <a:ext cx="1295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7" imgW="558800" imgH="1308100" progId="Equation.DSMT4">
                  <p:embed/>
                </p:oleObj>
              </mc:Choice>
              <mc:Fallback>
                <p:oleObj name="Equation" r:id="rId7" imgW="558800" imgH="1308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1295400" cy="30480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5410200" y="3657600"/>
          <a:ext cx="11557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9" imgW="495085" imgH="1256755" progId="Equation.DSMT4">
                  <p:embed/>
                </p:oleObj>
              </mc:Choice>
              <mc:Fallback>
                <p:oleObj name="Equation" r:id="rId9" imgW="495085" imgH="125675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657600"/>
                        <a:ext cx="1155700" cy="2933700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39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76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Acceleration  in cylindrical polar co-ordinates</a:t>
            </a:r>
            <a:endParaRPr lang="en-US" sz="4400" b="1" dirty="0" smtClean="0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990600" y="1600200"/>
          <a:ext cx="2743200" cy="704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825500" imgH="241300" progId="Equation.DSMT4">
                  <p:embed/>
                </p:oleObj>
              </mc:Choice>
              <mc:Fallback>
                <p:oleObj name="Equation" r:id="rId3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2743200" cy="704402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4495800" y="1524000"/>
          <a:ext cx="30083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5" imgW="1371600" imgH="330200" progId="Equation.DSMT4">
                  <p:embed/>
                </p:oleObj>
              </mc:Choice>
              <mc:Fallback>
                <p:oleObj name="Equation" r:id="rId5" imgW="13716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3008313" cy="71755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990600" y="3124200"/>
          <a:ext cx="6729412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7" imgW="2463800" imgH="482600" progId="Equation.DSMT4">
                  <p:embed/>
                </p:oleObj>
              </mc:Choice>
              <mc:Fallback>
                <p:oleObj name="Equation" r:id="rId7" imgW="24638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24200"/>
                        <a:ext cx="6729412" cy="13112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98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Infinitesimal line element in plane polar coordinates</a:t>
            </a:r>
            <a:endParaRPr lang="en-US" sz="3800" dirty="0"/>
          </a:p>
        </p:txBody>
      </p:sp>
      <p:sp>
        <p:nvSpPr>
          <p:cNvPr id="4" name="Arc 3"/>
          <p:cNvSpPr/>
          <p:nvPr/>
        </p:nvSpPr>
        <p:spPr>
          <a:xfrm>
            <a:off x="3886200" y="3275806"/>
            <a:ext cx="381000" cy="381794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45504" y="43426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12184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59304" y="42664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1759104" y="2666206"/>
            <a:ext cx="3200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59304" y="2362200"/>
            <a:ext cx="2203296" cy="19042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937349" y="1711052"/>
            <a:ext cx="2971006" cy="2127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351338" y="2819400"/>
          <a:ext cx="5254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228402" imgH="177646" progId="Equation.DSMT4">
                  <p:embed/>
                </p:oleObj>
              </mc:Choice>
              <mc:Fallback>
                <p:oleObj name="Equation" r:id="rId3" imgW="228402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2819400"/>
                        <a:ext cx="525462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953000" y="2971800"/>
          <a:ext cx="21431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126780" imgH="164814" progId="Equation.DSMT4">
                  <p:embed/>
                </p:oleObj>
              </mc:Choice>
              <mc:Fallback>
                <p:oleObj name="Equation" r:id="rId5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214313" cy="277813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685800" y="1676400"/>
          <a:ext cx="99601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996010" cy="50958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60955"/>
              </p:ext>
            </p:extLst>
          </p:nvPr>
        </p:nvGraphicFramePr>
        <p:xfrm>
          <a:off x="152400" y="5233988"/>
          <a:ext cx="4322763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9" imgW="1930400" imgH="660400" progId="Equation.DSMT4">
                  <p:embed/>
                </p:oleObj>
              </mc:Choice>
              <mc:Fallback>
                <p:oleObj name="Equation" r:id="rId9" imgW="19304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233988"/>
                        <a:ext cx="4322763" cy="1471612"/>
                      </a:xfrm>
                      <a:prstGeom prst="rect">
                        <a:avLst/>
                      </a:prstGeom>
                      <a:solidFill>
                        <a:srgbClr val="3366FF">
                          <a:alpha val="16862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5715000"/>
            <a:ext cx="487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6442200" y="1752600"/>
          <a:ext cx="2549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1" imgW="1091726" imgH="228501" progId="Equation.DSMT4">
                  <p:embed/>
                </p:oleObj>
              </mc:Choice>
              <mc:Fallback>
                <p:oleObj name="Equation" r:id="rId11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200" y="1752600"/>
                        <a:ext cx="2549400" cy="5334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4038600" y="1981200"/>
          <a:ext cx="6858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3" imgW="405872" imgH="177569" progId="Equation.DSMT4">
                  <p:embed/>
                </p:oleObj>
              </mc:Choice>
              <mc:Fallback>
                <p:oleObj name="Equation" r:id="rId13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81200"/>
                        <a:ext cx="685800" cy="30003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4975035" y="1882966"/>
            <a:ext cx="1055783" cy="33051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180" name="Object 12"/>
          <p:cNvGraphicFramePr>
            <a:graphicFrameLocks noChangeAspect="1"/>
          </p:cNvGraphicFramePr>
          <p:nvPr/>
        </p:nvGraphicFramePr>
        <p:xfrm>
          <a:off x="5398264" y="1686498"/>
          <a:ext cx="25344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5" imgW="202936" imgH="177569" progId="Equation.DSMT4">
                  <p:embed/>
                </p:oleObj>
              </mc:Choice>
              <mc:Fallback>
                <p:oleObj name="Equation" r:id="rId15" imgW="202936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8264" y="1686498"/>
                        <a:ext cx="253448" cy="21590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flipV="1">
            <a:off x="5529549" y="1899491"/>
            <a:ext cx="566451" cy="473726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031623" y="1771176"/>
            <a:ext cx="440922" cy="5947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181" name="Object 13"/>
          <p:cNvGraphicFramePr>
            <a:graphicFrameLocks noChangeAspect="1"/>
          </p:cNvGraphicFramePr>
          <p:nvPr/>
        </p:nvGraphicFramePr>
        <p:xfrm>
          <a:off x="5780183" y="2209800"/>
          <a:ext cx="292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7" imgW="291973" imgH="228501" progId="Equation.DSMT4">
                  <p:embed/>
                </p:oleObj>
              </mc:Choice>
              <mc:Fallback>
                <p:oleObj name="Equation" r:id="rId17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183" y="2209800"/>
                        <a:ext cx="2921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2" name="Object 14"/>
          <p:cNvGraphicFramePr>
            <a:graphicFrameLocks noChangeAspect="1"/>
          </p:cNvGraphicFramePr>
          <p:nvPr/>
        </p:nvGraphicFramePr>
        <p:xfrm>
          <a:off x="5030119" y="2176749"/>
          <a:ext cx="393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9" imgW="393529" imgH="228501" progId="Equation.DSMT4">
                  <p:embed/>
                </p:oleObj>
              </mc:Choice>
              <mc:Fallback>
                <p:oleObj name="Equation" r:id="rId19" imgW="39352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119" y="2176749"/>
                        <a:ext cx="393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4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64514"/>
              </p:ext>
            </p:extLst>
          </p:nvPr>
        </p:nvGraphicFramePr>
        <p:xfrm>
          <a:off x="228600" y="3457978"/>
          <a:ext cx="2514600" cy="352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21" imgW="1625600" imgH="228600" progId="Equation.DSMT4">
                  <p:embed/>
                </p:oleObj>
              </mc:Choice>
              <mc:Fallback>
                <p:oleObj name="Equation" r:id="rId21" imgW="162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57978"/>
                        <a:ext cx="2514600" cy="352022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44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007691"/>
              </p:ext>
            </p:extLst>
          </p:nvPr>
        </p:nvGraphicFramePr>
        <p:xfrm>
          <a:off x="0" y="3990975"/>
          <a:ext cx="3222626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23" imgW="2082800" imgH="228600" progId="Equation.DSMT4">
                  <p:embed/>
                </p:oleObj>
              </mc:Choice>
              <mc:Fallback>
                <p:oleObj name="Equation" r:id="rId23" imgW="2082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90975"/>
                        <a:ext cx="3222626" cy="352425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 rot="5400000">
            <a:off x="2438400" y="4038600"/>
            <a:ext cx="91440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245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401191"/>
              </p:ext>
            </p:extLst>
          </p:nvPr>
        </p:nvGraphicFramePr>
        <p:xfrm>
          <a:off x="381000" y="4600575"/>
          <a:ext cx="16303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25" imgW="1054100" imgH="228600" progId="Equation.DSMT4">
                  <p:embed/>
                </p:oleObj>
              </mc:Choice>
              <mc:Fallback>
                <p:oleObj name="Equation" r:id="rId25" imgW="1054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00575"/>
                        <a:ext cx="1630362" cy="352425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2514600"/>
            <a:ext cx="3235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Mathematical approach</a:t>
            </a:r>
            <a:endParaRPr lang="en-US" sz="2400" b="1" dirty="0"/>
          </a:p>
        </p:txBody>
      </p:sp>
      <p:sp>
        <p:nvSpPr>
          <p:cNvPr id="33" name="Freeform 32"/>
          <p:cNvSpPr/>
          <p:nvPr/>
        </p:nvSpPr>
        <p:spPr>
          <a:xfrm>
            <a:off x="4038600" y="3646583"/>
            <a:ext cx="201975" cy="616945"/>
          </a:xfrm>
          <a:custGeom>
            <a:avLst/>
            <a:gdLst>
              <a:gd name="connsiteX0" fmla="*/ 165253 w 201975"/>
              <a:gd name="connsiteY0" fmla="*/ 616945 h 616945"/>
              <a:gd name="connsiteX1" fmla="*/ 198303 w 201975"/>
              <a:gd name="connsiteY1" fmla="*/ 550844 h 616945"/>
              <a:gd name="connsiteX2" fmla="*/ 187286 w 201975"/>
              <a:gd name="connsiteY2" fmla="*/ 440675 h 616945"/>
              <a:gd name="connsiteX3" fmla="*/ 154236 w 201975"/>
              <a:gd name="connsiteY3" fmla="*/ 297456 h 616945"/>
              <a:gd name="connsiteX4" fmla="*/ 121185 w 201975"/>
              <a:gd name="connsiteY4" fmla="*/ 209321 h 616945"/>
              <a:gd name="connsiteX5" fmla="*/ 99151 w 201975"/>
              <a:gd name="connsiteY5" fmla="*/ 154236 h 616945"/>
              <a:gd name="connsiteX6" fmla="*/ 55084 w 201975"/>
              <a:gd name="connsiteY6" fmla="*/ 77118 h 616945"/>
              <a:gd name="connsiteX7" fmla="*/ 33050 w 201975"/>
              <a:gd name="connsiteY7" fmla="*/ 55084 h 616945"/>
              <a:gd name="connsiteX8" fmla="*/ 0 w 201975"/>
              <a:gd name="connsiteY8" fmla="*/ 0 h 6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75" h="616945">
                <a:moveTo>
                  <a:pt x="165253" y="616945"/>
                </a:moveTo>
                <a:cubicBezTo>
                  <a:pt x="179942" y="598583"/>
                  <a:pt x="194631" y="580222"/>
                  <a:pt x="198303" y="550844"/>
                </a:cubicBezTo>
                <a:cubicBezTo>
                  <a:pt x="201975" y="521466"/>
                  <a:pt x="194631" y="482906"/>
                  <a:pt x="187286" y="440675"/>
                </a:cubicBezTo>
                <a:cubicBezTo>
                  <a:pt x="179941" y="398444"/>
                  <a:pt x="165253" y="336015"/>
                  <a:pt x="154236" y="297456"/>
                </a:cubicBezTo>
                <a:cubicBezTo>
                  <a:pt x="143219" y="258897"/>
                  <a:pt x="130366" y="233191"/>
                  <a:pt x="121185" y="209321"/>
                </a:cubicBezTo>
                <a:cubicBezTo>
                  <a:pt x="112004" y="185451"/>
                  <a:pt x="110168" y="176270"/>
                  <a:pt x="99151" y="154236"/>
                </a:cubicBezTo>
                <a:cubicBezTo>
                  <a:pt x="88134" y="132202"/>
                  <a:pt x="66101" y="93643"/>
                  <a:pt x="55084" y="77118"/>
                </a:cubicBezTo>
                <a:cubicBezTo>
                  <a:pt x="44067" y="60593"/>
                  <a:pt x="42231" y="67937"/>
                  <a:pt x="33050" y="55084"/>
                </a:cubicBezTo>
                <a:cubicBezTo>
                  <a:pt x="23869" y="42231"/>
                  <a:pt x="11934" y="21115"/>
                  <a:pt x="0" y="0"/>
                </a:cubicBez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Object 83"/>
          <p:cNvGraphicFramePr>
            <a:graphicFrameLocks noChangeAspect="1"/>
          </p:cNvGraphicFramePr>
          <p:nvPr/>
        </p:nvGraphicFramePr>
        <p:xfrm>
          <a:off x="4349119" y="3733800"/>
          <a:ext cx="28892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27" imgW="126720" imgH="177480" progId="Equation.DSMT4">
                  <p:embed/>
                </p:oleObj>
              </mc:Choice>
              <mc:Fallback>
                <p:oleObj name="Equation" r:id="rId27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119" y="3733800"/>
                        <a:ext cx="288925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206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720690"/>
              </p:ext>
            </p:extLst>
          </p:nvPr>
        </p:nvGraphicFramePr>
        <p:xfrm>
          <a:off x="609600" y="1143000"/>
          <a:ext cx="265299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990600" imgH="228600" progId="Equation.DSMT4">
                  <p:embed/>
                </p:oleObj>
              </mc:Choice>
              <mc:Fallback>
                <p:oleObj name="Equation" r:id="rId3" imgW="990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2652996" cy="609600"/>
                      </a:xfrm>
                      <a:prstGeom prst="rect">
                        <a:avLst/>
                      </a:prstGeom>
                      <a:solidFill>
                        <a:srgbClr val="3366FF">
                          <a:alpha val="16862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5562600" cy="609600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Taylor series expansion</a:t>
            </a:r>
            <a:endParaRPr lang="en-US" sz="3800" b="1" u="sng" dirty="0"/>
          </a:p>
        </p:txBody>
      </p:sp>
      <p:sp>
        <p:nvSpPr>
          <p:cNvPr id="8" name="Arc 7"/>
          <p:cNvSpPr/>
          <p:nvPr/>
        </p:nvSpPr>
        <p:spPr>
          <a:xfrm>
            <a:off x="5397192" y="3275806"/>
            <a:ext cx="381000" cy="381794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6496" y="43426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2792" y="12184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70296" y="42664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270096" y="2666206"/>
            <a:ext cx="3200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870296" y="2362200"/>
            <a:ext cx="2203296" cy="19042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448341" y="1711052"/>
            <a:ext cx="2971006" cy="2127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862330" y="2819400"/>
          <a:ext cx="5254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228402" imgH="177646" progId="Equation.DSMT4">
                  <p:embed/>
                </p:oleObj>
              </mc:Choice>
              <mc:Fallback>
                <p:oleObj name="Equation" r:id="rId5" imgW="228402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330" y="2819400"/>
                        <a:ext cx="525462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6463992" y="2971800"/>
          <a:ext cx="21431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7" imgW="126780" imgH="164814" progId="Equation.DSMT4">
                  <p:embed/>
                </p:oleObj>
              </mc:Choice>
              <mc:Fallback>
                <p:oleObj name="Equation" r:id="rId7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3992" y="2971800"/>
                        <a:ext cx="214313" cy="277813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5549592" y="1981200"/>
          <a:ext cx="6858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9" imgW="405872" imgH="177569" progId="Equation.DSMT4">
                  <p:embed/>
                </p:oleObj>
              </mc:Choice>
              <mc:Fallback>
                <p:oleObj name="Equation" r:id="rId9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592" y="1981200"/>
                        <a:ext cx="685800" cy="30003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7086600" y="1905000"/>
            <a:ext cx="533400" cy="45720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7587868" y="1524000"/>
          <a:ext cx="517333" cy="49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1" imgW="355446" imgH="228501" progId="Equation.DSMT4">
                  <p:embed/>
                </p:oleObj>
              </mc:Choice>
              <mc:Fallback>
                <p:oleObj name="Equation" r:id="rId11" imgW="35544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7868" y="1524000"/>
                        <a:ext cx="517333" cy="498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165589"/>
              </p:ext>
            </p:extLst>
          </p:nvPr>
        </p:nvGraphicFramePr>
        <p:xfrm>
          <a:off x="254093" y="1911973"/>
          <a:ext cx="4121439" cy="828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3" imgW="2145960" imgH="406080" progId="Equation.DSMT4">
                  <p:embed/>
                </p:oleObj>
              </mc:Choice>
              <mc:Fallback>
                <p:oleObj name="Equation" r:id="rId13" imgW="2145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93" y="1911973"/>
                        <a:ext cx="4121439" cy="828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5400000" flipH="1" flipV="1">
            <a:off x="6934200" y="762000"/>
            <a:ext cx="609600" cy="45720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95133" y="609600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469900" y="4419600"/>
          <a:ext cx="6019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5" imgW="3009600" imgH="507960" progId="Equation.DSMT4">
                  <p:embed/>
                </p:oleObj>
              </mc:Choice>
              <mc:Fallback>
                <p:oleObj name="Equation" r:id="rId15" imgW="30096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4419600"/>
                        <a:ext cx="60198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 rot="10800000" flipV="1">
            <a:off x="4343400" y="4495800"/>
            <a:ext cx="1600200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2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781816"/>
              </p:ext>
            </p:extLst>
          </p:nvPr>
        </p:nvGraphicFramePr>
        <p:xfrm>
          <a:off x="0" y="5486400"/>
          <a:ext cx="3133726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7" imgW="1726451" imgH="393529" progId="Equation.DSMT4">
                  <p:embed/>
                </p:oleObj>
              </mc:Choice>
              <mc:Fallback>
                <p:oleObj name="Equation" r:id="rId17" imgW="172645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400"/>
                        <a:ext cx="3133726" cy="7874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25882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924818"/>
              </p:ext>
            </p:extLst>
          </p:nvPr>
        </p:nvGraphicFramePr>
        <p:xfrm>
          <a:off x="3276600" y="5486400"/>
          <a:ext cx="39909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9" imgW="1714320" imgH="393480" progId="Equation.DSMT4">
                  <p:embed/>
                </p:oleObj>
              </mc:Choice>
              <mc:Fallback>
                <p:oleObj name="Equation" r:id="rId19" imgW="1714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86400"/>
                        <a:ext cx="3990975" cy="78740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14902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320145"/>
              </p:ext>
            </p:extLst>
          </p:nvPr>
        </p:nvGraphicFramePr>
        <p:xfrm>
          <a:off x="228600" y="2819400"/>
          <a:ext cx="51260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21" imgW="1256755" imgH="393529" progId="Equation.DSMT4">
                  <p:embed/>
                </p:oleObj>
              </mc:Choice>
              <mc:Fallback>
                <p:oleObj name="Equation" r:id="rId21" imgW="125675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19400"/>
                        <a:ext cx="5126038" cy="1600200"/>
                      </a:xfrm>
                      <a:prstGeom prst="rect">
                        <a:avLst/>
                      </a:prstGeom>
                      <a:solidFill>
                        <a:srgbClr val="3366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5791200" y="4876800"/>
            <a:ext cx="3200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Taylor series expansion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399459"/>
              </p:ext>
            </p:extLst>
          </p:nvPr>
        </p:nvGraphicFramePr>
        <p:xfrm>
          <a:off x="6814873" y="438150"/>
          <a:ext cx="1610254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23" imgW="685800" imgH="228600" progId="Equation.DSMT4">
                  <p:embed/>
                </p:oleObj>
              </mc:Choice>
              <mc:Fallback>
                <p:oleObj name="Equation" r:id="rId2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4873" y="438150"/>
                        <a:ext cx="1610254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148517"/>
              </p:ext>
            </p:extLst>
          </p:nvPr>
        </p:nvGraphicFramePr>
        <p:xfrm>
          <a:off x="914400" y="2260599"/>
          <a:ext cx="914400" cy="580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25" imgW="533160" imgH="406080" progId="Equation.DSMT4">
                  <p:embed/>
                </p:oleObj>
              </mc:Choice>
              <mc:Fallback>
                <p:oleObj name="Equation" r:id="rId25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60599"/>
                        <a:ext cx="914400" cy="580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594899" y="2057400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33600" y="4495800"/>
            <a:ext cx="4419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596569" y="3646583"/>
            <a:ext cx="201975" cy="616945"/>
          </a:xfrm>
          <a:custGeom>
            <a:avLst/>
            <a:gdLst>
              <a:gd name="connsiteX0" fmla="*/ 165253 w 201975"/>
              <a:gd name="connsiteY0" fmla="*/ 616945 h 616945"/>
              <a:gd name="connsiteX1" fmla="*/ 198303 w 201975"/>
              <a:gd name="connsiteY1" fmla="*/ 550844 h 616945"/>
              <a:gd name="connsiteX2" fmla="*/ 187286 w 201975"/>
              <a:gd name="connsiteY2" fmla="*/ 440675 h 616945"/>
              <a:gd name="connsiteX3" fmla="*/ 154236 w 201975"/>
              <a:gd name="connsiteY3" fmla="*/ 297456 h 616945"/>
              <a:gd name="connsiteX4" fmla="*/ 121185 w 201975"/>
              <a:gd name="connsiteY4" fmla="*/ 209321 h 616945"/>
              <a:gd name="connsiteX5" fmla="*/ 99151 w 201975"/>
              <a:gd name="connsiteY5" fmla="*/ 154236 h 616945"/>
              <a:gd name="connsiteX6" fmla="*/ 55084 w 201975"/>
              <a:gd name="connsiteY6" fmla="*/ 77118 h 616945"/>
              <a:gd name="connsiteX7" fmla="*/ 33050 w 201975"/>
              <a:gd name="connsiteY7" fmla="*/ 55084 h 616945"/>
              <a:gd name="connsiteX8" fmla="*/ 0 w 201975"/>
              <a:gd name="connsiteY8" fmla="*/ 0 h 6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75" h="616945">
                <a:moveTo>
                  <a:pt x="165253" y="616945"/>
                </a:moveTo>
                <a:cubicBezTo>
                  <a:pt x="179942" y="598583"/>
                  <a:pt x="194631" y="580222"/>
                  <a:pt x="198303" y="550844"/>
                </a:cubicBezTo>
                <a:cubicBezTo>
                  <a:pt x="201975" y="521466"/>
                  <a:pt x="194631" y="482906"/>
                  <a:pt x="187286" y="440675"/>
                </a:cubicBezTo>
                <a:cubicBezTo>
                  <a:pt x="179941" y="398444"/>
                  <a:pt x="165253" y="336015"/>
                  <a:pt x="154236" y="297456"/>
                </a:cubicBezTo>
                <a:cubicBezTo>
                  <a:pt x="143219" y="258897"/>
                  <a:pt x="130366" y="233191"/>
                  <a:pt x="121185" y="209321"/>
                </a:cubicBezTo>
                <a:cubicBezTo>
                  <a:pt x="112004" y="185451"/>
                  <a:pt x="110168" y="176270"/>
                  <a:pt x="99151" y="154236"/>
                </a:cubicBezTo>
                <a:cubicBezTo>
                  <a:pt x="88134" y="132202"/>
                  <a:pt x="66101" y="93643"/>
                  <a:pt x="55084" y="77118"/>
                </a:cubicBezTo>
                <a:cubicBezTo>
                  <a:pt x="44067" y="60593"/>
                  <a:pt x="42231" y="67937"/>
                  <a:pt x="33050" y="55084"/>
                </a:cubicBezTo>
                <a:cubicBezTo>
                  <a:pt x="23869" y="42231"/>
                  <a:pt x="11934" y="21115"/>
                  <a:pt x="0" y="0"/>
                </a:cubicBez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0371" name="Object 83"/>
          <p:cNvGraphicFramePr>
            <a:graphicFrameLocks noChangeAspect="1"/>
          </p:cNvGraphicFramePr>
          <p:nvPr/>
        </p:nvGraphicFramePr>
        <p:xfrm>
          <a:off x="5907088" y="3733800"/>
          <a:ext cx="28892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27" imgW="126720" imgH="177480" progId="Equation.DSMT4">
                  <p:embed/>
                </p:oleObj>
              </mc:Choice>
              <mc:Fallback>
                <p:oleObj name="Equation" r:id="rId27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3733800"/>
                        <a:ext cx="288925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7456583" y="3025966"/>
            <a:ext cx="609600" cy="22860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6"/>
          <p:cNvGraphicFramePr>
            <a:graphicFrameLocks noChangeAspect="1"/>
          </p:cNvGraphicFramePr>
          <p:nvPr/>
        </p:nvGraphicFramePr>
        <p:xfrm>
          <a:off x="8077200" y="3048000"/>
          <a:ext cx="303859" cy="293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29" imgW="355446" imgH="228501" progId="Equation.DSMT4">
                  <p:embed/>
                </p:oleObj>
              </mc:Choice>
              <mc:Fallback>
                <p:oleObj name="Equation" r:id="rId29" imgW="35544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048000"/>
                        <a:ext cx="303859" cy="293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rot="5400000" flipH="1" flipV="1">
            <a:off x="7293636" y="2721637"/>
            <a:ext cx="685800" cy="424127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455978"/>
              </p:ext>
            </p:extLst>
          </p:nvPr>
        </p:nvGraphicFramePr>
        <p:xfrm>
          <a:off x="7696200" y="2362200"/>
          <a:ext cx="695854" cy="214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0" imgW="685800" imgH="228600" progId="Equation.DSMT4">
                  <p:embed/>
                </p:oleObj>
              </mc:Choice>
              <mc:Fallback>
                <p:oleObj name="Equation" r:id="rId30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362200"/>
                        <a:ext cx="695854" cy="2140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7734300" y="2781300"/>
            <a:ext cx="381000" cy="152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375" name="Object 87"/>
          <p:cNvGraphicFramePr>
            <a:graphicFrameLocks noChangeAspect="1"/>
          </p:cNvGraphicFramePr>
          <p:nvPr/>
        </p:nvGraphicFramePr>
        <p:xfrm>
          <a:off x="8064500" y="2700051"/>
          <a:ext cx="566738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1" imgW="558720" imgH="228600" progId="Equation.DSMT4">
                  <p:embed/>
                </p:oleObj>
              </mc:Choice>
              <mc:Fallback>
                <p:oleObj name="Equation" r:id="rId31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0" y="2700051"/>
                        <a:ext cx="566738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745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3" grpId="0"/>
      <p:bldP spid="30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Infinitesimal line element in plane polar coordinates</a:t>
            </a:r>
            <a:endParaRPr lang="en-US" sz="3800" dirty="0"/>
          </a:p>
        </p:txBody>
      </p:sp>
      <p:sp>
        <p:nvSpPr>
          <p:cNvPr id="4" name="Arc 3"/>
          <p:cNvSpPr/>
          <p:nvPr/>
        </p:nvSpPr>
        <p:spPr>
          <a:xfrm>
            <a:off x="3886200" y="3275806"/>
            <a:ext cx="381000" cy="381794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45504" y="43426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12184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59304" y="42664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1759104" y="2666206"/>
            <a:ext cx="3200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59304" y="2362200"/>
            <a:ext cx="2203296" cy="19042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937349" y="1711052"/>
            <a:ext cx="2971006" cy="2127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351338" y="2819400"/>
          <a:ext cx="5254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228402" imgH="177646" progId="Equation.DSMT4">
                  <p:embed/>
                </p:oleObj>
              </mc:Choice>
              <mc:Fallback>
                <p:oleObj name="Equation" r:id="rId3" imgW="228402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2819400"/>
                        <a:ext cx="525462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953000" y="2971800"/>
          <a:ext cx="21431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126780" imgH="164814" progId="Equation.DSMT4">
                  <p:embed/>
                </p:oleObj>
              </mc:Choice>
              <mc:Fallback>
                <p:oleObj name="Equation" r:id="rId5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214313" cy="277813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685800" y="1676400"/>
          <a:ext cx="99601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996010" cy="50958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735013" y="4800600"/>
          <a:ext cx="3157537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9" imgW="1409088" imgH="660113" progId="Equation.DSMT4">
                  <p:embed/>
                </p:oleObj>
              </mc:Choice>
              <mc:Fallback>
                <p:oleObj name="Equation" r:id="rId9" imgW="1409088" imgH="6601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4800600"/>
                        <a:ext cx="3157537" cy="1471613"/>
                      </a:xfrm>
                      <a:prstGeom prst="rect">
                        <a:avLst/>
                      </a:prstGeom>
                      <a:solidFill>
                        <a:srgbClr val="3366FF">
                          <a:alpha val="16862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7543800" y="4572000"/>
          <a:ext cx="1274763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1" imgW="545863" imgH="812447" progId="Equation.DSMT4">
                  <p:embed/>
                </p:oleObj>
              </mc:Choice>
              <mc:Fallback>
                <p:oleObj name="Equation" r:id="rId11" imgW="545863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572000"/>
                        <a:ext cx="1274763" cy="189865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5334000"/>
            <a:ext cx="487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6442200" y="1752600"/>
          <a:ext cx="2549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3" imgW="1091726" imgH="228501" progId="Equation.DSMT4">
                  <p:embed/>
                </p:oleObj>
              </mc:Choice>
              <mc:Fallback>
                <p:oleObj name="Equation" r:id="rId13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200" y="1752600"/>
                        <a:ext cx="2549400" cy="5334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4038600" y="1981200"/>
          <a:ext cx="6858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5" imgW="405872" imgH="177569" progId="Equation.DSMT4">
                  <p:embed/>
                </p:oleObj>
              </mc:Choice>
              <mc:Fallback>
                <p:oleObj name="Equation" r:id="rId15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81200"/>
                        <a:ext cx="685800" cy="30003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4975035" y="1882966"/>
            <a:ext cx="1055783" cy="33051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180" name="Object 12"/>
          <p:cNvGraphicFramePr>
            <a:graphicFrameLocks noChangeAspect="1"/>
          </p:cNvGraphicFramePr>
          <p:nvPr/>
        </p:nvGraphicFramePr>
        <p:xfrm>
          <a:off x="5398264" y="1686498"/>
          <a:ext cx="25344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7" imgW="202936" imgH="177569" progId="Equation.DSMT4">
                  <p:embed/>
                </p:oleObj>
              </mc:Choice>
              <mc:Fallback>
                <p:oleObj name="Equation" r:id="rId17" imgW="202936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8264" y="1686498"/>
                        <a:ext cx="253448" cy="21590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flipV="1">
            <a:off x="5529549" y="1899491"/>
            <a:ext cx="566451" cy="473726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031623" y="1771176"/>
            <a:ext cx="440922" cy="5947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181" name="Object 13"/>
          <p:cNvGraphicFramePr>
            <a:graphicFrameLocks noChangeAspect="1"/>
          </p:cNvGraphicFramePr>
          <p:nvPr/>
        </p:nvGraphicFramePr>
        <p:xfrm>
          <a:off x="5780183" y="2209800"/>
          <a:ext cx="292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9" imgW="291973" imgH="228501" progId="Equation.DSMT4">
                  <p:embed/>
                </p:oleObj>
              </mc:Choice>
              <mc:Fallback>
                <p:oleObj name="Equation" r:id="rId19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183" y="2209800"/>
                        <a:ext cx="2921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2" name="Object 14"/>
          <p:cNvGraphicFramePr>
            <a:graphicFrameLocks noChangeAspect="1"/>
          </p:cNvGraphicFramePr>
          <p:nvPr/>
        </p:nvGraphicFramePr>
        <p:xfrm>
          <a:off x="5030119" y="2176749"/>
          <a:ext cx="393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21" imgW="393529" imgH="228501" progId="Equation.DSMT4">
                  <p:embed/>
                </p:oleObj>
              </mc:Choice>
              <mc:Fallback>
                <p:oleObj name="Equation" r:id="rId21" imgW="39352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119" y="2176749"/>
                        <a:ext cx="393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43" name="Object 75"/>
          <p:cNvGraphicFramePr>
            <a:graphicFrameLocks noChangeAspect="1"/>
          </p:cNvGraphicFramePr>
          <p:nvPr/>
        </p:nvGraphicFramePr>
        <p:xfrm>
          <a:off x="228600" y="2438400"/>
          <a:ext cx="2514600" cy="352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23" imgW="1625600" imgH="228600" progId="Equation.DSMT4">
                  <p:embed/>
                </p:oleObj>
              </mc:Choice>
              <mc:Fallback>
                <p:oleObj name="Equation" r:id="rId23" imgW="162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38400"/>
                        <a:ext cx="2514600" cy="352022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44" name="Object 76"/>
          <p:cNvGraphicFramePr>
            <a:graphicFrameLocks noChangeAspect="1"/>
          </p:cNvGraphicFramePr>
          <p:nvPr/>
        </p:nvGraphicFramePr>
        <p:xfrm>
          <a:off x="0" y="3200400"/>
          <a:ext cx="3222626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25" imgW="2082800" imgH="228600" progId="Equation.DSMT4">
                  <p:embed/>
                </p:oleObj>
              </mc:Choice>
              <mc:Fallback>
                <p:oleObj name="Equation" r:id="rId25" imgW="2082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00400"/>
                        <a:ext cx="3222626" cy="352425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 rot="5400000">
            <a:off x="2438400" y="3276600"/>
            <a:ext cx="91440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245" name="Object 77"/>
          <p:cNvGraphicFramePr>
            <a:graphicFrameLocks noChangeAspect="1"/>
          </p:cNvGraphicFramePr>
          <p:nvPr/>
        </p:nvGraphicFramePr>
        <p:xfrm>
          <a:off x="381000" y="3886200"/>
          <a:ext cx="16303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27" imgW="1054100" imgH="228600" progId="Equation.DSMT4">
                  <p:embed/>
                </p:oleObj>
              </mc:Choice>
              <mc:Fallback>
                <p:oleObj name="Equation" r:id="rId27" imgW="1054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86200"/>
                        <a:ext cx="1630362" cy="352425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30"/>
          <p:cNvSpPr/>
          <p:nvPr/>
        </p:nvSpPr>
        <p:spPr>
          <a:xfrm>
            <a:off x="4135915" y="3650255"/>
            <a:ext cx="201975" cy="616945"/>
          </a:xfrm>
          <a:custGeom>
            <a:avLst/>
            <a:gdLst>
              <a:gd name="connsiteX0" fmla="*/ 165253 w 201975"/>
              <a:gd name="connsiteY0" fmla="*/ 616945 h 616945"/>
              <a:gd name="connsiteX1" fmla="*/ 198303 w 201975"/>
              <a:gd name="connsiteY1" fmla="*/ 550844 h 616945"/>
              <a:gd name="connsiteX2" fmla="*/ 187286 w 201975"/>
              <a:gd name="connsiteY2" fmla="*/ 440675 h 616945"/>
              <a:gd name="connsiteX3" fmla="*/ 154236 w 201975"/>
              <a:gd name="connsiteY3" fmla="*/ 297456 h 616945"/>
              <a:gd name="connsiteX4" fmla="*/ 121185 w 201975"/>
              <a:gd name="connsiteY4" fmla="*/ 209321 h 616945"/>
              <a:gd name="connsiteX5" fmla="*/ 99151 w 201975"/>
              <a:gd name="connsiteY5" fmla="*/ 154236 h 616945"/>
              <a:gd name="connsiteX6" fmla="*/ 55084 w 201975"/>
              <a:gd name="connsiteY6" fmla="*/ 77118 h 616945"/>
              <a:gd name="connsiteX7" fmla="*/ 33050 w 201975"/>
              <a:gd name="connsiteY7" fmla="*/ 55084 h 616945"/>
              <a:gd name="connsiteX8" fmla="*/ 0 w 201975"/>
              <a:gd name="connsiteY8" fmla="*/ 0 h 6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75" h="616945">
                <a:moveTo>
                  <a:pt x="165253" y="616945"/>
                </a:moveTo>
                <a:cubicBezTo>
                  <a:pt x="179942" y="598583"/>
                  <a:pt x="194631" y="580222"/>
                  <a:pt x="198303" y="550844"/>
                </a:cubicBezTo>
                <a:cubicBezTo>
                  <a:pt x="201975" y="521466"/>
                  <a:pt x="194631" y="482906"/>
                  <a:pt x="187286" y="440675"/>
                </a:cubicBezTo>
                <a:cubicBezTo>
                  <a:pt x="179941" y="398444"/>
                  <a:pt x="165253" y="336015"/>
                  <a:pt x="154236" y="297456"/>
                </a:cubicBezTo>
                <a:cubicBezTo>
                  <a:pt x="143219" y="258897"/>
                  <a:pt x="130366" y="233191"/>
                  <a:pt x="121185" y="209321"/>
                </a:cubicBezTo>
                <a:cubicBezTo>
                  <a:pt x="112004" y="185451"/>
                  <a:pt x="110168" y="176270"/>
                  <a:pt x="99151" y="154236"/>
                </a:cubicBezTo>
                <a:cubicBezTo>
                  <a:pt x="88134" y="132202"/>
                  <a:pt x="66101" y="93643"/>
                  <a:pt x="55084" y="77118"/>
                </a:cubicBezTo>
                <a:cubicBezTo>
                  <a:pt x="44067" y="60593"/>
                  <a:pt x="42231" y="67937"/>
                  <a:pt x="33050" y="55084"/>
                </a:cubicBezTo>
                <a:cubicBezTo>
                  <a:pt x="23869" y="42231"/>
                  <a:pt x="11934" y="21115"/>
                  <a:pt x="0" y="0"/>
                </a:cubicBez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bject 83"/>
          <p:cNvGraphicFramePr>
            <a:graphicFrameLocks noChangeAspect="1"/>
          </p:cNvGraphicFramePr>
          <p:nvPr/>
        </p:nvGraphicFramePr>
        <p:xfrm>
          <a:off x="4446434" y="3737472"/>
          <a:ext cx="28892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29" imgW="126720" imgH="177480" progId="Equation.DSMT4">
                  <p:embed/>
                </p:oleObj>
              </mc:Choice>
              <mc:Fallback>
                <p:oleObj name="Equation" r:id="rId29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434" y="3737472"/>
                        <a:ext cx="288925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Elemental area in plane polar coordinates</a:t>
            </a:r>
            <a:endParaRPr lang="en-US" sz="3800" dirty="0"/>
          </a:p>
        </p:txBody>
      </p:sp>
      <p:sp>
        <p:nvSpPr>
          <p:cNvPr id="4" name="Arc 3"/>
          <p:cNvSpPr/>
          <p:nvPr/>
        </p:nvSpPr>
        <p:spPr>
          <a:xfrm>
            <a:off x="3636820" y="3220386"/>
            <a:ext cx="685800" cy="381794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45504" y="43426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12184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59304" y="42664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1759104" y="2666206"/>
            <a:ext cx="3200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59304" y="2362200"/>
            <a:ext cx="2203296" cy="19042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746849" y="1526855"/>
            <a:ext cx="3352006" cy="2127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351338" y="2819400"/>
          <a:ext cx="5254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228402" imgH="177646" progId="Equation.DSMT4">
                  <p:embed/>
                </p:oleObj>
              </mc:Choice>
              <mc:Fallback>
                <p:oleObj name="Equation" r:id="rId3" imgW="228402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2819400"/>
                        <a:ext cx="525462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953000" y="2971800"/>
          <a:ext cx="21431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5" imgW="126780" imgH="164814" progId="Equation.DSMT4">
                  <p:embed/>
                </p:oleObj>
              </mc:Choice>
              <mc:Fallback>
                <p:oleObj name="Equation" r:id="rId5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214313" cy="277813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6172200" y="1752600"/>
          <a:ext cx="2549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7" imgW="1091726" imgH="228501" progId="Equation.DSMT4">
                  <p:embed/>
                </p:oleObj>
              </mc:Choice>
              <mc:Fallback>
                <p:oleObj name="Equation" r:id="rId7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752600"/>
                        <a:ext cx="2549400" cy="5334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3581400" y="2438400"/>
          <a:ext cx="6858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9" imgW="405872" imgH="177569" progId="Equation.DSMT4">
                  <p:embed/>
                </p:oleObj>
              </mc:Choice>
              <mc:Fallback>
                <p:oleObj name="Equation" r:id="rId9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685800" cy="30003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le 21"/>
          <p:cNvSpPr/>
          <p:nvPr/>
        </p:nvSpPr>
        <p:spPr>
          <a:xfrm rot="2381694">
            <a:off x="5030714" y="1343064"/>
            <a:ext cx="933742" cy="851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5630863" y="2212593"/>
          <a:ext cx="4873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1" imgW="291973" imgH="228501" progId="Equation.DSMT4">
                  <p:embed/>
                </p:oleObj>
              </mc:Choice>
              <mc:Fallback>
                <p:oleObj name="Equation" r:id="rId11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863" y="2212593"/>
                        <a:ext cx="487362" cy="374650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4627563" y="2090738"/>
          <a:ext cx="6635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3" imgW="393529" imgH="228501" progId="Equation.DSMT4">
                  <p:embed/>
                </p:oleObj>
              </mc:Choice>
              <mc:Fallback>
                <p:oleObj name="Equation" r:id="rId13" imgW="39352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2090738"/>
                        <a:ext cx="663575" cy="385762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0" y="1676400"/>
            <a:ext cx="270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Elemental area:  </a:t>
            </a:r>
            <a:endParaRPr lang="en-US" sz="2800" dirty="0"/>
          </a:p>
        </p:txBody>
      </p:sp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609600" y="2133600"/>
          <a:ext cx="18970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5" imgW="812447" imgH="215806" progId="Equation.DSMT4">
                  <p:embed/>
                </p:oleObj>
              </mc:Choice>
              <mc:Fallback>
                <p:oleObj name="Equation" r:id="rId15" imgW="812447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1897062" cy="492125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6-Point Star 29"/>
          <p:cNvSpPr/>
          <p:nvPr/>
        </p:nvSpPr>
        <p:spPr>
          <a:xfrm>
            <a:off x="2590800" y="4495800"/>
            <a:ext cx="1371600" cy="1524000"/>
          </a:xfrm>
          <a:prstGeom prst="star6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Area of Circle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5518992" y="1774175"/>
            <a:ext cx="620617" cy="57746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4909851" y="1838899"/>
            <a:ext cx="620618" cy="511369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Summing Junction 23"/>
          <p:cNvSpPr/>
          <p:nvPr/>
        </p:nvSpPr>
        <p:spPr>
          <a:xfrm>
            <a:off x="5377149" y="1665383"/>
            <a:ext cx="228600" cy="228600"/>
          </a:xfrm>
          <a:prstGeom prst="flowChartSummingJunct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/>
      <p:bldP spid="30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c 26"/>
          <p:cNvSpPr/>
          <p:nvPr/>
        </p:nvSpPr>
        <p:spPr>
          <a:xfrm rot="5801897">
            <a:off x="4310723" y="40968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Cylindrical Coordinate System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4177952" y="4559996"/>
            <a:ext cx="990600" cy="7620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343400" y="49530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5062081" y="5519281"/>
            <a:ext cx="544882" cy="4561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663466" y="5412288"/>
            <a:ext cx="1351120" cy="836112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5562600" y="5943600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7" imgW="164957" imgH="241091" progId="Equation.DSMT4">
                  <p:embed/>
                </p:oleObj>
              </mc:Choice>
              <mc:Fallback>
                <p:oleObj name="Equation" r:id="rId7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943600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976978"/>
              </p:ext>
            </p:extLst>
          </p:nvPr>
        </p:nvGraphicFramePr>
        <p:xfrm>
          <a:off x="3352800" y="5994400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9" imgW="164957" imgH="241091" progId="Equation.DSMT4">
                  <p:embed/>
                </p:oleObj>
              </mc:Choice>
              <mc:Fallback>
                <p:oleObj name="Equation" r:id="rId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994400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4636196" y="4977531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5043488" y="465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465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 flipH="1" flipV="1">
            <a:off x="4075656" y="32635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8844" y="31242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5701430" y="35434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35434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16200000" flipV="1">
            <a:off x="4826174" y="26664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6"/>
          <p:cNvGraphicFramePr>
            <a:graphicFrameLocks noChangeAspect="1"/>
          </p:cNvGraphicFramePr>
          <p:nvPr/>
        </p:nvGraphicFramePr>
        <p:xfrm>
          <a:off x="5233466" y="23450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4" imgW="152334" imgH="228501" progId="Equation.DSMT4">
                  <p:embed/>
                </p:oleObj>
              </mc:Choice>
              <mc:Fallback>
                <p:oleObj name="Equation" r:id="rId14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23450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0800000" flipV="1">
            <a:off x="4597052" y="3126287"/>
            <a:ext cx="594986" cy="455112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4520852" y="3124199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5" imgW="164957" imgH="241091" progId="Equation.DSMT4">
                  <p:embed/>
                </p:oleObj>
              </mc:Choice>
              <mc:Fallback>
                <p:oleObj name="Equation" r:id="rId15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3124199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77744" y="41529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254152" y="44451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gnetic Disk 25"/>
          <p:cNvSpPr/>
          <p:nvPr/>
        </p:nvSpPr>
        <p:spPr>
          <a:xfrm>
            <a:off x="3127332" y="220980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785430" y="4437249"/>
            <a:ext cx="1459772" cy="67507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438400" y="4971016"/>
                <a:ext cx="4109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acc>
                  </m:oMath>
                </a14:m>
                <a:r>
                  <a:rPr lang="az-Cyrl-AZ" baseline="-25000" dirty="0" smtClean="0">
                    <a:latin typeface="Calibri"/>
                  </a:rPr>
                  <a:t>Ф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971016"/>
                <a:ext cx="410946" cy="362984"/>
              </a:xfrm>
              <a:prstGeom prst="rect">
                <a:avLst/>
              </a:prstGeom>
              <a:blipFill rotWithShape="1">
                <a:blip r:embed="rId16"/>
                <a:stretch>
                  <a:fillRect t="-5000" r="-23881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 flipH="1" flipV="1">
            <a:off x="3318159" y="4551220"/>
            <a:ext cx="685795" cy="546213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897960"/>
              </p:ext>
            </p:extLst>
          </p:nvPr>
        </p:nvGraphicFramePr>
        <p:xfrm>
          <a:off x="3733800" y="4598987"/>
          <a:ext cx="2921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7" imgW="126835" imgH="202936" progId="Equation.DSMT4">
                  <p:embed/>
                </p:oleObj>
              </mc:Choice>
              <mc:Fallback>
                <p:oleObj name="Equation" r:id="rId17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98987"/>
                        <a:ext cx="29210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7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5" grpId="0"/>
      <p:bldP spid="26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Transformation of coordinates</a:t>
            </a:r>
            <a:endParaRPr lang="en-US" sz="3200" dirty="0"/>
          </a:p>
        </p:txBody>
      </p:sp>
      <p:sp>
        <p:nvSpPr>
          <p:cNvPr id="53" name="Rectangle 52"/>
          <p:cNvSpPr/>
          <p:nvPr/>
        </p:nvSpPr>
        <p:spPr>
          <a:xfrm>
            <a:off x="228600" y="1066800"/>
            <a:ext cx="2514600" cy="1295400"/>
          </a:xfrm>
          <a:prstGeom prst="rect">
            <a:avLst/>
          </a:prstGeom>
          <a:solidFill>
            <a:schemeClr val="bg1">
              <a:lumMod val="75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815975" y="1016669"/>
          <a:ext cx="13731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787400" imgH="622300" progId="Equation.DSMT4">
                  <p:embed/>
                </p:oleObj>
              </mc:Choice>
              <mc:Fallback>
                <p:oleObj name="Equation" r:id="rId3" imgW="787400" imgH="622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1016669"/>
                        <a:ext cx="1373188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54"/>
          <p:cNvSpPr/>
          <p:nvPr/>
        </p:nvSpPr>
        <p:spPr>
          <a:xfrm>
            <a:off x="270830" y="2567846"/>
            <a:ext cx="2514600" cy="2004153"/>
          </a:xfrm>
          <a:prstGeom prst="rect">
            <a:avLst/>
          </a:prstGeom>
          <a:solidFill>
            <a:schemeClr val="bg1">
              <a:lumMod val="75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9"/>
          <p:cNvGraphicFramePr>
            <a:graphicFrameLocks noChangeAspect="1"/>
          </p:cNvGraphicFramePr>
          <p:nvPr/>
        </p:nvGraphicFramePr>
        <p:xfrm>
          <a:off x="792163" y="2561366"/>
          <a:ext cx="1506537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863600" imgH="914400" progId="Equation.DSMT4">
                  <p:embed/>
                </p:oleObj>
              </mc:Choice>
              <mc:Fallback>
                <p:oleObj name="Equation" r:id="rId5" imgW="8636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2561366"/>
                        <a:ext cx="1506537" cy="193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Arc 32"/>
          <p:cNvSpPr/>
          <p:nvPr/>
        </p:nvSpPr>
        <p:spPr>
          <a:xfrm rot="5801897">
            <a:off x="4310723" y="32586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245504" y="39624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65296" y="5193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267200" y="3580606"/>
            <a:ext cx="366410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944744"/>
              </p:ext>
            </p:extLst>
          </p:nvPr>
        </p:nvGraphicFramePr>
        <p:xfrm>
          <a:off x="4508500" y="36083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7" imgW="126835" imgH="202936" progId="Equation.DSMT4">
                  <p:embed/>
                </p:oleObj>
              </mc:Choice>
              <mc:Fallback>
                <p:oleObj name="Equation" r:id="rId7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6083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694552"/>
              </p:ext>
            </p:extLst>
          </p:nvPr>
        </p:nvGraphicFramePr>
        <p:xfrm>
          <a:off x="4426104" y="41148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9" imgW="152268" imgH="164957" progId="Equation.DSMT4">
                  <p:embed/>
                </p:oleObj>
              </mc:Choice>
              <mc:Fallback>
                <p:oleObj name="Equation" r:id="rId9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6104" y="41148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rot="5400000" flipH="1" flipV="1">
            <a:off x="2859958" y="2168448"/>
            <a:ext cx="2820194" cy="72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40304" y="838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4075656" y="24253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258844" y="22860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030900"/>
              </p:ext>
            </p:extLst>
          </p:nvPr>
        </p:nvGraphicFramePr>
        <p:xfrm>
          <a:off x="5701430" y="27052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1" imgW="164957" imgH="241091" progId="Equation.DSMT4">
                  <p:embed/>
                </p:oleObj>
              </mc:Choice>
              <mc:Fallback>
                <p:oleObj name="Equation" r:id="rId11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27052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Arrow Connector 64"/>
          <p:cNvCxnSpPr/>
          <p:nvPr/>
        </p:nvCxnSpPr>
        <p:spPr>
          <a:xfrm rot="16200000" flipV="1">
            <a:off x="4826174" y="18282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581445"/>
              </p:ext>
            </p:extLst>
          </p:nvPr>
        </p:nvGraphicFramePr>
        <p:xfrm>
          <a:off x="5233466" y="15068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13" imgW="152334" imgH="228501" progId="Equation.DSMT4">
                  <p:embed/>
                </p:oleObj>
              </mc:Choice>
              <mc:Fallback>
                <p:oleObj name="Equation" r:id="rId13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15068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rot="10800000" flipV="1">
            <a:off x="4502304" y="2288086"/>
            <a:ext cx="689734" cy="302713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337272"/>
              </p:ext>
            </p:extLst>
          </p:nvPr>
        </p:nvGraphicFramePr>
        <p:xfrm>
          <a:off x="4520852" y="2195687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5" imgW="164957" imgH="241091" progId="Equation.DSMT4">
                  <p:embed/>
                </p:oleObj>
              </mc:Choice>
              <mc:Fallback>
                <p:oleObj name="Equation" r:id="rId15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2195687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Straight Connector 68"/>
          <p:cNvCxnSpPr/>
          <p:nvPr/>
        </p:nvCxnSpPr>
        <p:spPr>
          <a:xfrm rot="5400000">
            <a:off x="4077744" y="33147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H="1">
            <a:off x="4254152" y="36069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67200" y="3581400"/>
            <a:ext cx="366410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206904" y="3569668"/>
            <a:ext cx="1072028" cy="17526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2859958" y="2169242"/>
            <a:ext cx="2820194" cy="72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40304" y="838994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3740304" y="4397708"/>
            <a:ext cx="1357793" cy="78389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962400" y="4818616"/>
                <a:ext cx="4109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acc>
                  </m:oMath>
                </a14:m>
                <a:r>
                  <a:rPr lang="az-Cyrl-AZ" baseline="-25000" dirty="0" smtClean="0">
                    <a:latin typeface="Calibri"/>
                  </a:rPr>
                  <a:t>Ф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18616"/>
                <a:ext cx="410946" cy="362984"/>
              </a:xfrm>
              <a:prstGeom prst="rect">
                <a:avLst/>
              </a:prstGeom>
              <a:blipFill rotWithShape="1">
                <a:blip r:embed="rId17"/>
                <a:stretch>
                  <a:fillRect t="-5000" r="-23881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/>
          <p:cNvCxnSpPr/>
          <p:nvPr/>
        </p:nvCxnSpPr>
        <p:spPr>
          <a:xfrm flipH="1">
            <a:off x="2785430" y="3601235"/>
            <a:ext cx="1459772" cy="67507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3" name="Arc 82"/>
          <p:cNvSpPr/>
          <p:nvPr/>
        </p:nvSpPr>
        <p:spPr>
          <a:xfrm flipH="1" flipV="1">
            <a:off x="3428999" y="3730098"/>
            <a:ext cx="685795" cy="546213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030802"/>
              </p:ext>
            </p:extLst>
          </p:nvPr>
        </p:nvGraphicFramePr>
        <p:xfrm>
          <a:off x="3810000" y="3733800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8" imgW="126835" imgH="202936" progId="Equation.DSMT4">
                  <p:embed/>
                </p:oleObj>
              </mc:Choice>
              <mc:Fallback>
                <p:oleObj name="Equation" r:id="rId18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733800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743200" y="3810000"/>
                <a:ext cx="4109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acc>
                  </m:oMath>
                </a14:m>
                <a:r>
                  <a:rPr lang="az-Cyrl-AZ" baseline="-25000" dirty="0" smtClean="0">
                    <a:latin typeface="Calibri"/>
                  </a:rPr>
                  <a:t>Ф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810000"/>
                <a:ext cx="410946" cy="362984"/>
              </a:xfrm>
              <a:prstGeom prst="rect">
                <a:avLst/>
              </a:prstGeom>
              <a:blipFill rotWithShape="1">
                <a:blip r:embed="rId19"/>
                <a:stretch>
                  <a:fillRect t="-5000" r="-23881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Connector 84"/>
          <p:cNvCxnSpPr/>
          <p:nvPr/>
        </p:nvCxnSpPr>
        <p:spPr>
          <a:xfrm>
            <a:off x="4321366" y="1981200"/>
            <a:ext cx="838200" cy="304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3200400" y="2819400"/>
            <a:ext cx="15240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722783" y="267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Z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1" name="Flowchart: Magnetic Disk 70"/>
          <p:cNvSpPr/>
          <p:nvPr/>
        </p:nvSpPr>
        <p:spPr>
          <a:xfrm>
            <a:off x="3127332" y="137160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Transformation of unit vectors</a:t>
            </a:r>
            <a:endParaRPr lang="en-US" sz="3200" dirty="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452283"/>
              </p:ext>
            </p:extLst>
          </p:nvPr>
        </p:nvGraphicFramePr>
        <p:xfrm>
          <a:off x="228600" y="5546725"/>
          <a:ext cx="335280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1930400" imgH="711200" progId="Equation.DSMT4">
                  <p:embed/>
                </p:oleObj>
              </mc:Choice>
              <mc:Fallback>
                <p:oleObj name="Equation" r:id="rId3" imgW="19304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46725"/>
                        <a:ext cx="3352800" cy="12350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077361"/>
              </p:ext>
            </p:extLst>
          </p:nvPr>
        </p:nvGraphicFramePr>
        <p:xfrm>
          <a:off x="5702300" y="5565775"/>
          <a:ext cx="33655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1854200" imgH="711200" progId="Equation.DSMT4">
                  <p:embed/>
                </p:oleObj>
              </mc:Choice>
              <mc:Fallback>
                <p:oleObj name="Equation" r:id="rId5" imgW="1854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5565775"/>
                        <a:ext cx="3365500" cy="1292225"/>
                      </a:xfrm>
                      <a:prstGeom prst="rect">
                        <a:avLst/>
                      </a:prstGeom>
                      <a:solidFill>
                        <a:srgbClr val="FFCC00">
                          <a:alpha val="56078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Arc 32"/>
          <p:cNvSpPr/>
          <p:nvPr/>
        </p:nvSpPr>
        <p:spPr>
          <a:xfrm rot="5801897">
            <a:off x="4310723" y="32586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245504" y="39624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65296" y="5193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267200" y="3580606"/>
            <a:ext cx="366410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9754"/>
              </p:ext>
            </p:extLst>
          </p:nvPr>
        </p:nvGraphicFramePr>
        <p:xfrm>
          <a:off x="4508500" y="36083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7" imgW="126835" imgH="202936" progId="Equation.DSMT4">
                  <p:embed/>
                </p:oleObj>
              </mc:Choice>
              <mc:Fallback>
                <p:oleObj name="Equation" r:id="rId7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6083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474884"/>
              </p:ext>
            </p:extLst>
          </p:nvPr>
        </p:nvGraphicFramePr>
        <p:xfrm>
          <a:off x="4426104" y="41148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9" imgW="152268" imgH="164957" progId="Equation.DSMT4">
                  <p:embed/>
                </p:oleObj>
              </mc:Choice>
              <mc:Fallback>
                <p:oleObj name="Equation" r:id="rId9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6104" y="41148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rot="5400000" flipH="1" flipV="1">
            <a:off x="2859958" y="2168448"/>
            <a:ext cx="2820194" cy="72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40304" y="838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4075656" y="24253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258844" y="22860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37335"/>
              </p:ext>
            </p:extLst>
          </p:nvPr>
        </p:nvGraphicFramePr>
        <p:xfrm>
          <a:off x="5701430" y="27052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1" imgW="164957" imgH="241091" progId="Equation.DSMT4">
                  <p:embed/>
                </p:oleObj>
              </mc:Choice>
              <mc:Fallback>
                <p:oleObj name="Equation" r:id="rId11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27052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Arrow Connector 64"/>
          <p:cNvCxnSpPr/>
          <p:nvPr/>
        </p:nvCxnSpPr>
        <p:spPr>
          <a:xfrm rot="16200000" flipV="1">
            <a:off x="4826174" y="18282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25442"/>
              </p:ext>
            </p:extLst>
          </p:nvPr>
        </p:nvGraphicFramePr>
        <p:xfrm>
          <a:off x="5233466" y="15068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3" imgW="152334" imgH="228501" progId="Equation.DSMT4">
                  <p:embed/>
                </p:oleObj>
              </mc:Choice>
              <mc:Fallback>
                <p:oleObj name="Equation" r:id="rId13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15068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rot="10800000" flipV="1">
            <a:off x="4502304" y="2288086"/>
            <a:ext cx="689734" cy="302713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080494"/>
              </p:ext>
            </p:extLst>
          </p:nvPr>
        </p:nvGraphicFramePr>
        <p:xfrm>
          <a:off x="4520852" y="2195687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5" imgW="164957" imgH="241091" progId="Equation.DSMT4">
                  <p:embed/>
                </p:oleObj>
              </mc:Choice>
              <mc:Fallback>
                <p:oleObj name="Equation" r:id="rId15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2195687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Straight Connector 68"/>
          <p:cNvCxnSpPr/>
          <p:nvPr/>
        </p:nvCxnSpPr>
        <p:spPr>
          <a:xfrm rot="5400000">
            <a:off x="4077744" y="33147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H="1">
            <a:off x="4254152" y="36069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67200" y="3581400"/>
            <a:ext cx="366410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206904" y="3569668"/>
            <a:ext cx="1072028" cy="17526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2859958" y="2169242"/>
            <a:ext cx="2820194" cy="72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40304" y="838994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4609548" y="1188156"/>
            <a:ext cx="1752600" cy="1783644"/>
            <a:chOff x="7620000" y="819856"/>
            <a:chExt cx="1752600" cy="1783644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9107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2256542"/>
                </p:ext>
              </p:extLst>
            </p:nvPr>
          </p:nvGraphicFramePr>
          <p:xfrm>
            <a:off x="8960556" y="1460500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7" name="Equation" r:id="rId17" imgW="152334" imgH="228501" progId="Equation.DSMT4">
                    <p:embed/>
                  </p:oleObj>
                </mc:Choice>
                <mc:Fallback>
                  <p:oleObj name="Equation" r:id="rId17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0556" y="1460500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108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8" name="Equation" r:id="rId19" imgW="164957" imgH="241091" progId="Equation.DSMT4">
                    <p:embed/>
                  </p:oleObj>
                </mc:Choice>
                <mc:Fallback>
                  <p:oleObj name="Equation" r:id="rId19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109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9" name="Equation" r:id="rId21" imgW="152334" imgH="228501" progId="Equation.DSMT4">
                    <p:embed/>
                  </p:oleObj>
                </mc:Choice>
                <mc:Fallback>
                  <p:oleObj name="Equation" r:id="rId21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866638"/>
              </p:ext>
            </p:extLst>
          </p:nvPr>
        </p:nvGraphicFramePr>
        <p:xfrm>
          <a:off x="5569104" y="2243667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23" imgW="126835" imgH="202936" progId="Equation.DSMT4">
                  <p:embed/>
                </p:oleObj>
              </mc:Choice>
              <mc:Fallback>
                <p:oleObj name="Equation" r:id="rId2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104" y="2243667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074975"/>
              </p:ext>
            </p:extLst>
          </p:nvPr>
        </p:nvGraphicFramePr>
        <p:xfrm>
          <a:off x="4743604" y="239553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24" imgW="126835" imgH="202936" progId="Equation.DSMT4">
                  <p:embed/>
                </p:oleObj>
              </mc:Choice>
              <mc:Fallback>
                <p:oleObj name="Equation" r:id="rId24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604" y="239553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Flowchart: Magnetic Disk 70"/>
          <p:cNvSpPr/>
          <p:nvPr/>
        </p:nvSpPr>
        <p:spPr>
          <a:xfrm>
            <a:off x="3127332" y="137160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7"/>
          <p:cNvGrpSpPr/>
          <p:nvPr/>
        </p:nvGrpSpPr>
        <p:grpSpPr>
          <a:xfrm>
            <a:off x="7391400" y="1170710"/>
            <a:ext cx="1752600" cy="1783644"/>
            <a:chOff x="7620000" y="819856"/>
            <a:chExt cx="1752600" cy="1783644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846625"/>
                </p:ext>
              </p:extLst>
            </p:nvPr>
          </p:nvGraphicFramePr>
          <p:xfrm>
            <a:off x="8960556" y="1460500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2" name="Equation" r:id="rId25" imgW="152334" imgH="228501" progId="Equation.DSMT4">
                    <p:embed/>
                  </p:oleObj>
                </mc:Choice>
                <mc:Fallback>
                  <p:oleObj name="Equation" r:id="rId25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0556" y="1460500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3" name="Equation" r:id="rId26" imgW="164957" imgH="241091" progId="Equation.DSMT4">
                    <p:embed/>
                  </p:oleObj>
                </mc:Choice>
                <mc:Fallback>
                  <p:oleObj name="Equation" r:id="rId26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4" name="Equation" r:id="rId27" imgW="152334" imgH="228501" progId="Equation.DSMT4">
                    <p:embed/>
                  </p:oleObj>
                </mc:Choice>
                <mc:Fallback>
                  <p:oleObj name="Equation" r:id="rId27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3" name="Straight Arrow Connector 72"/>
          <p:cNvCxnSpPr/>
          <p:nvPr/>
        </p:nvCxnSpPr>
        <p:spPr>
          <a:xfrm flipH="1">
            <a:off x="6844992" y="2270069"/>
            <a:ext cx="1149504" cy="794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8031051" y="2285996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369224"/>
              </p:ext>
            </p:extLst>
          </p:nvPr>
        </p:nvGraphicFramePr>
        <p:xfrm>
          <a:off x="8628366" y="270691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28" imgW="164957" imgH="241091" progId="Equation.DSMT4">
                  <p:embed/>
                </p:oleObj>
              </mc:Choice>
              <mc:Fallback>
                <p:oleObj name="Equation" r:id="rId28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8366" y="270691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35166"/>
              </p:ext>
            </p:extLst>
          </p:nvPr>
        </p:nvGraphicFramePr>
        <p:xfrm>
          <a:off x="8394700" y="22367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29" imgW="126835" imgH="202936" progId="Equation.DSMT4">
                  <p:embed/>
                </p:oleObj>
              </mc:Choice>
              <mc:Fallback>
                <p:oleObj name="Equation" r:id="rId29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4700" y="22367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7010400" y="2243328"/>
            <a:ext cx="983302" cy="49987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58854"/>
              </p:ext>
            </p:extLst>
          </p:nvPr>
        </p:nvGraphicFramePr>
        <p:xfrm>
          <a:off x="7278776" y="2553992"/>
          <a:ext cx="2921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30" imgW="126835" imgH="202936" progId="Equation.DSMT4">
                  <p:embed/>
                </p:oleObj>
              </mc:Choice>
              <mc:Fallback>
                <p:oleObj name="Equation" r:id="rId30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776" y="2553992"/>
                        <a:ext cx="29210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8"/>
          <p:cNvSpPr/>
          <p:nvPr/>
        </p:nvSpPr>
        <p:spPr>
          <a:xfrm flipH="1" flipV="1">
            <a:off x="7502661" y="2362200"/>
            <a:ext cx="235104" cy="272533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 rot="16200000" flipH="1" flipV="1">
            <a:off x="8128181" y="2149521"/>
            <a:ext cx="235104" cy="272533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48018"/>
              </p:ext>
            </p:extLst>
          </p:nvPr>
        </p:nvGraphicFramePr>
        <p:xfrm>
          <a:off x="7010400" y="179786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31" imgW="152334" imgH="228501" progId="Equation.DSMT4">
                  <p:embed/>
                </p:oleObj>
              </mc:Choice>
              <mc:Fallback>
                <p:oleObj name="Equation" r:id="rId31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79786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89574" y="187399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781800" y="2590800"/>
                <a:ext cx="4109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acc>
                  </m:oMath>
                </a14:m>
                <a:r>
                  <a:rPr lang="az-Cyrl-AZ" baseline="-25000" dirty="0" smtClean="0">
                    <a:latin typeface="Calibri"/>
                  </a:rPr>
                  <a:t>Ф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590800"/>
                <a:ext cx="410946" cy="362984"/>
              </a:xfrm>
              <a:prstGeom prst="rect">
                <a:avLst/>
              </a:prstGeom>
              <a:blipFill rotWithShape="1">
                <a:blip r:embed="rId32"/>
                <a:stretch>
                  <a:fillRect t="-5000" r="-23881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Arrow Connector 79"/>
          <p:cNvCxnSpPr/>
          <p:nvPr/>
        </p:nvCxnSpPr>
        <p:spPr>
          <a:xfrm flipH="1">
            <a:off x="3740304" y="4397708"/>
            <a:ext cx="1357793" cy="78389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962400" y="4818616"/>
                <a:ext cx="4109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acc>
                  </m:oMath>
                </a14:m>
                <a:r>
                  <a:rPr lang="az-Cyrl-AZ" baseline="-25000" dirty="0" smtClean="0">
                    <a:latin typeface="Calibri"/>
                  </a:rPr>
                  <a:t>Ф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18616"/>
                <a:ext cx="410946" cy="362984"/>
              </a:xfrm>
              <a:prstGeom prst="rect">
                <a:avLst/>
              </a:prstGeom>
              <a:blipFill rotWithShape="1">
                <a:blip r:embed="rId33"/>
                <a:stretch>
                  <a:fillRect t="-5000" r="-23881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/>
          <p:cNvCxnSpPr/>
          <p:nvPr/>
        </p:nvCxnSpPr>
        <p:spPr>
          <a:xfrm flipH="1">
            <a:off x="2785430" y="3601235"/>
            <a:ext cx="1459772" cy="67507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3" name="Arc 82"/>
          <p:cNvSpPr/>
          <p:nvPr/>
        </p:nvSpPr>
        <p:spPr>
          <a:xfrm flipH="1" flipV="1">
            <a:off x="3428999" y="3730098"/>
            <a:ext cx="685795" cy="546213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450070"/>
              </p:ext>
            </p:extLst>
          </p:nvPr>
        </p:nvGraphicFramePr>
        <p:xfrm>
          <a:off x="3810000" y="3733800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34" imgW="126835" imgH="202936" progId="Equation.DSMT4">
                  <p:embed/>
                </p:oleObj>
              </mc:Choice>
              <mc:Fallback>
                <p:oleObj name="Equation" r:id="rId34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733800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743200" y="3810000"/>
                <a:ext cx="4109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acc>
                  </m:oMath>
                </a14:m>
                <a:r>
                  <a:rPr lang="az-Cyrl-AZ" baseline="-25000" dirty="0" smtClean="0">
                    <a:latin typeface="Calibri"/>
                  </a:rPr>
                  <a:t>Ф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810000"/>
                <a:ext cx="410946" cy="362984"/>
              </a:xfrm>
              <a:prstGeom prst="rect">
                <a:avLst/>
              </a:prstGeom>
              <a:blipFill rotWithShape="1">
                <a:blip r:embed="rId35"/>
                <a:stretch>
                  <a:fillRect t="-5000" r="-23881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37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c 26"/>
          <p:cNvSpPr/>
          <p:nvPr/>
        </p:nvSpPr>
        <p:spPr>
          <a:xfrm rot="5801897">
            <a:off x="4310723" y="40968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Derivatives of unit vectors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343400" y="49530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152400" y="200025"/>
          <a:ext cx="1295400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7" imgW="558720" imgH="1333440" progId="Equation.DSMT4">
                  <p:embed/>
                </p:oleObj>
              </mc:Choice>
              <mc:Fallback>
                <p:oleObj name="Equation" r:id="rId7" imgW="558720" imgH="1333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0025"/>
                        <a:ext cx="1295400" cy="3106738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 flipH="1" flipV="1">
            <a:off x="4075656" y="32635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8844" y="31242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5701430" y="35434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9" imgW="164957" imgH="241091" progId="Equation.DSMT4">
                  <p:embed/>
                </p:oleObj>
              </mc:Choice>
              <mc:Fallback>
                <p:oleObj name="Equation" r:id="rId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35434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16200000" flipV="1">
            <a:off x="4826174" y="26664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6"/>
          <p:cNvGraphicFramePr>
            <a:graphicFrameLocks noChangeAspect="1"/>
          </p:cNvGraphicFramePr>
          <p:nvPr/>
        </p:nvGraphicFramePr>
        <p:xfrm>
          <a:off x="5233466" y="23450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23450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0800000" flipV="1">
            <a:off x="4597052" y="3126287"/>
            <a:ext cx="594986" cy="455112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4520852" y="3124199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3124199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77744" y="41529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254152" y="44451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76200" y="3482975"/>
          <a:ext cx="1512888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5" imgW="647700" imgH="1333500" progId="Equation.DSMT4">
                  <p:embed/>
                </p:oleObj>
              </mc:Choice>
              <mc:Fallback>
                <p:oleObj name="Equation" r:id="rId15" imgW="647700" imgH="1333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482975"/>
                        <a:ext cx="1512888" cy="311467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6959600" y="1076325"/>
          <a:ext cx="1155700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7" imgW="495000" imgH="1282680" progId="Equation.DSMT4">
                  <p:embed/>
                </p:oleObj>
              </mc:Choice>
              <mc:Fallback>
                <p:oleObj name="Equation" r:id="rId17" imgW="49500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1076325"/>
                        <a:ext cx="1155700" cy="2992438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26" name="Flowchart: Magnetic Disk 25"/>
          <p:cNvSpPr/>
          <p:nvPr/>
        </p:nvSpPr>
        <p:spPr>
          <a:xfrm>
            <a:off x="3127332" y="220980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3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249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1. Co-ordinate Systems Continued…</vt:lpstr>
      <vt:lpstr>Infinitesimal line element in plane polar coordinates</vt:lpstr>
      <vt:lpstr>Taylor series expansion</vt:lpstr>
      <vt:lpstr>Infinitesimal line element in plane polar coordinates</vt:lpstr>
      <vt:lpstr>Elemental area in plane polar coordinates</vt:lpstr>
      <vt:lpstr>Cylindrical Coordinate System</vt:lpstr>
      <vt:lpstr>Transformation of coordinates</vt:lpstr>
      <vt:lpstr>Transformation of unit vectors</vt:lpstr>
      <vt:lpstr>Derivatives of unit vectors</vt:lpstr>
      <vt:lpstr>PowerPoint Presentation</vt:lpstr>
      <vt:lpstr>Infinitesimal area element</vt:lpstr>
      <vt:lpstr>Infinitesimal Volume element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Co-ordinate Systems Continued…</dc:title>
  <dc:creator>iitp</dc:creator>
  <cp:lastModifiedBy>iitp</cp:lastModifiedBy>
  <cp:revision>2</cp:revision>
  <dcterms:created xsi:type="dcterms:W3CDTF">2019-08-13T11:33:06Z</dcterms:created>
  <dcterms:modified xsi:type="dcterms:W3CDTF">2019-08-13T11:34:14Z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