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0" r:id="rId2"/>
    <p:sldId id="257" r:id="rId3"/>
    <p:sldId id="258" r:id="rId4"/>
    <p:sldId id="259" r:id="rId5"/>
    <p:sldId id="260" r:id="rId6"/>
    <p:sldId id="297" r:id="rId7"/>
    <p:sldId id="308" r:id="rId8"/>
    <p:sldId id="352" r:id="rId9"/>
    <p:sldId id="325" r:id="rId10"/>
    <p:sldId id="309" r:id="rId11"/>
    <p:sldId id="301" r:id="rId12"/>
    <p:sldId id="299" r:id="rId13"/>
    <p:sldId id="300" r:id="rId14"/>
    <p:sldId id="310" r:id="rId15"/>
    <p:sldId id="302" r:id="rId16"/>
    <p:sldId id="358" r:id="rId17"/>
    <p:sldId id="303" r:id="rId18"/>
    <p:sldId id="356" r:id="rId19"/>
    <p:sldId id="357" r:id="rId20"/>
    <p:sldId id="305" r:id="rId21"/>
    <p:sldId id="314" r:id="rId22"/>
    <p:sldId id="354" r:id="rId23"/>
    <p:sldId id="304" r:id="rId24"/>
    <p:sldId id="355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1.wmf"/><Relationship Id="rId1" Type="http://schemas.openxmlformats.org/officeDocument/2006/relationships/image" Target="../media/image17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6T00:55:02.8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19832 10541 425 0,'0'0'117'0,"0"0"-90"0,0-3-18 0,0 3 1 16,0 0 11-16,0 0 0 0,0 0 11 15,0 0 0-15,0 0 1 16,0 0-2-16,0 0-4 15,0 0-6-15,0 0-6 16,0 0-4-16,0 0 1 16,0 0 6-16,0 0 19 15,0 0 10-15,0 0 14 0,0 0 4 16,0 0 0-16,0 0-1 16,0 0-8-16,0 0-9 0,0 0-19 15,0 0-8-15,0 0-11 16,0 0-1-16,0 0 2 15,0 0 1-15,0 0 2 16,0 0 3-16,0 0 3 16,0 0-1-16,0 0-1 15,0-1-2 1,0 1-5-16,0 0 0 16,0 0-5-16,0 0-1 15,0 0-4-15,0 0 2 0,0 0-2 16,0 0 0-16,0 0 1 15,0 0 0-15,0 0 1 16,0 0-2-16,0 0 3 16,0 0-1-16,0 0 1 15,0 0-1-15,0 0 0 0,0 0 0 16,0 0-2-16,0 0 2 16,0 0-1-16,0 0-2 15,0 0-8-15,0 0-2 16,0 0-7-16,0 0-4 15,0 0-2-15,0 0-2 0,2 0 0 16,2 1 4-16,-2 0 7 16,0-1 3-16,2 0 6 15,-2 0 3-15,3 0-84 16,-3 0 77-16,0-1-38 16,-2 0-37-16</inkml:trace>
  <inkml:trace contextRef="#ctx0" brushRef="#br0" timeOffset="4280.3">19548 11054 136 0,'0'0'71'0,"0"0"-43"16,0 0-20-16,0 0 14 16,0 0-10-16,2 3 0 15,-1-1 7-15,-1-2 13 16,2 5 8-16,-2-4 15 16,0-1 3-1,0 0 7-15,1 2 1 0,-1-1-1 16,0-1-2-16,0 0-4 15,0 0-1-15,0 0-3 16,0 0 0-16,0 0 0 16,0 0 0-16,0 0-6 15,0 0-4-15,0 0-6 16,0 0-7-16,0 0-7 0,0 0-5 16,0 0-3-16,0 2-1 15,0 1 0-15,0-2 1 16,0 0 1-16,0-1-2 15,0 0-2-15,0 0 0 16,0 0-4-16,0 0-4 16,0 0-2-1,0 0-1-15,0 0-3 16,0 0 3-16,0 0 0 16,0 0 0-16,0 0 2 15,0 0 3-15,0 2-1 16,0-2 1-16,-1 0 1 15,1 0-1-15,0 0 0 16,0 0 0-16,0 0 2 0,0 0-2 0,0 0 0 16,0 0-1-16,0 0 2 15,0 0-4-15,0 0-1 16,0 0 1-16,5 2-5 16,0 0 3-16,5 1-3 15,-1-2 2-15,2 0-2 16,31 0 0-16,-25-4 3 0,0-2-1 15,2 0 2-15,-2 0-1 16,1-2 1-16,-1-1 2 0,1 4-1 16,-2-1-1-16,-1 2 1 15,-2 1-2-15,0 2-1 16,-3-1 3-16,0 1-2 31,1 2 1-31,-3-1 1 16,2 2 2-16,-1-1 0 0,1-2 1 15,-1 0 1-15,-1 0 1 16,2 0-1-16,-1-3-3 16,-2 0 3-16,0 0-4 15,0-2-2-15,2 5 0 16,-2-3-2-16,2 2-1 0,0 1 1 16,-1-2 3-16,2 2-3 15,1 0 1-15,-1-3 0 16,0 0 4-16,-6 1-2 15,4 0-1-15,-3 0 1 16,-1 1-2-16,-1-1-1 16,-3 1 0-16,0 1 1 15,0 0-5-15,0 0 1 16,0 0 3-16,0 0-2 16,0 0 0-16,8-1 3 15,4-1-2-15,2 0 2 16,29-9 3-16,-29 4 1 15,3 1-4-15,1 0 1 16,-5 1 2-16,-1 0-5 0,0 1 5 16,-3 1-4-16,-2 1 0 15,-4 0-2-15,3 1-1 16,-3 1 1-16,-3 0-2 0,0 0 3 16,0 0 0-16,0 0 4 15,0 0-4-15,0 0 4 16,0 0 0-16,0 0 0 15,0 0 1-15,0 0-3 16,0 0 1-16,0 0 0 16,0 0-1-16,0 0 0 0,0 0 3 15,0 0 1-15,0 0-1 16,0 0 2-16,0 0 0 16,0 0 0-1,0 0 1-15,0 0-1 16,0 0-2-16,0 0-2 15,0 0 2-15,0 0 0 16,0 0-2-16,0 0 0 16,0 0 2-16,0 0 1 15,0 0 2-15,0 0 2 16,0 0-4-16,0 0 4 0,0 0-1 16,0 0 2-16,0 0 3 0,0 0-1 15,0 0-1-15,0-1-1 16,0 0 1-16,0 0-4 15,0 0 0-15,0 0-3 16,-2-9-2-16,1-3-3 31,-5-30 2-31,4 29-1 16,1-1-1-16,-3-2 1 0,1 1-1 16,1-1 3-16,-3 0-3 15,2 0 4-15,2 1-4 16,-2-3 0-16,-2 4 1 15,4 0 0-15,-1 1 0 16,1-3-1-16,1 5 0 0,-2-2 0 16,0-2 1-16,2 6 0 15,0-4-1-15,-2 2 1 16,2 1 1-16,0 3-2 16,-1-4 0-16,0 4 2 15,1 2-2-15,0 0 0 0,-2-1 3 16,2 2-3-1,-3-3 3-15,3 2 0 16,-1-1 2-16,1-1-1 16,-2-1 2-16,2-1 0 15,-2 1-1-15,2-1 0 16,0-1 0-16,0 1 1 16,0 1-2-16,0 0 0 15,0 1-4-15,2-1 2 0,0 0 1 16,-2 0 4-16,1 1-5 15,-1-2 2-15,0 1-3 0,0 3 0 16,2-1 2-16,-2 2-3 16,0 3-1-16,0 0-7 15,0 2 4-15,0 0-5 16,0 0-2-16,0 0-13 16,0 0-13-16,0 0-33 0,0 0-12 15,0 0 56-15,0 0-47 16,0 0-26-16</inkml:trace>
  <inkml:trace contextRef="#ctx0" brushRef="#br0" timeOffset="8681.06">19340 10027 118 0,'-1'0'134'0,"1"0"-28"16,0 0-59-16,0 0 22 0,0 0-51 15,0 0-31-15,0 0 17 16,-1 0-33-16,-1 0-37 16</inkml:trace>
  <inkml:trace contextRef="#ctx0" brushRef="#br0" timeOffset="8796.62">19329 10025 55 0,'0'0'40'0,"-1"0"-17"0,0 0-16 15,0 0 7-15,-1 0-4 16,1 0-7-16</inkml:trace>
  <inkml:trace contextRef="#ctx0" brushRef="#br1" timeOffset="29966.54">19310 9949 246 0,'-1'1'101'16,"0"0"-67"-16,-1-1-26 0,2 2 11 16,0-1 3-16,0 1 12 15,0-2 1-15,0 2 21 16,0-2 13-16,0 2 28 15,0 3 10 1,0-2 3-16,0 1-2 16,-1 0-6-16,0 0-2 15,0-2-17-15,-1 1-14 16,1 0-24-16,0-1-6 16,0-1-8-16,0-1 0 0,0 1-4 15,1 0-3-15,-2-1-5 16,2 0 3-16,0 0-4 15,0 0-5-15,0 0-4 16,0 0-1-16,0 0 1 16,3 2 0-16,11 3 4 15,3-3 0-15,32-1-1 0,-25-7 3 16,3-3 0-16,3 0-1 16,1-1-6-1,-1 2 2-15,1 1-2 16,-3-1-4-16,-2 1 2 15,-3 2 0-15,-2 2 1 16,-2 2 0-16,-4-2 2 16,0 1 0-16,-4 1-4 15,-2 1 3-15,-2 0-1 16,0-1-4-16,-5 1 1 0,2 0 0 16,-4 0 1-16,0 0-2 0,0 0 4 15,0 0 1-15,0 0 1 16,0 0 2-16,0 0 2 15,0 0 1-15,0 0-1 16,0 0-2-16,0 0-1 16,0 0 0-16,0 0-2 15,0 0-2-15,0 0 0 0,0 0-3 16,0 0 2-16,0 0 0 16,0 0 0-16,0 0-1 15,0 0-2-15,9 4 1 16,1 10-2-16,30 29 1 15,-27-24 1 1,2 2 1-16,0 5 3 16,0 2 0-16,-2 5 1 15,1 1 4-15,-2 1-4 16,0 0 0-16,-4 0-3 16,2 0 2-16,-1-6-5 15,-1-3-1-15,-2-2 2 0,0-4-3 16,-2-4-4-16,1-1-5 0,-3-6-12 15,1-1-9-15,-1-4-22 16,3-4-19-16,-1-6 45 16,3-3-36-16,-3-7-18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0900E-56F9-4BC2-854D-7B95D100DD5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1A9FA-731D-42F4-90C2-4E398A78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39F3-1A4A-4AF1-B98A-3176B82F377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4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294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338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21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070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83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997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45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59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25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4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595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1A8FB-33C9-484B-89CB-ACEAA583202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CDFE-E1FB-4833-9F19-289B25398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4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1.wmf"/><Relationship Id="rId3" Type="http://schemas.openxmlformats.org/officeDocument/2006/relationships/image" Target="../media/image33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2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9.jpe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4.wmf"/><Relationship Id="rId3" Type="http://schemas.openxmlformats.org/officeDocument/2006/relationships/image" Target="../media/image65.pn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6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0.wmf"/><Relationship Id="rId3" Type="http://schemas.openxmlformats.org/officeDocument/2006/relationships/image" Target="../media/image16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9.wmf"/><Relationship Id="rId5" Type="http://schemas.openxmlformats.org/officeDocument/2006/relationships/image" Target="../media/image17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/>
              <a:t>Highlights of the course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616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Work Energy Theorem- Physical interpretation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11867"/>
              </p:ext>
            </p:extLst>
          </p:nvPr>
        </p:nvGraphicFramePr>
        <p:xfrm>
          <a:off x="3457575" y="838200"/>
          <a:ext cx="16652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3" imgW="787320" imgH="482400" progId="Equation.DSMT4">
                  <p:embed/>
                </p:oleObj>
              </mc:Choice>
              <mc:Fallback>
                <p:oleObj name="Equation" r:id="rId3" imgW="787320" imgH="482400" progId="Equation.DSMT4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838200"/>
                        <a:ext cx="1665288" cy="10191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219200" y="4775548"/>
            <a:ext cx="1905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done on the particle by the total force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" y="1981200"/>
            <a:ext cx="8229600" cy="792162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Energy Theorem- is a mathematical consequence of Newton’s second law.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2971800"/>
            <a:ext cx="8229600" cy="79216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 of this integral depends on knowing</a:t>
            </a:r>
            <a:r>
              <a:rPr lang="en-US" sz="3200" dirty="0">
                <a:latin typeface="+mj-lt"/>
                <a:ea typeface="+mj-ea"/>
                <a:cs typeface="+mj-cs"/>
              </a:rPr>
              <a:t> what path the particle actually follows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981200" y="4541838"/>
            <a:ext cx="1828800" cy="792162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886200" y="4712777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257800" y="4560377"/>
            <a:ext cx="1828800" cy="792162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Work-Energy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Theorem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9" name="AutoShape 9" descr="Image result for Sad smiley"/>
          <p:cNvSpPr>
            <a:spLocks noChangeAspect="1" noChangeArrowheads="1"/>
          </p:cNvSpPr>
          <p:nvPr/>
        </p:nvSpPr>
        <p:spPr bwMode="auto">
          <a:xfrm>
            <a:off x="155575" y="-1279525"/>
            <a:ext cx="302895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1" name="AutoShape 11" descr="Image result for Sad smiley"/>
          <p:cNvSpPr>
            <a:spLocks noChangeAspect="1" noChangeArrowheads="1"/>
          </p:cNvSpPr>
          <p:nvPr/>
        </p:nvSpPr>
        <p:spPr bwMode="auto">
          <a:xfrm>
            <a:off x="155575" y="-1279525"/>
            <a:ext cx="302895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93" name="Picture 13" descr="Image result for Sad smiley"/>
          <p:cNvPicPr>
            <a:picLocks noChangeAspect="1" noChangeArrowheads="1"/>
          </p:cNvPicPr>
          <p:nvPr/>
        </p:nvPicPr>
        <p:blipFill>
          <a:blip r:embed="rId5"/>
          <a:srcRect b="10704"/>
          <a:stretch>
            <a:fillRect/>
          </a:stretch>
        </p:blipFill>
        <p:spPr bwMode="auto">
          <a:xfrm>
            <a:off x="7467600" y="4484177"/>
            <a:ext cx="1371600" cy="1078423"/>
          </a:xfrm>
          <a:prstGeom prst="rect">
            <a:avLst/>
          </a:prstGeom>
          <a:noFill/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029200" y="5805624"/>
            <a:ext cx="2286000" cy="79216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Conservative forces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600200" y="5818324"/>
            <a:ext cx="2286000" cy="79216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Constrained motion</a:t>
            </a:r>
          </a:p>
        </p:txBody>
      </p:sp>
      <p:pic>
        <p:nvPicPr>
          <p:cNvPr id="46095" name="Picture 15" descr="Image result for Happy smile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1716" y="5526224"/>
            <a:ext cx="1586084" cy="1331776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F715AA-2CB2-40FA-BF9F-1AA2E6CDA05F}"/>
              </a:ext>
            </a:extLst>
          </p:cNvPr>
          <p:cNvSpPr txBox="1"/>
          <p:nvPr/>
        </p:nvSpPr>
        <p:spPr>
          <a:xfrm>
            <a:off x="1568116" y="3939403"/>
            <a:ext cx="616016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N" dirty="0"/>
              <a:t>It needs to know the solution in order to apply the theorem.</a:t>
            </a:r>
          </a:p>
        </p:txBody>
      </p:sp>
    </p:spTree>
    <p:extLst>
      <p:ext uri="{BB962C8B-B14F-4D97-AF65-F5344CB8AC3E}">
        <p14:creationId xmlns:p14="http://schemas.microsoft.com/office/powerpoint/2010/main" val="920288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Conservative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Definition: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7921015" cy="2492990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The forces whose work integral does not depend on the</a:t>
            </a:r>
          </a:p>
          <a:p>
            <a:r>
              <a:rPr lang="en-US" sz="2400" b="1" dirty="0"/>
              <a:t>particular path but only on the end points are called as </a:t>
            </a:r>
          </a:p>
          <a:p>
            <a:r>
              <a:rPr lang="en-US" sz="2400" b="1" dirty="0"/>
              <a:t>Conservative Forces  </a:t>
            </a:r>
            <a:r>
              <a:rPr lang="en-US" sz="2400" b="1" dirty="0">
                <a:solidFill>
                  <a:srgbClr val="FF0000"/>
                </a:solidFill>
                <a:latin typeface="Agency FB" pitchFamily="34" charset="0"/>
              </a:rPr>
              <a:t>[Implications will be shown shortly]</a:t>
            </a:r>
          </a:p>
          <a:p>
            <a:endParaRPr lang="en-US" sz="2400" b="1" dirty="0"/>
          </a:p>
          <a:p>
            <a:r>
              <a:rPr lang="en-US" sz="2400" b="1" dirty="0"/>
              <a:t>Examples are work done by a uniform force, central force </a:t>
            </a:r>
            <a:r>
              <a:rPr lang="en-US" sz="2400" b="1" dirty="0" err="1"/>
              <a:t>etc</a:t>
            </a:r>
            <a:endParaRPr lang="en-US" sz="2400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4096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 Work done by a uniform Force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908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55218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a constant force, work done only depends on the net displacement and not on the path followed.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667000" y="30099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781300" y="21717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171700" y="17399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473200" y="15494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736600" y="15748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19200" y="3327400"/>
            <a:ext cx="1612900" cy="6350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0" y="2743200"/>
            <a:ext cx="2133600" cy="3048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81300" y="3200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422656"/>
              </p:ext>
            </p:extLst>
          </p:nvPr>
        </p:nvGraphicFramePr>
        <p:xfrm>
          <a:off x="3836988" y="1025525"/>
          <a:ext cx="16668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4" imgW="787320" imgH="495000" progId="Equation.DSMT4">
                  <p:embed/>
                </p:oleObj>
              </mc:Choice>
              <mc:Fallback>
                <p:oleObj name="Equation" r:id="rId4" imgW="787320" imgH="495000" progId="Equation.DSMT4">
                  <p:embed/>
                  <p:pic>
                    <p:nvPicPr>
                      <p:cNvPr id="522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1025525"/>
                        <a:ext cx="1666875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441930"/>
              </p:ext>
            </p:extLst>
          </p:nvPr>
        </p:nvGraphicFramePr>
        <p:xfrm>
          <a:off x="5970588" y="1025525"/>
          <a:ext cx="18827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6" imgW="888840" imgH="495000" progId="Equation.DSMT4">
                  <p:embed/>
                </p:oleObj>
              </mc:Choice>
              <mc:Fallback>
                <p:oleObj name="Equation" r:id="rId6" imgW="888840" imgH="495000" progId="Equation.DSMT4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1025525"/>
                        <a:ext cx="1882775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5937"/>
              </p:ext>
            </p:extLst>
          </p:nvPr>
        </p:nvGraphicFramePr>
        <p:xfrm>
          <a:off x="5360988" y="2128838"/>
          <a:ext cx="188277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8" imgW="888840" imgH="495000" progId="Equation.DSMT4">
                  <p:embed/>
                </p:oleObj>
              </mc:Choice>
              <mc:Fallback>
                <p:oleObj name="Equation" r:id="rId8" imgW="888840" imgH="495000" progId="Equation.DSMT4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8" y="2128838"/>
                        <a:ext cx="1882775" cy="10461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4038600" y="4572000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10" imgW="1295280" imgH="253800" progId="Equation.DSMT4">
                  <p:embed/>
                </p:oleObj>
              </mc:Choice>
              <mc:Fallback>
                <p:oleObj name="Equation" r:id="rId10" imgW="1295280" imgH="253800" progId="Equation.DSMT4">
                  <p:embed/>
                  <p:pic>
                    <p:nvPicPr>
                      <p:cNvPr id="52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72000"/>
                        <a:ext cx="2743200" cy="5365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9CD0E0-068F-436F-9BD4-68E35E874C5E}"/>
              </a:ext>
            </a:extLst>
          </p:cNvPr>
          <p:cNvCxnSpPr>
            <a:stCxn id="19" idx="2"/>
          </p:cNvCxnSpPr>
          <p:nvPr/>
        </p:nvCxnSpPr>
        <p:spPr>
          <a:xfrm flipH="1" flipV="1">
            <a:off x="914399" y="1841500"/>
            <a:ext cx="1866901" cy="143510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0296FB8B-E86B-48D4-812D-A08C16265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716928"/>
              </p:ext>
            </p:extLst>
          </p:nvPr>
        </p:nvGraphicFramePr>
        <p:xfrm>
          <a:off x="5105400" y="3571875"/>
          <a:ext cx="2393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12" imgW="1130040" imgH="253800" progId="Equation.DSMT4">
                  <p:embed/>
                </p:oleObj>
              </mc:Choice>
              <mc:Fallback>
                <p:oleObj name="Equation" r:id="rId12" imgW="1130040" imgH="253800" progId="Equation.DSMT4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0296FB8B-E86B-48D4-812D-A08C16265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71875"/>
                        <a:ext cx="2393950" cy="5365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772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963E-6 C 0.00538 -0.00232 0.00747 -0.00695 0.01268 -0.00927 C 0.01702 -0.01806 0.01389 -0.01413 0.02379 -0.01852 C 0.02691 -0.01991 0.03212 -0.02593 0.03212 -0.02593 C 0.03525 -0.03218 0.03924 -0.03542 0.04323 -0.04075 C 0.04618 -0.05232 0.04775 -0.07339 0.04184 -0.08334 C 0.0408 -0.08519 0.03889 -0.08565 0.03768 -0.08704 C 0.03455 -0.09052 0.03212 -0.09445 0.02934 -0.09815 C 0.0224 -0.10741 0.0217 -0.11644 0.01129 -0.12038 C -1.94444E-6 -0.12477 -0.01215 -0.12524 -0.02344 -0.12964 C -0.03819 -0.13519 -0.01753 -0.12639 -0.03732 -0.13519 C -0.03871 -0.13589 -0.04149 -0.13704 -0.04149 -0.13704 C -0.04618 -0.14329 -0.04635 -0.14862 -0.04982 -0.15556 C -0.04948 -0.16783 -0.04687 -0.21112 -0.04982 -0.22778 C -0.05087 -0.2338 -0.05798 -0.23334 -0.06232 -0.23519 C -0.06371 -0.23589 -0.06649 -0.23704 -0.06649 -0.23704 C -0.08194 -0.23589 -0.08802 -0.23751 -0.09982 -0.22964 C -0.11302 -0.22084 -0.0908 -0.23172 -0.11232 -0.22223 C -0.11371 -0.22153 -0.11649 -0.22038 -0.11649 -0.22038 C -0.1309 -0.22107 -0.14531 -0.22061 -0.15955 -0.22223 C -0.16597 -0.22292 -0.17031 -0.22894 -0.17621 -0.23149 C -0.18038 -0.23079 -0.18455 -0.23079 -0.18871 -0.22964 C -0.19166 -0.22894 -0.19705 -0.22593 -0.19705 -0.22593 C -0.20035 -0.21945 -0.2026 -0.21552 -0.20816 -0.21297 C -0.20868 -0.21112 -0.20955 -0.20927 -0.20955 -0.20741 C -0.20955 -0.20556 -0.20816 -0.20186 -0.20816 -0.20186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715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 that work done only depends on initial and final radial distances, and not on the particular path.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 Work Done by a Central Force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4200" y="1143000"/>
            <a:ext cx="8001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Central force is a radial force which depends only on the distance from the origin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8100" y="3008312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3960812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14400" y="2817812"/>
            <a:ext cx="1219200" cy="11430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270000" y="2436812"/>
            <a:ext cx="1295400" cy="1244600"/>
          </a:xfrm>
          <a:custGeom>
            <a:avLst/>
            <a:gdLst>
              <a:gd name="connsiteX0" fmla="*/ 1003300 w 1017478"/>
              <a:gd name="connsiteY0" fmla="*/ 850900 h 850900"/>
              <a:gd name="connsiteX1" fmla="*/ 1016000 w 1017478"/>
              <a:gd name="connsiteY1" fmla="*/ 812800 h 850900"/>
              <a:gd name="connsiteX2" fmla="*/ 965200 w 1017478"/>
              <a:gd name="connsiteY2" fmla="*/ 698500 h 850900"/>
              <a:gd name="connsiteX3" fmla="*/ 939800 w 1017478"/>
              <a:gd name="connsiteY3" fmla="*/ 622300 h 850900"/>
              <a:gd name="connsiteX4" fmla="*/ 889000 w 1017478"/>
              <a:gd name="connsiteY4" fmla="*/ 546100 h 850900"/>
              <a:gd name="connsiteX5" fmla="*/ 876300 w 1017478"/>
              <a:gd name="connsiteY5" fmla="*/ 508000 h 850900"/>
              <a:gd name="connsiteX6" fmla="*/ 838200 w 1017478"/>
              <a:gd name="connsiteY6" fmla="*/ 469900 h 850900"/>
              <a:gd name="connsiteX7" fmla="*/ 787400 w 1017478"/>
              <a:gd name="connsiteY7" fmla="*/ 393700 h 850900"/>
              <a:gd name="connsiteX8" fmla="*/ 749300 w 1017478"/>
              <a:gd name="connsiteY8" fmla="*/ 355600 h 850900"/>
              <a:gd name="connsiteX9" fmla="*/ 647700 w 1017478"/>
              <a:gd name="connsiteY9" fmla="*/ 241300 h 850900"/>
              <a:gd name="connsiteX10" fmla="*/ 609600 w 1017478"/>
              <a:gd name="connsiteY10" fmla="*/ 228600 h 850900"/>
              <a:gd name="connsiteX11" fmla="*/ 533400 w 1017478"/>
              <a:gd name="connsiteY11" fmla="*/ 165100 h 850900"/>
              <a:gd name="connsiteX12" fmla="*/ 482600 w 1017478"/>
              <a:gd name="connsiteY12" fmla="*/ 152400 h 850900"/>
              <a:gd name="connsiteX13" fmla="*/ 355600 w 1017478"/>
              <a:gd name="connsiteY13" fmla="*/ 114300 h 850900"/>
              <a:gd name="connsiteX14" fmla="*/ 215900 w 1017478"/>
              <a:gd name="connsiteY14" fmla="*/ 63500 h 850900"/>
              <a:gd name="connsiteX15" fmla="*/ 139700 w 1017478"/>
              <a:gd name="connsiteY15" fmla="*/ 38100 h 850900"/>
              <a:gd name="connsiteX16" fmla="*/ 76200 w 1017478"/>
              <a:gd name="connsiteY16" fmla="*/ 25400 h 850900"/>
              <a:gd name="connsiteX17" fmla="*/ 0 w 1017478"/>
              <a:gd name="connsiteY17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7478" h="850900">
                <a:moveTo>
                  <a:pt x="1003300" y="850900"/>
                </a:moveTo>
                <a:cubicBezTo>
                  <a:pt x="1007533" y="838200"/>
                  <a:pt x="1017478" y="826105"/>
                  <a:pt x="1016000" y="812800"/>
                </a:cubicBezTo>
                <a:cubicBezTo>
                  <a:pt x="1004796" y="711967"/>
                  <a:pt x="994607" y="764665"/>
                  <a:pt x="965200" y="698500"/>
                </a:cubicBezTo>
                <a:cubicBezTo>
                  <a:pt x="954326" y="674034"/>
                  <a:pt x="954652" y="644577"/>
                  <a:pt x="939800" y="622300"/>
                </a:cubicBezTo>
                <a:cubicBezTo>
                  <a:pt x="922867" y="596900"/>
                  <a:pt x="898653" y="575060"/>
                  <a:pt x="889000" y="546100"/>
                </a:cubicBezTo>
                <a:cubicBezTo>
                  <a:pt x="884767" y="533400"/>
                  <a:pt x="883726" y="519139"/>
                  <a:pt x="876300" y="508000"/>
                </a:cubicBezTo>
                <a:cubicBezTo>
                  <a:pt x="866337" y="493056"/>
                  <a:pt x="849227" y="484077"/>
                  <a:pt x="838200" y="469900"/>
                </a:cubicBezTo>
                <a:cubicBezTo>
                  <a:pt x="819458" y="445803"/>
                  <a:pt x="808986" y="415286"/>
                  <a:pt x="787400" y="393700"/>
                </a:cubicBezTo>
                <a:cubicBezTo>
                  <a:pt x="774700" y="381000"/>
                  <a:pt x="760798" y="369398"/>
                  <a:pt x="749300" y="355600"/>
                </a:cubicBezTo>
                <a:cubicBezTo>
                  <a:pt x="716720" y="316503"/>
                  <a:pt x="704699" y="260300"/>
                  <a:pt x="647700" y="241300"/>
                </a:cubicBezTo>
                <a:lnTo>
                  <a:pt x="609600" y="228600"/>
                </a:lnTo>
                <a:cubicBezTo>
                  <a:pt x="586714" y="205714"/>
                  <a:pt x="564342" y="178361"/>
                  <a:pt x="533400" y="165100"/>
                </a:cubicBezTo>
                <a:cubicBezTo>
                  <a:pt x="517357" y="158224"/>
                  <a:pt x="499318" y="157416"/>
                  <a:pt x="482600" y="152400"/>
                </a:cubicBezTo>
                <a:cubicBezTo>
                  <a:pt x="328002" y="106021"/>
                  <a:pt x="472689" y="143572"/>
                  <a:pt x="355600" y="114300"/>
                </a:cubicBezTo>
                <a:cubicBezTo>
                  <a:pt x="275730" y="61053"/>
                  <a:pt x="361410" y="112003"/>
                  <a:pt x="215900" y="63500"/>
                </a:cubicBezTo>
                <a:cubicBezTo>
                  <a:pt x="190500" y="55033"/>
                  <a:pt x="165954" y="43351"/>
                  <a:pt x="139700" y="38100"/>
                </a:cubicBezTo>
                <a:cubicBezTo>
                  <a:pt x="118533" y="33867"/>
                  <a:pt x="97025" y="31080"/>
                  <a:pt x="76200" y="25400"/>
                </a:cubicBezTo>
                <a:cubicBezTo>
                  <a:pt x="50369" y="18355"/>
                  <a:pt x="0" y="0"/>
                  <a:pt x="0" y="0"/>
                </a:cubicBezTo>
              </a:path>
            </a:pathLst>
          </a:cu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08200" y="2436812"/>
            <a:ext cx="406400" cy="393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2286000" y="2563812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512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63812"/>
                        <a:ext cx="838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>
            <a:stCxn id="18" idx="9"/>
            <a:endCxn id="18" idx="14"/>
          </p:cNvCxnSpPr>
          <p:nvPr/>
        </p:nvCxnSpPr>
        <p:spPr>
          <a:xfrm flipH="1" flipV="1">
            <a:off x="1544873" y="2529693"/>
            <a:ext cx="549745" cy="260065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536700" y="3313112"/>
          <a:ext cx="241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5" imgW="114201" imgH="203024" progId="Equation.DSMT4">
                  <p:embed/>
                </p:oleObj>
              </mc:Choice>
              <mc:Fallback>
                <p:oleObj name="Equation" r:id="rId5" imgW="114201" imgH="203024" progId="Equation.DSMT4">
                  <p:embed/>
                  <p:pic>
                    <p:nvPicPr>
                      <p:cNvPr id="512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313112"/>
                        <a:ext cx="241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762000" y="2055812"/>
          <a:ext cx="18875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7" imgW="1079032" imgH="253890" progId="Equation.DSMT4">
                  <p:embed/>
                </p:oleObj>
              </mc:Choice>
              <mc:Fallback>
                <p:oleObj name="Equation" r:id="rId7" imgW="1079032" imgH="253890" progId="Equation.DSMT4">
                  <p:embed/>
                  <p:pic>
                    <p:nvPicPr>
                      <p:cNvPr id="5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5812"/>
                        <a:ext cx="1887537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581400" y="1676400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Motion in a plane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250086"/>
              </p:ext>
            </p:extLst>
          </p:nvPr>
        </p:nvGraphicFramePr>
        <p:xfrm>
          <a:off x="3760788" y="2120900"/>
          <a:ext cx="16668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9" imgW="787320" imgH="495000" progId="Equation.DSMT4">
                  <p:embed/>
                </p:oleObj>
              </mc:Choice>
              <mc:Fallback>
                <p:oleObj name="Equation" r:id="rId9" imgW="787320" imgH="495000" progId="Equation.DSMT4">
                  <p:embed/>
                  <p:pic>
                    <p:nvPicPr>
                      <p:cNvPr id="51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2120900"/>
                        <a:ext cx="1666875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75809"/>
              </p:ext>
            </p:extLst>
          </p:nvPr>
        </p:nvGraphicFramePr>
        <p:xfrm>
          <a:off x="4741863" y="3340100"/>
          <a:ext cx="38195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11" imgW="1803240" imgH="495000" progId="Equation.DSMT4">
                  <p:embed/>
                </p:oleObj>
              </mc:Choice>
              <mc:Fallback>
                <p:oleObj name="Equation" r:id="rId11" imgW="1803240" imgH="495000" progId="Equation.DSMT4">
                  <p:embed/>
                  <p:pic>
                    <p:nvPicPr>
                      <p:cNvPr id="51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340100"/>
                        <a:ext cx="3819525" cy="10445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4953000" y="4406900"/>
          <a:ext cx="19907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13" imgW="939600" imgH="495000" progId="Equation.DSMT4">
                  <p:embed/>
                </p:oleObj>
              </mc:Choice>
              <mc:Fallback>
                <p:oleObj name="Equation" r:id="rId13" imgW="939600" imgH="495000" progId="Equation.DSMT4">
                  <p:embed/>
                  <p:pic>
                    <p:nvPicPr>
                      <p:cNvPr id="51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06900"/>
                        <a:ext cx="1990725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BABAD11-B377-412D-A9F2-48E3799C90FB}"/>
              </a:ext>
            </a:extLst>
          </p:cNvPr>
          <p:cNvSpPr txBox="1"/>
          <p:nvPr/>
        </p:nvSpPr>
        <p:spPr>
          <a:xfrm>
            <a:off x="360781" y="4542358"/>
            <a:ext cx="311383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N" b="1" dirty="0"/>
              <a:t>It follows that</a:t>
            </a:r>
          </a:p>
          <a:p>
            <a:r>
              <a:rPr lang="en-IN" b="1" dirty="0"/>
              <a:t> the work by a central force around a closed path is zero.</a:t>
            </a:r>
          </a:p>
        </p:txBody>
      </p:sp>
    </p:spTree>
    <p:extLst>
      <p:ext uri="{BB962C8B-B14F-4D97-AF65-F5344CB8AC3E}">
        <p14:creationId xmlns:p14="http://schemas.microsoft.com/office/powerpoint/2010/main" val="723466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Non- Conservative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forces whose work is different for different paths between the initial and final points. </a:t>
            </a:r>
          </a:p>
          <a:p>
            <a:r>
              <a:rPr lang="en-US" b="1" dirty="0"/>
              <a:t>Example is Friction force</a:t>
            </a:r>
          </a:p>
          <a:p>
            <a:pPr lvl="1"/>
            <a:r>
              <a:rPr lang="en-US" b="1" dirty="0"/>
              <a:t>Different paths will offer different friction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247900" y="5219700"/>
            <a:ext cx="16002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48000" y="5994400"/>
            <a:ext cx="17526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60700" y="4927600"/>
            <a:ext cx="1143000" cy="1066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943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5943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7500" y="4597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8384" y="46863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61838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7223" y="6172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200" y="43434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44196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(0,1)</a:t>
            </a:r>
          </a:p>
        </p:txBody>
      </p:sp>
      <p:sp>
        <p:nvSpPr>
          <p:cNvPr id="18" name="Freeform 17"/>
          <p:cNvSpPr/>
          <p:nvPr/>
        </p:nvSpPr>
        <p:spPr>
          <a:xfrm>
            <a:off x="3187700" y="5018617"/>
            <a:ext cx="927100" cy="878416"/>
          </a:xfrm>
          <a:custGeom>
            <a:avLst/>
            <a:gdLst>
              <a:gd name="connsiteX0" fmla="*/ 50800 w 927100"/>
              <a:gd name="connsiteY0" fmla="*/ 836083 h 878416"/>
              <a:gd name="connsiteX1" fmla="*/ 444500 w 927100"/>
              <a:gd name="connsiteY1" fmla="*/ 848783 h 878416"/>
              <a:gd name="connsiteX2" fmla="*/ 800100 w 927100"/>
              <a:gd name="connsiteY2" fmla="*/ 836083 h 878416"/>
              <a:gd name="connsiteX3" fmla="*/ 901700 w 927100"/>
              <a:gd name="connsiteY3" fmla="*/ 594783 h 878416"/>
              <a:gd name="connsiteX4" fmla="*/ 901700 w 927100"/>
              <a:gd name="connsiteY4" fmla="*/ 340783 h 878416"/>
              <a:gd name="connsiteX5" fmla="*/ 901700 w 927100"/>
              <a:gd name="connsiteY5" fmla="*/ 86783 h 878416"/>
              <a:gd name="connsiteX6" fmla="*/ 749300 w 927100"/>
              <a:gd name="connsiteY6" fmla="*/ 10583 h 878416"/>
              <a:gd name="connsiteX7" fmla="*/ 469900 w 927100"/>
              <a:gd name="connsiteY7" fmla="*/ 23283 h 878416"/>
              <a:gd name="connsiteX8" fmla="*/ 190500 w 927100"/>
              <a:gd name="connsiteY8" fmla="*/ 23283 h 878416"/>
              <a:gd name="connsiteX9" fmla="*/ 0 w 927100"/>
              <a:gd name="connsiteY9" fmla="*/ 10583 h 87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100" h="878416">
                <a:moveTo>
                  <a:pt x="50800" y="836083"/>
                </a:moveTo>
                <a:cubicBezTo>
                  <a:pt x="185208" y="842433"/>
                  <a:pt x="319617" y="848783"/>
                  <a:pt x="444500" y="848783"/>
                </a:cubicBezTo>
                <a:cubicBezTo>
                  <a:pt x="569383" y="848783"/>
                  <a:pt x="723900" y="878416"/>
                  <a:pt x="800100" y="836083"/>
                </a:cubicBezTo>
                <a:cubicBezTo>
                  <a:pt x="876300" y="793750"/>
                  <a:pt x="884767" y="677333"/>
                  <a:pt x="901700" y="594783"/>
                </a:cubicBezTo>
                <a:cubicBezTo>
                  <a:pt x="918633" y="512233"/>
                  <a:pt x="901700" y="340783"/>
                  <a:pt x="901700" y="340783"/>
                </a:cubicBezTo>
                <a:cubicBezTo>
                  <a:pt x="901700" y="256116"/>
                  <a:pt x="927100" y="141816"/>
                  <a:pt x="901700" y="86783"/>
                </a:cubicBezTo>
                <a:cubicBezTo>
                  <a:pt x="876300" y="31750"/>
                  <a:pt x="821267" y="21166"/>
                  <a:pt x="749300" y="10583"/>
                </a:cubicBezTo>
                <a:cubicBezTo>
                  <a:pt x="677333" y="0"/>
                  <a:pt x="563033" y="21166"/>
                  <a:pt x="469900" y="23283"/>
                </a:cubicBezTo>
                <a:cubicBezTo>
                  <a:pt x="376767" y="25400"/>
                  <a:pt x="268817" y="25400"/>
                  <a:pt x="190500" y="23283"/>
                </a:cubicBezTo>
                <a:cubicBezTo>
                  <a:pt x="112183" y="21166"/>
                  <a:pt x="56091" y="15874"/>
                  <a:pt x="0" y="10583"/>
                </a:cubicBezTo>
              </a:path>
            </a:pathLst>
          </a:custGeom>
          <a:ln w="571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781300" y="5435600"/>
            <a:ext cx="7620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51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76200"/>
            <a:ext cx="6096000" cy="609600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Concept of Potential Energy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11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 For a conservative force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281535"/>
            <a:ext cx="555030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400" b="1"/>
              <a:t>V(r</a:t>
            </a:r>
            <a:r>
              <a:rPr lang="en-US" sz="2400" b="1" dirty="0"/>
              <a:t>) is known as potential energy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822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proves that if Force is conservative Total Energy E of the system is independent of</a:t>
            </a:r>
          </a:p>
          <a:p>
            <a:r>
              <a:rPr lang="en-US" dirty="0"/>
              <a:t>Position of particle.</a:t>
            </a:r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209977"/>
              </p:ext>
            </p:extLst>
          </p:nvPr>
        </p:nvGraphicFramePr>
        <p:xfrm>
          <a:off x="304800" y="1360488"/>
          <a:ext cx="45735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3" imgW="2565360" imgH="495000" progId="Equation.DSMT4">
                  <p:embed/>
                </p:oleObj>
              </mc:Choice>
              <mc:Fallback>
                <p:oleObj name="Equation" r:id="rId3" imgW="2565360" imgH="495000" progId="Equation.DSMT4">
                  <p:embed/>
                  <p:pic>
                    <p:nvPicPr>
                      <p:cNvPr id="5017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60488"/>
                        <a:ext cx="4573588" cy="8810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056547"/>
              </p:ext>
            </p:extLst>
          </p:nvPr>
        </p:nvGraphicFramePr>
        <p:xfrm>
          <a:off x="5353050" y="1360488"/>
          <a:ext cx="27622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5" imgW="1549080" imgH="495000" progId="Equation.DSMT4">
                  <p:embed/>
                </p:oleObj>
              </mc:Choice>
              <mc:Fallback>
                <p:oleObj name="Equation" r:id="rId5" imgW="1549080" imgH="495000" progId="Equation.DSMT4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1360488"/>
                        <a:ext cx="2762250" cy="8810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81000" y="2895600"/>
          <a:ext cx="23622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7" imgW="889000" imgH="228600" progId="Equation.DSMT4">
                  <p:embed/>
                </p:oleObj>
              </mc:Choice>
              <mc:Fallback>
                <p:oleObj name="Equation" r:id="rId7" imgW="889000" imgH="228600" progId="Equation.DSMT4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2362200" cy="6064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/>
          <p:nvPr/>
        </p:nvCxnSpPr>
        <p:spPr>
          <a:xfrm flipV="1">
            <a:off x="2819400" y="1905000"/>
            <a:ext cx="2514600" cy="12954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500313" y="3657600"/>
          <a:ext cx="36115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9" imgW="1358900" imgH="228600" progId="Equation.DSMT4">
                  <p:embed/>
                </p:oleObj>
              </mc:Choice>
              <mc:Fallback>
                <p:oleObj name="Equation" r:id="rId9" imgW="1358900" imgH="228600" progId="Equation.DSMT4">
                  <p:embed/>
                  <p:pic>
                    <p:nvPicPr>
                      <p:cNvPr id="50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657600"/>
                        <a:ext cx="3611562" cy="6064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5410200" y="3352800"/>
            <a:ext cx="1371600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5511800"/>
            <a:ext cx="822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‘</a:t>
            </a:r>
            <a:r>
              <a:rPr lang="en-US" i="1" dirty="0"/>
              <a:t>a’</a:t>
            </a:r>
            <a:r>
              <a:rPr lang="en-US" dirty="0"/>
              <a:t> and ‘</a:t>
            </a:r>
            <a:r>
              <a:rPr lang="en-US" i="1" dirty="0"/>
              <a:t>b’</a:t>
            </a:r>
            <a:r>
              <a:rPr lang="en-US" dirty="0"/>
              <a:t> are arbitrary, hence the above relation is true at any point.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05719"/>
              </p:ext>
            </p:extLst>
          </p:nvPr>
        </p:nvGraphicFramePr>
        <p:xfrm>
          <a:off x="2879725" y="5892800"/>
          <a:ext cx="30368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11" imgW="1701720" imgH="520560" progId="Equation.DSMT4">
                  <p:embed/>
                </p:oleObj>
              </mc:Choice>
              <mc:Fallback>
                <p:oleObj name="Equation" r:id="rId11" imgW="1701720" imgH="520560" progId="Equation.DSMT4">
                  <p:embed/>
                  <p:pic>
                    <p:nvPicPr>
                      <p:cNvPr id="50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5892800"/>
                        <a:ext cx="3036888" cy="9271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33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6630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Necessary conditions for Conservative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010400" cy="6096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Curl of F is zero?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1752600"/>
            <a:ext cx="2817374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V(r)  is path independent, 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81398"/>
              </p:ext>
            </p:extLst>
          </p:nvPr>
        </p:nvGraphicFramePr>
        <p:xfrm>
          <a:off x="5181600" y="2286000"/>
          <a:ext cx="20843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3" imgW="1168200" imgH="304560" progId="Equation.DSMT4">
                  <p:embed/>
                </p:oleObj>
              </mc:Choice>
              <mc:Fallback>
                <p:oleObj name="Equation" r:id="rId3" imgW="1168200" imgH="304560" progId="Equation.DSMT4">
                  <p:embed/>
                  <p:pic>
                    <p:nvPicPr>
                      <p:cNvPr id="491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0"/>
                        <a:ext cx="2084388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752600" y="3124200"/>
          <a:ext cx="34655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5" imgW="1943100" imgH="279400" progId="Equation.DSMT4">
                  <p:embed/>
                </p:oleObj>
              </mc:Choice>
              <mc:Fallback>
                <p:oleObj name="Equation" r:id="rId5" imgW="1943100" imgH="279400" progId="Equation.DSMT4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3465512" cy="4984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400" y="3962400"/>
            <a:ext cx="1521974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Alternatively, 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667000" y="3810000"/>
          <a:ext cx="53228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7" imgW="2984500" imgH="419100" progId="Equation.DSMT4">
                  <p:embed/>
                </p:oleObj>
              </mc:Choice>
              <mc:Fallback>
                <p:oleObj name="Equation" r:id="rId7" imgW="2984500" imgH="419100" progId="Equation.DSMT4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10000"/>
                        <a:ext cx="5322887" cy="7477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818188" y="4716964"/>
          <a:ext cx="17891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9" imgW="1002865" imgH="304668" progId="Equation.DSMT4">
                  <p:embed/>
                </p:oleObj>
              </mc:Choice>
              <mc:Fallback>
                <p:oleObj name="Equation" r:id="rId9" imgW="1002865" imgH="304668" progId="Equation.DSMT4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716964"/>
                        <a:ext cx="1789112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2286000" y="5549900"/>
            <a:ext cx="54102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Curl of F is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4525963" y="5626100"/>
          <a:ext cx="2876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11" imgW="1612800" imgH="304560" progId="Equation.DSMT4">
                  <p:embed/>
                </p:oleObj>
              </mc:Choice>
              <mc:Fallback>
                <p:oleObj name="Equation" r:id="rId11" imgW="1612800" imgH="304560" progId="Equation.DSMT4">
                  <p:embed/>
                  <p:pic>
                    <p:nvPicPr>
                      <p:cNvPr id="49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5626100"/>
                        <a:ext cx="2876550" cy="542925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29496"/>
              </p:ext>
            </p:extLst>
          </p:nvPr>
        </p:nvGraphicFramePr>
        <p:xfrm>
          <a:off x="936625" y="1600200"/>
          <a:ext cx="303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13" imgW="1701720" imgH="520560" progId="Equation.DSMT4">
                  <p:embed/>
                </p:oleObj>
              </mc:Choice>
              <mc:Fallback>
                <p:oleObj name="Equation" r:id="rId13" imgW="1701720" imgH="520560" progId="Equation.DSMT4">
                  <p:embed/>
                  <p:pic>
                    <p:nvPicPr>
                      <p:cNvPr id="49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600200"/>
                        <a:ext cx="3035300" cy="9271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E0D916B5-B94C-4CF9-B759-46713FB42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789265"/>
              </p:ext>
            </p:extLst>
          </p:nvPr>
        </p:nvGraphicFramePr>
        <p:xfrm>
          <a:off x="2643188" y="4759325"/>
          <a:ext cx="2444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15" imgW="1371600" imgH="304560" progId="Equation.DSMT4">
                  <p:embed/>
                </p:oleObj>
              </mc:Choice>
              <mc:Fallback>
                <p:oleObj name="Equation" r:id="rId15" imgW="1371600" imgH="30456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E0D916B5-B94C-4CF9-B759-46713FB42C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759325"/>
                        <a:ext cx="2444750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014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Necessary conditions for Conservative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010400" cy="6096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Curl of F is zero?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9FE3140-26AC-44D4-B1B3-79B6E051AEAE}"/>
              </a:ext>
            </a:extLst>
          </p:cNvPr>
          <p:cNvSpPr txBox="1">
            <a:spLocks/>
          </p:cNvSpPr>
          <p:nvPr/>
        </p:nvSpPr>
        <p:spPr>
          <a:xfrm>
            <a:off x="1600200" y="1828800"/>
            <a:ext cx="54102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Curl of F is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289233BE-18AE-4EFE-B6F8-01C865EE08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0163" y="1905000"/>
          <a:ext cx="2876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3" imgW="1612800" imgH="304560" progId="Equation.DSMT4">
                  <p:embed/>
                </p:oleObj>
              </mc:Choice>
              <mc:Fallback>
                <p:oleObj name="Equation" r:id="rId3" imgW="1612800" imgH="304560" progId="Equation.DSMT4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289233BE-18AE-4EFE-B6F8-01C865EE0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1905000"/>
                        <a:ext cx="2876550" cy="542925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DE0AE889-DEF3-4433-84C3-65E852E8DF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513" y="2743200"/>
          <a:ext cx="66421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5" imgW="2374560" imgH="1346040" progId="Equation.DSMT4">
                  <p:embed/>
                </p:oleObj>
              </mc:Choice>
              <mc:Fallback>
                <p:oleObj name="Equation" r:id="rId5" imgW="2374560" imgH="1346040" progId="Equation.DSMT4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DE0AE889-DEF3-4433-84C3-65E852E8DF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2743200"/>
                        <a:ext cx="6642100" cy="3759200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B3482214-4CE9-4F19-9E02-7DD0D6D70A65}"/>
              </a:ext>
            </a:extLst>
          </p:cNvPr>
          <p:cNvSpPr/>
          <p:nvPr/>
        </p:nvSpPr>
        <p:spPr>
          <a:xfrm>
            <a:off x="6324600" y="4191000"/>
            <a:ext cx="1371600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3A9BE4-2CBE-46D9-A6D1-4829A57D847C}"/>
              </a:ext>
            </a:extLst>
          </p:cNvPr>
          <p:cNvCxnSpPr/>
          <p:nvPr/>
        </p:nvCxnSpPr>
        <p:spPr>
          <a:xfrm flipV="1">
            <a:off x="5562600" y="3276600"/>
            <a:ext cx="1447800" cy="1143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F7E2E13-7440-4C3F-9736-B1498F820F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89773"/>
              </p:ext>
            </p:extLst>
          </p:nvPr>
        </p:nvGraphicFramePr>
        <p:xfrm>
          <a:off x="6509808" y="2560074"/>
          <a:ext cx="237278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7" imgW="1498320" imgH="457200" progId="Equation.DSMT4">
                  <p:embed/>
                </p:oleObj>
              </mc:Choice>
              <mc:Fallback>
                <p:oleObj name="Equation" r:id="rId7" imgW="1498320" imgH="457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9808" y="2560074"/>
                        <a:ext cx="2372783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3BAB9B3-7541-4DC4-8A4E-779201968BB7}"/>
              </a:ext>
            </a:extLst>
          </p:cNvPr>
          <p:cNvSpPr/>
          <p:nvPr/>
        </p:nvSpPr>
        <p:spPr>
          <a:xfrm>
            <a:off x="4440238" y="4102100"/>
            <a:ext cx="1676400" cy="2311400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988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109969-67F3-4A10-AA8F-6BE208291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4074" r="14167" b="8518"/>
          <a:stretch/>
        </p:blipFill>
        <p:spPr>
          <a:xfrm>
            <a:off x="1066800" y="685800"/>
            <a:ext cx="76406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25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/>
              <a:t>Chapter-3:Work , Energy and Conservation laws</a:t>
            </a:r>
          </a:p>
        </p:txBody>
      </p:sp>
      <p:pic>
        <p:nvPicPr>
          <p:cNvPr id="73730" name="Picture 2" descr="Image result for Water slid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299" y="2286000"/>
            <a:ext cx="7271701" cy="424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13725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1"/>
            <a:ext cx="8229600" cy="6096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dirty="0"/>
              <a:t>Find potential energy of Spring Force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8130" name="Picture 2" descr="Image result for Spring force"/>
          <p:cNvPicPr>
            <a:picLocks noChangeAspect="1" noChangeArrowheads="1"/>
          </p:cNvPicPr>
          <p:nvPr/>
        </p:nvPicPr>
        <p:blipFill>
          <a:blip r:embed="rId3"/>
          <a:srcRect l="43465" t="11034" r="49134"/>
          <a:stretch>
            <a:fillRect/>
          </a:stretch>
        </p:blipFill>
        <p:spPr bwMode="auto">
          <a:xfrm rot="13513840">
            <a:off x="1844745" y="1215048"/>
            <a:ext cx="358099" cy="2948943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-38100" y="2754313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3706813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1143000" y="2622080"/>
            <a:ext cx="1156604" cy="1162521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55105" y="300308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i="1" baseline="-25000" dirty="0"/>
              <a:t>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857250" y="2063752"/>
            <a:ext cx="1460501" cy="139700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0" y="2260601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endParaRPr lang="en-US" i="1" baseline="-25000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286000" y="2895600"/>
          <a:ext cx="21510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4" imgW="1205977" imgH="304668" progId="Equation.DSMT4">
                  <p:embed/>
                </p:oleObj>
              </mc:Choice>
              <mc:Fallback>
                <p:oleObj name="Equation" r:id="rId4" imgW="1205977" imgH="304668" progId="Equation.DSMT4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95600"/>
                        <a:ext cx="2151063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5181600" y="2362200"/>
          <a:ext cx="32623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6" imgW="1828800" imgH="520700" progId="Equation.DSMT4">
                  <p:embed/>
                </p:oleObj>
              </mc:Choice>
              <mc:Fallback>
                <p:oleObj name="Equation" r:id="rId6" imgW="1828800" imgH="520700" progId="Equation.DSMT4">
                  <p:embed/>
                  <p:pic>
                    <p:nvPicPr>
                      <p:cNvPr id="48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2200"/>
                        <a:ext cx="3262313" cy="9271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24400" y="1905000"/>
            <a:ext cx="3810000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Since the central force is conservative, </a:t>
            </a: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795713" y="3770313"/>
          <a:ext cx="28321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8" imgW="1586811" imgH="393529" progId="Equation.DSMT4">
                  <p:embed/>
                </p:oleObj>
              </mc:Choice>
              <mc:Fallback>
                <p:oleObj name="Equation" r:id="rId8" imgW="1586811" imgH="393529" progId="Equation.DSMT4">
                  <p:embed/>
                  <p:pic>
                    <p:nvPicPr>
                      <p:cNvPr id="48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3770313"/>
                        <a:ext cx="2832100" cy="7016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824288" y="5775325"/>
          <a:ext cx="20399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quation" r:id="rId10" imgW="1143000" imgH="393700" progId="Equation.DSMT4">
                  <p:embed/>
                </p:oleObj>
              </mc:Choice>
              <mc:Fallback>
                <p:oleObj name="Equation" r:id="rId10" imgW="1143000" imgH="393700" progId="Equation.DSMT4">
                  <p:embed/>
                  <p:pic>
                    <p:nvPicPr>
                      <p:cNvPr id="48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5775325"/>
                        <a:ext cx="2039937" cy="7016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514600" y="5253593"/>
            <a:ext cx="5638800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Choosing potential energy to be zero at equilibrium,, </a:t>
            </a:r>
          </a:p>
        </p:txBody>
      </p:sp>
    </p:spTree>
    <p:extLst>
      <p:ext uri="{BB962C8B-B14F-4D97-AF65-F5344CB8AC3E}">
        <p14:creationId xmlns:p14="http://schemas.microsoft.com/office/powerpoint/2010/main" val="1722667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 autoUpdateAnimBg="0"/>
      <p:bldP spid="20" grpId="0" animBg="1" autoUpdateAnimBg="0"/>
      <p:bldP spid="2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Image result for Simple pendul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087032" cy="3781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1"/>
            <a:ext cx="8229600" cy="6096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dirty="0"/>
              <a:t>Find potential energy of Simple pendulum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752600" y="2133600"/>
          <a:ext cx="21732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Equation" r:id="rId4" imgW="1218671" imgH="304668" progId="Equation.DSMT4">
                  <p:embed/>
                </p:oleObj>
              </mc:Choice>
              <mc:Fallback>
                <p:oleObj name="Equation" r:id="rId4" imgW="1218671" imgH="304668" progId="Equation.DSMT4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2173287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084638" y="2438400"/>
          <a:ext cx="48482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Equation" r:id="rId6" imgW="2717800" imgH="520700" progId="Equation.DSMT4">
                  <p:embed/>
                </p:oleObj>
              </mc:Choice>
              <mc:Fallback>
                <p:oleObj name="Equation" r:id="rId6" imgW="2717800" imgH="520700" progId="Equation.DSMT4">
                  <p:embed/>
                  <p:pic>
                    <p:nvPicPr>
                      <p:cNvPr id="48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438400"/>
                        <a:ext cx="4848225" cy="9271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24400" y="1905000"/>
            <a:ext cx="3810000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Since the central force is conservative, </a:t>
            </a: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956050" y="4543425"/>
          <a:ext cx="3149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Equation" r:id="rId8" imgW="1765300" imgH="254000" progId="Equation.DSMT4">
                  <p:embed/>
                </p:oleObj>
              </mc:Choice>
              <mc:Fallback>
                <p:oleObj name="Equation" r:id="rId8" imgW="1765300" imgH="254000" progId="Equation.DSMT4">
                  <p:embed/>
                  <p:pic>
                    <p:nvPicPr>
                      <p:cNvPr id="48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4543425"/>
                        <a:ext cx="3149600" cy="4524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514600" y="5253593"/>
            <a:ext cx="5638800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Choosing potential energy to be zero at equilibrium,, </a:t>
            </a:r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4921250" y="3538538"/>
          <a:ext cx="30813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Equation" r:id="rId10" imgW="1726451" imgH="482391" progId="Equation.DSMT4">
                  <p:embed/>
                </p:oleObj>
              </mc:Choice>
              <mc:Fallback>
                <p:oleObj name="Equation" r:id="rId10" imgW="1726451" imgH="482391" progId="Equation.DSMT4">
                  <p:embed/>
                  <p:pic>
                    <p:nvPicPr>
                      <p:cNvPr id="61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3538538"/>
                        <a:ext cx="3081338" cy="8604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4294188" y="5878513"/>
          <a:ext cx="23336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12" imgW="1308100" imgH="241300" progId="Equation.DSMT4">
                  <p:embed/>
                </p:oleObj>
              </mc:Choice>
              <mc:Fallback>
                <p:oleObj name="Equation" r:id="rId12" imgW="1308100" imgH="241300" progId="Equation.DSMT4">
                  <p:embed/>
                  <p:pic>
                    <p:nvPicPr>
                      <p:cNvPr id="61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5878513"/>
                        <a:ext cx="2333625" cy="43021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877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38200"/>
            <a:ext cx="822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force is conservative by showing that curl F=0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609600" y="1524000"/>
          <a:ext cx="1885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471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1885950" cy="685800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BC8E66F-AF0D-41B1-BB29-D177F7D3D6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713" y="2514600"/>
          <a:ext cx="7135812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5" imgW="2781000" imgH="1549080" progId="Equation.DSMT4">
                  <p:embed/>
                </p:oleObj>
              </mc:Choice>
              <mc:Fallback>
                <p:oleObj name="Equation" r:id="rId5" imgW="2781000" imgH="154908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DBC8E66F-AF0D-41B1-BB29-D177F7D3D6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713" y="2514600"/>
                        <a:ext cx="7135812" cy="3975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42A003C-BDBA-4E88-A227-B2D05D0EA92C}"/>
              </a:ext>
            </a:extLst>
          </p:cNvPr>
          <p:cNvSpPr/>
          <p:nvPr/>
        </p:nvSpPr>
        <p:spPr>
          <a:xfrm>
            <a:off x="6172200" y="2514600"/>
            <a:ext cx="12192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0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38200"/>
            <a:ext cx="822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force is conservative by showing that curl F=0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609600" y="1957388"/>
          <a:ext cx="1885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471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57388"/>
                        <a:ext cx="1885950" cy="685800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657600" y="1804988"/>
          <a:ext cx="48006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5" imgW="1777229" imgH="431613" progId="Equation.DSMT4">
                  <p:embed/>
                </p:oleObj>
              </mc:Choice>
              <mc:Fallback>
                <p:oleObj name="Equation" r:id="rId5" imgW="1777229" imgH="431613" progId="Equation.DSMT4">
                  <p:embed/>
                  <p:pic>
                    <p:nvPicPr>
                      <p:cNvPr id="47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04988"/>
                        <a:ext cx="4800600" cy="1166812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650875" y="3657600"/>
          <a:ext cx="78517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7" imgW="2908080" imgH="634680" progId="Equation.DSMT4">
                  <p:embed/>
                </p:oleObj>
              </mc:Choice>
              <mc:Fallback>
                <p:oleObj name="Equation" r:id="rId7" imgW="2908080" imgH="634680" progId="Equation.DSMT4">
                  <p:embed/>
                  <p:pic>
                    <p:nvPicPr>
                      <p:cNvPr id="47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3657600"/>
                        <a:ext cx="7851775" cy="1714500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424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219199" y="2514600"/>
          <a:ext cx="6210300" cy="125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3" imgW="3136900" imgH="635000" progId="Equation.DSMT4">
                  <p:embed/>
                </p:oleObj>
              </mc:Choice>
              <mc:Fallback>
                <p:oleObj name="Equation" r:id="rId3" imgW="3136900" imgH="635000" progId="Equation.DSMT4">
                  <p:embed/>
                  <p:pic>
                    <p:nvPicPr>
                      <p:cNvPr id="47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99" y="2514600"/>
                        <a:ext cx="6210300" cy="1257193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527843" y="580978"/>
          <a:ext cx="759301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5" imgW="3835400" imgH="609600" progId="Equation.DSMT4">
                  <p:embed/>
                </p:oleObj>
              </mc:Choice>
              <mc:Fallback>
                <p:oleObj name="Equation" r:id="rId5" imgW="3835400" imgH="609600" progId="Equation.DSMT4">
                  <p:embed/>
                  <p:pic>
                    <p:nvPicPr>
                      <p:cNvPr id="96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" y="580978"/>
                        <a:ext cx="7593013" cy="1206500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105400" y="430577"/>
            <a:ext cx="3276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ED992-F3C6-4118-8E58-B08D6C5E82EA}"/>
              </a:ext>
            </a:extLst>
          </p:cNvPr>
          <p:cNvSpPr txBox="1"/>
          <p:nvPr/>
        </p:nvSpPr>
        <p:spPr>
          <a:xfrm>
            <a:off x="1752600" y="5257800"/>
            <a:ext cx="5638800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Likewise for the x and y components</a:t>
            </a:r>
          </a:p>
        </p:txBody>
      </p:sp>
    </p:spTree>
    <p:extLst>
      <p:ext uri="{BB962C8B-B14F-4D97-AF65-F5344CB8AC3E}">
        <p14:creationId xmlns:p14="http://schemas.microsoft.com/office/powerpoint/2010/main" val="349526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890" y="2730674"/>
            <a:ext cx="8789714" cy="52322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Predicting the motion of a system under known constraints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71600" y="3264074"/>
            <a:ext cx="2895600" cy="1903956"/>
            <a:chOff x="2450926" y="3276600"/>
            <a:chExt cx="1816274" cy="1903956"/>
          </a:xfrm>
        </p:grpSpPr>
        <p:sp>
          <p:nvSpPr>
            <p:cNvPr id="14" name="Rectangle 13"/>
            <p:cNvSpPr/>
            <p:nvPr/>
          </p:nvSpPr>
          <p:spPr>
            <a:xfrm>
              <a:off x="3886200" y="3276600"/>
              <a:ext cx="381000" cy="838200"/>
            </a:xfrm>
            <a:prstGeom prst="rect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450926" y="4113756"/>
              <a:ext cx="838200" cy="1066800"/>
            </a:xfrm>
            <a:prstGeom prst="downArrow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67000" y="3657600"/>
              <a:ext cx="1219200" cy="457200"/>
            </a:xfrm>
            <a:prstGeom prst="rect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4267198" y="3266162"/>
            <a:ext cx="3136728" cy="1903956"/>
            <a:chOff x="2455634" y="3276600"/>
            <a:chExt cx="1811566" cy="1903956"/>
          </a:xfrm>
        </p:grpSpPr>
        <p:sp>
          <p:nvSpPr>
            <p:cNvPr id="17" name="Rectangle 16"/>
            <p:cNvSpPr/>
            <p:nvPr/>
          </p:nvSpPr>
          <p:spPr>
            <a:xfrm>
              <a:off x="3886200" y="3276600"/>
              <a:ext cx="381000" cy="838200"/>
            </a:xfrm>
            <a:prstGeom prst="rect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2455634" y="4113756"/>
              <a:ext cx="838200" cy="1066800"/>
            </a:xfrm>
            <a:prstGeom prst="downArrow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7000" y="3657600"/>
              <a:ext cx="1219200" cy="457200"/>
            </a:xfrm>
            <a:prstGeom prst="rect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494778" y="5195170"/>
            <a:ext cx="3124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Solve differential equation</a:t>
            </a:r>
          </a:p>
        </p:txBody>
      </p:sp>
      <p:sp>
        <p:nvSpPr>
          <p:cNvPr id="21" name="Oval 20"/>
          <p:cNvSpPr/>
          <p:nvPr/>
        </p:nvSpPr>
        <p:spPr>
          <a:xfrm>
            <a:off x="5136714" y="5172206"/>
            <a:ext cx="3124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Work, energy and conserved quantities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71800" y="3657600"/>
          <a:ext cx="28448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889000" imgH="419100" progId="Equation.DSMT4">
                  <p:embed/>
                </p:oleObj>
              </mc:Choice>
              <mc:Fallback>
                <p:oleObj name="Equation" r:id="rId3" imgW="8890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71800" y="3657600"/>
                        <a:ext cx="2844800" cy="13398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667000" y="0"/>
            <a:ext cx="3886200" cy="2720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162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u="sng"/>
              <a:t>Work Energy Theorem from Force Equation</a:t>
            </a:r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2895600" y="685800"/>
          <a:ext cx="2560637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3" imgW="799753" imgH="393529" progId="Equation.DSMT4">
                  <p:embed/>
                </p:oleObj>
              </mc:Choice>
              <mc:Fallback>
                <p:oleObj name="Equation" r:id="rId3" imgW="799753" imgH="39352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95600" y="685800"/>
                        <a:ext cx="2560637" cy="125888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514600" y="711896"/>
          <a:ext cx="3200400" cy="119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5" imgW="1320227" imgH="495085" progId="Equation.DSMT4">
                  <p:embed/>
                </p:oleObj>
              </mc:Choice>
              <mc:Fallback>
                <p:oleObj name="Equation" r:id="rId5" imgW="1320227" imgH="49508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14600" y="711896"/>
                        <a:ext cx="3200400" cy="1199399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2514600"/>
            <a:ext cx="2770567" cy="369332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Change variable from </a:t>
            </a:r>
            <a:r>
              <a:rPr lang="en-US" b="1" i="1">
                <a:solidFill>
                  <a:srgbClr val="FF0000"/>
                </a:solidFill>
              </a:rPr>
              <a:t>x</a:t>
            </a:r>
            <a:r>
              <a:rPr lang="en-US" b="1">
                <a:solidFill>
                  <a:srgbClr val="FF0000"/>
                </a:solidFill>
              </a:rPr>
              <a:t> to </a:t>
            </a:r>
            <a:r>
              <a:rPr lang="en-US" b="1" i="1">
                <a:solidFill>
                  <a:srgbClr val="FF0000"/>
                </a:solidFill>
              </a:rPr>
              <a:t>t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429000" y="2057400"/>
          <a:ext cx="34702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7" imgW="1345616" imgH="495085" progId="Equation.DSMT4">
                  <p:embed/>
                </p:oleObj>
              </mc:Choice>
              <mc:Fallback>
                <p:oleObj name="Equation" r:id="rId7" imgW="1345616" imgH="49508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29000" y="2057400"/>
                        <a:ext cx="3470275" cy="1276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895600" y="3657600"/>
          <a:ext cx="44196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9" imgW="1714500" imgH="1016000" progId="Equation.DSMT4">
                  <p:embed/>
                </p:oleObj>
              </mc:Choice>
              <mc:Fallback>
                <p:oleObj name="Equation" r:id="rId9" imgW="1714500" imgH="1016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95600" y="3657600"/>
                        <a:ext cx="4419600" cy="261778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981200" y="5105400"/>
            <a:ext cx="59436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8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u="sng"/>
              <a:t>Work Energy Theorem from Force Equation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057400" y="1039813"/>
          <a:ext cx="44196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3" imgW="1714500" imgH="1016000" progId="Equation.DSMT4">
                  <p:embed/>
                </p:oleObj>
              </mc:Choice>
              <mc:Fallback>
                <p:oleObj name="Equation" r:id="rId3" imgW="1714500" imgH="1016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57400" y="1039813"/>
                        <a:ext cx="4419600" cy="26162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120900" y="1092200"/>
          <a:ext cx="4354512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5" imgW="1689100" imgH="990600" progId="Equation.DSMT4">
                  <p:embed/>
                </p:oleObj>
              </mc:Choice>
              <mc:Fallback>
                <p:oleObj name="Equation" r:id="rId5" imgW="1689100" imgH="990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20900" y="1092200"/>
                        <a:ext cx="4354512" cy="25511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514600" y="4800600"/>
          <a:ext cx="3810000" cy="110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7" imgW="1713756" imgH="495085" progId="Equation.DSMT4">
                  <p:embed/>
                </p:oleObj>
              </mc:Choice>
              <mc:Fallback>
                <p:oleObj name="Equation" r:id="rId7" imgW="1713756" imgH="49508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14600" y="4800600"/>
                        <a:ext cx="3810000" cy="110030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/>
          <p:nvPr/>
        </p:nvSpPr>
        <p:spPr>
          <a:xfrm>
            <a:off x="228600" y="4191000"/>
            <a:ext cx="2133600" cy="685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38800" y="4267200"/>
            <a:ext cx="12192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3657600"/>
            <a:ext cx="114300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err="1"/>
              <a:t>W</a:t>
            </a:r>
            <a:r>
              <a:rPr lang="en-US" baseline="-25000" err="1"/>
              <a:t>ba: </a:t>
            </a:r>
            <a:r>
              <a:rPr lang="en-US"/>
              <a:t>Work done by the force F on the particle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85800"/>
            <a:ext cx="91440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2057400" y="1447800"/>
          <a:ext cx="474344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9" imgW="889000" imgH="228600" progId="Equation.DSMT4">
                  <p:embed/>
                </p:oleObj>
              </mc:Choice>
              <mc:Fallback>
                <p:oleObj name="Equation" r:id="rId9" imgW="8890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57400" y="1447800"/>
                        <a:ext cx="4743449" cy="12192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4400" y="2819400"/>
            <a:ext cx="74676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u="sng"/>
              <a:t>The change in kinetic energy equals work done on the particle</a:t>
            </a:r>
          </a:p>
        </p:txBody>
      </p:sp>
    </p:spTree>
    <p:extLst>
      <p:ext uri="{BB962C8B-B14F-4D97-AF65-F5344CB8AC3E}">
        <p14:creationId xmlns:p14="http://schemas.microsoft.com/office/powerpoint/2010/main" val="4254113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/>
              <a:t>Work Energy Theorem in 3D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1050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819400" y="762000"/>
          <a:ext cx="15382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4" imgW="634725" imgH="431613" progId="Equation.DSMT4">
                  <p:embed/>
                </p:oleObj>
              </mc:Choice>
              <mc:Fallback>
                <p:oleObj name="Equation" r:id="rId4" imgW="634725" imgH="431613" progId="Equation.DSMT4">
                  <p:embed/>
                  <p:pic>
                    <p:nvPicPr>
                      <p:cNvPr id="4096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762000"/>
                        <a:ext cx="1538287" cy="10477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582858"/>
              </p:ext>
            </p:extLst>
          </p:nvPr>
        </p:nvGraphicFramePr>
        <p:xfrm>
          <a:off x="4722813" y="1722438"/>
          <a:ext cx="3355975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6" imgW="1384200" imgH="1955520" progId="Equation.DSMT4">
                  <p:embed/>
                </p:oleObj>
              </mc:Choice>
              <mc:Fallback>
                <p:oleObj name="Equation" r:id="rId6" imgW="1384200" imgH="1955520" progId="Equation.DSMT4">
                  <p:embed/>
                  <p:pic>
                    <p:nvPicPr>
                      <p:cNvPr id="40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1722438"/>
                        <a:ext cx="3355975" cy="47402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2895600"/>
            <a:ext cx="4419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4191000"/>
            <a:ext cx="4419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43400" y="5334000"/>
            <a:ext cx="4419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3657600"/>
            <a:ext cx="3352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609600" y="3962400"/>
          <a:ext cx="2362200" cy="60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8" imgW="889000" imgH="228600" progId="Equation.DSMT4">
                  <p:embed/>
                </p:oleObj>
              </mc:Choice>
              <mc:Fallback>
                <p:oleObj name="Equation" r:id="rId8" imgW="889000" imgH="228600" progId="Equation.DSMT4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2362200" cy="60715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01650" y="4800600"/>
          <a:ext cx="9032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10" imgW="317362" imgH="228501" progId="Equation.DSMT4">
                  <p:embed/>
                </p:oleObj>
              </mc:Choice>
              <mc:Fallback>
                <p:oleObj name="Equation" r:id="rId10" imgW="317362" imgH="228501" progId="Equation.DSMT4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4800600"/>
                        <a:ext cx="903288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219200" y="4775548"/>
            <a:ext cx="1905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done on the particle by the total force</a:t>
            </a:r>
          </a:p>
        </p:txBody>
      </p:sp>
    </p:spTree>
    <p:extLst>
      <p:ext uri="{BB962C8B-B14F-4D97-AF65-F5344CB8AC3E}">
        <p14:creationId xmlns:p14="http://schemas.microsoft.com/office/powerpoint/2010/main" val="969753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Work Energy Theorem- Physical interpretation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1050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91585"/>
              </p:ext>
            </p:extLst>
          </p:nvPr>
        </p:nvGraphicFramePr>
        <p:xfrm>
          <a:off x="3154363" y="914400"/>
          <a:ext cx="329247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4" imgW="1358640" imgH="482400" progId="Equation.DSMT4">
                  <p:embed/>
                </p:oleObj>
              </mc:Choice>
              <mc:Fallback>
                <p:oleObj name="Equation" r:id="rId4" imgW="1358640" imgH="482400" progId="Equation.DSMT4">
                  <p:embed/>
                  <p:pic>
                    <p:nvPicPr>
                      <p:cNvPr id="40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914400"/>
                        <a:ext cx="3292475" cy="116998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505200" y="2133600"/>
          <a:ext cx="2362200" cy="60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6" imgW="889000" imgH="228600" progId="Equation.DSMT4">
                  <p:embed/>
                </p:oleObj>
              </mc:Choice>
              <mc:Fallback>
                <p:oleObj name="Equation" r:id="rId6" imgW="889000" imgH="228600" progId="Equation.DSMT4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33600"/>
                        <a:ext cx="2362200" cy="60715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219200" y="4775548"/>
            <a:ext cx="1905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done on the particle by the total force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304800" y="3022948"/>
            <a:ext cx="5562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infinitesimally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small displacement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4835525" y="2852738"/>
          <a:ext cx="5429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8" imgW="241195" imgH="241195" progId="Equation.DSMT4">
                  <p:embed/>
                </p:oleObj>
              </mc:Choice>
              <mc:Fallback>
                <p:oleObj name="Equation" r:id="rId8" imgW="241195" imgH="241195" progId="Equation.DSMT4">
                  <p:embed/>
                  <p:pic>
                    <p:nvPicPr>
                      <p:cNvPr id="45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2852738"/>
                        <a:ext cx="5429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040544"/>
              </p:ext>
            </p:extLst>
          </p:nvPr>
        </p:nvGraphicFramePr>
        <p:xfrm>
          <a:off x="1936750" y="3505200"/>
          <a:ext cx="51006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10" imgW="1917360" imgH="266400" progId="Equation.DSMT4">
                  <p:embed/>
                </p:oleObj>
              </mc:Choice>
              <mc:Fallback>
                <p:oleObj name="Equation" r:id="rId10" imgW="1917360" imgH="266400" progId="Equation.DSMT4">
                  <p:embed/>
                  <p:pic>
                    <p:nvPicPr>
                      <p:cNvPr id="45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3505200"/>
                        <a:ext cx="5100638" cy="70802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925866" y="3429000"/>
            <a:ext cx="338933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52600" y="4648200"/>
            <a:ext cx="5562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does no work!!</a:t>
            </a:r>
          </a:p>
        </p:txBody>
      </p:sp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3264074" y="463463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12" imgW="190500" imgH="228600" progId="Equation.DSMT4">
                  <p:embed/>
                </p:oleObj>
              </mc:Choice>
              <mc:Fallback>
                <p:oleObj name="Equation" r:id="rId12" imgW="190500" imgH="228600" progId="Equation.DSMT4">
                  <p:embed/>
                  <p:pic>
                    <p:nvPicPr>
                      <p:cNvPr id="45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074" y="463463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228600" y="5380038"/>
            <a:ext cx="8610600" cy="1096962"/>
          </a:xfrm>
          <a:prstGeom prst="rect">
            <a:avLst/>
          </a:prstGeom>
          <a:solidFill>
            <a:schemeClr val="accent2">
              <a:lumMod val="75000"/>
              <a:alpha val="26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a finite displacement, the work done on the particle is the sum of the contributions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from each segment of the path, in the limit where the size of each segment approaches zero.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1802704" y="5842174"/>
          <a:ext cx="723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14" imgW="723586" imgH="241195" progId="Equation.DSMT4">
                  <p:embed/>
                </p:oleObj>
              </mc:Choice>
              <mc:Fallback>
                <p:oleObj name="Equation" r:id="rId14" imgW="723586" imgH="241195" progId="Equation.DSMT4">
                  <p:embed/>
                  <p:pic>
                    <p:nvPicPr>
                      <p:cNvPr id="45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704" y="5842174"/>
                        <a:ext cx="723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979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0"/>
            <a:ext cx="8229600" cy="1143000"/>
          </a:xfrm>
        </p:spPr>
        <p:txBody>
          <a:bodyPr/>
          <a:lstStyle/>
          <a:p>
            <a:r>
              <a:rPr lang="en-US" b="1" u="sng" dirty="0"/>
              <a:t>Conical Pendulum</a:t>
            </a:r>
          </a:p>
        </p:txBody>
      </p:sp>
      <p:pic>
        <p:nvPicPr>
          <p:cNvPr id="77826" name="Picture 2" descr="Image result for Conical pendulum"/>
          <p:cNvPicPr>
            <a:picLocks noChangeAspect="1" noChangeArrowheads="1"/>
          </p:cNvPicPr>
          <p:nvPr/>
        </p:nvPicPr>
        <p:blipFill>
          <a:blip r:embed="rId2"/>
          <a:srcRect b="9863"/>
          <a:stretch>
            <a:fillRect/>
          </a:stretch>
        </p:blipFill>
        <p:spPr bwMode="auto">
          <a:xfrm>
            <a:off x="3029585" y="1170225"/>
            <a:ext cx="3409950" cy="313370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C4DCB4-5376-4DC9-8A56-98A9F1A81192}"/>
              </a:ext>
            </a:extLst>
          </p:cNvPr>
          <p:cNvSpPr txBox="1"/>
          <p:nvPr/>
        </p:nvSpPr>
        <p:spPr>
          <a:xfrm>
            <a:off x="543560" y="5226110"/>
            <a:ext cx="838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Mass M is fixed to the end of a rod of length l and negligible mass that is pivoted to swing. The mass moves with constant speed in a circular path of constant radius. Find the work done by the string force and weight force.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66324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716"/>
            <a:ext cx="8229600" cy="1143000"/>
          </a:xfrm>
        </p:spPr>
        <p:txBody>
          <a:bodyPr/>
          <a:lstStyle/>
          <a:p>
            <a:r>
              <a:rPr lang="en-US" b="1" u="sng" dirty="0"/>
              <a:t>Conical Pendulum</a:t>
            </a:r>
          </a:p>
        </p:txBody>
      </p:sp>
      <p:pic>
        <p:nvPicPr>
          <p:cNvPr id="77826" name="Picture 2" descr="Image result for Conical pendulum"/>
          <p:cNvPicPr>
            <a:picLocks noChangeAspect="1" noChangeArrowheads="1"/>
          </p:cNvPicPr>
          <p:nvPr/>
        </p:nvPicPr>
        <p:blipFill>
          <a:blip r:embed="rId3"/>
          <a:srcRect b="9863"/>
          <a:stretch>
            <a:fillRect/>
          </a:stretch>
        </p:blipFill>
        <p:spPr bwMode="auto">
          <a:xfrm>
            <a:off x="381000" y="1295400"/>
            <a:ext cx="3409950" cy="31337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58477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Since the kinetic energy is constant, the work energy theorem tells that no net work is being done on the mass.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3362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String force and weight force separately do no work.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61FF0B88-1352-4B6C-9C5B-9F7DD00E4F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875" y="4538183"/>
          <a:ext cx="2362200" cy="60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4" imgW="889000" imgH="228600" progId="Equation.DSMT4">
                  <p:embed/>
                </p:oleObj>
              </mc:Choice>
              <mc:Fallback>
                <p:oleObj name="Equation" r:id="rId4" imgW="889000" imgH="2286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61FF0B88-1352-4B6C-9C5B-9F7DD00E4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538183"/>
                        <a:ext cx="2362200" cy="60715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386ABDE-A17C-4E19-A09D-8AD18F4435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33" t="39974" r="66667" b="30556"/>
          <a:stretch/>
        </p:blipFill>
        <p:spPr>
          <a:xfrm>
            <a:off x="5257800" y="2057400"/>
            <a:ext cx="2618914" cy="2480783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A4CA91-DF80-45D1-A6DC-6E105193A7D3}"/>
                  </a:ext>
                </a:extLst>
              </p14:cNvPr>
              <p14:cNvContentPartPr/>
              <p14:nvPr/>
            </p14:nvContentPartPr>
            <p14:xfrm>
              <a:off x="6945840" y="3572280"/>
              <a:ext cx="340200" cy="419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A4CA91-DF80-45D1-A6DC-6E105193A7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6480" y="3562920"/>
                <a:ext cx="358920" cy="43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670</Words>
  <Application>Microsoft Office PowerPoint</Application>
  <PresentationFormat>On-screen Show (4:3)</PresentationFormat>
  <Paragraphs>95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Agency FB</vt:lpstr>
      <vt:lpstr>Arial</vt:lpstr>
      <vt:lpstr>Calibri</vt:lpstr>
      <vt:lpstr>Office Theme</vt:lpstr>
      <vt:lpstr>Equation</vt:lpstr>
      <vt:lpstr>MathType 6.0 Equation</vt:lpstr>
      <vt:lpstr>Highlights of the course</vt:lpstr>
      <vt:lpstr>PowerPoint Presentation</vt:lpstr>
      <vt:lpstr>PowerPoint Presentation</vt:lpstr>
      <vt:lpstr>Work Energy Theorem from Force Equation</vt:lpstr>
      <vt:lpstr>Work Energy Theorem from Force Equation</vt:lpstr>
      <vt:lpstr>Work Energy Theorem in 3D</vt:lpstr>
      <vt:lpstr>Work Energy Theorem- Physical interpretation</vt:lpstr>
      <vt:lpstr>Conical Pendulum</vt:lpstr>
      <vt:lpstr>Conical Pendulum</vt:lpstr>
      <vt:lpstr>Work Energy Theorem- Physical interpretation</vt:lpstr>
      <vt:lpstr>Conservative Forces</vt:lpstr>
      <vt:lpstr>PowerPoint Presentation</vt:lpstr>
      <vt:lpstr>PowerPoint Presentation</vt:lpstr>
      <vt:lpstr>Non- Conservative Force</vt:lpstr>
      <vt:lpstr>Concept of Potential Energy </vt:lpstr>
      <vt:lpstr>PowerPoint Presentation</vt:lpstr>
      <vt:lpstr>Necessary conditions for Conservative Force</vt:lpstr>
      <vt:lpstr>Necessary conditions for Conservative Force</vt:lpstr>
      <vt:lpstr>PowerPoint Presentation</vt:lpstr>
      <vt:lpstr>Examples</vt:lpstr>
      <vt:lpstr>Examples</vt:lpstr>
      <vt:lpstr>Examples</vt:lpstr>
      <vt:lpstr>Examples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RAGHAVAN EASWARAN</cp:lastModifiedBy>
  <cp:revision>46</cp:revision>
  <dcterms:created xsi:type="dcterms:W3CDTF">2019-09-07T04:50:55Z</dcterms:created>
  <dcterms:modified xsi:type="dcterms:W3CDTF">2022-04-13T12:15:34Z</dcterms:modified>
</cp:coreProperties>
</file>