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14" r:id="rId12"/>
    <p:sldId id="358" r:id="rId13"/>
    <p:sldId id="35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5.wmf"/><Relationship Id="rId7" Type="http://schemas.openxmlformats.org/officeDocument/2006/relationships/image" Target="../media/image47.wmf"/><Relationship Id="rId2" Type="http://schemas.openxmlformats.org/officeDocument/2006/relationships/image" Target="../media/image44.wmf"/><Relationship Id="rId1" Type="http://schemas.openxmlformats.org/officeDocument/2006/relationships/image" Target="../media/image36.wmf"/><Relationship Id="rId6" Type="http://schemas.openxmlformats.org/officeDocument/2006/relationships/image" Target="../media/image46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29CE-D39B-4C3C-B23A-8FEE2F15CD8E}" type="datetimeFigureOut">
              <a:rPr lang="en-IN" smtClean="0"/>
              <a:t>05-01-2022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6D6-EAF0-43FD-A4C4-A7DF9C4A9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638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29CE-D39B-4C3C-B23A-8FEE2F15CD8E}" type="datetimeFigureOut">
              <a:rPr lang="en-IN" smtClean="0"/>
              <a:t>05-01-2022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6D6-EAF0-43FD-A4C4-A7DF9C4A9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926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29CE-D39B-4C3C-B23A-8FEE2F15CD8E}" type="datetimeFigureOut">
              <a:rPr lang="en-IN" smtClean="0"/>
              <a:t>05-01-2022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6D6-EAF0-43FD-A4C4-A7DF9C4A9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393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29CE-D39B-4C3C-B23A-8FEE2F15CD8E}" type="datetimeFigureOut">
              <a:rPr lang="en-IN" smtClean="0"/>
              <a:t>05-01-2022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6D6-EAF0-43FD-A4C4-A7DF9C4A9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80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29CE-D39B-4C3C-B23A-8FEE2F15CD8E}" type="datetimeFigureOut">
              <a:rPr lang="en-IN" smtClean="0"/>
              <a:t>05-01-2022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6D6-EAF0-43FD-A4C4-A7DF9C4A9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55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29CE-D39B-4C3C-B23A-8FEE2F15CD8E}" type="datetimeFigureOut">
              <a:rPr lang="en-IN" smtClean="0"/>
              <a:t>05-01-2022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6D6-EAF0-43FD-A4C4-A7DF9C4A9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119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29CE-D39B-4C3C-B23A-8FEE2F15CD8E}" type="datetimeFigureOut">
              <a:rPr lang="en-IN" smtClean="0"/>
              <a:t>05-01-2022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6D6-EAF0-43FD-A4C4-A7DF9C4A9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971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29CE-D39B-4C3C-B23A-8FEE2F15CD8E}" type="datetimeFigureOut">
              <a:rPr lang="en-IN" smtClean="0"/>
              <a:t>05-01-2022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6D6-EAF0-43FD-A4C4-A7DF9C4A9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356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29CE-D39B-4C3C-B23A-8FEE2F15CD8E}" type="datetimeFigureOut">
              <a:rPr lang="en-IN" smtClean="0"/>
              <a:t>05-01-2022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6D6-EAF0-43FD-A4C4-A7DF9C4A9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224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29CE-D39B-4C3C-B23A-8FEE2F15CD8E}" type="datetimeFigureOut">
              <a:rPr lang="en-IN" smtClean="0"/>
              <a:t>05-01-2022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6D6-EAF0-43FD-A4C4-A7DF9C4A9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813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29CE-D39B-4C3C-B23A-8FEE2F15CD8E}" type="datetimeFigureOut">
              <a:rPr lang="en-IN" smtClean="0"/>
              <a:t>05-01-2022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2A6D6-EAF0-43FD-A4C4-A7DF9C4A9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810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329CE-D39B-4C3C-B23A-8FEE2F15CD8E}" type="datetimeFigureOut">
              <a:rPr lang="en-IN" smtClean="0"/>
              <a:t>05-01-2022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2A6D6-EAF0-43FD-A4C4-A7DF9C4A99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909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34.wmf"/><Relationship Id="rId3" Type="http://schemas.openxmlformats.org/officeDocument/2006/relationships/image" Target="../media/image35.png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13.bin"/><Relationship Id="rId3" Type="http://schemas.openxmlformats.org/officeDocument/2006/relationships/image" Target="../media/image35.png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43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41.wmf"/><Relationship Id="rId18" Type="http://schemas.openxmlformats.org/officeDocument/2006/relationships/oleObject" Target="../embeddings/oleObject21.bin"/><Relationship Id="rId3" Type="http://schemas.openxmlformats.org/officeDocument/2006/relationships/image" Target="../media/image35.png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40.wmf"/><Relationship Id="rId5" Type="http://schemas.openxmlformats.org/officeDocument/2006/relationships/image" Target="../media/image36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48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33"/>
          <a:stretch/>
        </p:blipFill>
        <p:spPr bwMode="auto">
          <a:xfrm>
            <a:off x="2597727" y="1400280"/>
            <a:ext cx="7191375" cy="137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77798" y="3244334"/>
            <a:ext cx="538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Practice problems on Chapter 3: Work energy theorem</a:t>
            </a:r>
          </a:p>
        </p:txBody>
      </p:sp>
    </p:spTree>
    <p:extLst>
      <p:ext uri="{BB962C8B-B14F-4D97-AF65-F5344CB8AC3E}">
        <p14:creationId xmlns:p14="http://schemas.microsoft.com/office/powerpoint/2010/main" val="3095786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664" y="153603"/>
            <a:ext cx="7220227" cy="15758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582" y="1947809"/>
            <a:ext cx="8079145" cy="11035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237" y="3936142"/>
            <a:ext cx="11453497" cy="90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18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622" y="25052"/>
            <a:ext cx="8229600" cy="735904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(4) Drum rolling down a plane </a:t>
            </a:r>
            <a:r>
              <a:rPr lang="en-US" sz="2000" b="1" u="sng" dirty="0"/>
              <a:t>(Rotation and translation)</a:t>
            </a:r>
          </a:p>
        </p:txBody>
      </p:sp>
      <p:pic>
        <p:nvPicPr>
          <p:cNvPr id="67585" name="Picture 1"/>
          <p:cNvPicPr>
            <a:picLocks noChangeAspect="1" noChangeArrowheads="1"/>
          </p:cNvPicPr>
          <p:nvPr/>
        </p:nvPicPr>
        <p:blipFill>
          <a:blip r:embed="rId3"/>
          <a:srcRect l="14446" r="6566"/>
          <a:stretch>
            <a:fillRect/>
          </a:stretch>
        </p:blipFill>
        <p:spPr bwMode="auto">
          <a:xfrm>
            <a:off x="1596630" y="1131519"/>
            <a:ext cx="335637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038600" y="685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the drum starts from rest and rolls without slipping (due to frictional force </a:t>
            </a:r>
            <a:r>
              <a:rPr lang="en-US" b="1" dirty="0"/>
              <a:t>f</a:t>
            </a:r>
            <a:r>
              <a:rPr lang="en-US" dirty="0"/>
              <a:t>), find the speed of its center of mass, V, after it has descended a height h.</a:t>
            </a:r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5384801" y="1752600"/>
          <a:ext cx="33321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4" imgW="1625600" imgH="482600" progId="Equation.DSMT4">
                  <p:embed/>
                </p:oleObj>
              </mc:Choice>
              <mc:Fallback>
                <p:oleObj name="Equation" r:id="rId4" imgW="1625600" imgH="482600" progId="Equation.DSMT4">
                  <p:embed/>
                  <p:pic>
                    <p:nvPicPr>
                      <p:cNvPr id="675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1" y="1752600"/>
                        <a:ext cx="3332163" cy="990600"/>
                      </a:xfrm>
                      <a:prstGeom prst="rect">
                        <a:avLst/>
                      </a:prstGeom>
                      <a:solidFill>
                        <a:srgbClr val="80008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19801" y="3124200"/>
            <a:ext cx="1242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Translation</a:t>
            </a:r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5486401" y="3505201"/>
          <a:ext cx="3071813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6" imgW="1497950" imgH="393529" progId="Equation.DSMT4">
                  <p:embed/>
                </p:oleObj>
              </mc:Choice>
              <mc:Fallback>
                <p:oleObj name="Equation" r:id="rId6" imgW="1497950" imgH="393529" progId="Equation.DSMT4">
                  <p:embed/>
                  <p:pic>
                    <p:nvPicPr>
                      <p:cNvPr id="675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1" y="3505201"/>
                        <a:ext cx="3071813" cy="808037"/>
                      </a:xfrm>
                      <a:prstGeom prst="rect">
                        <a:avLst/>
                      </a:prstGeom>
                      <a:solidFill>
                        <a:srgbClr val="80008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2743201" y="4876800"/>
          <a:ext cx="739775" cy="531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8" imgW="583947" imgH="418918" progId="Equation.DSMT4">
                  <p:embed/>
                </p:oleObj>
              </mc:Choice>
              <mc:Fallback>
                <p:oleObj name="Equation" r:id="rId8" imgW="583947" imgH="418918" progId="Equation.DSMT4">
                  <p:embed/>
                  <p:pic>
                    <p:nvPicPr>
                      <p:cNvPr id="675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1" y="4876800"/>
                        <a:ext cx="739775" cy="53107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rot="5400000">
            <a:off x="2195511" y="4267200"/>
            <a:ext cx="609600" cy="15240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3581400" y="4419602"/>
            <a:ext cx="666748" cy="71437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845719" y="4731550"/>
            <a:ext cx="638172" cy="1285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7593" name="Object 9"/>
          <p:cNvGraphicFramePr>
            <a:graphicFrameLocks noChangeAspect="1"/>
          </p:cNvGraphicFramePr>
          <p:nvPr/>
        </p:nvGraphicFramePr>
        <p:xfrm>
          <a:off x="3886200" y="4495800"/>
          <a:ext cx="228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10" imgW="126725" imgH="177415" progId="Equation.DSMT4">
                  <p:embed/>
                </p:oleObj>
              </mc:Choice>
              <mc:Fallback>
                <p:oleObj name="Equation" r:id="rId10" imgW="126725" imgH="177415" progId="Equation.DSMT4">
                  <p:embed/>
                  <p:pic>
                    <p:nvPicPr>
                      <p:cNvPr id="6759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495800"/>
                        <a:ext cx="2286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524000" y="3276600"/>
            <a:ext cx="3505200" cy="259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614671" y="4120310"/>
            <a:ext cx="225845" cy="165253"/>
          </a:xfrm>
          <a:custGeom>
            <a:avLst/>
            <a:gdLst>
              <a:gd name="connsiteX0" fmla="*/ 0 w 225845"/>
              <a:gd name="connsiteY0" fmla="*/ 165253 h 165253"/>
              <a:gd name="connsiteX1" fmla="*/ 110169 w 225845"/>
              <a:gd name="connsiteY1" fmla="*/ 121185 h 165253"/>
              <a:gd name="connsiteX2" fmla="*/ 209320 w 225845"/>
              <a:gd name="connsiteY2" fmla="*/ 33050 h 165253"/>
              <a:gd name="connsiteX3" fmla="*/ 209320 w 225845"/>
              <a:gd name="connsiteY3" fmla="*/ 0 h 165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845" h="165253">
                <a:moveTo>
                  <a:pt x="0" y="165253"/>
                </a:moveTo>
                <a:cubicBezTo>
                  <a:pt x="37641" y="154236"/>
                  <a:pt x="75282" y="143219"/>
                  <a:pt x="110169" y="121185"/>
                </a:cubicBezTo>
                <a:cubicBezTo>
                  <a:pt x="145056" y="99151"/>
                  <a:pt x="192795" y="53247"/>
                  <a:pt x="209320" y="33050"/>
                </a:cubicBezTo>
                <a:cubicBezTo>
                  <a:pt x="225845" y="12853"/>
                  <a:pt x="217582" y="6426"/>
                  <a:pt x="209320" y="0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7595" name="Object 11"/>
          <p:cNvGraphicFramePr>
            <a:graphicFrameLocks noChangeAspect="1"/>
          </p:cNvGraphicFramePr>
          <p:nvPr/>
        </p:nvGraphicFramePr>
        <p:xfrm>
          <a:off x="2732183" y="4245167"/>
          <a:ext cx="381000" cy="192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12" imgW="431613" imgH="203112" progId="Equation.DSMT4">
                  <p:embed/>
                </p:oleObj>
              </mc:Choice>
              <mc:Fallback>
                <p:oleObj name="Equation" r:id="rId12" imgW="431613" imgH="203112" progId="Equation.DSMT4">
                  <p:embed/>
                  <p:pic>
                    <p:nvPicPr>
                      <p:cNvPr id="6759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183" y="4245167"/>
                        <a:ext cx="381000" cy="1920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940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622" y="25052"/>
            <a:ext cx="8229600" cy="735904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Drum rolling down a plane </a:t>
            </a:r>
            <a:r>
              <a:rPr lang="en-US" sz="2000" b="1" u="sng" dirty="0"/>
              <a:t>(Rotation and translation)</a:t>
            </a:r>
          </a:p>
        </p:txBody>
      </p:sp>
      <p:pic>
        <p:nvPicPr>
          <p:cNvPr id="67585" name="Picture 1"/>
          <p:cNvPicPr>
            <a:picLocks noChangeAspect="1" noChangeArrowheads="1"/>
          </p:cNvPicPr>
          <p:nvPr/>
        </p:nvPicPr>
        <p:blipFill>
          <a:blip r:embed="rId3"/>
          <a:srcRect l="14446" r="6566"/>
          <a:stretch>
            <a:fillRect/>
          </a:stretch>
        </p:blipFill>
        <p:spPr bwMode="auto">
          <a:xfrm>
            <a:off x="1596630" y="1131519"/>
            <a:ext cx="335637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038600" y="685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the drum starts from rest and rolls without slipping (due to frictional force </a:t>
            </a:r>
            <a:r>
              <a:rPr lang="en-US" b="1" dirty="0"/>
              <a:t>f</a:t>
            </a:r>
            <a:r>
              <a:rPr lang="en-US" dirty="0"/>
              <a:t>), find the speed of its center of mass, V, after it has descended a height h.</a:t>
            </a:r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2743201" y="4876800"/>
          <a:ext cx="739775" cy="531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583947" imgH="418918" progId="Equation.DSMT4">
                  <p:embed/>
                </p:oleObj>
              </mc:Choice>
              <mc:Fallback>
                <p:oleObj name="Equation" r:id="rId4" imgW="583947" imgH="418918" progId="Equation.DSMT4">
                  <p:embed/>
                  <p:pic>
                    <p:nvPicPr>
                      <p:cNvPr id="675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1" y="4876800"/>
                        <a:ext cx="739775" cy="53107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705600" y="1676400"/>
            <a:ext cx="1006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Rotation</a:t>
            </a:r>
          </a:p>
        </p:txBody>
      </p:sp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5867401" y="3352801"/>
          <a:ext cx="1385887" cy="704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6" imgW="774364" imgH="393529" progId="Equation.DSMT4">
                  <p:embed/>
                </p:oleObj>
              </mc:Choice>
              <mc:Fallback>
                <p:oleObj name="Equation" r:id="rId6" imgW="774364" imgH="393529" progId="Equation.DSMT4">
                  <p:embed/>
                  <p:pic>
                    <p:nvPicPr>
                      <p:cNvPr id="6758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1" y="3352801"/>
                        <a:ext cx="1385887" cy="704365"/>
                      </a:xfrm>
                      <a:prstGeom prst="rect">
                        <a:avLst/>
                      </a:prstGeom>
                      <a:solidFill>
                        <a:srgbClr val="80008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7696200" y="3429000"/>
          <a:ext cx="102235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8" imgW="571252" imgH="406224" progId="Equation.DSMT4">
                  <p:embed/>
                </p:oleObj>
              </mc:Choice>
              <mc:Fallback>
                <p:oleObj name="Equation" r:id="rId8" imgW="571252" imgH="406224" progId="Equation.DSMT4">
                  <p:embed/>
                  <p:pic>
                    <p:nvPicPr>
                      <p:cNvPr id="6759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429000"/>
                        <a:ext cx="1022350" cy="725488"/>
                      </a:xfrm>
                      <a:prstGeom prst="rect">
                        <a:avLst/>
                      </a:prstGeom>
                      <a:solidFill>
                        <a:srgbClr val="80008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1" name="Object 7"/>
          <p:cNvGraphicFramePr>
            <a:graphicFrameLocks noChangeAspect="1"/>
          </p:cNvGraphicFramePr>
          <p:nvPr/>
        </p:nvGraphicFramePr>
        <p:xfrm>
          <a:off x="6172200" y="4343401"/>
          <a:ext cx="1293812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10" imgW="723586" imgH="418918" progId="Equation.DSMT4">
                  <p:embed/>
                </p:oleObj>
              </mc:Choice>
              <mc:Fallback>
                <p:oleObj name="Equation" r:id="rId10" imgW="723586" imgH="418918" progId="Equation.DSMT4">
                  <p:embed/>
                  <p:pic>
                    <p:nvPicPr>
                      <p:cNvPr id="6759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343401"/>
                        <a:ext cx="1293812" cy="750887"/>
                      </a:xfrm>
                      <a:prstGeom prst="rect">
                        <a:avLst/>
                      </a:prstGeom>
                      <a:solidFill>
                        <a:srgbClr val="80008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rot="5400000">
            <a:off x="2195511" y="4267200"/>
            <a:ext cx="609600" cy="15240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3581400" y="4419602"/>
            <a:ext cx="666748" cy="71437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845719" y="4731550"/>
            <a:ext cx="638172" cy="1285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7593" name="Object 9"/>
          <p:cNvGraphicFramePr>
            <a:graphicFrameLocks noChangeAspect="1"/>
          </p:cNvGraphicFramePr>
          <p:nvPr/>
        </p:nvGraphicFramePr>
        <p:xfrm>
          <a:off x="3886200" y="4495800"/>
          <a:ext cx="228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12" imgW="126725" imgH="177415" progId="Equation.DSMT4">
                  <p:embed/>
                </p:oleObj>
              </mc:Choice>
              <mc:Fallback>
                <p:oleObj name="Equation" r:id="rId12" imgW="126725" imgH="177415" progId="Equation.DSMT4">
                  <p:embed/>
                  <p:pic>
                    <p:nvPicPr>
                      <p:cNvPr id="6759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495800"/>
                        <a:ext cx="2286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Freeform 20"/>
          <p:cNvSpPr/>
          <p:nvPr/>
        </p:nvSpPr>
        <p:spPr>
          <a:xfrm>
            <a:off x="2614671" y="4120310"/>
            <a:ext cx="225845" cy="165253"/>
          </a:xfrm>
          <a:custGeom>
            <a:avLst/>
            <a:gdLst>
              <a:gd name="connsiteX0" fmla="*/ 0 w 225845"/>
              <a:gd name="connsiteY0" fmla="*/ 165253 h 165253"/>
              <a:gd name="connsiteX1" fmla="*/ 110169 w 225845"/>
              <a:gd name="connsiteY1" fmla="*/ 121185 h 165253"/>
              <a:gd name="connsiteX2" fmla="*/ 209320 w 225845"/>
              <a:gd name="connsiteY2" fmla="*/ 33050 h 165253"/>
              <a:gd name="connsiteX3" fmla="*/ 209320 w 225845"/>
              <a:gd name="connsiteY3" fmla="*/ 0 h 165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845" h="165253">
                <a:moveTo>
                  <a:pt x="0" y="165253"/>
                </a:moveTo>
                <a:cubicBezTo>
                  <a:pt x="37641" y="154236"/>
                  <a:pt x="75282" y="143219"/>
                  <a:pt x="110169" y="121185"/>
                </a:cubicBezTo>
                <a:cubicBezTo>
                  <a:pt x="145056" y="99151"/>
                  <a:pt x="192795" y="53247"/>
                  <a:pt x="209320" y="33050"/>
                </a:cubicBezTo>
                <a:cubicBezTo>
                  <a:pt x="225845" y="12853"/>
                  <a:pt x="217582" y="6426"/>
                  <a:pt x="209320" y="0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7595" name="Object 11"/>
          <p:cNvGraphicFramePr>
            <a:graphicFrameLocks noChangeAspect="1"/>
          </p:cNvGraphicFramePr>
          <p:nvPr/>
        </p:nvGraphicFramePr>
        <p:xfrm>
          <a:off x="2732183" y="4245167"/>
          <a:ext cx="381000" cy="192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14" imgW="431613" imgH="203112" progId="Equation.DSMT4">
                  <p:embed/>
                </p:oleObj>
              </mc:Choice>
              <mc:Fallback>
                <p:oleObj name="Equation" r:id="rId14" imgW="431613" imgH="203112" progId="Equation.DSMT4">
                  <p:embed/>
                  <p:pic>
                    <p:nvPicPr>
                      <p:cNvPr id="6759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183" y="4245167"/>
                        <a:ext cx="381000" cy="1920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899" name="Object 11"/>
          <p:cNvGraphicFramePr>
            <a:graphicFrameLocks noChangeAspect="1"/>
          </p:cNvGraphicFramePr>
          <p:nvPr/>
        </p:nvGraphicFramePr>
        <p:xfrm>
          <a:off x="5715000" y="2057400"/>
          <a:ext cx="2940050" cy="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16" imgW="1473200" imgH="482600" progId="Equation.DSMT4">
                  <p:embed/>
                </p:oleObj>
              </mc:Choice>
              <mc:Fallback>
                <p:oleObj name="Equation" r:id="rId16" imgW="1473200" imgH="482600" progId="Equation.DSMT4">
                  <p:embed/>
                  <p:pic>
                    <p:nvPicPr>
                      <p:cNvPr id="16589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057400"/>
                        <a:ext cx="2940050" cy="962400"/>
                      </a:xfrm>
                      <a:prstGeom prst="rect">
                        <a:avLst/>
                      </a:prstGeom>
                      <a:solidFill>
                        <a:srgbClr val="80008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900" name="Object 12"/>
          <p:cNvGraphicFramePr>
            <a:graphicFrameLocks noChangeAspect="1"/>
          </p:cNvGraphicFramePr>
          <p:nvPr/>
        </p:nvGraphicFramePr>
        <p:xfrm>
          <a:off x="9220200" y="2362201"/>
          <a:ext cx="7493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18" imgW="418918" imgH="203112" progId="Equation.DSMT4">
                  <p:embed/>
                </p:oleObj>
              </mc:Choice>
              <mc:Fallback>
                <p:oleObj name="Equation" r:id="rId18" imgW="418918" imgH="203112" progId="Equation.DSMT4">
                  <p:embed/>
                  <p:pic>
                    <p:nvPicPr>
                      <p:cNvPr id="1659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0200" y="2362201"/>
                        <a:ext cx="749300" cy="363537"/>
                      </a:xfrm>
                      <a:prstGeom prst="rect">
                        <a:avLst/>
                      </a:prstGeom>
                      <a:solidFill>
                        <a:srgbClr val="80008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060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622" y="25052"/>
            <a:ext cx="8229600" cy="735904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Drum rolling down a plane </a:t>
            </a:r>
            <a:r>
              <a:rPr lang="en-US" sz="2000" b="1" u="sng" dirty="0"/>
              <a:t>(Rotation and translation)</a:t>
            </a:r>
          </a:p>
        </p:txBody>
      </p:sp>
      <p:pic>
        <p:nvPicPr>
          <p:cNvPr id="67585" name="Picture 1"/>
          <p:cNvPicPr>
            <a:picLocks noChangeAspect="1" noChangeArrowheads="1"/>
          </p:cNvPicPr>
          <p:nvPr/>
        </p:nvPicPr>
        <p:blipFill>
          <a:blip r:embed="rId3"/>
          <a:srcRect l="14446" r="6566"/>
          <a:stretch>
            <a:fillRect/>
          </a:stretch>
        </p:blipFill>
        <p:spPr bwMode="auto">
          <a:xfrm>
            <a:off x="1596630" y="1131519"/>
            <a:ext cx="335637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038600" y="6858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the drum starts from rest and rolls without slipping (due to frictional force </a:t>
            </a:r>
            <a:r>
              <a:rPr lang="en-US" b="1" dirty="0"/>
              <a:t>f</a:t>
            </a:r>
            <a:r>
              <a:rPr lang="en-US" dirty="0"/>
              <a:t>), find the speed of its center of mass, V, after it has descended a height h.</a:t>
            </a:r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2743201" y="4876800"/>
          <a:ext cx="739775" cy="531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4" imgW="583947" imgH="418918" progId="Equation.DSMT4">
                  <p:embed/>
                </p:oleObj>
              </mc:Choice>
              <mc:Fallback>
                <p:oleObj name="Equation" r:id="rId4" imgW="583947" imgH="418918" progId="Equation.DSMT4">
                  <p:embed/>
                  <p:pic>
                    <p:nvPicPr>
                      <p:cNvPr id="675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1" y="4876800"/>
                        <a:ext cx="739775" cy="53107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248400" y="1752600"/>
            <a:ext cx="2509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Rotation and translation</a:t>
            </a:r>
          </a:p>
        </p:txBody>
      </p:sp>
      <p:graphicFrame>
        <p:nvGraphicFramePr>
          <p:cNvPr id="67591" name="Object 7"/>
          <p:cNvGraphicFramePr>
            <a:graphicFrameLocks noChangeAspect="1"/>
          </p:cNvGraphicFramePr>
          <p:nvPr/>
        </p:nvGraphicFramePr>
        <p:xfrm>
          <a:off x="6400800" y="3352801"/>
          <a:ext cx="1293812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6" imgW="723586" imgH="418918" progId="Equation.DSMT4">
                  <p:embed/>
                </p:oleObj>
              </mc:Choice>
              <mc:Fallback>
                <p:oleObj name="Equation" r:id="rId6" imgW="723586" imgH="418918" progId="Equation.DSMT4">
                  <p:embed/>
                  <p:pic>
                    <p:nvPicPr>
                      <p:cNvPr id="6759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352801"/>
                        <a:ext cx="1293812" cy="750887"/>
                      </a:xfrm>
                      <a:prstGeom prst="rect">
                        <a:avLst/>
                      </a:prstGeom>
                      <a:solidFill>
                        <a:srgbClr val="80008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2" name="Object 8"/>
          <p:cNvGraphicFramePr>
            <a:graphicFrameLocks noChangeAspect="1"/>
          </p:cNvGraphicFramePr>
          <p:nvPr/>
        </p:nvGraphicFramePr>
        <p:xfrm>
          <a:off x="6477000" y="5334000"/>
          <a:ext cx="1227138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8" imgW="685502" imgH="444307" progId="Equation.DSMT4">
                  <p:embed/>
                </p:oleObj>
              </mc:Choice>
              <mc:Fallback>
                <p:oleObj name="Equation" r:id="rId8" imgW="685502" imgH="444307" progId="Equation.DSMT4">
                  <p:embed/>
                  <p:pic>
                    <p:nvPicPr>
                      <p:cNvPr id="6759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334000"/>
                        <a:ext cx="1227138" cy="793750"/>
                      </a:xfrm>
                      <a:prstGeom prst="rect">
                        <a:avLst/>
                      </a:prstGeom>
                      <a:solidFill>
                        <a:srgbClr val="80008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rot="5400000">
            <a:off x="2195511" y="4267200"/>
            <a:ext cx="609600" cy="15240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3581400" y="4419602"/>
            <a:ext cx="666748" cy="71437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845719" y="4731550"/>
            <a:ext cx="638172" cy="1285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7593" name="Object 9"/>
          <p:cNvGraphicFramePr>
            <a:graphicFrameLocks noChangeAspect="1"/>
          </p:cNvGraphicFramePr>
          <p:nvPr/>
        </p:nvGraphicFramePr>
        <p:xfrm>
          <a:off x="3886200" y="4495800"/>
          <a:ext cx="228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10" imgW="126725" imgH="177415" progId="Equation.DSMT4">
                  <p:embed/>
                </p:oleObj>
              </mc:Choice>
              <mc:Fallback>
                <p:oleObj name="Equation" r:id="rId10" imgW="126725" imgH="177415" progId="Equation.DSMT4">
                  <p:embed/>
                  <p:pic>
                    <p:nvPicPr>
                      <p:cNvPr id="6759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495800"/>
                        <a:ext cx="2286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Freeform 20"/>
          <p:cNvSpPr/>
          <p:nvPr/>
        </p:nvSpPr>
        <p:spPr>
          <a:xfrm>
            <a:off x="2614671" y="4120310"/>
            <a:ext cx="225845" cy="165253"/>
          </a:xfrm>
          <a:custGeom>
            <a:avLst/>
            <a:gdLst>
              <a:gd name="connsiteX0" fmla="*/ 0 w 225845"/>
              <a:gd name="connsiteY0" fmla="*/ 165253 h 165253"/>
              <a:gd name="connsiteX1" fmla="*/ 110169 w 225845"/>
              <a:gd name="connsiteY1" fmla="*/ 121185 h 165253"/>
              <a:gd name="connsiteX2" fmla="*/ 209320 w 225845"/>
              <a:gd name="connsiteY2" fmla="*/ 33050 h 165253"/>
              <a:gd name="connsiteX3" fmla="*/ 209320 w 225845"/>
              <a:gd name="connsiteY3" fmla="*/ 0 h 165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845" h="165253">
                <a:moveTo>
                  <a:pt x="0" y="165253"/>
                </a:moveTo>
                <a:cubicBezTo>
                  <a:pt x="37641" y="154236"/>
                  <a:pt x="75282" y="143219"/>
                  <a:pt x="110169" y="121185"/>
                </a:cubicBezTo>
                <a:cubicBezTo>
                  <a:pt x="145056" y="99151"/>
                  <a:pt x="192795" y="53247"/>
                  <a:pt x="209320" y="33050"/>
                </a:cubicBezTo>
                <a:cubicBezTo>
                  <a:pt x="225845" y="12853"/>
                  <a:pt x="217582" y="6426"/>
                  <a:pt x="209320" y="0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7595" name="Object 11"/>
          <p:cNvGraphicFramePr>
            <a:graphicFrameLocks noChangeAspect="1"/>
          </p:cNvGraphicFramePr>
          <p:nvPr/>
        </p:nvGraphicFramePr>
        <p:xfrm>
          <a:off x="2732183" y="4245167"/>
          <a:ext cx="381000" cy="192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12" imgW="431613" imgH="203112" progId="Equation.DSMT4">
                  <p:embed/>
                </p:oleObj>
              </mc:Choice>
              <mc:Fallback>
                <p:oleObj name="Equation" r:id="rId12" imgW="431613" imgH="203112" progId="Equation.DSMT4">
                  <p:embed/>
                  <p:pic>
                    <p:nvPicPr>
                      <p:cNvPr id="6759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183" y="4245167"/>
                        <a:ext cx="381000" cy="1920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23" name="Object 11"/>
          <p:cNvGraphicFramePr>
            <a:graphicFrameLocks noChangeAspect="1"/>
          </p:cNvGraphicFramePr>
          <p:nvPr/>
        </p:nvGraphicFramePr>
        <p:xfrm>
          <a:off x="5562601" y="2209800"/>
          <a:ext cx="3071813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14" imgW="1497950" imgH="393529" progId="Equation.DSMT4">
                  <p:embed/>
                </p:oleObj>
              </mc:Choice>
              <mc:Fallback>
                <p:oleObj name="Equation" r:id="rId14" imgW="1497950" imgH="393529" progId="Equation.DSMT4">
                  <p:embed/>
                  <p:pic>
                    <p:nvPicPr>
                      <p:cNvPr id="16692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1" y="2209800"/>
                        <a:ext cx="3071813" cy="808038"/>
                      </a:xfrm>
                      <a:prstGeom prst="rect">
                        <a:avLst/>
                      </a:prstGeom>
                      <a:solidFill>
                        <a:srgbClr val="80008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715000" y="4343400"/>
            <a:ext cx="2925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Substituting for                and </a:t>
            </a:r>
          </a:p>
        </p:txBody>
      </p:sp>
      <p:graphicFrame>
        <p:nvGraphicFramePr>
          <p:cNvPr id="166924" name="Object 12"/>
          <p:cNvGraphicFramePr>
            <a:graphicFrameLocks noChangeAspect="1"/>
          </p:cNvGraphicFramePr>
          <p:nvPr/>
        </p:nvGraphicFramePr>
        <p:xfrm>
          <a:off x="8555862" y="4343400"/>
          <a:ext cx="29527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16" imgW="164957" imgH="203024" progId="Equation.DSMT4">
                  <p:embed/>
                </p:oleObj>
              </mc:Choice>
              <mc:Fallback>
                <p:oleObj name="Equation" r:id="rId16" imgW="164957" imgH="203024" progId="Equation.DSMT4">
                  <p:embed/>
                  <p:pic>
                    <p:nvPicPr>
                      <p:cNvPr id="16692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5862" y="4343400"/>
                        <a:ext cx="295275" cy="363538"/>
                      </a:xfrm>
                      <a:prstGeom prst="rect">
                        <a:avLst/>
                      </a:prstGeom>
                      <a:solidFill>
                        <a:srgbClr val="80008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25" name="Object 13"/>
          <p:cNvGraphicFramePr>
            <a:graphicFrameLocks noChangeAspect="1"/>
          </p:cNvGraphicFramePr>
          <p:nvPr/>
        </p:nvGraphicFramePr>
        <p:xfrm>
          <a:off x="7392320" y="4343401"/>
          <a:ext cx="617537" cy="352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18" imgW="355292" imgH="203024" progId="Equation.DSMT4">
                  <p:embed/>
                </p:oleObj>
              </mc:Choice>
              <mc:Fallback>
                <p:oleObj name="Equation" r:id="rId18" imgW="355292" imgH="203024" progId="Equation.DSMT4">
                  <p:embed/>
                  <p:pic>
                    <p:nvPicPr>
                      <p:cNvPr id="16692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2320" y="4343401"/>
                        <a:ext cx="617537" cy="352257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620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733" y="337445"/>
            <a:ext cx="8244229" cy="34027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116" y="3753182"/>
            <a:ext cx="7623130" cy="12620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0" y="3814618"/>
            <a:ext cx="12192000" cy="614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2963" y="5015184"/>
            <a:ext cx="8769301" cy="7942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6753" y="5797807"/>
            <a:ext cx="3257572" cy="77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70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3726" y="519153"/>
            <a:ext cx="2418233" cy="7647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3726" y="1283855"/>
            <a:ext cx="3484380" cy="14593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03726" y="2844800"/>
            <a:ext cx="3344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/>
              <a:t>So for 1</a:t>
            </a:r>
            <a:r>
              <a:rPr lang="en-IN" sz="2800" b="1" baseline="30000" dirty="0"/>
              <a:t>st</a:t>
            </a:r>
            <a:r>
              <a:rPr lang="en-IN" sz="2800" b="1" dirty="0"/>
              <a:t> path we get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0912" y="3368020"/>
            <a:ext cx="7626757" cy="12619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6690" y="4827365"/>
            <a:ext cx="2917033" cy="149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95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96962" y="517235"/>
            <a:ext cx="4562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/>
              <a:t>Similarly for 2</a:t>
            </a:r>
            <a:r>
              <a:rPr lang="en-IN" sz="2800" b="1" baseline="30000" dirty="0"/>
              <a:t>nd</a:t>
            </a:r>
            <a:r>
              <a:rPr lang="en-IN" sz="2800" b="1" dirty="0"/>
              <a:t>  path we get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959" y="1298767"/>
            <a:ext cx="4574044" cy="12227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1061" y="1838241"/>
            <a:ext cx="1776810" cy="6832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013" y="3542646"/>
            <a:ext cx="11948087" cy="10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13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085" y="638238"/>
            <a:ext cx="9954176" cy="446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753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4119" y="144463"/>
            <a:ext cx="5911953" cy="2790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73" y="3078938"/>
            <a:ext cx="11433556" cy="8753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3286" y="4098426"/>
            <a:ext cx="6936157" cy="12944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3318" y="5317661"/>
            <a:ext cx="5462260" cy="116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30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148" y="387203"/>
            <a:ext cx="8922287" cy="12661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7566" y="2390321"/>
            <a:ext cx="5853908" cy="11933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0964" y="3583710"/>
            <a:ext cx="3696691" cy="13077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164" y="4602781"/>
            <a:ext cx="8597895" cy="148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79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259" y="590824"/>
            <a:ext cx="10319042" cy="102904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0" y="2011680"/>
            <a:ext cx="12192000" cy="1636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8650" y="2492636"/>
            <a:ext cx="9462651" cy="5393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5929" y="3716359"/>
            <a:ext cx="5641269" cy="150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38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745" y="3669005"/>
            <a:ext cx="7660769" cy="18571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3014" y="613353"/>
            <a:ext cx="4542412" cy="251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95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170</Words>
  <Application>Microsoft Office PowerPoint</Application>
  <PresentationFormat>Widescreen</PresentationFormat>
  <Paragraphs>13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(4) Drum rolling down a plane (Rotation and translation)</vt:lpstr>
      <vt:lpstr>Drum rolling down a plane (Rotation and translation)</vt:lpstr>
      <vt:lpstr>Drum rolling down a plane (Rotation and translation)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RAGHAVAN EASWARAN</dc:creator>
  <cp:lastModifiedBy>Jobin Jose</cp:lastModifiedBy>
  <cp:revision>13</cp:revision>
  <dcterms:created xsi:type="dcterms:W3CDTF">2020-12-15T16:48:35Z</dcterms:created>
  <dcterms:modified xsi:type="dcterms:W3CDTF">2022-01-05T09:52:00Z</dcterms:modified>
</cp:coreProperties>
</file>