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49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52" r:id="rId13"/>
    <p:sldId id="553" r:id="rId14"/>
    <p:sldId id="554" r:id="rId15"/>
    <p:sldId id="555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556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51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7.wmf"/><Relationship Id="rId1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7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7.wmf"/><Relationship Id="rId1" Type="http://schemas.openxmlformats.org/officeDocument/2006/relationships/image" Target="../media/image37.wmf"/><Relationship Id="rId5" Type="http://schemas.openxmlformats.org/officeDocument/2006/relationships/image" Target="../media/image39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1066-20ED-4657-9181-F82FB042F698}" type="datetimeFigureOut">
              <a:rPr lang="en-IN" smtClean="0"/>
              <a:t>27-01-2022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1087-ADF3-4EF5-BFC2-356886D723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62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FB9-F0E1-49A9-8C97-A0E858CC0ED0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A5E1-5166-4024-B562-B563FAD8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Desktop\ph103\Rigid%20body\precission.mp4" TargetMode="External"/><Relationship Id="rId1" Type="http://schemas.microsoft.com/office/2007/relationships/media" Target="file:///C:\Users\HP\Desktop\ph103\Rigid%20body\precission.mp4" TargetMode="Externa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1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51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25.jpeg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8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9.png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6.png"/><Relationship Id="rId7" Type="http://schemas.openxmlformats.org/officeDocument/2006/relationships/image" Target="../media/image7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228600"/>
            <a:ext cx="58674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8800" b="1" dirty="0">
                <a:solidFill>
                  <a:srgbClr val="0070C0"/>
                </a:solidFill>
              </a:rPr>
              <a:t>Gyroscope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92456"/>
            <a:ext cx="2667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106" y="1905000"/>
            <a:ext cx="2828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159306" y="4419600"/>
            <a:ext cx="3657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RECAP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1844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3171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2209800" y="1752600"/>
          <a:ext cx="804862" cy="38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4" imgW="482391" imgH="228501" progId="Equation.DSMT4">
                  <p:embed/>
                </p:oleObj>
              </mc:Choice>
              <mc:Fallback>
                <p:oleObj name="Equation" r:id="rId4" imgW="482391" imgH="228501" progId="Equation.DSMT4">
                  <p:embed/>
                  <p:pic>
                    <p:nvPicPr>
                      <p:cNvPr id="140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804862" cy="38298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3200400" y="3733800"/>
          <a:ext cx="3268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8" imgW="1231366" imgH="228501" progId="Equation.DSMT4">
                  <p:embed/>
                </p:oleObj>
              </mc:Choice>
              <mc:Fallback>
                <p:oleObj name="Equation" r:id="rId8" imgW="1231366" imgH="228501" progId="Equation.DSMT4">
                  <p:embed/>
                  <p:pic>
                    <p:nvPicPr>
                      <p:cNvPr id="141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33800"/>
                        <a:ext cx="3268662" cy="60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3810000" y="4419600"/>
          <a:ext cx="1828800" cy="124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10" imgW="609336" imgH="431613" progId="Equation.DSMT4">
                  <p:embed/>
                </p:oleObj>
              </mc:Choice>
              <mc:Fallback>
                <p:oleObj name="Equation" r:id="rId10" imgW="609336" imgH="431613" progId="Equation.DSMT4">
                  <p:embed/>
                  <p:pic>
                    <p:nvPicPr>
                      <p:cNvPr id="141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828800" cy="124694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Gyroscope Precision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52800" y="762000"/>
            <a:ext cx="5410200" cy="9144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 a gyroscope in uniform precession with its axle at angle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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vertical</a:t>
            </a:r>
            <a:endParaRPr kumimoji="0" lang="en-US" sz="44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76600" y="1905000"/>
            <a:ext cx="5410200" cy="9144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horizontal component of angular momentum is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000" b="1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</a:t>
            </a:r>
            <a:endParaRPr kumimoji="0" lang="en-US" sz="2000" b="1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61851" y="1665383"/>
            <a:ext cx="805149" cy="11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3943350" y="2971800"/>
          <a:ext cx="16716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12" imgW="1028254" imgH="431613" progId="Equation.DSMT4">
                  <p:embed/>
                </p:oleObj>
              </mc:Choice>
              <mc:Fallback>
                <p:oleObj name="Equation" r:id="rId12" imgW="1028254" imgH="431613" progId="Equation.DSMT4">
                  <p:embed/>
                  <p:pic>
                    <p:nvPicPr>
                      <p:cNvPr id="142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971800"/>
                        <a:ext cx="1671638" cy="703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>
          <a:xfrm>
            <a:off x="2209800" y="5791200"/>
            <a:ext cx="5410200" cy="9144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precessional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velocity is independent of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</a:t>
            </a:r>
            <a:endParaRPr kumimoji="0" lang="en-US" sz="4400" b="1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299570"/>
            <a:ext cx="3064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106" y="838200"/>
            <a:ext cx="3241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02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171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2286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Some consequences of Gyroscopic motion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838200"/>
            <a:ext cx="296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a. Precession of  the spin axis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105400"/>
            <a:ext cx="3810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7010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066800"/>
            <a:ext cx="4114800" cy="2289374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5334000" y="1371600"/>
            <a:ext cx="16002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6934200" y="2209800"/>
            <a:ext cx="91440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97874" y="1587674"/>
            <a:ext cx="1247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21 Km</a:t>
            </a:r>
          </a:p>
        </p:txBody>
      </p:sp>
      <p:pic>
        <p:nvPicPr>
          <p:cNvPr id="18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3436">
            <a:off x="2771320" y="3892743"/>
            <a:ext cx="4114800" cy="2289374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3257162" y="4152900"/>
            <a:ext cx="28956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009251" y="4705611"/>
            <a:ext cx="3200400" cy="37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9763626">
            <a:off x="4512642" y="3813362"/>
            <a:ext cx="500759" cy="350796"/>
          </a:xfrm>
          <a:prstGeom prst="arc">
            <a:avLst>
              <a:gd name="adj1" fmla="val 14446809"/>
              <a:gd name="adj2" fmla="val 1514788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7011" name="Object 3"/>
          <p:cNvGraphicFramePr>
            <a:graphicFrameLocks noChangeAspect="1"/>
          </p:cNvGraphicFramePr>
          <p:nvPr/>
        </p:nvGraphicFramePr>
        <p:xfrm>
          <a:off x="4609578" y="3429000"/>
          <a:ext cx="496941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5" imgW="355292" imgH="203024" progId="Equation.DSMT4">
                  <p:embed/>
                </p:oleObj>
              </mc:Choice>
              <mc:Fallback>
                <p:oleObj name="Equation" r:id="rId5" imgW="355292" imgH="203024" progId="Equation.DSMT4">
                  <p:embed/>
                  <p:pic>
                    <p:nvPicPr>
                      <p:cNvPr id="427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578" y="3429000"/>
                        <a:ext cx="496941" cy="284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64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1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924800" cy="5532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1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436">
            <a:off x="4010480" y="1895082"/>
            <a:ext cx="4114800" cy="228937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496322" y="2155239"/>
            <a:ext cx="28956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248411" y="2707950"/>
            <a:ext cx="3200400" cy="37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n 7"/>
          <p:cNvSpPr/>
          <p:nvPr/>
        </p:nvSpPr>
        <p:spPr>
          <a:xfrm>
            <a:off x="381000" y="2590800"/>
            <a:ext cx="990600" cy="9906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371600" y="2362200"/>
            <a:ext cx="2895600" cy="533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2129" name="Object 1"/>
          <p:cNvGraphicFramePr>
            <a:graphicFrameLocks noChangeAspect="1"/>
          </p:cNvGraphicFramePr>
          <p:nvPr/>
        </p:nvGraphicFramePr>
        <p:xfrm>
          <a:off x="2819400" y="2133600"/>
          <a:ext cx="265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90417" imgH="253890" progId="Equation.DSMT4">
                  <p:embed/>
                </p:oleObj>
              </mc:Choice>
              <mc:Fallback>
                <p:oleObj name="Equation" r:id="rId4" imgW="190417" imgH="253890" progId="Equation.DSMT4">
                  <p:embed/>
                  <p:pic>
                    <p:nvPicPr>
                      <p:cNvPr id="4321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265112" cy="355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>
            <a:off x="5943600" y="3505200"/>
            <a:ext cx="1371600" cy="22860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6477000" y="3733800"/>
          <a:ext cx="265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190417" imgH="253890" progId="Equation.DSMT4">
                  <p:embed/>
                </p:oleObj>
              </mc:Choice>
              <mc:Fallback>
                <p:oleObj name="Equation" r:id="rId6" imgW="190417" imgH="253890" progId="Equation.DSMT4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265112" cy="355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276600" y="4876800"/>
            <a:ext cx="2590800" cy="3693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 torque on the earth</a:t>
            </a:r>
          </a:p>
        </p:txBody>
      </p:sp>
    </p:spTree>
    <p:extLst>
      <p:ext uri="{BB962C8B-B14F-4D97-AF65-F5344CB8AC3E}">
        <p14:creationId xmlns:p14="http://schemas.microsoft.com/office/powerpoint/2010/main" val="37445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cession of the eart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2230">
            <a:off x="3722510" y="1895082"/>
            <a:ext cx="4114800" cy="228937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2944781" y="2296559"/>
            <a:ext cx="4588461" cy="255322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542789" y="3410211"/>
            <a:ext cx="4876800" cy="375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9763626">
            <a:off x="3940621" y="4803962"/>
            <a:ext cx="500759" cy="350796"/>
          </a:xfrm>
          <a:prstGeom prst="arc">
            <a:avLst>
              <a:gd name="adj1" fmla="val 14446809"/>
              <a:gd name="adj2" fmla="val 1514788"/>
            </a:avLst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037557" y="4419600"/>
          <a:ext cx="496941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355292" imgH="203024" progId="Equation.DSMT4">
                  <p:embed/>
                </p:oleObj>
              </mc:Choice>
              <mc:Fallback>
                <p:oleObj name="Equation" r:id="rId4" imgW="355292" imgH="203024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557" y="4419600"/>
                        <a:ext cx="496941" cy="284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90600"/>
            <a:ext cx="3171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943600" y="762000"/>
            <a:ext cx="159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 Pole star</a:t>
            </a:r>
          </a:p>
        </p:txBody>
      </p:sp>
      <p:sp>
        <p:nvSpPr>
          <p:cNvPr id="20" name="4-Point Star 19"/>
          <p:cNvSpPr/>
          <p:nvPr/>
        </p:nvSpPr>
        <p:spPr>
          <a:xfrm>
            <a:off x="6400800" y="152400"/>
            <a:ext cx="990600" cy="685800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743200" y="3543822"/>
            <a:ext cx="2362200" cy="2279510"/>
            <a:chOff x="-1270000" y="4883290"/>
            <a:chExt cx="2362200" cy="2279510"/>
          </a:xfrm>
        </p:grpSpPr>
        <p:sp>
          <p:nvSpPr>
            <p:cNvPr id="22" name="Oval 21"/>
            <p:cNvSpPr/>
            <p:nvPr/>
          </p:nvSpPr>
          <p:spPr>
            <a:xfrm>
              <a:off x="-1270000" y="4883290"/>
              <a:ext cx="2361156" cy="4572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2"/>
            </p:cNvCxnSpPr>
            <p:nvPr/>
          </p:nvCxnSpPr>
          <p:spPr>
            <a:xfrm rot="10800000" flipH="1" flipV="1">
              <a:off x="-1270000" y="5111890"/>
              <a:ext cx="1219200" cy="20509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485966" y="5584634"/>
              <a:ext cx="2013332" cy="1143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800600" y="5638800"/>
            <a:ext cx="2667000" cy="923330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The spin axis </a:t>
            </a:r>
            <a:r>
              <a:rPr lang="en-US" b="1" dirty="0" err="1"/>
              <a:t>precesses</a:t>
            </a:r>
            <a:r>
              <a:rPr lang="en-US" b="1" dirty="0"/>
              <a:t> (With a period 25810 years)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4724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Precession of  the spin axis</a:t>
            </a:r>
          </a:p>
        </p:txBody>
      </p:sp>
    </p:spTree>
    <p:extLst>
      <p:ext uri="{BB962C8B-B14F-4D97-AF65-F5344CB8AC3E}">
        <p14:creationId xmlns:p14="http://schemas.microsoft.com/office/powerpoint/2010/main" val="29748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EULER’S EQUATION OF</a:t>
            </a:r>
            <a:br>
              <a:rPr lang="en-US" sz="7200" b="1" dirty="0">
                <a:solidFill>
                  <a:srgbClr val="0070C0"/>
                </a:solidFill>
              </a:rPr>
            </a:br>
            <a:r>
              <a:rPr lang="en-US" sz="7200" b="1" dirty="0">
                <a:solidFill>
                  <a:srgbClr val="0070C0"/>
                </a:solidFill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294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is Euler’s Equation about? 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Euler’s equation derivation- A geometrical approach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Euler’s equation derivation- A mathematical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is Euler’s equation about?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286000"/>
            <a:ext cx="7467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COMPLETE ANALYSIS FOR STABILITY OF A RIGID BODY IN MOTION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SOLUTION OF EULER’S EQUATION GIVES WHETHER MOTION OF RIGID BODY IS BOUND OR UNBOUND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BOUND MOTION = STABLE</a:t>
            </a:r>
          </a:p>
          <a:p>
            <a:pPr algn="ctr"/>
            <a:r>
              <a:rPr lang="en-US" sz="2000" b="1" dirty="0"/>
              <a:t>UNBOUND MOTION = UNSTABLE</a:t>
            </a:r>
          </a:p>
        </p:txBody>
      </p:sp>
    </p:spTree>
    <p:extLst>
      <p:ext uri="{BB962C8B-B14F-4D97-AF65-F5344CB8AC3E}">
        <p14:creationId xmlns:p14="http://schemas.microsoft.com/office/powerpoint/2010/main" val="34039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thought experiment!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To understand and derive Euler equations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439180"/>
            <a:ext cx="500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GEOMETRICAL APPROACH…….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763869"/>
            <a:ext cx="537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‘ROTATION OF A CYLINDER’</a:t>
            </a:r>
          </a:p>
        </p:txBody>
      </p:sp>
    </p:spTree>
    <p:extLst>
      <p:ext uri="{BB962C8B-B14F-4D97-AF65-F5344CB8AC3E}">
        <p14:creationId xmlns:p14="http://schemas.microsoft.com/office/powerpoint/2010/main" val="9866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914400" y="5181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will be the motion of Disk?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Spin and Rotate?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000962" y="1713978"/>
            <a:ext cx="3644030" cy="2819400"/>
            <a:chOff x="3899770" y="1371600"/>
            <a:chExt cx="3644030" cy="2819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7400" y="2895600"/>
              <a:ext cx="1676400" cy="1588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Can 3"/>
            <p:cNvSpPr/>
            <p:nvPr/>
          </p:nvSpPr>
          <p:spPr>
            <a:xfrm rot="16200000">
              <a:off x="4495800" y="2209800"/>
              <a:ext cx="2819400" cy="114300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99770" y="2870548"/>
              <a:ext cx="1676400" cy="1588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4220162" y="11430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67000" y="295823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ym typeface="Symbol"/>
              </a:rPr>
              <a:t></a:t>
            </a:r>
            <a:endParaRPr lang="en-US" sz="66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545056" y="2741884"/>
            <a:ext cx="990600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78814" y="1931096"/>
            <a:ext cx="15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 </a:t>
            </a:r>
            <a:r>
              <a:rPr lang="en-US" dirty="0"/>
              <a:t> </a:t>
            </a:r>
            <a:r>
              <a:rPr lang="en-US" dirty="0" err="1"/>
              <a:t>Continuosly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53619" y="2856978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 L</a:t>
            </a:r>
            <a:r>
              <a:rPr lang="en-US" sz="4000" b="1" baseline="-25000" dirty="0"/>
              <a:t>s</a:t>
            </a:r>
            <a:endParaRPr lang="en-US" sz="40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15562" y="3237978"/>
            <a:ext cx="209108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>
            <a:off x="2848562" y="3085578"/>
            <a:ext cx="914400" cy="914400"/>
          </a:xfrm>
          <a:prstGeom prst="arc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Disk (spin + twist) when continuous torque applied externally?</a:t>
            </a:r>
          </a:p>
        </p:txBody>
      </p:sp>
    </p:spTree>
    <p:extLst>
      <p:ext uri="{BB962C8B-B14F-4D97-AF65-F5344CB8AC3E}">
        <p14:creationId xmlns:p14="http://schemas.microsoft.com/office/powerpoint/2010/main" val="880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Another thought experiment!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0892" y="3288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3892" y="4202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74492" y="3440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717929" y="3510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667764" y="2646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2169692" y="2590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75062" y="2643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25617" y="1667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8" name="Group 13"/>
          <p:cNvGrpSpPr/>
          <p:nvPr/>
        </p:nvGrpSpPr>
        <p:grpSpPr>
          <a:xfrm rot="19989134">
            <a:off x="1566306" y="1646496"/>
            <a:ext cx="2362200" cy="2438400"/>
            <a:chOff x="3270096" y="2362200"/>
            <a:chExt cx="2362200" cy="24384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Magnetic Disk 21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44620" y="3415605"/>
            <a:ext cx="4399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In the time interval </a:t>
            </a:r>
            <a:r>
              <a:rPr lang="en-US" sz="2800" b="1" dirty="0" err="1">
                <a:solidFill>
                  <a:srgbClr val="002060"/>
                </a:solidFill>
              </a:rPr>
              <a:t>Δt</a:t>
            </a:r>
            <a:r>
              <a:rPr lang="en-US" sz="2800" b="1" dirty="0">
                <a:solidFill>
                  <a:srgbClr val="002060"/>
                </a:solidFill>
              </a:rPr>
              <a:t>, the principal axes rotate away from the 1, 2, 3 axes.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600" y="4953000"/>
            <a:ext cx="8001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are the changes in angular momentum in 1,2 and 3 axis?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  <a:r>
              <a:rPr lang="en-US" sz="3200" dirty="0">
                <a:solidFill>
                  <a:schemeClr val="bg1"/>
                </a:solidFill>
              </a:rPr>
              <a:t>L</a:t>
            </a:r>
            <a:r>
              <a:rPr lang="en-US" sz="3200" baseline="-25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dirty="0">
                <a:solidFill>
                  <a:schemeClr val="bg1"/>
                </a:solidFill>
              </a:rPr>
              <a:t>Δ</a:t>
            </a:r>
            <a:r>
              <a:rPr lang="en-US" sz="3200" dirty="0">
                <a:solidFill>
                  <a:schemeClr val="bg1"/>
                </a:solidFill>
              </a:rPr>
              <a:t>L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dirty="0">
                <a:solidFill>
                  <a:schemeClr val="bg1"/>
                </a:solidFill>
              </a:rPr>
              <a:t>Δ</a:t>
            </a:r>
            <a:r>
              <a:rPr lang="en-US" sz="3200" dirty="0">
                <a:solidFill>
                  <a:schemeClr val="bg1"/>
                </a:solidFill>
              </a:rPr>
              <a:t>L</a:t>
            </a:r>
            <a:r>
              <a:rPr lang="en-US" sz="3200" baseline="-25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442451" name="Object 83"/>
          <p:cNvGraphicFramePr>
            <a:graphicFrameLocks noChangeAspect="1"/>
          </p:cNvGraphicFramePr>
          <p:nvPr/>
        </p:nvGraphicFramePr>
        <p:xfrm>
          <a:off x="4495800" y="1905000"/>
          <a:ext cx="137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558800" imgH="228600" progId="Equation.DSMT4">
                  <p:embed/>
                </p:oleObj>
              </mc:Choice>
              <mc:Fallback>
                <p:oleObj name="Equation" r:id="rId3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13716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452" name="Object 84"/>
          <p:cNvGraphicFramePr>
            <a:graphicFrameLocks noChangeAspect="1"/>
          </p:cNvGraphicFramePr>
          <p:nvPr/>
        </p:nvGraphicFramePr>
        <p:xfrm>
          <a:off x="6108700" y="1905000"/>
          <a:ext cx="148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1905000"/>
                        <a:ext cx="14859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453" name="Object 85"/>
          <p:cNvGraphicFramePr>
            <a:graphicFrameLocks noChangeAspect="1"/>
          </p:cNvGraphicFramePr>
          <p:nvPr/>
        </p:nvGraphicFramePr>
        <p:xfrm>
          <a:off x="5435600" y="266700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67000"/>
                        <a:ext cx="14351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1339583"/>
            <a:ext cx="297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Initial Conditions…</a:t>
            </a:r>
          </a:p>
        </p:txBody>
      </p:sp>
    </p:spTree>
    <p:extLst>
      <p:ext uri="{BB962C8B-B14F-4D97-AF65-F5344CB8AC3E}">
        <p14:creationId xmlns:p14="http://schemas.microsoft.com/office/powerpoint/2010/main" val="4839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/>
              <a:t>Δ</a:t>
            </a:r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due to rotation along ‘1’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46696" y="3288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9696" y="4202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0296" y="3440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13733" y="3510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063568" y="2646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565496" y="2590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070866" y="2643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1421" y="1667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25" name="Group 13"/>
          <p:cNvGrpSpPr/>
          <p:nvPr/>
        </p:nvGrpSpPr>
        <p:grpSpPr>
          <a:xfrm rot="19989134">
            <a:off x="4319941" y="1561091"/>
            <a:ext cx="1981200" cy="2426732"/>
            <a:chOff x="3651096" y="2362200"/>
            <a:chExt cx="1981200" cy="242673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gnetic Disk 28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6815"/>
              </p:ext>
            </p:extLst>
          </p:nvPr>
        </p:nvGraphicFramePr>
        <p:xfrm>
          <a:off x="5748604" y="3021904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253890" imgH="228501" progId="Equation.DSMT4">
                  <p:embed/>
                </p:oleObj>
              </mc:Choice>
              <mc:Fallback>
                <p:oleObj name="Equation" r:id="rId3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604" y="3021904"/>
                        <a:ext cx="342900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10418"/>
              </p:ext>
            </p:extLst>
          </p:nvPr>
        </p:nvGraphicFramePr>
        <p:xfrm>
          <a:off x="4453204" y="2209800"/>
          <a:ext cx="34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253890" imgH="228501" progId="Equation.DSMT4">
                  <p:embed/>
                </p:oleObj>
              </mc:Choice>
              <mc:Fallback>
                <p:oleObj name="Equation" r:id="rId5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04" y="2209800"/>
                        <a:ext cx="342900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4419600" y="4724400"/>
          <a:ext cx="182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6" imgW="749300" imgH="228600" progId="Equation.DSMT4">
                  <p:embed/>
                </p:oleObj>
              </mc:Choice>
              <mc:Fallback>
                <p:oleObj name="Equation" r:id="rId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1828800" cy="558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 flipH="1" flipV="1">
            <a:off x="3919804" y="3810000"/>
            <a:ext cx="762000" cy="533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/>
              <a:t>Δ</a:t>
            </a:r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due to rotation along ‘2’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94296" y="3669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7296" y="4583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17896" y="3821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961333" y="3891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911168" y="3027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413096" y="29718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918466" y="3024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9021" y="2048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42386"/>
              </p:ext>
            </p:extLst>
          </p:nvPr>
        </p:nvGraphicFramePr>
        <p:xfrm>
          <a:off x="4054742" y="464820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42" y="4648200"/>
                        <a:ext cx="377825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84129"/>
              </p:ext>
            </p:extLst>
          </p:nvPr>
        </p:nvGraphicFramePr>
        <p:xfrm>
          <a:off x="4284929" y="2590800"/>
          <a:ext cx="376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929" y="2590800"/>
                        <a:ext cx="376238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3"/>
          <p:cNvGrpSpPr/>
          <p:nvPr/>
        </p:nvGrpSpPr>
        <p:grpSpPr>
          <a:xfrm rot="19989134">
            <a:off x="3879526" y="2320011"/>
            <a:ext cx="1066800" cy="2438400"/>
            <a:chOff x="3270096" y="2362200"/>
            <a:chExt cx="1066800" cy="2438400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Magnetic Disk 23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 rot="16697199" flipH="1" flipV="1">
            <a:off x="5549414" y="3841366"/>
            <a:ext cx="796433" cy="123097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allelogram 53"/>
          <p:cNvSpPr/>
          <p:nvPr/>
        </p:nvSpPr>
        <p:spPr>
          <a:xfrm rot="8067005">
            <a:off x="3041359" y="2018089"/>
            <a:ext cx="2895600" cy="1447800"/>
          </a:xfrm>
          <a:prstGeom prst="parallelogram">
            <a:avLst>
              <a:gd name="adj" fmla="val 94657"/>
            </a:avLst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199"/>
            <a:ext cx="8991600" cy="990599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3200" b="1" dirty="0"/>
              <a:t>ΔL</a:t>
            </a:r>
            <a:r>
              <a:rPr lang="en-US" sz="3200" b="1" baseline="-25000" dirty="0"/>
              <a:t>1 </a:t>
            </a:r>
            <a:r>
              <a:rPr lang="en-US" sz="3200" b="1" dirty="0"/>
              <a:t>due to rotation along ‘2’ axis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10000" y="1066800"/>
            <a:ext cx="3276600" cy="4038603"/>
            <a:chOff x="3733800" y="2514600"/>
            <a:chExt cx="3276600" cy="4038603"/>
          </a:xfrm>
        </p:grpSpPr>
        <p:sp>
          <p:nvSpPr>
            <p:cNvPr id="9" name="TextBox 8"/>
            <p:cNvSpPr txBox="1"/>
            <p:nvPr/>
          </p:nvSpPr>
          <p:spPr>
            <a:xfrm>
              <a:off x="5049396" y="2819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969663" y="4550593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941768" y="3525832"/>
              <a:ext cx="2045632" cy="231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3450998" y="5010365"/>
              <a:ext cx="1978040" cy="1107635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4084183" y="3688217"/>
              <a:ext cx="1316106" cy="49287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619500" y="4686300"/>
              <a:ext cx="1447800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553200" y="4343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5345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5" name="Arc 44"/>
          <p:cNvSpPr/>
          <p:nvPr/>
        </p:nvSpPr>
        <p:spPr>
          <a:xfrm rot="12996619">
            <a:off x="4875271" y="1914277"/>
            <a:ext cx="509841" cy="674631"/>
          </a:xfrm>
          <a:prstGeom prst="arc">
            <a:avLst>
              <a:gd name="adj1" fmla="val 16614917"/>
              <a:gd name="adj2" fmla="val 1194496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55675"/>
              </p:ext>
            </p:extLst>
          </p:nvPr>
        </p:nvGraphicFramePr>
        <p:xfrm>
          <a:off x="4953000" y="2292767"/>
          <a:ext cx="458244" cy="37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92767"/>
                        <a:ext cx="458244" cy="37423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4419600" y="37338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338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c 47"/>
          <p:cNvSpPr/>
          <p:nvPr/>
        </p:nvSpPr>
        <p:spPr>
          <a:xfrm rot="8080368">
            <a:off x="4420363" y="3129119"/>
            <a:ext cx="509841" cy="674631"/>
          </a:xfrm>
          <a:prstGeom prst="arc">
            <a:avLst>
              <a:gd name="adj1" fmla="val 18123122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412815" y="1352289"/>
            <a:ext cx="635696" cy="46972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4343400" y="1295400"/>
          <a:ext cx="554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5540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/>
          <p:cNvGraphicFramePr>
            <a:graphicFrameLocks noChangeAspect="1"/>
          </p:cNvGraphicFramePr>
          <p:nvPr/>
        </p:nvGraphicFramePr>
        <p:xfrm>
          <a:off x="712788" y="5943600"/>
          <a:ext cx="22463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943600"/>
                        <a:ext cx="2246312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 rot="16200000" flipH="1">
            <a:off x="3581400" y="4800600"/>
            <a:ext cx="685800" cy="76200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3352800" y="4724400"/>
          <a:ext cx="5365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1" imgW="393529" imgH="228501" progId="Equation.DSMT4">
                  <p:embed/>
                </p:oleObj>
              </mc:Choice>
              <mc:Fallback>
                <p:oleObj name="Equation" r:id="rId11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724400"/>
                        <a:ext cx="5365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urved Connector 68"/>
          <p:cNvCxnSpPr/>
          <p:nvPr/>
        </p:nvCxnSpPr>
        <p:spPr>
          <a:xfrm flipV="1">
            <a:off x="4114800" y="3657600"/>
            <a:ext cx="2514600" cy="12954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21068" y="3462051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will not contribute!</a:t>
            </a:r>
            <a:endParaRPr lang="en-US" b="1" baseline="30000" dirty="0"/>
          </a:p>
        </p:txBody>
      </p:sp>
      <p:sp>
        <p:nvSpPr>
          <p:cNvPr id="72" name="Freeform 71"/>
          <p:cNvSpPr/>
          <p:nvPr/>
        </p:nvSpPr>
        <p:spPr>
          <a:xfrm rot="15943977" flipV="1">
            <a:off x="6006859" y="2937112"/>
            <a:ext cx="506412" cy="291256"/>
          </a:xfrm>
          <a:custGeom>
            <a:avLst/>
            <a:gdLst>
              <a:gd name="connsiteX0" fmla="*/ 506412 w 506412"/>
              <a:gd name="connsiteY0" fmla="*/ 184150 h 355600"/>
              <a:gd name="connsiteX1" fmla="*/ 449262 w 506412"/>
              <a:gd name="connsiteY1" fmla="*/ 69850 h 355600"/>
              <a:gd name="connsiteX2" fmla="*/ 334962 w 506412"/>
              <a:gd name="connsiteY2" fmla="*/ 12700 h 355600"/>
              <a:gd name="connsiteX3" fmla="*/ 249237 w 506412"/>
              <a:gd name="connsiteY3" fmla="*/ 3175 h 355600"/>
              <a:gd name="connsiteX4" fmla="*/ 96837 w 506412"/>
              <a:gd name="connsiteY4" fmla="*/ 31750 h 355600"/>
              <a:gd name="connsiteX5" fmla="*/ 11112 w 506412"/>
              <a:gd name="connsiteY5" fmla="*/ 155575 h 355600"/>
              <a:gd name="connsiteX6" fmla="*/ 30162 w 506412"/>
              <a:gd name="connsiteY6" fmla="*/ 279400 h 355600"/>
              <a:gd name="connsiteX7" fmla="*/ 106362 w 506412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12" h="355600">
                <a:moveTo>
                  <a:pt x="506412" y="184150"/>
                </a:moveTo>
                <a:cubicBezTo>
                  <a:pt x="492124" y="141287"/>
                  <a:pt x="477837" y="98425"/>
                  <a:pt x="449262" y="69850"/>
                </a:cubicBezTo>
                <a:cubicBezTo>
                  <a:pt x="420687" y="41275"/>
                  <a:pt x="368299" y="23812"/>
                  <a:pt x="334962" y="12700"/>
                </a:cubicBezTo>
                <a:cubicBezTo>
                  <a:pt x="301625" y="1588"/>
                  <a:pt x="288924" y="0"/>
                  <a:pt x="249237" y="3175"/>
                </a:cubicBezTo>
                <a:cubicBezTo>
                  <a:pt x="209550" y="6350"/>
                  <a:pt x="136525" y="6350"/>
                  <a:pt x="96837" y="31750"/>
                </a:cubicBezTo>
                <a:cubicBezTo>
                  <a:pt x="57150" y="57150"/>
                  <a:pt x="22224" y="114300"/>
                  <a:pt x="11112" y="155575"/>
                </a:cubicBezTo>
                <a:cubicBezTo>
                  <a:pt x="0" y="196850"/>
                  <a:pt x="14287" y="246063"/>
                  <a:pt x="30162" y="279400"/>
                </a:cubicBezTo>
                <a:cubicBezTo>
                  <a:pt x="46037" y="312737"/>
                  <a:pt x="76199" y="334168"/>
                  <a:pt x="106362" y="3556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6019800" y="25146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13" imgW="279400" imgH="228600" progId="Equation.DSMT4">
                  <p:embed/>
                </p:oleObj>
              </mc:Choice>
              <mc:Fallback>
                <p:oleObj name="Equation" r:id="rId1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146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Parallelogram 52"/>
          <p:cNvSpPr/>
          <p:nvPr/>
        </p:nvSpPr>
        <p:spPr>
          <a:xfrm>
            <a:off x="3861148" y="3124200"/>
            <a:ext cx="2895600" cy="1447800"/>
          </a:xfrm>
          <a:prstGeom prst="parallelogram">
            <a:avLst>
              <a:gd name="adj" fmla="val 83573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 animBg="1"/>
      <p:bldP spid="48" grpId="0" animBg="1"/>
      <p:bldP spid="70" grpId="0"/>
      <p:bldP spid="7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/>
              <a:t>Δ</a:t>
            </a:r>
            <a:r>
              <a:rPr lang="en-US" dirty="0"/>
              <a:t>L</a:t>
            </a:r>
            <a:r>
              <a:rPr lang="en-US" baseline="-25000" dirty="0"/>
              <a:t>1 </a:t>
            </a:r>
            <a:r>
              <a:rPr lang="en-US" dirty="0"/>
              <a:t>due to rotation along ‘3’ axis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50426" y="3440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3426" y="43550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4026" y="35930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817463" y="36629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767298" y="27988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4269226" y="2743200"/>
            <a:ext cx="685800" cy="1676400"/>
          </a:xfrm>
          <a:prstGeom prst="flowChartMagneticDis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774596" y="27959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5151" y="18198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50656"/>
              </p:ext>
            </p:extLst>
          </p:nvPr>
        </p:nvGraphicFramePr>
        <p:xfrm>
          <a:off x="3918809" y="4419600"/>
          <a:ext cx="360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09" y="4419600"/>
                        <a:ext cx="360363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88056"/>
              </p:ext>
            </p:extLst>
          </p:nvPr>
        </p:nvGraphicFramePr>
        <p:xfrm>
          <a:off x="6146072" y="3276600"/>
          <a:ext cx="3603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072" y="3276600"/>
                        <a:ext cx="360362" cy="304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10800000" flipH="1" flipV="1">
            <a:off x="4309334" y="2362200"/>
            <a:ext cx="796433" cy="123097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82006" y="3135813"/>
            <a:ext cx="1708527" cy="46721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3789134">
            <a:off x="4045943" y="3770318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3200" b="1" dirty="0"/>
              <a:t>ΔL</a:t>
            </a:r>
            <a:r>
              <a:rPr lang="en-US" sz="3200" b="1" baseline="-25000" dirty="0"/>
              <a:t>1 </a:t>
            </a:r>
            <a:r>
              <a:rPr lang="en-US" sz="3200" b="1" dirty="0"/>
              <a:t>due to rotation along ‘3’ axis</a:t>
            </a:r>
          </a:p>
        </p:txBody>
      </p:sp>
      <p:grpSp>
        <p:nvGrpSpPr>
          <p:cNvPr id="12" name="Group 41"/>
          <p:cNvGrpSpPr/>
          <p:nvPr/>
        </p:nvGrpSpPr>
        <p:grpSpPr>
          <a:xfrm>
            <a:off x="3810000" y="990600"/>
            <a:ext cx="3276600" cy="3810000"/>
            <a:chOff x="3733800" y="2209800"/>
            <a:chExt cx="3276600" cy="3810000"/>
          </a:xfrm>
        </p:grpSpPr>
        <p:sp>
          <p:nvSpPr>
            <p:cNvPr id="9" name="TextBox 8"/>
            <p:cNvSpPr txBox="1"/>
            <p:nvPr/>
          </p:nvSpPr>
          <p:spPr>
            <a:xfrm>
              <a:off x="4800600" y="2209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969663" y="4550593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941768" y="3525832"/>
              <a:ext cx="2045632" cy="231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136796" y="5086567"/>
              <a:ext cx="1368440" cy="34563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4988672" y="3657600"/>
              <a:ext cx="1793128" cy="935106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619500" y="4686300"/>
              <a:ext cx="1447800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553200" y="4343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53456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</a:t>
              </a:r>
              <a:r>
                <a:rPr lang="en-US" b="1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5" name="Arc 44"/>
          <p:cNvSpPr/>
          <p:nvPr/>
        </p:nvSpPr>
        <p:spPr>
          <a:xfrm rot="21097837">
            <a:off x="5615976" y="2983279"/>
            <a:ext cx="509841" cy="674631"/>
          </a:xfrm>
          <a:prstGeom prst="arc">
            <a:avLst>
              <a:gd name="adj1" fmla="val 16542058"/>
              <a:gd name="adj2" fmla="val 1194496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/>
        </p:nvGraphicFramePr>
        <p:xfrm>
          <a:off x="6103938" y="2895600"/>
          <a:ext cx="365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2895600"/>
                        <a:ext cx="36512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4351338" y="4114800"/>
          <a:ext cx="363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4114800"/>
                        <a:ext cx="363537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rc 47"/>
          <p:cNvSpPr/>
          <p:nvPr/>
        </p:nvSpPr>
        <p:spPr>
          <a:xfrm rot="8080368">
            <a:off x="4420363" y="3357719"/>
            <a:ext cx="509841" cy="674631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6362700" y="2705100"/>
            <a:ext cx="762000" cy="228600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6858000" y="2819400"/>
          <a:ext cx="554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7" imgW="406224" imgH="228501" progId="Equation.DSMT4">
                  <p:embed/>
                </p:oleObj>
              </mc:Choice>
              <mc:Fallback>
                <p:oleObj name="Equation" r:id="rId7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5540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4038600" y="4648200"/>
            <a:ext cx="762000" cy="1588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4054475" y="4876800"/>
          <a:ext cx="5191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876800"/>
                        <a:ext cx="519113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urved Connector 68"/>
          <p:cNvCxnSpPr/>
          <p:nvPr/>
        </p:nvCxnSpPr>
        <p:spPr>
          <a:xfrm flipV="1">
            <a:off x="4495800" y="3886200"/>
            <a:ext cx="2133600" cy="11430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521068" y="3690651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will not contribute!</a:t>
            </a:r>
            <a:endParaRPr lang="en-US" b="1" baseline="30000" dirty="0"/>
          </a:p>
        </p:txBody>
      </p:sp>
      <p:sp>
        <p:nvSpPr>
          <p:cNvPr id="72" name="Freeform 71"/>
          <p:cNvSpPr/>
          <p:nvPr/>
        </p:nvSpPr>
        <p:spPr>
          <a:xfrm rot="10800000">
            <a:off x="4800600" y="1600200"/>
            <a:ext cx="506412" cy="266042"/>
          </a:xfrm>
          <a:custGeom>
            <a:avLst/>
            <a:gdLst>
              <a:gd name="connsiteX0" fmla="*/ 506412 w 506412"/>
              <a:gd name="connsiteY0" fmla="*/ 184150 h 355600"/>
              <a:gd name="connsiteX1" fmla="*/ 449262 w 506412"/>
              <a:gd name="connsiteY1" fmla="*/ 69850 h 355600"/>
              <a:gd name="connsiteX2" fmla="*/ 334962 w 506412"/>
              <a:gd name="connsiteY2" fmla="*/ 12700 h 355600"/>
              <a:gd name="connsiteX3" fmla="*/ 249237 w 506412"/>
              <a:gd name="connsiteY3" fmla="*/ 3175 h 355600"/>
              <a:gd name="connsiteX4" fmla="*/ 96837 w 506412"/>
              <a:gd name="connsiteY4" fmla="*/ 31750 h 355600"/>
              <a:gd name="connsiteX5" fmla="*/ 11112 w 506412"/>
              <a:gd name="connsiteY5" fmla="*/ 155575 h 355600"/>
              <a:gd name="connsiteX6" fmla="*/ 30162 w 506412"/>
              <a:gd name="connsiteY6" fmla="*/ 279400 h 355600"/>
              <a:gd name="connsiteX7" fmla="*/ 106362 w 506412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12" h="355600">
                <a:moveTo>
                  <a:pt x="506412" y="184150"/>
                </a:moveTo>
                <a:cubicBezTo>
                  <a:pt x="492124" y="141287"/>
                  <a:pt x="477837" y="98425"/>
                  <a:pt x="449262" y="69850"/>
                </a:cubicBezTo>
                <a:cubicBezTo>
                  <a:pt x="420687" y="41275"/>
                  <a:pt x="368299" y="23812"/>
                  <a:pt x="334962" y="12700"/>
                </a:cubicBezTo>
                <a:cubicBezTo>
                  <a:pt x="301625" y="1588"/>
                  <a:pt x="288924" y="0"/>
                  <a:pt x="249237" y="3175"/>
                </a:cubicBezTo>
                <a:cubicBezTo>
                  <a:pt x="209550" y="6350"/>
                  <a:pt x="136525" y="6350"/>
                  <a:pt x="96837" y="31750"/>
                </a:cubicBezTo>
                <a:cubicBezTo>
                  <a:pt x="57150" y="57150"/>
                  <a:pt x="22224" y="114300"/>
                  <a:pt x="11112" y="155575"/>
                </a:cubicBezTo>
                <a:cubicBezTo>
                  <a:pt x="0" y="196850"/>
                  <a:pt x="14287" y="246063"/>
                  <a:pt x="30162" y="279400"/>
                </a:cubicBezTo>
                <a:cubicBezTo>
                  <a:pt x="46037" y="312737"/>
                  <a:pt x="76199" y="334168"/>
                  <a:pt x="106362" y="3556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5418138" y="1447800"/>
          <a:ext cx="3635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447800"/>
                        <a:ext cx="363537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1825625" y="5715000"/>
          <a:ext cx="2495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13" imgW="1016000" imgH="228600" progId="Equation.DSMT4">
                  <p:embed/>
                </p:oleObj>
              </mc:Choice>
              <mc:Fallback>
                <p:oleObj name="Equation" r:id="rId13" imgW="1016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715000"/>
                        <a:ext cx="2495550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1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70" grpId="0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/>
              <a:t>Equation of motion of a Rigid body: Euler’s equation</a:t>
            </a:r>
          </a:p>
        </p:txBody>
      </p:sp>
      <p:graphicFrame>
        <p:nvGraphicFramePr>
          <p:cNvPr id="133135" name="Object 15"/>
          <p:cNvGraphicFramePr>
            <a:graphicFrameLocks noChangeAspect="1"/>
          </p:cNvGraphicFramePr>
          <p:nvPr/>
        </p:nvGraphicFramePr>
        <p:xfrm>
          <a:off x="3886200" y="990600"/>
          <a:ext cx="4927601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3" imgW="2006600" imgH="228600" progId="Equation.DSMT4">
                  <p:embed/>
                </p:oleObj>
              </mc:Choice>
              <mc:Fallback>
                <p:oleObj name="Equation" r:id="rId3" imgW="200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90600"/>
                        <a:ext cx="4927601" cy="561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0" name="Object 16"/>
          <p:cNvGraphicFramePr>
            <a:graphicFrameLocks noChangeAspect="1"/>
          </p:cNvGraphicFramePr>
          <p:nvPr/>
        </p:nvGraphicFramePr>
        <p:xfrm>
          <a:off x="3638550" y="3149600"/>
          <a:ext cx="52705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5" imgW="2145369" imgH="393529" progId="Equation.DSMT4">
                  <p:embed/>
                </p:oleObj>
              </mc:Choice>
              <mc:Fallback>
                <p:oleObj name="Equation" r:id="rId5" imgW="21453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149600"/>
                        <a:ext cx="5270500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191000" y="1905000"/>
            <a:ext cx="353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Dividing by       and taking the limit </a:t>
            </a:r>
            <a:endParaRPr lang="en-US" b="1" baseline="30000" dirty="0"/>
          </a:p>
        </p:txBody>
      </p:sp>
      <p:graphicFrame>
        <p:nvGraphicFramePr>
          <p:cNvPr id="134161" name="Object 17"/>
          <p:cNvGraphicFramePr>
            <a:graphicFrameLocks noChangeAspect="1"/>
          </p:cNvGraphicFramePr>
          <p:nvPr/>
        </p:nvGraphicFramePr>
        <p:xfrm>
          <a:off x="5334000" y="1927034"/>
          <a:ext cx="327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7" imgW="190335" imgH="177646" progId="Equation.DSMT4">
                  <p:embed/>
                </p:oleObj>
              </mc:Choice>
              <mc:Fallback>
                <p:oleObj name="Equation" r:id="rId7" imgW="19033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27034"/>
                        <a:ext cx="3270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3" name="Object 19"/>
          <p:cNvGraphicFramePr>
            <a:graphicFrameLocks noChangeAspect="1"/>
          </p:cNvGraphicFramePr>
          <p:nvPr/>
        </p:nvGraphicFramePr>
        <p:xfrm>
          <a:off x="7553325" y="1925638"/>
          <a:ext cx="828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9" imgW="482181" imgH="177646" progId="Equation.DSMT4">
                  <p:embed/>
                </p:oleObj>
              </mc:Choice>
              <mc:Fallback>
                <p:oleObj name="Equation" r:id="rId9" imgW="482181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1925638"/>
                        <a:ext cx="8286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140200" y="4267200"/>
          <a:ext cx="43037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11" imgW="1752600" imgH="393700" progId="Equation.DSMT4">
                  <p:embed/>
                </p:oleObj>
              </mc:Choice>
              <mc:Fallback>
                <p:oleObj name="Equation" r:id="rId11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67200"/>
                        <a:ext cx="4303713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54075" y="2611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7075" y="35257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77675" y="27637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021112" y="28336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970947" y="1969513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978245" y="19666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9989134">
            <a:off x="869489" y="969607"/>
            <a:ext cx="2362200" cy="2438400"/>
            <a:chOff x="3270096" y="2362200"/>
            <a:chExt cx="2362200" cy="24384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Magnetic Disk 40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1143000" y="3581400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3" imgW="253890" imgH="228501" progId="Equation.DSMT4">
                  <p:embed/>
                </p:oleObj>
              </mc:Choice>
              <mc:Fallback>
                <p:oleObj name="Equation" r:id="rId13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2725738" y="23622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15" imgW="279400" imgH="228600" progId="Equation.DSMT4">
                  <p:embed/>
                </p:oleObj>
              </mc:Choice>
              <mc:Fallback>
                <p:oleObj name="Equation" r:id="rId1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622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1600200" y="838200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17" imgW="266584" imgH="228501" progId="Equation.DSMT4">
                  <p:embed/>
                </p:oleObj>
              </mc:Choice>
              <mc:Fallback>
                <p:oleObj name="Equation" r:id="rId17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828800" y="99060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Freeform 45"/>
          <p:cNvSpPr/>
          <p:nvPr/>
        </p:nvSpPr>
        <p:spPr>
          <a:xfrm rot="16697199">
            <a:off x="2792104" y="2680219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914400" y="3200400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24000" y="1524000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/>
              <a:t>Equation of motion of a Rigid body: Euler’s equation</a:t>
            </a:r>
          </a:p>
        </p:txBody>
      </p:sp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038600" y="1295400"/>
          <a:ext cx="43037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" imgW="1752600" imgH="393700" progId="Equation.DSMT4">
                  <p:embed/>
                </p:oleObj>
              </mc:Choice>
              <mc:Fallback>
                <p:oleObj name="Equation" r:id="rId3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4303713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/>
          <p:cNvGraphicFramePr>
            <a:graphicFrameLocks noChangeAspect="1"/>
          </p:cNvGraphicFramePr>
          <p:nvPr/>
        </p:nvGraphicFramePr>
        <p:xfrm>
          <a:off x="4100513" y="2743200"/>
          <a:ext cx="4333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5" imgW="1765300" imgH="393700" progId="Equation.DSMT4">
                  <p:embed/>
                </p:oleObj>
              </mc:Choice>
              <mc:Fallback>
                <p:oleObj name="Equation" r:id="rId5" imgW="176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2743200"/>
                        <a:ext cx="4333875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4129088" y="4191000"/>
          <a:ext cx="43037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7" imgW="1752600" imgH="393700" progId="Equation.DSMT4">
                  <p:embed/>
                </p:oleObj>
              </mc:Choice>
              <mc:Fallback>
                <p:oleObj name="Equation" r:id="rId7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4191000"/>
                        <a:ext cx="4303712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54075" y="26113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075" y="352577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77675" y="2763779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021112" y="2833684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970947" y="1969513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78245" y="1966690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19989134">
            <a:off x="869489" y="969607"/>
            <a:ext cx="2362200" cy="2438400"/>
            <a:chOff x="3270096" y="2362200"/>
            <a:chExt cx="2362200" cy="243840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Magnetic Disk 38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1143000" y="3581400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/>
        </p:nvGraphicFramePr>
        <p:xfrm>
          <a:off x="2725738" y="2362200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11" imgW="279400" imgH="228600" progId="Equation.DSMT4">
                  <p:embed/>
                </p:oleObj>
              </mc:Choice>
              <mc:Fallback>
                <p:oleObj name="Equation" r:id="rId1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362200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1600200" y="838200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838200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8800" y="990600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Freeform 43"/>
          <p:cNvSpPr/>
          <p:nvPr/>
        </p:nvSpPr>
        <p:spPr>
          <a:xfrm rot="16697199">
            <a:off x="2792104" y="2680219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flipV="1">
            <a:off x="914400" y="3200400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524000" y="1524000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[video-to-gif output image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63562"/>
          </a:xfrm>
          <a:solidFill>
            <a:srgbClr val="0070C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/>
              <a:t>Equation of motion of a Rigid body: Euler’s equation</a:t>
            </a:r>
          </a:p>
        </p:txBody>
      </p:sp>
      <p:graphicFrame>
        <p:nvGraphicFramePr>
          <p:cNvPr id="134164" name="Object 20"/>
          <p:cNvGraphicFramePr>
            <a:graphicFrameLocks noChangeAspect="1"/>
          </p:cNvGraphicFramePr>
          <p:nvPr/>
        </p:nvGraphicFramePr>
        <p:xfrm>
          <a:off x="4178300" y="1295400"/>
          <a:ext cx="40227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3" imgW="1637589" imgH="393529" progId="Equation.DSMT4">
                  <p:embed/>
                </p:oleObj>
              </mc:Choice>
              <mc:Fallback>
                <p:oleObj name="Equation" r:id="rId3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295400"/>
                        <a:ext cx="4022725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/>
          <p:cNvGraphicFramePr>
            <a:graphicFrameLocks noChangeAspect="1"/>
          </p:cNvGraphicFramePr>
          <p:nvPr/>
        </p:nvGraphicFramePr>
        <p:xfrm>
          <a:off x="4240213" y="2743200"/>
          <a:ext cx="4052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5" imgW="1651000" imgH="393700" progId="Equation.DSMT4">
                  <p:embed/>
                </p:oleObj>
              </mc:Choice>
              <mc:Fallback>
                <p:oleObj name="Equation" r:id="rId5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2743200"/>
                        <a:ext cx="4052887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4268788" y="4191000"/>
          <a:ext cx="402431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7" imgW="1637589" imgH="393529" progId="Equation.DSMT4">
                  <p:embed/>
                </p:oleObj>
              </mc:Choice>
              <mc:Fallback>
                <p:oleObj name="Equation" r:id="rId7" imgW="163758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191000"/>
                        <a:ext cx="4024312" cy="968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152400" y="5638800"/>
            <a:ext cx="8763000" cy="563562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Euler’s Equations of rigid body motion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54075" y="2907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075" y="38216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77675" y="30596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021112" y="31295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70947" y="22654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978245" y="22625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 rot="19989134">
            <a:off x="869489" y="1265496"/>
            <a:ext cx="2362200" cy="2438400"/>
            <a:chOff x="3270096" y="2362200"/>
            <a:chExt cx="2362200" cy="24384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Magnetic Disk 39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" name="Object 12"/>
          <p:cNvGraphicFramePr>
            <a:graphicFrameLocks noChangeAspect="1"/>
          </p:cNvGraphicFramePr>
          <p:nvPr/>
        </p:nvGraphicFramePr>
        <p:xfrm>
          <a:off x="1143000" y="3877289"/>
          <a:ext cx="3460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9" imgW="253890" imgH="228501" progId="Equation.DSMT4">
                  <p:embed/>
                </p:oleObj>
              </mc:Choice>
              <mc:Fallback>
                <p:oleObj name="Equation" r:id="rId9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77289"/>
                        <a:ext cx="346075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/>
        </p:nvGraphicFramePr>
        <p:xfrm>
          <a:off x="2725738" y="2658089"/>
          <a:ext cx="381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Equation" r:id="rId11" imgW="279400" imgH="228600" progId="Equation.DSMT4">
                  <p:embed/>
                </p:oleObj>
              </mc:Choice>
              <mc:Fallback>
                <p:oleObj name="Equation" r:id="rId1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658089"/>
                        <a:ext cx="381000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1600200" y="1134089"/>
          <a:ext cx="363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Equation" r:id="rId13" imgW="266584" imgH="228501" progId="Equation.DSMT4">
                  <p:embed/>
                </p:oleObj>
              </mc:Choice>
              <mc:Fallback>
                <p:oleObj name="Equation" r:id="rId13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34089"/>
                        <a:ext cx="363538" cy="31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828800" y="12864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 rot="16697199">
            <a:off x="2792104" y="2976108"/>
            <a:ext cx="693106" cy="236286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V="1">
            <a:off x="914400" y="3496289"/>
            <a:ext cx="693106" cy="3048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24000" y="1819889"/>
            <a:ext cx="693106" cy="152400"/>
          </a:xfrm>
          <a:custGeom>
            <a:avLst/>
            <a:gdLst>
              <a:gd name="connsiteX0" fmla="*/ 68893 w 693106"/>
              <a:gd name="connsiteY0" fmla="*/ 0 h 273485"/>
              <a:gd name="connsiteX1" fmla="*/ 6263 w 693106"/>
              <a:gd name="connsiteY1" fmla="*/ 125261 h 273485"/>
              <a:gd name="connsiteX2" fmla="*/ 106471 w 693106"/>
              <a:gd name="connsiteY2" fmla="*/ 237995 h 273485"/>
              <a:gd name="connsiteX3" fmla="*/ 244257 w 693106"/>
              <a:gd name="connsiteY3" fmla="*/ 263047 h 273485"/>
              <a:gd name="connsiteX4" fmla="*/ 444674 w 693106"/>
              <a:gd name="connsiteY4" fmla="*/ 263047 h 273485"/>
              <a:gd name="connsiteX5" fmla="*/ 594986 w 693106"/>
              <a:gd name="connsiteY5" fmla="*/ 263047 h 273485"/>
              <a:gd name="connsiteX6" fmla="*/ 682668 w 693106"/>
              <a:gd name="connsiteY6" fmla="*/ 200417 h 273485"/>
              <a:gd name="connsiteX7" fmla="*/ 657616 w 693106"/>
              <a:gd name="connsiteY7" fmla="*/ 87682 h 273485"/>
              <a:gd name="connsiteX8" fmla="*/ 557408 w 693106"/>
              <a:gd name="connsiteY8" fmla="*/ 50104 h 2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106" h="273485">
                <a:moveTo>
                  <a:pt x="68893" y="0"/>
                </a:moveTo>
                <a:cubicBezTo>
                  <a:pt x="34446" y="42797"/>
                  <a:pt x="0" y="85595"/>
                  <a:pt x="6263" y="125261"/>
                </a:cubicBezTo>
                <a:cubicBezTo>
                  <a:pt x="12526" y="164927"/>
                  <a:pt x="66805" y="215031"/>
                  <a:pt x="106471" y="237995"/>
                </a:cubicBezTo>
                <a:cubicBezTo>
                  <a:pt x="146137" y="260959"/>
                  <a:pt x="187890" y="258872"/>
                  <a:pt x="244257" y="263047"/>
                </a:cubicBezTo>
                <a:cubicBezTo>
                  <a:pt x="300624" y="267222"/>
                  <a:pt x="444674" y="263047"/>
                  <a:pt x="444674" y="263047"/>
                </a:cubicBezTo>
                <a:cubicBezTo>
                  <a:pt x="503129" y="263047"/>
                  <a:pt x="555320" y="273485"/>
                  <a:pt x="594986" y="263047"/>
                </a:cubicBezTo>
                <a:cubicBezTo>
                  <a:pt x="634652" y="252609"/>
                  <a:pt x="672230" y="229644"/>
                  <a:pt x="682668" y="200417"/>
                </a:cubicBezTo>
                <a:cubicBezTo>
                  <a:pt x="693106" y="171190"/>
                  <a:pt x="678493" y="112734"/>
                  <a:pt x="657616" y="87682"/>
                </a:cubicBezTo>
                <a:cubicBezTo>
                  <a:pt x="636739" y="62630"/>
                  <a:pt x="597073" y="56367"/>
                  <a:pt x="557408" y="50104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/>
              <a:t>Gyroscope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495800"/>
            <a:ext cx="2667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267200"/>
            <a:ext cx="2828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martDampHorsefly">
            <a:hlinkClick r:id="" action="ppaction://media"/>
            <a:extLst>
              <a:ext uri="{FF2B5EF4-FFF2-40B4-BE49-F238E27FC236}">
                <a16:creationId xmlns:a16="http://schemas.microsoft.com/office/drawing/2014/main" id="{3EB4C0EB-2FCB-49D9-B0E1-2A85D0C172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400" y="1143000"/>
            <a:ext cx="3561522" cy="2730500"/>
          </a:xfrm>
          <a:prstGeom prst="rect">
            <a:avLst/>
          </a:prstGeom>
        </p:spPr>
      </p:pic>
      <p:pic>
        <p:nvPicPr>
          <p:cNvPr id="4" name="Gyroscope Effect Animation">
            <a:hlinkClick r:id="" action="ppaction://media"/>
            <a:extLst>
              <a:ext uri="{FF2B5EF4-FFF2-40B4-BE49-F238E27FC236}">
                <a16:creationId xmlns:a16="http://schemas.microsoft.com/office/drawing/2014/main" id="{0839972B-EB5A-46AD-971C-0DBB7805DDD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7080" y="1143000"/>
            <a:ext cx="3728720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A MATHEMATICAL APPROACH!</a:t>
            </a:r>
          </a:p>
        </p:txBody>
      </p:sp>
    </p:spTree>
    <p:extLst>
      <p:ext uri="{BB962C8B-B14F-4D97-AF65-F5344CB8AC3E}">
        <p14:creationId xmlns:p14="http://schemas.microsoft.com/office/powerpoint/2010/main" val="34846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46696" y="31358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9696" y="4050268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70296" y="3288268"/>
            <a:ext cx="1676400" cy="108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113733" y="3358173"/>
            <a:ext cx="839058" cy="6975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63568" y="2494002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070866" y="2491179"/>
            <a:ext cx="16126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3"/>
          <p:cNvGrpSpPr/>
          <p:nvPr/>
        </p:nvGrpSpPr>
        <p:grpSpPr>
          <a:xfrm rot="19989134">
            <a:off x="3962110" y="1494096"/>
            <a:ext cx="2362200" cy="2438400"/>
            <a:chOff x="3270096" y="2362200"/>
            <a:chExt cx="2362200" cy="24384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955896" y="39624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3199333" y="40323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149168" y="31681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Magnetic Disk 26"/>
            <p:cNvSpPr/>
            <p:nvPr/>
          </p:nvSpPr>
          <p:spPr>
            <a:xfrm>
              <a:off x="3651096" y="3112532"/>
              <a:ext cx="685800" cy="1676400"/>
            </a:xfrm>
            <a:prstGeom prst="flowChartMagneticDisk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21421" y="1515089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Lab frame Vs Body frame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81400" y="1066800"/>
            <a:ext cx="1295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876800" y="1600200"/>
            <a:ext cx="1600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Gyroscope Precision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4114800" cy="34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181600" y="2667000"/>
            <a:ext cx="0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419648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</a:t>
            </a:r>
            <a:endParaRPr lang="en-IN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9190" y="3352800"/>
            <a:ext cx="4559010" cy="4272252"/>
            <a:chOff x="774990" y="3271547"/>
            <a:chExt cx="3177886" cy="301942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990" y="3271547"/>
              <a:ext cx="3143250" cy="301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895600" y="4343400"/>
              <a:ext cx="1057276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481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403" y="1236758"/>
            <a:ext cx="3143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Gyroscope Precision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14400"/>
            <a:ext cx="2828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7168860" y="490804"/>
          <a:ext cx="16158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5" imgW="457002" imgH="177723" progId="Equation.DSMT4">
                  <p:embed/>
                </p:oleObj>
              </mc:Choice>
              <mc:Fallback>
                <p:oleObj name="Equation" r:id="rId5" imgW="457002" imgH="177723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860" y="490804"/>
                        <a:ext cx="1615812" cy="6318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5334000" y="2057400"/>
            <a:ext cx="990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912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rush Script MT" pitchFamily="66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8743" y="6415360"/>
            <a:ext cx="54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129562" y="4193728"/>
            <a:ext cx="41797" cy="23301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5254938"/>
            <a:ext cx="5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6815" y="6269376"/>
            <a:ext cx="605521" cy="5636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7196570" y="2259274"/>
            <a:ext cx="1143000" cy="110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490927" y="3743902"/>
            <a:ext cx="2312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TOP VIEW</a:t>
            </a:r>
            <a:endParaRPr lang="en-IN" sz="4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06656" y="1981200"/>
            <a:ext cx="335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03300" y="1973357"/>
            <a:ext cx="1063256" cy="154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63000" y="17965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26707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IN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5147591" y="5826194"/>
            <a:ext cx="2574144" cy="77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5130988" y="5053969"/>
            <a:ext cx="2116658" cy="148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7843273" y="5883643"/>
          <a:ext cx="886195" cy="531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9" imgW="380880" imgH="228600" progId="Equation.DSMT4">
                  <p:embed/>
                </p:oleObj>
              </mc:Choice>
              <mc:Fallback>
                <p:oleObj name="Equation" r:id="rId9" imgW="380880" imgH="2286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3273" y="5883643"/>
                        <a:ext cx="886195" cy="531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6867376" y="4418226"/>
          <a:ext cx="1072195" cy="62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11" imgW="393480" imgH="228600" progId="Equation.DSMT4">
                  <p:embed/>
                </p:oleObj>
              </mc:Choice>
              <mc:Fallback>
                <p:oleObj name="Equation" r:id="rId11" imgW="393480" imgH="2286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67376" y="4418226"/>
                        <a:ext cx="1072195" cy="622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03E4C036-4E81-4973-8A71-F003C61532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62783" y="5108214"/>
          <a:ext cx="1530139" cy="121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13" imgW="545863" imgH="431613" progId="Equation.DSMT4">
                  <p:embed/>
                </p:oleObj>
              </mc:Choice>
              <mc:Fallback>
                <p:oleObj name="Equation" r:id="rId13" imgW="545863" imgH="431613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03E4C036-4E81-4973-8A71-F003C6153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83" y="5108214"/>
                        <a:ext cx="1530139" cy="121308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85940" y="6257593"/>
          <a:ext cx="646396" cy="5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15" imgW="279360" imgH="241200" progId="Equation.DSMT4">
                  <p:embed/>
                </p:oleObj>
              </mc:Choice>
              <mc:Fallback>
                <p:oleObj name="Equation" r:id="rId15" imgW="279360" imgH="241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85940" y="6257593"/>
                        <a:ext cx="646396" cy="5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383524" y="5090919"/>
            <a:ext cx="384546" cy="6721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7694354" y="5143663"/>
          <a:ext cx="885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17" imgW="393480" imgH="228600" progId="Equation.DSMT4">
                  <p:embed/>
                </p:oleObj>
              </mc:Choice>
              <mc:Fallback>
                <p:oleObj name="Equation" r:id="rId17" imgW="393480" imgH="2286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94354" y="5143663"/>
                        <a:ext cx="8858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6650224" y="4656337"/>
            <a:ext cx="525524" cy="3631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7B161E-708E-4BA2-AFEC-D3BA9E9910E2}"/>
              </a:ext>
            </a:extLst>
          </p:cNvPr>
          <p:cNvCxnSpPr>
            <a:cxnSpLocks/>
          </p:cNvCxnSpPr>
          <p:nvPr/>
        </p:nvCxnSpPr>
        <p:spPr>
          <a:xfrm flipV="1">
            <a:off x="7768070" y="5826194"/>
            <a:ext cx="0" cy="650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F64550-4B5F-40FF-90AB-FB7C7010897D}"/>
              </a:ext>
            </a:extLst>
          </p:cNvPr>
          <p:cNvCxnSpPr/>
          <p:nvPr/>
        </p:nvCxnSpPr>
        <p:spPr>
          <a:xfrm flipV="1">
            <a:off x="5122764" y="6520449"/>
            <a:ext cx="3216806" cy="175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7D78F4D-E0C5-4122-92C0-E0F1E496FA65}"/>
              </a:ext>
            </a:extLst>
          </p:cNvPr>
          <p:cNvCxnSpPr/>
          <p:nvPr/>
        </p:nvCxnSpPr>
        <p:spPr>
          <a:xfrm>
            <a:off x="5122764" y="6599743"/>
            <a:ext cx="2618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3" grpId="0"/>
      <p:bldP spid="25" grpId="0" animBg="1"/>
      <p:bldP spid="4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16200000" flipH="1">
            <a:off x="98567" y="4289569"/>
            <a:ext cx="4799808" cy="322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/>
          <p:cNvSpPr/>
          <p:nvPr/>
        </p:nvSpPr>
        <p:spPr>
          <a:xfrm rot="5400000" flipV="1">
            <a:off x="6061155" y="3844846"/>
            <a:ext cx="3377367" cy="869275"/>
          </a:xfrm>
          <a:prstGeom prst="parallelogram">
            <a:avLst>
              <a:gd name="adj" fmla="val 157755"/>
            </a:avLst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562599" y="4953001"/>
            <a:ext cx="350520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Vector nature </a:t>
            </a:r>
            <a:r>
              <a:rPr lang="en-US" b="1" dirty="0"/>
              <a:t>of angular velocity</a:t>
            </a:r>
            <a:r>
              <a:rPr lang="en-US" dirty="0"/>
              <a:t> and </a:t>
            </a:r>
            <a:r>
              <a:rPr lang="en-US" b="1" dirty="0"/>
              <a:t>angular momentum</a:t>
            </a:r>
          </a:p>
        </p:txBody>
      </p:sp>
      <p:pic>
        <p:nvPicPr>
          <p:cNvPr id="109577" name="Picture 9" descr="teaposy daydream glass teapot, heat resistent"/>
          <p:cNvPicPr>
            <a:picLocks noChangeAspect="1" noChangeArrowheads="1"/>
          </p:cNvPicPr>
          <p:nvPr/>
        </p:nvPicPr>
        <p:blipFill>
          <a:blip r:embed="rId3"/>
          <a:srcRect l="10800" t="20880" r="11160" b="20880"/>
          <a:stretch>
            <a:fillRect/>
          </a:stretch>
        </p:blipFill>
        <p:spPr bwMode="auto">
          <a:xfrm>
            <a:off x="457200" y="2750316"/>
            <a:ext cx="4515330" cy="33697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250968" y="4179398"/>
            <a:ext cx="4495006" cy="32257"/>
          </a:xfrm>
          <a:prstGeom prst="line">
            <a:avLst/>
          </a:prstGeom>
          <a:ln w="762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252950" y="2038120"/>
            <a:ext cx="493922" cy="260733"/>
          </a:xfrm>
          <a:custGeom>
            <a:avLst/>
            <a:gdLst>
              <a:gd name="connsiteX0" fmla="*/ 413132 w 493922"/>
              <a:gd name="connsiteY0" fmla="*/ 0 h 260733"/>
              <a:gd name="connsiteX1" fmla="*/ 490250 w 493922"/>
              <a:gd name="connsiteY1" fmla="*/ 121186 h 260733"/>
              <a:gd name="connsiteX2" fmla="*/ 435166 w 493922"/>
              <a:gd name="connsiteY2" fmla="*/ 209321 h 260733"/>
              <a:gd name="connsiteX3" fmla="*/ 347031 w 493922"/>
              <a:gd name="connsiteY3" fmla="*/ 253388 h 260733"/>
              <a:gd name="connsiteX4" fmla="*/ 104660 w 493922"/>
              <a:gd name="connsiteY4" fmla="*/ 253388 h 260733"/>
              <a:gd name="connsiteX5" fmla="*/ 16525 w 493922"/>
              <a:gd name="connsiteY5" fmla="*/ 220338 h 260733"/>
              <a:gd name="connsiteX6" fmla="*/ 5508 w 493922"/>
              <a:gd name="connsiteY6" fmla="*/ 143220 h 260733"/>
              <a:gd name="connsiteX7" fmla="*/ 27542 w 493922"/>
              <a:gd name="connsiteY7" fmla="*/ 66102 h 2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22" h="260733">
                <a:moveTo>
                  <a:pt x="413132" y="0"/>
                </a:moveTo>
                <a:cubicBezTo>
                  <a:pt x="449855" y="43149"/>
                  <a:pt x="486578" y="86299"/>
                  <a:pt x="490250" y="121186"/>
                </a:cubicBezTo>
                <a:cubicBezTo>
                  <a:pt x="493922" y="156073"/>
                  <a:pt x="459036" y="187287"/>
                  <a:pt x="435166" y="209321"/>
                </a:cubicBezTo>
                <a:cubicBezTo>
                  <a:pt x="411296" y="231355"/>
                  <a:pt x="402115" y="246043"/>
                  <a:pt x="347031" y="253388"/>
                </a:cubicBezTo>
                <a:cubicBezTo>
                  <a:pt x="291947" y="260733"/>
                  <a:pt x="159744" y="258896"/>
                  <a:pt x="104660" y="253388"/>
                </a:cubicBezTo>
                <a:cubicBezTo>
                  <a:pt x="49576" y="247880"/>
                  <a:pt x="33050" y="238699"/>
                  <a:pt x="16525" y="220338"/>
                </a:cubicBezTo>
                <a:cubicBezTo>
                  <a:pt x="0" y="201977"/>
                  <a:pt x="3672" y="168926"/>
                  <a:pt x="5508" y="143220"/>
                </a:cubicBezTo>
                <a:cubicBezTo>
                  <a:pt x="7344" y="117514"/>
                  <a:pt x="17443" y="91808"/>
                  <a:pt x="27542" y="66102"/>
                </a:cubicBezTo>
              </a:path>
            </a:pathLst>
          </a:custGeom>
          <a:ln w="34925" cmpd="sng">
            <a:solidFill>
              <a:schemeClr val="accent4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066800" y="5029200"/>
            <a:ext cx="1447800" cy="762000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1088834" y="4692268"/>
            <a:ext cx="2895600" cy="1098932"/>
            <a:chOff x="-1498600" y="6063868"/>
            <a:chExt cx="2895600" cy="1098932"/>
          </a:xfrm>
        </p:grpSpPr>
        <p:sp>
          <p:nvSpPr>
            <p:cNvPr id="35" name="Oval 34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685800" y="4940010"/>
          <a:ext cx="381000" cy="27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4" imgW="279279" imgH="203112" progId="Equation.DSMT4">
                  <p:embed/>
                </p:oleObj>
              </mc:Choice>
              <mc:Fallback>
                <p:oleObj name="Equation" r:id="rId4" imgW="279279" imgH="203112" progId="Equation.DSMT4">
                  <p:embed/>
                  <p:pic>
                    <p:nvPicPr>
                      <p:cNvPr id="1095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40010"/>
                        <a:ext cx="381000" cy="27651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2534796" y="5105400"/>
            <a:ext cx="1351404" cy="69887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4016566" y="5092700"/>
          <a:ext cx="762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" name="Equation" r:id="rId6" imgW="558558" imgH="203112" progId="Equation.DSMT4">
                  <p:embed/>
                </p:oleObj>
              </mc:Choice>
              <mc:Fallback>
                <p:oleObj name="Equation" r:id="rId6" imgW="558558" imgH="203112" progId="Equation.DSMT4">
                  <p:embed/>
                  <p:pic>
                    <p:nvPicPr>
                      <p:cNvPr id="1095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566" y="5092700"/>
                        <a:ext cx="762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1121885" y="4876800"/>
            <a:ext cx="1392715" cy="1744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2514604" y="4876800"/>
            <a:ext cx="1295397" cy="228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2286000" y="4953000"/>
          <a:ext cx="3286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8" imgW="241091" imgH="177646" progId="Equation.DSMT4">
                  <p:embed/>
                </p:oleObj>
              </mc:Choice>
              <mc:Fallback>
                <p:oleObj name="Equation" r:id="rId8" imgW="241091" imgH="177646" progId="Equation.DSMT4">
                  <p:embed/>
                  <p:pic>
                    <p:nvPicPr>
                      <p:cNvPr id="1095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32861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2354263" y="5438775"/>
          <a:ext cx="1730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1095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438775"/>
                        <a:ext cx="173037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rc 58"/>
          <p:cNvSpPr/>
          <p:nvPr/>
        </p:nvSpPr>
        <p:spPr>
          <a:xfrm rot="16764949">
            <a:off x="2126038" y="5250238"/>
            <a:ext cx="914400" cy="914400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0800000">
            <a:off x="1056703" y="5072349"/>
            <a:ext cx="2906617" cy="76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2667000" y="5105400"/>
          <a:ext cx="2952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12" imgW="215619" imgH="164885" progId="Equation.DSMT4">
                  <p:embed/>
                </p:oleObj>
              </mc:Choice>
              <mc:Fallback>
                <p:oleObj name="Equation" r:id="rId12" imgW="215619" imgH="164885" progId="Equation.DSMT4">
                  <p:embed/>
                  <p:pic>
                    <p:nvPicPr>
                      <p:cNvPr id="1095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295275" cy="223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2" name="Object 24"/>
          <p:cNvGraphicFramePr>
            <a:graphicFrameLocks noChangeAspect="1"/>
          </p:cNvGraphicFramePr>
          <p:nvPr/>
        </p:nvGraphicFramePr>
        <p:xfrm>
          <a:off x="5257800" y="2057400"/>
          <a:ext cx="14366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14" imgW="1054100" imgH="431800" progId="Equation.DSMT4">
                  <p:embed/>
                </p:oleObj>
              </mc:Choice>
              <mc:Fallback>
                <p:oleObj name="Equation" r:id="rId14" imgW="1054100" imgH="431800" progId="Equation.DSMT4">
                  <p:embed/>
                  <p:pic>
                    <p:nvPicPr>
                      <p:cNvPr id="1095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1436688" cy="587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43400" y="2819400"/>
            <a:ext cx="441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of velocity is tangential to the circle</a:t>
            </a:r>
          </a:p>
        </p:txBody>
      </p:sp>
      <p:grpSp>
        <p:nvGrpSpPr>
          <p:cNvPr id="4" name="Group 33"/>
          <p:cNvGrpSpPr/>
          <p:nvPr/>
        </p:nvGrpSpPr>
        <p:grpSpPr>
          <a:xfrm>
            <a:off x="5867400" y="4855685"/>
            <a:ext cx="2895600" cy="1098932"/>
            <a:chOff x="-1498600" y="6063868"/>
            <a:chExt cx="2895600" cy="1098932"/>
          </a:xfrm>
        </p:grpSpPr>
        <p:sp>
          <p:nvSpPr>
            <p:cNvPr id="38" name="Oval 37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7128261" y="5083935"/>
            <a:ext cx="1079874" cy="66560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7467601" y="4800600"/>
            <a:ext cx="522383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7782498" y="5092700"/>
          <a:ext cx="381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16" imgW="279279" imgH="203112" progId="Equation.DSMT4">
                  <p:embed/>
                </p:oleObj>
              </mc:Choice>
              <mc:Fallback>
                <p:oleObj name="Equation" r:id="rId16" imgW="279279" imgH="203112" progId="Equation.DSMT4">
                  <p:embed/>
                  <p:pic>
                    <p:nvPicPr>
                      <p:cNvPr id="110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98" y="5092700"/>
                        <a:ext cx="381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7772400" y="4267200"/>
          <a:ext cx="311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Equation" r:id="rId18" imgW="228501" imgH="393529" progId="Equation.DSMT4">
                  <p:embed/>
                </p:oleObj>
              </mc:Choice>
              <mc:Fallback>
                <p:oleObj name="Equation" r:id="rId18" imgW="228501" imgH="393529" progId="Equation.DSMT4">
                  <p:embed/>
                  <p:pic>
                    <p:nvPicPr>
                      <p:cNvPr id="1106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267200"/>
                        <a:ext cx="311150" cy="5349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7362825" y="3189288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Equation" r:id="rId20" imgW="152202" imgH="177569" progId="Equation.DSMT4">
                  <p:embed/>
                </p:oleObj>
              </mc:Choice>
              <mc:Fallback>
                <p:oleObj name="Equation" r:id="rId20" imgW="152202" imgH="177569" progId="Equation.DSMT4">
                  <p:embed/>
                  <p:pic>
                    <p:nvPicPr>
                      <p:cNvPr id="1106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3189288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2514600" y="1905000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Equation" r:id="rId22" imgW="152202" imgH="177569" progId="Equation.DSMT4">
                  <p:embed/>
                </p:oleObj>
              </mc:Choice>
              <mc:Fallback>
                <p:oleObj name="Equation" r:id="rId22" imgW="152202" imgH="177569" progId="Equation.DSMT4">
                  <p:embed/>
                  <p:pic>
                    <p:nvPicPr>
                      <p:cNvPr id="1106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3276600" y="5921375"/>
          <a:ext cx="31797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Equation" r:id="rId24" imgW="1333500" imgH="393700" progId="Equation.DSMT4">
                  <p:embed/>
                </p:oleObj>
              </mc:Choice>
              <mc:Fallback>
                <p:oleObj name="Equation" r:id="rId24" imgW="1333500" imgH="393700" progId="Equation.DSMT4">
                  <p:embed/>
                  <p:pic>
                    <p:nvPicPr>
                      <p:cNvPr id="1106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21375"/>
                        <a:ext cx="3179762" cy="936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7239000" y="5861050"/>
          <a:ext cx="17256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26" imgW="723586" imgH="418918" progId="Equation.DSMT4">
                  <p:embed/>
                </p:oleObj>
              </mc:Choice>
              <mc:Fallback>
                <p:oleObj name="Equation" r:id="rId26" imgW="723586" imgH="418918" progId="Equation.DSMT4">
                  <p:embed/>
                  <p:pic>
                    <p:nvPicPr>
                      <p:cNvPr id="1106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861050"/>
                        <a:ext cx="1725613" cy="996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403" y="1236758"/>
            <a:ext cx="3143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Gyroscope Precision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14400"/>
            <a:ext cx="2828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0293" name="Object 5"/>
          <p:cNvGraphicFramePr>
            <a:graphicFrameLocks noChangeAspect="1"/>
          </p:cNvGraphicFramePr>
          <p:nvPr>
            <p:extLst/>
          </p:nvPr>
        </p:nvGraphicFramePr>
        <p:xfrm>
          <a:off x="5989638" y="588963"/>
          <a:ext cx="257333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588963"/>
                        <a:ext cx="2573337" cy="5921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5334000" y="2057400"/>
            <a:ext cx="990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912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rush Script MT" pitchFamily="66" charset="0"/>
              </a:rPr>
              <a:t>l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6570" y="2259274"/>
            <a:ext cx="1143000" cy="1100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06656" y="1981200"/>
            <a:ext cx="335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03300" y="1973357"/>
            <a:ext cx="1063256" cy="154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63000" y="17965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326707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en-IN" dirty="0"/>
          </a:p>
        </p:txBody>
      </p:sp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4A084190-3E76-4F05-880A-C95B303F3E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28938" y="3954463"/>
          <a:ext cx="12588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30" name="Object 4">
                        <a:extLst>
                          <a:ext uri="{FF2B5EF4-FFF2-40B4-BE49-F238E27FC236}">
                            <a16:creationId xmlns:a16="http://schemas.microsoft.com/office/drawing/2014/main" id="{4A084190-3E76-4F05-880A-C95B303F3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954463"/>
                        <a:ext cx="1258887" cy="7032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69DD4E55-6FF3-485F-9DBF-79A92D7C89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238" y="3354388"/>
          <a:ext cx="248285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11" imgW="1041120" imgH="863280" progId="Equation.DSMT4">
                  <p:embed/>
                </p:oleObj>
              </mc:Choice>
              <mc:Fallback>
                <p:oleObj name="Equation" r:id="rId11" imgW="1041120" imgH="863280" progId="Equation.DSMT4">
                  <p:embed/>
                  <p:pic>
                    <p:nvPicPr>
                      <p:cNvPr id="31" name="Object 7">
                        <a:extLst>
                          <a:ext uri="{FF2B5EF4-FFF2-40B4-BE49-F238E27FC236}">
                            <a16:creationId xmlns:a16="http://schemas.microsoft.com/office/drawing/2014/main" id="{69DD4E55-6FF3-485F-9DBF-79A92D7C8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354388"/>
                        <a:ext cx="2482850" cy="2054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434DB72F-D8B9-4214-8122-1F929BEF8212}"/>
              </a:ext>
            </a:extLst>
          </p:cNvPr>
          <p:cNvSpPr txBox="1">
            <a:spLocks/>
          </p:cNvSpPr>
          <p:nvPr/>
        </p:nvSpPr>
        <p:spPr>
          <a:xfrm>
            <a:off x="248795" y="5486400"/>
            <a:ext cx="3866005" cy="9144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torque on the gyroscope must account for the change in L</a:t>
            </a:r>
            <a:r>
              <a:rPr kumimoji="0" lang="en-US" sz="44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C081D-5BD9-4753-B19B-19FF3909B2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6325" y="3498034"/>
            <a:ext cx="4643438" cy="33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rot="16200000" flipH="1">
            <a:off x="2070970" y="1815230"/>
            <a:ext cx="2209800" cy="56054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2743200" y="4114800"/>
            <a:ext cx="1828800" cy="457200"/>
          </a:xfrm>
          <a:prstGeom prst="straightConnector1">
            <a:avLst/>
          </a:prstGeom>
          <a:ln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7"/>
          <p:cNvGrpSpPr/>
          <p:nvPr/>
        </p:nvGrpSpPr>
        <p:grpSpPr>
          <a:xfrm>
            <a:off x="1295400" y="1981200"/>
            <a:ext cx="3644030" cy="2819400"/>
            <a:chOff x="3899770" y="1371600"/>
            <a:chExt cx="3644030" cy="2819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867400" y="2895600"/>
              <a:ext cx="1676400" cy="1588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Can 5"/>
            <p:cNvSpPr/>
            <p:nvPr/>
          </p:nvSpPr>
          <p:spPr>
            <a:xfrm rot="16200000">
              <a:off x="4495800" y="2209800"/>
              <a:ext cx="2819400" cy="114300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99770" y="2870548"/>
              <a:ext cx="1676400" cy="1588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745890" y="3506788"/>
            <a:ext cx="25025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5255" y="36361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364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" name="Group 7"/>
          <p:cNvGrpSpPr/>
          <p:nvPr/>
        </p:nvGrpSpPr>
        <p:grpSpPr>
          <a:xfrm rot="364433">
            <a:off x="1949591" y="1956089"/>
            <a:ext cx="2529553" cy="3329629"/>
            <a:chOff x="4280463" y="1050825"/>
            <a:chExt cx="2529553" cy="2819400"/>
          </a:xfrm>
        </p:grpSpPr>
        <p:cxnSp>
          <p:nvCxnSpPr>
            <p:cNvPr id="26" name="Straight Connector 25"/>
            <p:cNvCxnSpPr/>
            <p:nvPr/>
          </p:nvCxnSpPr>
          <p:spPr>
            <a:xfrm rot="18523529">
              <a:off x="5731137" y="1776596"/>
              <a:ext cx="1418483" cy="739274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Can 26"/>
            <p:cNvSpPr/>
            <p:nvPr/>
          </p:nvSpPr>
          <p:spPr>
            <a:xfrm rot="14657829">
              <a:off x="4259244" y="1889025"/>
              <a:ext cx="2819400" cy="1143000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8523529">
              <a:off x="4032436" y="2489366"/>
              <a:ext cx="1186413" cy="690359"/>
            </a:xfrm>
            <a:prstGeom prst="line">
              <a:avLst/>
            </a:prstGeom>
            <a:ln w="762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829371" y="2590439"/>
            <a:ext cx="2419029" cy="861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55181" y="2435101"/>
                <a:ext cx="943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baseline="-25000" dirty="0"/>
                  <a:t>s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181" y="2435101"/>
                <a:ext cx="943335" cy="369332"/>
              </a:xfrm>
              <a:prstGeom prst="rect">
                <a:avLst/>
              </a:prstGeom>
              <a:blipFill>
                <a:blip r:embed="rId3"/>
                <a:stretch>
                  <a:fillRect l="-516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6248402" y="2590439"/>
            <a:ext cx="13436" cy="954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275277" y="2902477"/>
                <a:ext cx="1193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77" y="2902477"/>
                <a:ext cx="119359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3320820" y="592751"/>
            <a:ext cx="38100" cy="2413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648200" y="746446"/>
            <a:ext cx="0" cy="1498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42826" y="1495487"/>
                <a:ext cx="238783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there were no spin</a:t>
                </a:r>
              </a:p>
              <a:p>
                <a:r>
                  <a:rPr lang="en-US" dirty="0"/>
                  <a:t>L</a:t>
                </a:r>
                <a:r>
                  <a:rPr lang="en-US" baseline="-25000" dirty="0"/>
                  <a:t>s</a:t>
                </a:r>
                <a:r>
                  <a:rPr lang="en-US" dirty="0"/>
                  <a:t> =0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=0</a:t>
                </a:r>
              </a:p>
              <a:p>
                <a:r>
                  <a:rPr lang="en-US" dirty="0"/>
                  <a:t>(Just like first case)</a:t>
                </a:r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826" y="1495487"/>
                <a:ext cx="2387833" cy="1477328"/>
              </a:xfrm>
              <a:prstGeom prst="rect">
                <a:avLst/>
              </a:prstGeom>
              <a:blipFill>
                <a:blip r:embed="rId5"/>
                <a:stretch>
                  <a:fillRect l="-2041" t="-2058" r="-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51363" y="4876800"/>
          <a:ext cx="44196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6" imgW="2882880" imgH="1143000" progId="Equation.DSMT4">
                  <p:embed/>
                </p:oleObj>
              </mc:Choice>
              <mc:Fallback>
                <p:oleObj name="Equation" r:id="rId6" imgW="2882880" imgH="1143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1363" y="4876800"/>
                        <a:ext cx="4419600" cy="175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367977" y="453791"/>
          <a:ext cx="927621" cy="80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8" imgW="279360" imgH="241200" progId="Equation.DSMT4">
                  <p:embed/>
                </p:oleObj>
              </mc:Choice>
              <mc:Fallback>
                <p:oleObj name="Equation" r:id="rId8" imgW="27936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7977" y="453791"/>
                        <a:ext cx="927621" cy="80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55790" y="314812"/>
          <a:ext cx="1611610" cy="55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10" imgW="774360" imgH="266400" progId="Equation.DSMT4">
                  <p:embed/>
                </p:oleObj>
              </mc:Choice>
              <mc:Fallback>
                <p:oleObj name="Equation" r:id="rId10" imgW="774360" imgH="266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55790" y="314812"/>
                        <a:ext cx="1611610" cy="555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9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3962400" y="3276600"/>
          <a:ext cx="16524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140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652404" cy="60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5334000" y="2057400"/>
            <a:ext cx="1143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912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Brush Script MT" pitchFamily="66" charset="0"/>
              </a:rPr>
              <a:t>l</a:t>
            </a: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3878262" y="4038600"/>
          <a:ext cx="1989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8" imgW="749300" imgH="228600" progId="Equation.DSMT4">
                  <p:embed/>
                </p:oleObj>
              </mc:Choice>
              <mc:Fallback>
                <p:oleObj name="Equation" r:id="rId8" imgW="749300" imgH="228600" progId="Equation.DSMT4">
                  <p:embed/>
                  <p:pic>
                    <p:nvPicPr>
                      <p:cNvPr id="141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2" y="4038600"/>
                        <a:ext cx="1989138" cy="60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3886200" y="4953000"/>
          <a:ext cx="1752600" cy="124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10" imgW="609336" imgH="431613" progId="Equation.DSMT4">
                  <p:embed/>
                </p:oleObj>
              </mc:Choice>
              <mc:Fallback>
                <p:oleObj name="Equation" r:id="rId10" imgW="609336" imgH="431613" progId="Equation.DSMT4">
                  <p:embed/>
                  <p:pic>
                    <p:nvPicPr>
                      <p:cNvPr id="141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953000"/>
                        <a:ext cx="1752600" cy="124694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6388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Gyroscope Precision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B8D7A2-FED9-44C6-95F2-DA5984AFC2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258" y="762000"/>
            <a:ext cx="3357004" cy="2440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6600" y="2057400"/>
            <a:ext cx="1371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2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424</Words>
  <Application>Microsoft Office PowerPoint</Application>
  <PresentationFormat>On-screen Show (4:3)</PresentationFormat>
  <Paragraphs>114</Paragraphs>
  <Slides>31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Brush Script MT</vt:lpstr>
      <vt:lpstr>Calibri</vt:lpstr>
      <vt:lpstr>Cambria Math</vt:lpstr>
      <vt:lpstr>Symbol</vt:lpstr>
      <vt:lpstr>Office Theme</vt:lpstr>
      <vt:lpstr>Equation</vt:lpstr>
      <vt:lpstr>PowerPoint Presentation</vt:lpstr>
      <vt:lpstr>Disk (spin + twist) when continuous torque applied externally?</vt:lpstr>
      <vt:lpstr>Gyroscope</vt:lpstr>
      <vt:lpstr>Gyroscope Precision</vt:lpstr>
      <vt:lpstr>Gyroscope Precision</vt:lpstr>
      <vt:lpstr>Vector nature of angular velocity and angular momentum</vt:lpstr>
      <vt:lpstr>Gyroscope Precision</vt:lpstr>
      <vt:lpstr>PowerPoint Presentation</vt:lpstr>
      <vt:lpstr>Gyroscope Precision</vt:lpstr>
      <vt:lpstr>Gyroscope Precision</vt:lpstr>
      <vt:lpstr>Some consequences of Gyroscopic motion</vt:lpstr>
      <vt:lpstr>PowerPoint Presentation</vt:lpstr>
      <vt:lpstr>PowerPoint Presentation</vt:lpstr>
      <vt:lpstr>PowerPoint Presentation</vt:lpstr>
      <vt:lpstr>PowerPoint Presentation</vt:lpstr>
      <vt:lpstr>EULER’S EQUATION OF MOTION</vt:lpstr>
      <vt:lpstr>PowerPoint Presentation</vt:lpstr>
      <vt:lpstr>What is Euler’s equation about?</vt:lpstr>
      <vt:lpstr>A thought experiment! To understand and derive Euler equations </vt:lpstr>
      <vt:lpstr>Another thought experiment!</vt:lpstr>
      <vt:lpstr>ΔL1 due to rotation along ‘1’ axis</vt:lpstr>
      <vt:lpstr>ΔL1 due to rotation along ‘2’ axis</vt:lpstr>
      <vt:lpstr>ΔL1 due to rotation along ‘2’ axis</vt:lpstr>
      <vt:lpstr>ΔL1 due to rotation along ‘3’ axis</vt:lpstr>
      <vt:lpstr>ΔL1 due to rotation along ‘3’ axis</vt:lpstr>
      <vt:lpstr>Equation of motion of a Rigid body: Euler’s equation</vt:lpstr>
      <vt:lpstr>Equation of motion of a Rigid body: Euler’s equation</vt:lpstr>
      <vt:lpstr>PowerPoint Presentation</vt:lpstr>
      <vt:lpstr>Equation of motion of a Rigid body: Euler’s equation</vt:lpstr>
      <vt:lpstr>A MATHEMATICAL APPROACH!</vt:lpstr>
      <vt:lpstr>Lab frame Vs Body 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iitp</dc:creator>
  <cp:lastModifiedBy>HP</cp:lastModifiedBy>
  <cp:revision>101</cp:revision>
  <dcterms:created xsi:type="dcterms:W3CDTF">2019-10-16T15:56:44Z</dcterms:created>
  <dcterms:modified xsi:type="dcterms:W3CDTF">2022-01-27T10:30:54Z</dcterms:modified>
</cp:coreProperties>
</file>