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57" r:id="rId4"/>
    <p:sldId id="264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93" r:id="rId18"/>
    <p:sldId id="294" r:id="rId19"/>
    <p:sldId id="284" r:id="rId20"/>
    <p:sldId id="286" r:id="rId21"/>
    <p:sldId id="287" r:id="rId22"/>
    <p:sldId id="288" r:id="rId23"/>
    <p:sldId id="292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8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41.wmf"/><Relationship Id="rId1" Type="http://schemas.openxmlformats.org/officeDocument/2006/relationships/image" Target="../media/image38.wmf"/><Relationship Id="rId4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1.wmf"/><Relationship Id="rId5" Type="http://schemas.openxmlformats.org/officeDocument/2006/relationships/image" Target="../media/image45.wmf"/><Relationship Id="rId4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2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30.wmf"/><Relationship Id="rId2" Type="http://schemas.openxmlformats.org/officeDocument/2006/relationships/image" Target="../media/image26.wmf"/><Relationship Id="rId1" Type="http://schemas.openxmlformats.org/officeDocument/2006/relationships/image" Target="../media/image3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6.wmf"/><Relationship Id="rId1" Type="http://schemas.openxmlformats.org/officeDocument/2006/relationships/image" Target="../media/image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8.wmf"/><Relationship Id="rId1" Type="http://schemas.openxmlformats.org/officeDocument/2006/relationships/image" Target="../media/image3.wmf"/><Relationship Id="rId5" Type="http://schemas.openxmlformats.org/officeDocument/2006/relationships/image" Target="../media/image39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2.wmf"/><Relationship Id="rId1" Type="http://schemas.openxmlformats.org/officeDocument/2006/relationships/image" Target="../media/image3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12-10T04:06:25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19562 4128 0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754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184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836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23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11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196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379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571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007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054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E978-9878-4DB6-A4B8-6A77F0BEEAF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773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1E978-9878-4DB6-A4B8-6A77F0BEEAF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3A87-B473-464C-9BAE-5AB52D98F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39.wmf"/><Relationship Id="rId3" Type="http://schemas.openxmlformats.org/officeDocument/2006/relationships/image" Target="../media/image4.pn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5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3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0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6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52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7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6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1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2.png"/><Relationship Id="rId10" Type="http://schemas.openxmlformats.org/officeDocument/2006/relationships/image" Target="../media/image20.emf"/><Relationship Id="rId4" Type="http://schemas.openxmlformats.org/officeDocument/2006/relationships/image" Target="../media/image6.wmf"/><Relationship Id="rId9" Type="http://schemas.openxmlformats.org/officeDocument/2006/relationships/customXml" Target="../ink/ink1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9.png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2.wmf"/><Relationship Id="rId5" Type="http://schemas.openxmlformats.org/officeDocument/2006/relationships/image" Target="../media/image4.png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0.wmf"/><Relationship Id="rId9" Type="http://schemas.openxmlformats.org/officeDocument/2006/relationships/image" Target="../media/image3.wmf"/><Relationship Id="rId1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8.wmf"/><Relationship Id="rId18" Type="http://schemas.openxmlformats.org/officeDocument/2006/relationships/image" Target="../media/image30.wmf"/><Relationship Id="rId3" Type="http://schemas.openxmlformats.org/officeDocument/2006/relationships/image" Target="../media/image4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7.wmf"/><Relationship Id="rId5" Type="http://schemas.openxmlformats.org/officeDocument/2006/relationships/image" Target="../media/image3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1.wmf"/><Relationship Id="rId3" Type="http://schemas.openxmlformats.org/officeDocument/2006/relationships/image" Target="../media/image4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5.wmf"/><Relationship Id="rId5" Type="http://schemas.openxmlformats.org/officeDocument/2006/relationships/image" Target="../media/image3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6.wmf"/><Relationship Id="rId3" Type="http://schemas.openxmlformats.org/officeDocument/2006/relationships/image" Target="../media/image4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5.wmf"/><Relationship Id="rId5" Type="http://schemas.openxmlformats.org/officeDocument/2006/relationships/image" Target="../media/image3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8"/>
            <a:ext cx="8229600" cy="914400"/>
          </a:xfrm>
        </p:spPr>
        <p:txBody>
          <a:bodyPr/>
          <a:lstStyle/>
          <a:p>
            <a:r>
              <a:rPr lang="en-US" dirty="0"/>
              <a:t>Highlights of the course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Rigid body in motion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Oscillations and Waves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Physics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5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/>
              <a:t>Gradient in spherical polar coordinate system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 l="20400" t="24533" r="43800" b="24533"/>
          <a:stretch>
            <a:fillRect/>
          </a:stretch>
        </p:blipFill>
        <p:spPr bwMode="auto">
          <a:xfrm>
            <a:off x="6400800" y="1143000"/>
            <a:ext cx="2209800" cy="17684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143000" y="2227944"/>
          <a:ext cx="295919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" name="Equation" r:id="rId4" imgW="837836" imgH="215806" progId="Equation.DSMT4">
                  <p:embed/>
                </p:oleObj>
              </mc:Choice>
              <mc:Fallback>
                <p:oleObj name="Equation" r:id="rId4" imgW="837836" imgH="21580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43000" y="2227944"/>
                        <a:ext cx="2959196" cy="7620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057400" y="4648200"/>
          <a:ext cx="4676775" cy="951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1" name="Equation" r:id="rId6" imgW="2247900" imgH="457200" progId="Equation.DSMT4">
                  <p:embed/>
                </p:oleObj>
              </mc:Choice>
              <mc:Fallback>
                <p:oleObj name="Equation" r:id="rId6" imgW="2247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57400" y="4648200"/>
                        <a:ext cx="4676775" cy="95189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892925" y="3052020"/>
          <a:ext cx="1336675" cy="40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2" name="Equation" r:id="rId8" imgW="596641" imgH="203112" progId="Equation.DSMT4">
                  <p:embed/>
                </p:oleObj>
              </mc:Choice>
              <mc:Fallback>
                <p:oleObj name="Equation" r:id="rId8" imgW="596641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92925" y="3052020"/>
                        <a:ext cx="1336675" cy="402609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547688" y="1143000"/>
          <a:ext cx="42560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3" name="Equation" r:id="rId10" imgW="1803400" imgH="419100" progId="Equation.DSMT4">
                  <p:embed/>
                </p:oleObj>
              </mc:Choice>
              <mc:Fallback>
                <p:oleObj name="Equation" r:id="rId10" imgW="18034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7688" y="1143000"/>
                        <a:ext cx="4256087" cy="9906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286662" y="3650346"/>
          <a:ext cx="8610600" cy="845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4" name="Equation" r:id="rId12" imgW="4089400" imgH="457200" progId="Equation.DSMT4">
                  <p:embed/>
                </p:oleObj>
              </mc:Choice>
              <mc:Fallback>
                <p:oleObj name="Equation" r:id="rId12" imgW="40894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6662" y="3650346"/>
                        <a:ext cx="8610600" cy="845989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2057400" y="4114800"/>
            <a:ext cx="3810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61316" y="3929742"/>
            <a:ext cx="3810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87484" y="4100286"/>
            <a:ext cx="1055916" cy="3483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30142" y="3857172"/>
            <a:ext cx="1066800" cy="457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8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/>
              <a:t>Del operator in different coordinate system</a:t>
            </a: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3153923" y="4876800"/>
          <a:ext cx="599007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1" name="Equation" r:id="rId3" imgW="2247900" imgH="457200" progId="Equation.DSMT4">
                  <p:embed/>
                </p:oleObj>
              </mc:Choice>
              <mc:Fallback>
                <p:oleObj name="Equation" r:id="rId3" imgW="2247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153923" y="4876800"/>
                        <a:ext cx="5990077" cy="12192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3670300" y="2971800"/>
          <a:ext cx="547370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2" name="Equation" r:id="rId5" imgW="1866900" imgH="457200" progId="Equation.DSMT4">
                  <p:embed/>
                </p:oleObj>
              </mc:Choice>
              <mc:Fallback>
                <p:oleObj name="Equation" r:id="rId5" imgW="1866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70300" y="2971800"/>
                        <a:ext cx="5473700" cy="1339850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4161972" y="1103088"/>
          <a:ext cx="470845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3" name="Equation" r:id="rId7" imgW="1663700" imgH="457200" progId="Equation.DSMT4">
                  <p:embed/>
                </p:oleObj>
              </mc:Choice>
              <mc:Fallback>
                <p:oleObj name="Equation" r:id="rId7" imgW="16637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61972" y="1103088"/>
                        <a:ext cx="4708457" cy="12954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9654" y="1230084"/>
            <a:ext cx="3657600" cy="1077218"/>
          </a:xfrm>
          <a:prstGeom prst="rect">
            <a:avLst/>
          </a:prstGeom>
          <a:solidFill>
            <a:schemeClr val="accent2">
              <a:lumMod val="75000"/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Cartesian Coordinate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8682" y="2870202"/>
            <a:ext cx="3276600" cy="156966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Cylindrical polar Coordinate system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7710" y="4691742"/>
            <a:ext cx="2819400" cy="1569660"/>
          </a:xfrm>
          <a:prstGeom prst="rect">
            <a:avLst/>
          </a:prstGeom>
          <a:solidFill>
            <a:schemeClr val="accent3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Spherical polar Coordinate system</a:t>
            </a:r>
          </a:p>
        </p:txBody>
      </p:sp>
    </p:spTree>
    <p:extLst>
      <p:ext uri="{BB962C8B-B14F-4D97-AF65-F5344CB8AC3E}">
        <p14:creationId xmlns:p14="http://schemas.microsoft.com/office/powerpoint/2010/main" val="101629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/>
              <a:t>Divergence in Spherical Polar coordinate system</a:t>
            </a: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3088613" y="1129998"/>
          <a:ext cx="599007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" name="Equation" r:id="rId3" imgW="2247900" imgH="457200" progId="Equation.DSMT4">
                  <p:embed/>
                </p:oleObj>
              </mc:Choice>
              <mc:Fallback>
                <p:oleObj name="Equation" r:id="rId3" imgW="2247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88613" y="1129998"/>
                        <a:ext cx="5990077" cy="12192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944940"/>
            <a:ext cx="2819400" cy="1569660"/>
          </a:xfrm>
          <a:prstGeom prst="rect">
            <a:avLst/>
          </a:prstGeom>
          <a:solidFill>
            <a:schemeClr val="accent3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Spherical polar Coordinate system</a:t>
            </a: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830425"/>
              </p:ext>
            </p:extLst>
          </p:nvPr>
        </p:nvGraphicFramePr>
        <p:xfrm flipV="1">
          <a:off x="28577" y="2971800"/>
          <a:ext cx="911542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 flipV="1">
                        <a:off x="28577" y="2971800"/>
                        <a:ext cx="9115423" cy="914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2362200" y="3940626"/>
          <a:ext cx="4381500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3" name="Equation" r:id="rId7" imgW="2044700" imgH="1257300" progId="Equation.DSMT4">
                  <p:embed/>
                </p:oleObj>
              </mc:Choice>
              <mc:Fallback>
                <p:oleObj name="Equation" r:id="rId7" imgW="2044700" imgH="1257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62200" y="3940626"/>
                        <a:ext cx="4381500" cy="26939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52600" y="4759125"/>
            <a:ext cx="5867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88600" y="5650375"/>
            <a:ext cx="5867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516751"/>
              </p:ext>
            </p:extLst>
          </p:nvPr>
        </p:nvGraphicFramePr>
        <p:xfrm>
          <a:off x="1752600" y="2971800"/>
          <a:ext cx="731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4" name="Equation" r:id="rId9" imgW="3657600" imgH="457200" progId="Equation.DSMT4">
                  <p:embed/>
                </p:oleObj>
              </mc:Choice>
              <mc:Fallback>
                <p:oleObj name="Equation" r:id="rId9" imgW="36576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2600" y="2971800"/>
                        <a:ext cx="7315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14592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5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676752" y="2363043"/>
            <a:ext cx="3466896" cy="594911"/>
            <a:chOff x="3676752" y="2363043"/>
            <a:chExt cx="3466896" cy="594911"/>
          </a:xfrm>
        </p:grpSpPr>
        <p:sp>
          <p:nvSpPr>
            <p:cNvPr id="9" name="Rectangle 8"/>
            <p:cNvSpPr/>
            <p:nvPr/>
          </p:nvSpPr>
          <p:spPr>
            <a:xfrm>
              <a:off x="3676752" y="2363043"/>
              <a:ext cx="3466896" cy="59491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8279971"/>
                </p:ext>
              </p:extLst>
            </p:nvPr>
          </p:nvGraphicFramePr>
          <p:xfrm>
            <a:off x="4114800" y="2460625"/>
            <a:ext cx="2222239" cy="432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66" name="Equation" r:id="rId13" imgW="1371600" imgH="266400" progId="Equation.DSMT4">
                    <p:embed/>
                  </p:oleObj>
                </mc:Choice>
                <mc:Fallback>
                  <p:oleObj name="Equation" r:id="rId13" imgW="1371600" imgH="26640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14800" y="2460625"/>
                          <a:ext cx="2222239" cy="4321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32769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Divergence in Spherical polar Coordinate system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04800" y="1447800"/>
          <a:ext cx="4381500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5" name="Equation" r:id="rId3" imgW="2044700" imgH="1257300" progId="Equation.DSMT4">
                  <p:embed/>
                </p:oleObj>
              </mc:Choice>
              <mc:Fallback>
                <p:oleObj name="Equation" r:id="rId3" imgW="2044700" imgH="1257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4800" y="1447800"/>
                        <a:ext cx="4381500" cy="26939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105400" y="2971800"/>
          <a:ext cx="3733800" cy="366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6" name="Equation" r:id="rId5" imgW="1409700" imgH="1384300" progId="Equation.DSMT4">
                  <p:embed/>
                </p:oleObj>
              </mc:Choice>
              <mc:Fallback>
                <p:oleObj name="Equation" r:id="rId5" imgW="1409700" imgH="1384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05400" y="2971800"/>
                        <a:ext cx="3733800" cy="366512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447800"/>
            <a:ext cx="4876800" cy="9906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flipV="1">
            <a:off x="4876800" y="1828800"/>
            <a:ext cx="2514600" cy="1143000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0" y="4267200"/>
            <a:ext cx="4191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5257800"/>
            <a:ext cx="4191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73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60" y="-114304"/>
            <a:ext cx="8229600" cy="1143000"/>
          </a:xfrm>
        </p:spPr>
        <p:txBody>
          <a:bodyPr>
            <a:normAutofit/>
          </a:bodyPr>
          <a:lstStyle/>
          <a:p>
            <a:r>
              <a:rPr lang="en-US" b="1"/>
              <a:t>Derivatives of Unit Vectors</a:t>
            </a:r>
          </a:p>
        </p:txBody>
      </p:sp>
      <p:graphicFrame>
        <p:nvGraphicFramePr>
          <p:cNvPr id="91144" name="Object 8"/>
          <p:cNvGraphicFramePr>
            <a:graphicFrameLocks noChangeAspect="1"/>
          </p:cNvGraphicFramePr>
          <p:nvPr/>
        </p:nvGraphicFramePr>
        <p:xfrm>
          <a:off x="914400" y="1143000"/>
          <a:ext cx="7555636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3" name="Equation" r:id="rId3" imgW="2806700" imgH="736600" progId="Equation.DSMT4">
                  <p:embed/>
                </p:oleObj>
              </mc:Choice>
              <mc:Fallback>
                <p:oleObj name="Equation" r:id="rId3" imgW="2806700" imgH="736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55636" cy="1981200"/>
                      </a:xfrm>
                      <a:prstGeom prst="rect">
                        <a:avLst/>
                      </a:prstGeom>
                      <a:solidFill>
                        <a:srgbClr val="808000">
                          <a:alpha val="52156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28600" y="3581400"/>
          <a:ext cx="1927225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4" name="Equation" r:id="rId5" imgW="825500" imgH="1257300" progId="Equation.DSMT4">
                  <p:embed/>
                </p:oleObj>
              </mc:Choice>
              <mc:Fallback>
                <p:oleObj name="Equation" r:id="rId5" imgW="825500" imgH="1257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8600" y="3581400"/>
                        <a:ext cx="1927225" cy="2936875"/>
                      </a:xfrm>
                      <a:prstGeom prst="rect">
                        <a:avLst/>
                      </a:prstGeom>
                      <a:solidFill>
                        <a:srgbClr val="FF9900">
                          <a:alpha val="41176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2743200" y="3581400"/>
          <a:ext cx="1985963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5" name="Equation" r:id="rId7" imgW="850900" imgH="1257300" progId="Equation.DSMT4">
                  <p:embed/>
                </p:oleObj>
              </mc:Choice>
              <mc:Fallback>
                <p:oleObj name="Equation" r:id="rId7" imgW="850900" imgH="1257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43200" y="3581400"/>
                        <a:ext cx="1985963" cy="2936875"/>
                      </a:xfrm>
                      <a:prstGeom prst="rect">
                        <a:avLst/>
                      </a:prstGeom>
                      <a:solidFill>
                        <a:srgbClr val="008000">
                          <a:alpha val="41176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/>
        </p:nvGraphicFramePr>
        <p:xfrm>
          <a:off x="5257800" y="3581400"/>
          <a:ext cx="3498850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6" name="Equation" r:id="rId9" imgW="1498600" imgH="1295400" progId="Equation.DSMT4">
                  <p:embed/>
                </p:oleObj>
              </mc:Choice>
              <mc:Fallback>
                <p:oleObj name="Equation" r:id="rId9" imgW="1498600" imgH="1295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57800" y="3581400"/>
                        <a:ext cx="3498850" cy="3025775"/>
                      </a:xfrm>
                      <a:prstGeom prst="rect">
                        <a:avLst/>
                      </a:prstGeom>
                      <a:solidFill>
                        <a:srgbClr val="800080">
                          <a:alpha val="14117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4200" y="6569075"/>
            <a:ext cx="2133600" cy="365125"/>
          </a:xfrm>
        </p:spPr>
        <p:txBody>
          <a:bodyPr/>
          <a:lstStyle/>
          <a:p>
            <a:fld id="{3A229E1E-5E8B-4222-BAFF-F74422E39F68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/>
              <a:t>RKE_JJ_PH103_2019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3581400"/>
            <a:ext cx="8458200" cy="914400"/>
          </a:xfrm>
          <a:prstGeom prst="round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6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Divergence in Spherical polar Coordinate system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04800" y="1447800"/>
          <a:ext cx="4381500" cy="269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3" name="Equation" r:id="rId3" imgW="2044700" imgH="1257300" progId="Equation.DSMT4">
                  <p:embed/>
                </p:oleObj>
              </mc:Choice>
              <mc:Fallback>
                <p:oleObj name="Equation" r:id="rId3" imgW="2044700" imgH="1257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4800" y="1447800"/>
                        <a:ext cx="4381500" cy="26939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105400" y="1371599"/>
          <a:ext cx="3733800" cy="366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4" name="Equation" r:id="rId5" imgW="1409700" imgH="1384300" progId="Equation.DSMT4">
                  <p:embed/>
                </p:oleObj>
              </mc:Choice>
              <mc:Fallback>
                <p:oleObj name="Equation" r:id="rId5" imgW="1409700" imgH="1384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05400" y="1371599"/>
                        <a:ext cx="3733800" cy="3665127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447800"/>
            <a:ext cx="4876800" cy="990600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162800" y="1447800"/>
            <a:ext cx="11430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71658" y="2590800"/>
            <a:ext cx="11430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51488" y="3933372"/>
            <a:ext cx="11430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7400" y="2772228"/>
            <a:ext cx="11430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47230" y="4114800"/>
            <a:ext cx="1143000" cy="9906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9200" y="5867400"/>
            <a:ext cx="6306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/>
              <a:t>and proceeding further…..</a:t>
            </a:r>
          </a:p>
        </p:txBody>
      </p:sp>
    </p:spTree>
    <p:extLst>
      <p:ext uri="{BB962C8B-B14F-4D97-AF65-F5344CB8AC3E}">
        <p14:creationId xmlns:p14="http://schemas.microsoft.com/office/powerpoint/2010/main" val="2049066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Divergence in Spherical polar Coordinate system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65316" y="2819400"/>
          <a:ext cx="8991600" cy="123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3" name="Equation" r:id="rId3" imgW="3505200" imgH="482600" progId="Equation.DSMT4">
                  <p:embed/>
                </p:oleObj>
              </mc:Choice>
              <mc:Fallback>
                <p:oleObj name="Equation" r:id="rId3" imgW="35052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316" y="2819400"/>
                        <a:ext cx="8991600" cy="123779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768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r="13262"/>
          <a:stretch/>
        </p:blipFill>
        <p:spPr bwMode="auto">
          <a:xfrm>
            <a:off x="609600" y="29029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37001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613954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38100" y="1276803"/>
            <a:ext cx="9067800" cy="190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4638"/>
            <a:ext cx="8991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38200" y="4220029"/>
            <a:ext cx="7247467" cy="457200"/>
            <a:chOff x="838200" y="4220029"/>
            <a:chExt cx="7247467" cy="457200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220029"/>
              <a:ext cx="724746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934200" y="4263963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dr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01359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6206933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3600" y="1295400"/>
            <a:ext cx="30480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0" y="1524000"/>
            <a:ext cx="28089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sum of diverging field</a:t>
            </a:r>
          </a:p>
          <a:p>
            <a:r>
              <a:rPr lang="en-US" b="1" dirty="0"/>
              <a:t>Lines coming from inside </a:t>
            </a:r>
          </a:p>
          <a:p>
            <a:r>
              <a:rPr lang="en-US" b="1" dirty="0"/>
              <a:t>Of the spherical  volume</a:t>
            </a:r>
          </a:p>
          <a:p>
            <a:endParaRPr lang="en-US" b="1" dirty="0"/>
          </a:p>
          <a:p>
            <a:r>
              <a:rPr lang="en-US" b="1" dirty="0"/>
              <a:t>              =</a:t>
            </a:r>
          </a:p>
          <a:p>
            <a:endParaRPr lang="en-US" b="1" dirty="0"/>
          </a:p>
          <a:p>
            <a:r>
              <a:rPr lang="en-US" b="1" dirty="0"/>
              <a:t>Sum of the field lines </a:t>
            </a:r>
          </a:p>
          <a:p>
            <a:r>
              <a:rPr lang="en-US" b="1" dirty="0"/>
              <a:t>In the surface of the sphere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5525869"/>
            <a:ext cx="4145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Divergence Theorem</a:t>
            </a:r>
          </a:p>
        </p:txBody>
      </p:sp>
    </p:spTree>
    <p:extLst>
      <p:ext uri="{BB962C8B-B14F-4D97-AF65-F5344CB8AC3E}">
        <p14:creationId xmlns:p14="http://schemas.microsoft.com/office/powerpoint/2010/main" val="655391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 dirty="0"/>
              <a:t>Curl in Spherical Polar coordinate system</a:t>
            </a:r>
          </a:p>
        </p:txBody>
      </p:sp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3088613" y="1129998"/>
          <a:ext cx="599007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5" name="Equation" r:id="rId3" imgW="2247900" imgH="457200" progId="Equation.DSMT4">
                  <p:embed/>
                </p:oleObj>
              </mc:Choice>
              <mc:Fallback>
                <p:oleObj name="Equation" r:id="rId3" imgW="2247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88613" y="1129998"/>
                        <a:ext cx="5990077" cy="12192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" y="944940"/>
            <a:ext cx="2819400" cy="1569660"/>
          </a:xfrm>
          <a:prstGeom prst="rect">
            <a:avLst/>
          </a:prstGeom>
          <a:solidFill>
            <a:schemeClr val="accent3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Spherical polar Coordinate system</a:t>
            </a:r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178130"/>
              </p:ext>
            </p:extLst>
          </p:nvPr>
        </p:nvGraphicFramePr>
        <p:xfrm flipV="1">
          <a:off x="-246953" y="2514600"/>
          <a:ext cx="9942706" cy="131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6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 flipV="1">
                        <a:off x="-246953" y="2514600"/>
                        <a:ext cx="9942706" cy="131959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27604"/>
              </p:ext>
            </p:extLst>
          </p:nvPr>
        </p:nvGraphicFramePr>
        <p:xfrm>
          <a:off x="283898" y="2408131"/>
          <a:ext cx="8881004" cy="107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7" name="Equation" r:id="rId7" imgW="3784320" imgH="457200" progId="Equation.DSMT4">
                  <p:embed/>
                </p:oleObj>
              </mc:Choice>
              <mc:Fallback>
                <p:oleObj name="Equation" r:id="rId7" imgW="378432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3898" y="2408131"/>
                        <a:ext cx="8881004" cy="1072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74376"/>
              </p:ext>
            </p:extLst>
          </p:nvPr>
        </p:nvGraphicFramePr>
        <p:xfrm>
          <a:off x="1562100" y="4330700"/>
          <a:ext cx="6092825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8" name="Equation" r:id="rId9" imgW="2374900" imgH="1549400" progId="Equation.DSMT4">
                  <p:embed/>
                </p:oleObj>
              </mc:Choice>
              <mc:Fallback>
                <p:oleObj name="Equation" r:id="rId9" imgW="2374900" imgH="1549400" progId="Equation.DSMT4">
                  <p:embed/>
                  <p:pic>
                    <p:nvPicPr>
                      <p:cNvPr id="57348" name="Object 4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62100" y="4330700"/>
                        <a:ext cx="6092825" cy="25273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3886782"/>
            <a:ext cx="432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some steps and rearranging the terms 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7848600" y="5594350"/>
            <a:ext cx="112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 by self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595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Chapter-2: Introduction to Vector Operators </a:t>
            </a:r>
          </a:p>
          <a:p>
            <a:pPr marL="0" indent="0" algn="ctr">
              <a:buNone/>
            </a:pPr>
            <a:r>
              <a:rPr lang="en-US" dirty="0"/>
              <a:t>Gradient, Divergence and Curl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506" name="Picture 2" descr="https://i.ytimg.com/vi/-hTVNidxg2s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6229384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6961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err="1"/>
              <a:t>Laplacian – a scalar operator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2133600" y="1447800"/>
          <a:ext cx="4396154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7" name="Equation" r:id="rId3" imgW="952087" imgH="330057" progId="Equation.DSMT4">
                  <p:embed/>
                </p:oleObj>
              </mc:Choice>
              <mc:Fallback>
                <p:oleObj name="Equation" r:id="rId3" imgW="952087" imgH="33005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33600" y="1447800"/>
                        <a:ext cx="4396154" cy="15240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905000" y="4267200"/>
          <a:ext cx="5410200" cy="156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8" name="Equation" r:id="rId5" imgW="1536033" imgH="444307" progId="Equation.DSMT4">
                  <p:embed/>
                </p:oleObj>
              </mc:Choice>
              <mc:Fallback>
                <p:oleObj name="Equation" r:id="rId5" imgW="1536033" imgH="44430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05000" y="4267200"/>
                        <a:ext cx="5410200" cy="156480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/>
          <p:nvPr/>
        </p:nvSpPr>
        <p:spPr>
          <a:xfrm>
            <a:off x="457200" y="34290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Laplacian – In Cartesian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coordinate system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9367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err="1"/>
              <a:t>Laplacian – Spherical polar Coordinate system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735645"/>
              </p:ext>
            </p:extLst>
          </p:nvPr>
        </p:nvGraphicFramePr>
        <p:xfrm>
          <a:off x="533400" y="914400"/>
          <a:ext cx="3352800" cy="1162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1" name="Equation" r:id="rId3" imgW="952087" imgH="330057" progId="Equation.DSMT4">
                  <p:embed/>
                </p:oleObj>
              </mc:Choice>
              <mc:Fallback>
                <p:oleObj name="Equation" r:id="rId3" imgW="952087" imgH="33005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400" y="914400"/>
                        <a:ext cx="3352800" cy="1162304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493989"/>
              </p:ext>
            </p:extLst>
          </p:nvPr>
        </p:nvGraphicFramePr>
        <p:xfrm>
          <a:off x="152400" y="2350480"/>
          <a:ext cx="907573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2" name="Equation" r:id="rId5" imgW="4609800" imgH="457200" progId="Equation.DSMT4">
                  <p:embed/>
                </p:oleObj>
              </mc:Choice>
              <mc:Fallback>
                <p:oleObj name="Equation" r:id="rId5" imgW="46098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2350480"/>
                        <a:ext cx="9075738" cy="90011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468920"/>
              </p:ext>
            </p:extLst>
          </p:nvPr>
        </p:nvGraphicFramePr>
        <p:xfrm>
          <a:off x="1039019" y="5216268"/>
          <a:ext cx="7675562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3" name="Equation" r:id="rId7" imgW="3898900" imgH="482600" progId="Equation.DSMT4">
                  <p:embed/>
                </p:oleObj>
              </mc:Choice>
              <mc:Fallback>
                <p:oleObj name="Equation" r:id="rId7" imgW="38989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39019" y="5216268"/>
                        <a:ext cx="7675562" cy="9509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43805"/>
              </p:ext>
            </p:extLst>
          </p:nvPr>
        </p:nvGraphicFramePr>
        <p:xfrm>
          <a:off x="381000" y="3333667"/>
          <a:ext cx="8458200" cy="115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4" name="Equation" r:id="rId9" imgW="3505200" imgH="482600" progId="Equation.DSMT4">
                  <p:embed/>
                </p:oleObj>
              </mc:Choice>
              <mc:Fallback>
                <p:oleObj name="Equation" r:id="rId9" imgW="35052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1000" y="3333667"/>
                        <a:ext cx="8458200" cy="1158821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876652" y="4503237"/>
            <a:ext cx="3466896" cy="594911"/>
            <a:chOff x="2876652" y="4503237"/>
            <a:chExt cx="3466896" cy="594911"/>
          </a:xfrm>
        </p:grpSpPr>
        <p:sp>
          <p:nvSpPr>
            <p:cNvPr id="8" name="Rectangle 7"/>
            <p:cNvSpPr/>
            <p:nvPr/>
          </p:nvSpPr>
          <p:spPr>
            <a:xfrm>
              <a:off x="2876652" y="4503237"/>
              <a:ext cx="3466896" cy="59491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7517245"/>
                </p:ext>
              </p:extLst>
            </p:nvPr>
          </p:nvGraphicFramePr>
          <p:xfrm>
            <a:off x="3352800" y="4600575"/>
            <a:ext cx="22225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25" name="Equation" r:id="rId11" imgW="1371600" imgH="266400" progId="Equation.DSMT4">
                    <p:embed/>
                  </p:oleObj>
                </mc:Choice>
                <mc:Fallback>
                  <p:oleObj name="Equation" r:id="rId11" imgW="1371600" imgH="26640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352800" y="4600575"/>
                          <a:ext cx="22225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29543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Divergence and curl in Cylindrical polar Coordinate system (Try yourself)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828800" y="2819400"/>
          <a:ext cx="5767387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1" name="Equation" r:id="rId3" imgW="2247840" imgH="482400" progId="Equation.DSMT4">
                  <p:embed/>
                </p:oleObj>
              </mc:Choice>
              <mc:Fallback>
                <p:oleObj name="Equation" r:id="rId3" imgW="2247840" imgH="48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28800" y="2819400"/>
                        <a:ext cx="5767387" cy="12319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066800" y="1447800"/>
          <a:ext cx="7696200" cy="10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2" name="Equation" r:id="rId5" imgW="3340080" imgH="457200" progId="Equation.DSMT4">
                  <p:embed/>
                </p:oleObj>
              </mc:Choice>
              <mc:Fallback>
                <p:oleObj name="Equation" r:id="rId5" imgW="334008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66800" y="1447800"/>
                        <a:ext cx="7696200" cy="1047951"/>
                      </a:xfrm>
                      <a:prstGeom prst="rect">
                        <a:avLst/>
                      </a:prstGeom>
                      <a:solidFill>
                        <a:srgbClr val="0033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685800" y="4572000"/>
          <a:ext cx="8077200" cy="112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3" name="Equation" r:id="rId7" imgW="4152600" imgH="583920" progId="Equation.DSMT4">
                  <p:embed/>
                </p:oleObj>
              </mc:Choice>
              <mc:Fallback>
                <p:oleObj name="Equation" r:id="rId7" imgW="4152600" imgH="58392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5800" y="4572000"/>
                        <a:ext cx="8077200" cy="1129989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93631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4" t="1111" r="39687" b="85794"/>
          <a:stretch/>
        </p:blipFill>
        <p:spPr>
          <a:xfrm>
            <a:off x="2213264" y="761998"/>
            <a:ext cx="44958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94" t="72223" r="2716"/>
          <a:stretch/>
        </p:blipFill>
        <p:spPr>
          <a:xfrm>
            <a:off x="859074" y="4323667"/>
            <a:ext cx="7644384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94" t="13254" r="2716" b="78889"/>
          <a:stretch/>
        </p:blipFill>
        <p:spPr>
          <a:xfrm>
            <a:off x="1143000" y="2019298"/>
            <a:ext cx="7370618" cy="685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80" t="25556" r="3830" b="65714"/>
          <a:stretch/>
        </p:blipFill>
        <p:spPr>
          <a:xfrm>
            <a:off x="775855" y="2895600"/>
            <a:ext cx="7370618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3264" y="19733"/>
            <a:ext cx="453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Easy way to remember</a:t>
            </a:r>
            <a:endParaRPr lang="en-IN" sz="36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3D30774-8E3B-4AB6-9D59-A95E52D1A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6640" t="66136" r="58981" b="27023"/>
          <a:stretch/>
        </p:blipFill>
        <p:spPr bwMode="auto">
          <a:xfrm>
            <a:off x="3018555" y="3716020"/>
            <a:ext cx="180975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4392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9906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Chapter-2: Introduction to Vector Operators 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Gradient, Divergence and Curl  (Lecture 8)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066800"/>
            <a:ext cx="3551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Scalar field  Vs Vector field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20400" t="24533" r="43800" b="24533"/>
          <a:stretch>
            <a:fillRect/>
          </a:stretch>
        </p:blipFill>
        <p:spPr bwMode="auto">
          <a:xfrm>
            <a:off x="1371600" y="1752600"/>
            <a:ext cx="2209800" cy="17684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81600" y="1717875"/>
            <a:ext cx="2133600" cy="19405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270617"/>
              </p:ext>
            </p:extLst>
          </p:nvPr>
        </p:nvGraphicFramePr>
        <p:xfrm>
          <a:off x="3130550" y="5194121"/>
          <a:ext cx="2768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Equation" r:id="rId5" imgW="1384200" imgH="774360" progId="Equation.DSMT4">
                  <p:embed/>
                </p:oleObj>
              </mc:Choice>
              <mc:Fallback>
                <p:oleObj name="Equation" r:id="rId5" imgW="1384200" imgH="7743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30550" y="5194121"/>
                        <a:ext cx="2768600" cy="15494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 rot="19190306">
            <a:off x="3169190" y="2045466"/>
            <a:ext cx="2286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RECAP</a:t>
            </a: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5639466" y="4249174"/>
            <a:ext cx="3351467" cy="92333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b="1" dirty="0"/>
              <a:t>The gradient points in the direction of maximum increase of the T.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93800" y="5046287"/>
            <a:ext cx="4076700" cy="1845067"/>
          </a:xfrm>
          <a:prstGeom prst="ellipse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72492"/>
              </p:ext>
            </p:extLst>
          </p:nvPr>
        </p:nvGraphicFramePr>
        <p:xfrm>
          <a:off x="6629399" y="3795884"/>
          <a:ext cx="16398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Equation" r:id="rId7" imgW="837836" imgH="215806" progId="Equation.DSMT4">
                  <p:embed/>
                </p:oleObj>
              </mc:Choice>
              <mc:Fallback>
                <p:oleObj name="Equation" r:id="rId7" imgW="837836" imgH="215806" progId="Equation.DSMT4">
                  <p:embed/>
                  <p:pic>
                    <p:nvPicPr>
                      <p:cNvPr id="37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399" y="3795884"/>
                        <a:ext cx="1639888" cy="4222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265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593893"/>
              </p:ext>
            </p:extLst>
          </p:nvPr>
        </p:nvGraphicFramePr>
        <p:xfrm>
          <a:off x="2057400" y="42795"/>
          <a:ext cx="5664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" name="Equation" r:id="rId3" imgW="2831760" imgH="444240" progId="Equation.DSMT4">
                  <p:embed/>
                </p:oleObj>
              </mc:Choice>
              <mc:Fallback>
                <p:oleObj name="Equation" r:id="rId3" imgW="2831760" imgH="4442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42795"/>
                        <a:ext cx="5664200" cy="8890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666976"/>
              </p:ext>
            </p:extLst>
          </p:nvPr>
        </p:nvGraphicFramePr>
        <p:xfrm>
          <a:off x="2320840" y="1482592"/>
          <a:ext cx="5137320" cy="76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" name="Equation" r:id="rId5" imgW="3073400" imgH="457200" progId="Equation.DSMT4">
                  <p:embed/>
                </p:oleObj>
              </mc:Choice>
              <mc:Fallback>
                <p:oleObj name="Equation" r:id="rId5" imgW="30734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320840" y="1482592"/>
                        <a:ext cx="5137320" cy="764229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568061"/>
              </p:ext>
            </p:extLst>
          </p:nvPr>
        </p:nvGraphicFramePr>
        <p:xfrm>
          <a:off x="3352800" y="2530078"/>
          <a:ext cx="2514600" cy="746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" name="Equation" r:id="rId7" imgW="1625600" imgH="482600" progId="Equation.DSMT4">
                  <p:embed/>
                </p:oleObj>
              </mc:Choice>
              <mc:Fallback>
                <p:oleObj name="Equation" r:id="rId7" imgW="16256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52800" y="2530078"/>
                        <a:ext cx="2514600" cy="746522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7042320" y="148608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2960" y="14767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-28189" y="5158097"/>
            <a:ext cx="361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Divergence indicates constant flow</a:t>
            </a:r>
            <a:endParaRPr lang="en-IN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3741558"/>
            <a:ext cx="2148949" cy="184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860473" y="3766734"/>
            <a:ext cx="2556760" cy="20811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5800590" y="3883962"/>
            <a:ext cx="2676525" cy="26449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78681" y="3810047"/>
            <a:ext cx="2505210" cy="255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5"/>
          <a:srcRect l="8857" t="4159" r="2762" b="7117"/>
          <a:stretch/>
        </p:blipFill>
        <p:spPr>
          <a:xfrm>
            <a:off x="6051547" y="3852180"/>
            <a:ext cx="2449015" cy="2533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4814" y="4253947"/>
            <a:ext cx="645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Divergence indicates net increase in the flux of Vector field 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-14334" y="6019800"/>
            <a:ext cx="692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 Divergence indicates net decrease in the flux of Vector field 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65C214-4926-4341-99B8-438944A6BB9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47500" t="48518" r="32500" b="16842"/>
          <a:stretch/>
        </p:blipFill>
        <p:spPr>
          <a:xfrm>
            <a:off x="6474979" y="4238104"/>
            <a:ext cx="1828800" cy="17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5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352800" y="0"/>
          <a:ext cx="205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2" name="Equation" r:id="rId3" imgW="1028254" imgH="241195" progId="Equation.DSMT4">
                  <p:embed/>
                </p:oleObj>
              </mc:Choice>
              <mc:Fallback>
                <p:oleObj name="Equation" r:id="rId3" imgW="1028254" imgH="24119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52800" y="0"/>
                        <a:ext cx="2057400" cy="4826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914400" y="609600"/>
          <a:ext cx="711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" name="Equation" r:id="rId5" imgW="3556000" imgH="482600" progId="Equation.DSMT4">
                  <p:embed/>
                </p:oleObj>
              </mc:Choice>
              <mc:Fallback>
                <p:oleObj name="Equation" r:id="rId5" imgW="3556000" imgH="482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609600"/>
                        <a:ext cx="7112000" cy="965200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562100" y="1683909"/>
            <a:ext cx="60198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The curl: Geometrical interpretation</a:t>
            </a:r>
          </a:p>
          <a:p>
            <a:r>
              <a:rPr lang="en-US" sz="2800" b="1" i="1" dirty="0"/>
              <a:t>			Measure of rotation</a:t>
            </a:r>
            <a:endParaRPr lang="en-US" sz="2800" i="1" dirty="0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28600" y="3898136"/>
            <a:ext cx="3324225" cy="287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724400" y="3893316"/>
            <a:ext cx="2590800" cy="26391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572000" y="6078415"/>
          <a:ext cx="2895600" cy="77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4" name="Equation" r:id="rId9" imgW="990170" imgH="266584" progId="Equation.DSMT4">
                  <p:embed/>
                </p:oleObj>
              </mc:Choice>
              <mc:Fallback>
                <p:oleObj name="Equation" r:id="rId9" imgW="990170" imgH="26658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72000" y="6078415"/>
                        <a:ext cx="2895600" cy="77958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300721"/>
              </p:ext>
            </p:extLst>
          </p:nvPr>
        </p:nvGraphicFramePr>
        <p:xfrm>
          <a:off x="2121770" y="2664193"/>
          <a:ext cx="4260056" cy="66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5" name="Equation" r:id="rId11" imgW="1688760" imgH="266400" progId="Equation.DSMT4">
                  <p:embed/>
                </p:oleObj>
              </mc:Choice>
              <mc:Fallback>
                <p:oleObj name="Equation" r:id="rId11" imgW="1688760" imgH="26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1770" y="2664193"/>
                        <a:ext cx="4260056" cy="66824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676400" y="4144700"/>
            <a:ext cx="1600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227650"/>
            <a:ext cx="1159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3500" y="5627225"/>
            <a:ext cx="1159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53875" y="5571275"/>
            <a:ext cx="889325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119312" y="381000"/>
            <a:ext cx="1385888" cy="1371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81512" y="381000"/>
            <a:ext cx="1385888" cy="1371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29953"/>
              </p:ext>
            </p:extLst>
          </p:nvPr>
        </p:nvGraphicFramePr>
        <p:xfrm>
          <a:off x="1957541" y="3377659"/>
          <a:ext cx="2603090" cy="87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6" name="Equation" r:id="rId13" imgW="1434960" imgH="482400" progId="Equation.DSMT4">
                  <p:embed/>
                </p:oleObj>
              </mc:Choice>
              <mc:Fallback>
                <p:oleObj name="Equation" r:id="rId13" imgW="1434960" imgH="482400" progId="Equation.DSMT4">
                  <p:embed/>
                  <p:pic>
                    <p:nvPicPr>
                      <p:cNvPr id="41988" name="Object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57541" y="3377659"/>
                        <a:ext cx="2603090" cy="875375"/>
                      </a:xfrm>
                      <a:prstGeom prst="rect">
                        <a:avLst/>
                      </a:prstGeom>
                      <a:solidFill>
                        <a:srgbClr val="FF99CC">
                          <a:alpha val="54901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736273" y="4298256"/>
            <a:ext cx="4543425" cy="1608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Positive Curl = Anti-clockwise rotation</a:t>
            </a:r>
          </a:p>
          <a:p>
            <a:pPr algn="ctr"/>
            <a:r>
              <a:rPr lang="en-US" dirty="0"/>
              <a:t>Negative Curl= Clockwise rotation</a:t>
            </a:r>
          </a:p>
          <a:p>
            <a:pPr algn="ctr"/>
            <a:r>
              <a:rPr lang="en-US" dirty="0"/>
              <a:t>Zero Curl= </a:t>
            </a:r>
            <a:r>
              <a:rPr lang="en-US" dirty="0" err="1"/>
              <a:t>Irrotational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7941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6" y="174168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/>
              <a:t>Gradient of a scalar function in different coordinate system 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6629400" y="2971800"/>
          <a:ext cx="1676400" cy="56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0" name="Equation" r:id="rId3" imgW="596641" imgH="203112" progId="Equation.DSMT4">
                  <p:embed/>
                </p:oleObj>
              </mc:Choice>
              <mc:Fallback>
                <p:oleObj name="Equation" r:id="rId3" imgW="596641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29400" y="2971800"/>
                        <a:ext cx="1676400" cy="56994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 l="20400" t="24533" r="43800" b="24533"/>
          <a:stretch>
            <a:fillRect/>
          </a:stretch>
        </p:blipFill>
        <p:spPr bwMode="auto">
          <a:xfrm>
            <a:off x="6400800" y="1143000"/>
            <a:ext cx="2209800" cy="17684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228600" y="1371600"/>
          <a:ext cx="3428999" cy="82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1" name="Equation" r:id="rId6" imgW="1752600" imgH="419100" progId="Equation.DSMT4">
                  <p:embed/>
                </p:oleObj>
              </mc:Choice>
              <mc:Fallback>
                <p:oleObj name="Equation" r:id="rId6" imgW="17526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8600" y="1371600"/>
                        <a:ext cx="3428999" cy="820107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81000" y="2514600"/>
          <a:ext cx="16398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2" name="Equation" r:id="rId8" imgW="837836" imgH="215806" progId="Equation.DSMT4">
                  <p:embed/>
                </p:oleObj>
              </mc:Choice>
              <mc:Fallback>
                <p:oleObj name="Equation" r:id="rId8" imgW="837836" imgH="21580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1000" y="2514600"/>
                        <a:ext cx="1639888" cy="4222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 rot="20235540">
            <a:off x="2471195" y="1901775"/>
            <a:ext cx="3810000" cy="138499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2800" b="1"/>
              <a:t>This definition is independent of the coordinate system used </a:t>
            </a:r>
            <a:endParaRPr lang="en-US" sz="2800"/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6629400" y="3657600"/>
          <a:ext cx="16764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3" name="Equation" r:id="rId10" imgW="596641" imgH="203112" progId="Equation.DSMT4">
                  <p:embed/>
                </p:oleObj>
              </mc:Choice>
              <mc:Fallback>
                <p:oleObj name="Equation" r:id="rId10" imgW="596641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29400" y="3657600"/>
                        <a:ext cx="1676400" cy="56991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1600200" y="4267200"/>
          <a:ext cx="35274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4" name="Equation" r:id="rId12" imgW="1803400" imgH="419100" progId="Equation.DSMT4">
                  <p:embed/>
                </p:oleObj>
              </mc:Choice>
              <mc:Fallback>
                <p:oleObj name="Equation" r:id="rId12" imgW="18034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00200" y="4267200"/>
                        <a:ext cx="3527425" cy="82073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6594475" y="4267200"/>
          <a:ext cx="17478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5" name="Equation" r:id="rId14" imgW="622030" imgH="203112" progId="Equation.DSMT4">
                  <p:embed/>
                </p:oleObj>
              </mc:Choice>
              <mc:Fallback>
                <p:oleObj name="Equation" r:id="rId14" imgW="622030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94475" y="4267200"/>
                        <a:ext cx="1747838" cy="56991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600200" y="5410200"/>
          <a:ext cx="355123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6" name="Equation" r:id="rId16" imgW="1816100" imgH="419100" progId="Equation.DSMT4">
                  <p:embed/>
                </p:oleObj>
              </mc:Choice>
              <mc:Fallback>
                <p:oleObj name="Equation" r:id="rId16" imgW="18161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00200" y="5410200"/>
                        <a:ext cx="3551237" cy="82073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127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/>
              <a:t>Gradient in cylindrical polar coordinate system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 l="20400" t="24533" r="43800" b="24533"/>
          <a:stretch>
            <a:fillRect/>
          </a:stretch>
        </p:blipFill>
        <p:spPr bwMode="auto">
          <a:xfrm>
            <a:off x="6400800" y="1143000"/>
            <a:ext cx="2209800" cy="17684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143000" y="2227944"/>
          <a:ext cx="295919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6" name="Equation" r:id="rId4" imgW="837836" imgH="215806" progId="Equation.DSMT4">
                  <p:embed/>
                </p:oleObj>
              </mc:Choice>
              <mc:Fallback>
                <p:oleObj name="Equation" r:id="rId4" imgW="837836" imgH="21580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43000" y="2227944"/>
                        <a:ext cx="2959196" cy="7620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680904"/>
              </p:ext>
            </p:extLst>
          </p:nvPr>
        </p:nvGraphicFramePr>
        <p:xfrm>
          <a:off x="1905000" y="5850861"/>
          <a:ext cx="39258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7" name="Equation" r:id="rId6" imgW="2006600" imgH="457200" progId="Equation.DSMT4">
                  <p:embed/>
                </p:oleObj>
              </mc:Choice>
              <mc:Fallback>
                <p:oleObj name="Equation" r:id="rId6" imgW="20066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05000" y="5850861"/>
                        <a:ext cx="3925888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513092" y="6147708"/>
            <a:ext cx="1487908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 dirty="0"/>
              <a:t>Gradient</a:t>
            </a:r>
            <a:endParaRPr lang="en-US" sz="2800" dirty="0"/>
          </a:p>
        </p:txBody>
      </p:sp>
      <p:sp>
        <p:nvSpPr>
          <p:cNvPr id="14" name="Left Arrow 13"/>
          <p:cNvSpPr/>
          <p:nvPr/>
        </p:nvSpPr>
        <p:spPr>
          <a:xfrm>
            <a:off x="5997836" y="6281964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629400" y="2971800"/>
          <a:ext cx="17478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8" name="Equation" r:id="rId8" imgW="622030" imgH="203112" progId="Equation.DSMT4">
                  <p:embed/>
                </p:oleObj>
              </mc:Choice>
              <mc:Fallback>
                <p:oleObj name="Equation" r:id="rId8" imgW="622030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29400" y="2971800"/>
                        <a:ext cx="1747838" cy="56991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899717"/>
              </p:ext>
            </p:extLst>
          </p:nvPr>
        </p:nvGraphicFramePr>
        <p:xfrm>
          <a:off x="533399" y="1143000"/>
          <a:ext cx="42862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9" name="Equation" r:id="rId10" imgW="1815840" imgH="419040" progId="Equation.DSMT4">
                  <p:embed/>
                </p:oleObj>
              </mc:Choice>
              <mc:Fallback>
                <p:oleObj name="Equation" r:id="rId10" imgW="1815840" imgH="419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3399" y="1143000"/>
                        <a:ext cx="4286211" cy="9906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201414"/>
              </p:ext>
            </p:extLst>
          </p:nvPr>
        </p:nvGraphicFramePr>
        <p:xfrm>
          <a:off x="381000" y="2955160"/>
          <a:ext cx="4876800" cy="71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0" name="Equation" r:id="rId12" imgW="1586811" imgH="266584" progId="Equation.DSMT4">
                  <p:embed/>
                </p:oleObj>
              </mc:Choice>
              <mc:Fallback>
                <p:oleObj name="Equation" r:id="rId12" imgW="1586811" imgH="266584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1000" y="2955160"/>
                        <a:ext cx="4876800" cy="719527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89940"/>
              </p:ext>
            </p:extLst>
          </p:nvPr>
        </p:nvGraphicFramePr>
        <p:xfrm>
          <a:off x="0" y="3672867"/>
          <a:ext cx="6172200" cy="78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1" name="Equation" r:id="rId14" imgW="2108200" imgH="304800" progId="Equation.DSMT4">
                  <p:embed/>
                </p:oleObj>
              </mc:Choice>
              <mc:Fallback>
                <p:oleObj name="Equation" r:id="rId14" imgW="2108200" imgH="304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0" y="3672867"/>
                        <a:ext cx="6172200" cy="783628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308324"/>
              </p:ext>
            </p:extLst>
          </p:nvPr>
        </p:nvGraphicFramePr>
        <p:xfrm>
          <a:off x="361989" y="4509094"/>
          <a:ext cx="4286211" cy="118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2" name="Equation" r:id="rId16" imgW="1815840" imgH="419040" progId="Equation.DSMT4">
                  <p:embed/>
                </p:oleObj>
              </mc:Choice>
              <mc:Fallback>
                <p:oleObj name="Equation" r:id="rId16" imgW="1815840" imgH="419040" progId="Equation.DSMT4">
                  <p:embed/>
                  <p:pic>
                    <p:nvPicPr>
                      <p:cNvPr id="47113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989" y="4509094"/>
                        <a:ext cx="4286211" cy="118977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032840"/>
              </p:ext>
            </p:extLst>
          </p:nvPr>
        </p:nvGraphicFramePr>
        <p:xfrm>
          <a:off x="4648200" y="4510202"/>
          <a:ext cx="4464050" cy="118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3" name="Equation" r:id="rId17" imgW="1892160" imgH="507960" progId="Equation.DSMT4">
                  <p:embed/>
                </p:oleObj>
              </mc:Choice>
              <mc:Fallback>
                <p:oleObj name="Equation" r:id="rId17" imgW="1892160" imgH="507960" progId="Equation.DSMT4">
                  <p:embed/>
                  <p:pic>
                    <p:nvPicPr>
                      <p:cNvPr id="15" name="Object 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48200" y="4510202"/>
                        <a:ext cx="4464050" cy="11886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363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/>
              <a:t>Gradient in cylindrical polar coordinate system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 l="20400" t="24533" r="43800" b="24533"/>
          <a:stretch>
            <a:fillRect/>
          </a:stretch>
        </p:blipFill>
        <p:spPr bwMode="auto">
          <a:xfrm>
            <a:off x="6400800" y="1143000"/>
            <a:ext cx="2209800" cy="17684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143000" y="2227944"/>
          <a:ext cx="295919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5" name="Equation" r:id="rId4" imgW="837836" imgH="215806" progId="Equation.DSMT4">
                  <p:embed/>
                </p:oleObj>
              </mc:Choice>
              <mc:Fallback>
                <p:oleObj name="Equation" r:id="rId4" imgW="837836" imgH="21580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43000" y="2227944"/>
                        <a:ext cx="2959196" cy="7620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685800" y="3200400"/>
          <a:ext cx="3925888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6" name="Equation" r:id="rId6" imgW="2006600" imgH="457200" progId="Equation.DSMT4">
                  <p:embed/>
                </p:oleObj>
              </mc:Choice>
              <mc:Fallback>
                <p:oleObj name="Equation" r:id="rId6" imgW="20066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5800" y="3200400"/>
                        <a:ext cx="3925888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145312" y="3429000"/>
            <a:ext cx="1487908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/>
              <a:t>Gradient</a:t>
            </a:r>
            <a:endParaRPr lang="en-US" sz="2800"/>
          </a:p>
        </p:txBody>
      </p:sp>
      <p:sp>
        <p:nvSpPr>
          <p:cNvPr id="14" name="Left Arrow 13"/>
          <p:cNvSpPr/>
          <p:nvPr/>
        </p:nvSpPr>
        <p:spPr>
          <a:xfrm>
            <a:off x="4630056" y="3563256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629400" y="2971800"/>
          <a:ext cx="174783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7" name="Equation" r:id="rId8" imgW="622030" imgH="203112" progId="Equation.DSMT4">
                  <p:embed/>
                </p:oleObj>
              </mc:Choice>
              <mc:Fallback>
                <p:oleObj name="Equation" r:id="rId8" imgW="622030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29400" y="2971800"/>
                        <a:ext cx="1747838" cy="56991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533399" y="1143000"/>
          <a:ext cx="42862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8" name="Equation" r:id="rId10" imgW="1816100" imgH="419100" progId="Equation.DSMT4">
                  <p:embed/>
                </p:oleObj>
              </mc:Choice>
              <mc:Fallback>
                <p:oleObj name="Equation" r:id="rId10" imgW="18161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399" y="1143000"/>
                        <a:ext cx="4286211" cy="9906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381000" y="4216404"/>
          <a:ext cx="8534400" cy="100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9" name="Equation" r:id="rId12" imgW="3416300" imgH="457200" progId="Equation.DSMT4">
                  <p:embed/>
                </p:oleObj>
              </mc:Choice>
              <mc:Fallback>
                <p:oleObj name="Equation" r:id="rId12" imgW="34163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1000" y="4216404"/>
                        <a:ext cx="8534400" cy="1003808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1600200" y="5329896"/>
          <a:ext cx="5473700" cy="133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0" name="Equation" r:id="rId14" imgW="1866900" imgH="457200" progId="Equation.DSMT4">
                  <p:embed/>
                </p:oleObj>
              </mc:Choice>
              <mc:Fallback>
                <p:oleObj name="Equation" r:id="rId14" imgW="1866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00200" y="5329896"/>
                        <a:ext cx="5473700" cy="133942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2550888" y="4829628"/>
            <a:ext cx="562428" cy="366486"/>
          </a:xfrm>
          <a:prstGeom prst="ellipse">
            <a:avLst/>
          </a:prstGeom>
          <a:noFill/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91514" y="4557486"/>
            <a:ext cx="562428" cy="366486"/>
          </a:xfrm>
          <a:prstGeom prst="ellipse">
            <a:avLst/>
          </a:prstGeom>
          <a:noFill/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hape 17"/>
          <p:cNvCxnSpPr>
            <a:stCxn id="15" idx="5"/>
          </p:cNvCxnSpPr>
          <p:nvPr/>
        </p:nvCxnSpPr>
        <p:spPr>
          <a:xfrm rot="5400000" flipH="1" flipV="1">
            <a:off x="4697353" y="3286597"/>
            <a:ext cx="189443" cy="3522250"/>
          </a:xfrm>
          <a:prstGeom prst="curvedConnector4">
            <a:avLst>
              <a:gd name="adj1" fmla="val -220272"/>
              <a:gd name="adj2" fmla="val 63531"/>
            </a:avLst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705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b="1"/>
              <a:t>Gradient in spherical polar coordinate system</a:t>
            </a:r>
          </a:p>
        </p:txBody>
      </p:sp>
      <p:sp>
        <p:nvSpPr>
          <p:cNvPr id="35844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286000"/>
            <a:ext cx="6362700" cy="4772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 l="20400" t="24533" r="43800" b="24533"/>
          <a:stretch>
            <a:fillRect/>
          </a:stretch>
        </p:blipFill>
        <p:spPr bwMode="auto">
          <a:xfrm>
            <a:off x="6400800" y="1143000"/>
            <a:ext cx="2209800" cy="17684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143000" y="2227944"/>
          <a:ext cx="295919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9" name="Equation" r:id="rId4" imgW="837836" imgH="215806" progId="Equation.DSMT4">
                  <p:embed/>
                </p:oleObj>
              </mc:Choice>
              <mc:Fallback>
                <p:oleObj name="Equation" r:id="rId4" imgW="837836" imgH="215806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143000" y="2227944"/>
                        <a:ext cx="2959196" cy="7620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087438" y="4953000"/>
          <a:ext cx="46466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0" name="Equation" r:id="rId6" imgW="2374900" imgH="457200" progId="Equation.DSMT4">
                  <p:embed/>
                </p:oleObj>
              </mc:Choice>
              <mc:Fallback>
                <p:oleObj name="Equation" r:id="rId6" imgW="23749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7438" y="4953000"/>
                        <a:ext cx="4646612" cy="895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291954" y="5145312"/>
            <a:ext cx="1487908" cy="523220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sz="2800" b="1"/>
              <a:t>Gradient</a:t>
            </a:r>
            <a:endParaRPr lang="en-US" sz="2800"/>
          </a:p>
        </p:txBody>
      </p:sp>
      <p:sp>
        <p:nvSpPr>
          <p:cNvPr id="14" name="Left Arrow 13"/>
          <p:cNvSpPr/>
          <p:nvPr/>
        </p:nvSpPr>
        <p:spPr>
          <a:xfrm>
            <a:off x="5762172" y="5272314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6892925" y="3052020"/>
          <a:ext cx="1336675" cy="40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1" name="Equation" r:id="rId8" imgW="596641" imgH="203112" progId="Equation.DSMT4">
                  <p:embed/>
                </p:oleObj>
              </mc:Choice>
              <mc:Fallback>
                <p:oleObj name="Equation" r:id="rId8" imgW="596641" imgH="203112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92925" y="3052020"/>
                        <a:ext cx="1336675" cy="402609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547688" y="1143000"/>
          <a:ext cx="42560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2" name="Equation" r:id="rId10" imgW="1803400" imgH="419100" progId="Equation.DSMT4">
                  <p:embed/>
                </p:oleObj>
              </mc:Choice>
              <mc:Fallback>
                <p:oleObj name="Equation" r:id="rId10" imgW="1803400" imgH="419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7688" y="1143000"/>
                        <a:ext cx="4256087" cy="9906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 noChangeAspect="1"/>
          </p:cNvGraphicFramePr>
          <p:nvPr/>
        </p:nvGraphicFramePr>
        <p:xfrm>
          <a:off x="392113" y="4038600"/>
          <a:ext cx="70643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3" name="Equation" r:id="rId12" imgW="2413000" imgH="304800" progId="Equation.DSMT4">
                  <p:embed/>
                </p:oleObj>
              </mc:Choice>
              <mc:Fallback>
                <p:oleObj name="Equation" r:id="rId12" imgW="2413000" imgH="304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2113" y="4038600"/>
                        <a:ext cx="7064375" cy="784225"/>
                      </a:xfrm>
                      <a:prstGeom prst="rect">
                        <a:avLst/>
                      </a:prstGeom>
                      <a:solidFill>
                        <a:srgbClr val="99CC00">
                          <a:alpha val="38039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625475" y="3048000"/>
          <a:ext cx="544988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4" name="Equation" r:id="rId14" imgW="1879600" imgH="266700" progId="Equation.DSMT4">
                  <p:embed/>
                </p:oleObj>
              </mc:Choice>
              <mc:Fallback>
                <p:oleObj name="Equation" r:id="rId14" imgW="1879600" imgH="266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5475" y="3048000"/>
                        <a:ext cx="5449888" cy="747713"/>
                      </a:xfrm>
                      <a:prstGeom prst="rect">
                        <a:avLst/>
                      </a:prstGeom>
                      <a:solidFill>
                        <a:srgbClr val="FF9900">
                          <a:alpha val="4392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825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8056</TotalTime>
  <Words>298</Words>
  <Application>Microsoft Office PowerPoint</Application>
  <PresentationFormat>On-screen Show (4:3)</PresentationFormat>
  <Paragraphs>65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 Theme</vt:lpstr>
      <vt:lpstr>Equation</vt:lpstr>
      <vt:lpstr>Highlights of the course</vt:lpstr>
      <vt:lpstr>PowerPoint Presentation</vt:lpstr>
      <vt:lpstr>PowerPoint Presentation</vt:lpstr>
      <vt:lpstr>PowerPoint Presentation</vt:lpstr>
      <vt:lpstr>PowerPoint Presentation</vt:lpstr>
      <vt:lpstr>Gradient of a scalar function in different coordinate system </vt:lpstr>
      <vt:lpstr>Gradient in cylindrical polar coordinate system</vt:lpstr>
      <vt:lpstr>Gradient in cylindrical polar coordinate system</vt:lpstr>
      <vt:lpstr>Gradient in spherical polar coordinate system</vt:lpstr>
      <vt:lpstr>Gradient in spherical polar coordinate system</vt:lpstr>
      <vt:lpstr>Del operator in different coordinate system</vt:lpstr>
      <vt:lpstr>Divergence in Spherical Polar coordinate system</vt:lpstr>
      <vt:lpstr>Divergence in Spherical polar Coordinate system </vt:lpstr>
      <vt:lpstr>Derivatives of Unit Vectors</vt:lpstr>
      <vt:lpstr>Divergence in Spherical polar Coordinate system </vt:lpstr>
      <vt:lpstr>Divergence in Spherical polar Coordinate system </vt:lpstr>
      <vt:lpstr>PowerPoint Presentation</vt:lpstr>
      <vt:lpstr>PowerPoint Presentation</vt:lpstr>
      <vt:lpstr>Curl in Spherical Polar coordinate system</vt:lpstr>
      <vt:lpstr>Laplacian – a scalar operator</vt:lpstr>
      <vt:lpstr>Laplacian – Spherical polar Coordinate system</vt:lpstr>
      <vt:lpstr>Divergence and curl in Cylindrical polar Coordinate system (Try yourself)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HP</cp:lastModifiedBy>
  <cp:revision>42</cp:revision>
  <dcterms:created xsi:type="dcterms:W3CDTF">2019-08-22T05:19:52Z</dcterms:created>
  <dcterms:modified xsi:type="dcterms:W3CDTF">2021-12-16T05:23:17Z</dcterms:modified>
</cp:coreProperties>
</file>