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85" r:id="rId3"/>
    <p:sldId id="283" r:id="rId4"/>
    <p:sldId id="260" r:id="rId5"/>
    <p:sldId id="298" r:id="rId6"/>
    <p:sldId id="299" r:id="rId7"/>
    <p:sldId id="300" r:id="rId8"/>
    <p:sldId id="301" r:id="rId9"/>
    <p:sldId id="302" r:id="rId10"/>
    <p:sldId id="305" r:id="rId11"/>
    <p:sldId id="263" r:id="rId12"/>
    <p:sldId id="306" r:id="rId13"/>
    <p:sldId id="281" r:id="rId14"/>
    <p:sldId id="284" r:id="rId15"/>
    <p:sldId id="303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04" r:id="rId27"/>
    <p:sldId id="317" r:id="rId28"/>
    <p:sldId id="318" r:id="rId29"/>
    <p:sldId id="323" r:id="rId30"/>
    <p:sldId id="319" r:id="rId31"/>
    <p:sldId id="320" r:id="rId32"/>
    <p:sldId id="321" r:id="rId33"/>
    <p:sldId id="322" r:id="rId34"/>
    <p:sldId id="324" r:id="rId35"/>
    <p:sldId id="325" r:id="rId36"/>
    <p:sldId id="326" r:id="rId37"/>
    <p:sldId id="29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75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DE4"/>
    <a:srgbClr val="660033"/>
    <a:srgbClr val="6600FF"/>
    <a:srgbClr val="F12F2F"/>
    <a:srgbClr val="D68816"/>
    <a:srgbClr val="573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15" autoAdjust="0"/>
    <p:restoredTop sz="94660"/>
  </p:normalViewPr>
  <p:slideViewPr>
    <p:cSldViewPr snapToGrid="0">
      <p:cViewPr>
        <p:scale>
          <a:sx n="59" d="100"/>
          <a:sy n="59" d="100"/>
        </p:scale>
        <p:origin x="-390" y="-402"/>
      </p:cViewPr>
      <p:guideLst>
        <p:guide orient="horz" pos="2160"/>
        <p:guide pos="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1237138-42D1-4363-A795-64032E8B6029}" type="datetimeFigureOut">
              <a:rPr lang="en-IN" smtClean="0"/>
              <a:t>13-11-2022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EB00-C3F6-4EBB-BC76-2EA37016DDDF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70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7138-42D1-4363-A795-64032E8B6029}" type="datetimeFigureOut">
              <a:rPr lang="en-IN" smtClean="0"/>
              <a:t>13-11-2022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EB00-C3F6-4EBB-BC76-2EA37016DD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2733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7138-42D1-4363-A795-64032E8B6029}" type="datetimeFigureOut">
              <a:rPr lang="en-IN" smtClean="0"/>
              <a:t>13-11-2022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EB00-C3F6-4EBB-BC76-2EA37016DDDF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55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7138-42D1-4363-A795-64032E8B6029}" type="datetimeFigureOut">
              <a:rPr lang="en-IN" smtClean="0"/>
              <a:t>13-11-2022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EB00-C3F6-4EBB-BC76-2EA37016DD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495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7138-42D1-4363-A795-64032E8B6029}" type="datetimeFigureOut">
              <a:rPr lang="en-IN" smtClean="0"/>
              <a:t>13-11-2022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EB00-C3F6-4EBB-BC76-2EA37016DDDF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98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7138-42D1-4363-A795-64032E8B6029}" type="datetimeFigureOut">
              <a:rPr lang="en-IN" smtClean="0"/>
              <a:t>13-11-2022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EB00-C3F6-4EBB-BC76-2EA37016DD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5874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7138-42D1-4363-A795-64032E8B6029}" type="datetimeFigureOut">
              <a:rPr lang="en-IN" smtClean="0"/>
              <a:t>13-11-2022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EB00-C3F6-4EBB-BC76-2EA37016DD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0881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7138-42D1-4363-A795-64032E8B6029}" type="datetimeFigureOut">
              <a:rPr lang="en-IN" smtClean="0"/>
              <a:t>13-11-2022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EB00-C3F6-4EBB-BC76-2EA37016DD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330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7138-42D1-4363-A795-64032E8B6029}" type="datetimeFigureOut">
              <a:rPr lang="en-IN" smtClean="0"/>
              <a:t>13-11-2022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EB00-C3F6-4EBB-BC76-2EA37016DD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9094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7138-42D1-4363-A795-64032E8B6029}" type="datetimeFigureOut">
              <a:rPr lang="en-IN" smtClean="0"/>
              <a:t>13-11-2022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EB00-C3F6-4EBB-BC76-2EA37016DD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75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7138-42D1-4363-A795-64032E8B6029}" type="datetimeFigureOut">
              <a:rPr lang="en-IN" smtClean="0"/>
              <a:t>13-11-2022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EB00-C3F6-4EBB-BC76-2EA37016DDDF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24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1237138-42D1-4363-A795-64032E8B6029}" type="datetimeFigureOut">
              <a:rPr lang="en-IN" smtClean="0"/>
              <a:t>13-11-2022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8CDEB00-C3F6-4EBB-BC76-2EA37016DDDF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17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9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172.16.1.6/index.php/2015-02-12-04-35-25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319314"/>
            <a:ext cx="12191999" cy="2151944"/>
            <a:chOff x="0" y="96320"/>
            <a:chExt cx="8888818" cy="723014"/>
          </a:xfrm>
          <a:solidFill>
            <a:srgbClr val="00206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/>
          </p:nvSpPr>
          <p:spPr>
            <a:xfrm>
              <a:off x="0" y="96320"/>
              <a:ext cx="8123274" cy="723014"/>
            </a:xfrm>
            <a:prstGeom prst="homePlate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" name="Chevron 4"/>
            <p:cNvSpPr/>
            <p:nvPr/>
          </p:nvSpPr>
          <p:spPr>
            <a:xfrm>
              <a:off x="8123274" y="96320"/>
              <a:ext cx="765544" cy="718326"/>
            </a:xfrm>
            <a:prstGeom prst="chevron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611438"/>
              </p:ext>
            </p:extLst>
          </p:nvPr>
        </p:nvGraphicFramePr>
        <p:xfrm>
          <a:off x="-32084" y="2674897"/>
          <a:ext cx="10785137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85137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660033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" y="2457305"/>
            <a:ext cx="10737012" cy="173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6109" y="1058038"/>
            <a:ext cx="807810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PH 110: PHYSICS LAB (B.TECH)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Indian Institute of Technology Patna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6268442"/>
            <a:ext cx="12191998" cy="3168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047426"/>
              </p:ext>
            </p:extLst>
          </p:nvPr>
        </p:nvGraphicFramePr>
        <p:xfrm>
          <a:off x="1" y="6585259"/>
          <a:ext cx="12208041" cy="6336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208041"/>
              </a:tblGrid>
              <a:tr h="633686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660033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378606" y="3146989"/>
            <a:ext cx="77760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                          The team</a:t>
            </a:r>
          </a:p>
          <a:p>
            <a:r>
              <a:rPr lang="en-US" b="1" dirty="0" smtClean="0"/>
              <a:t> </a:t>
            </a:r>
            <a:r>
              <a:rPr lang="en-US" sz="2400" b="1" dirty="0" smtClean="0"/>
              <a:t>Course Co-</a:t>
            </a:r>
            <a:r>
              <a:rPr lang="en-US" sz="2400" b="1" dirty="0" err="1" smtClean="0"/>
              <a:t>ordinator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B.Tech</a:t>
            </a:r>
            <a:r>
              <a:rPr lang="en-US" sz="2400" b="1" dirty="0" smtClean="0"/>
              <a:t>: Dr. </a:t>
            </a:r>
            <a:r>
              <a:rPr lang="en-US" sz="2400" b="1" dirty="0" err="1" smtClean="0"/>
              <a:t>Raghavan</a:t>
            </a:r>
            <a:r>
              <a:rPr lang="en-US" sz="2400" b="1" dirty="0" smtClean="0"/>
              <a:t> K. </a:t>
            </a:r>
            <a:r>
              <a:rPr lang="en-US" sz="2400" b="1" dirty="0" err="1" smtClean="0"/>
              <a:t>Easwaran</a:t>
            </a:r>
            <a:r>
              <a:rPr lang="en-US" sz="2400" b="1" dirty="0" smtClean="0"/>
              <a:t> (Room 121, Block-4)</a:t>
            </a:r>
          </a:p>
          <a:p>
            <a:endParaRPr lang="en-US" sz="2400" dirty="0" smtClean="0"/>
          </a:p>
          <a:p>
            <a:r>
              <a:rPr lang="en-US" sz="2400" b="1" dirty="0" smtClean="0">
                <a:latin typeface="+mj-lt"/>
              </a:rPr>
              <a:t>Prof </a:t>
            </a:r>
            <a:r>
              <a:rPr lang="en-US" sz="2400" b="1" dirty="0">
                <a:latin typeface="+mj-lt"/>
              </a:rPr>
              <a:t>In </a:t>
            </a:r>
            <a:r>
              <a:rPr lang="en-US" sz="2400" b="1" dirty="0" smtClean="0">
                <a:latin typeface="+mj-lt"/>
              </a:rPr>
              <a:t>charge 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:  Dr. </a:t>
            </a:r>
            <a:r>
              <a:rPr lang="en-US" sz="2400" b="1" dirty="0" err="1">
                <a:latin typeface="+mj-lt"/>
              </a:rPr>
              <a:t>Raghavan</a:t>
            </a:r>
            <a:r>
              <a:rPr lang="en-US" sz="2400" b="1" dirty="0">
                <a:latin typeface="+mj-lt"/>
              </a:rPr>
              <a:t> K. </a:t>
            </a:r>
            <a:r>
              <a:rPr lang="en-US" sz="2400" b="1" dirty="0" err="1" smtClean="0">
                <a:latin typeface="+mj-lt"/>
              </a:rPr>
              <a:t>Easwaran</a:t>
            </a:r>
            <a:endParaRPr lang="en-US" sz="2400" b="1" dirty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Scientific </a:t>
            </a:r>
            <a:r>
              <a:rPr lang="en-US" sz="2400" b="1" dirty="0">
                <a:latin typeface="+mj-lt"/>
              </a:rPr>
              <a:t>staff:   Mr. Santosh </a:t>
            </a:r>
            <a:r>
              <a:rPr lang="en-US" sz="2400" b="1" dirty="0" smtClean="0">
                <a:latin typeface="+mj-lt"/>
              </a:rPr>
              <a:t>Kumar, Ms. </a:t>
            </a:r>
            <a:r>
              <a:rPr lang="en-US" sz="2400" b="1" dirty="0" err="1" smtClean="0">
                <a:latin typeface="+mj-lt"/>
              </a:rPr>
              <a:t>Shabana</a:t>
            </a:r>
            <a:endParaRPr lang="en-US" sz="2400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Research </a:t>
            </a:r>
            <a:r>
              <a:rPr lang="en-US" sz="2400" b="1" dirty="0" smtClean="0">
                <a:latin typeface="+mj-lt"/>
              </a:rPr>
              <a:t>Scholars (Teaching Assistants</a:t>
            </a:r>
            <a:r>
              <a:rPr lang="en-US" sz="2400" b="1" dirty="0" smtClean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5520" y="6240376"/>
            <a:ext cx="2767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 attendant: Mr. </a:t>
            </a:r>
            <a:r>
              <a:rPr lang="en-US" dirty="0" err="1" smtClean="0"/>
              <a:t>Chandan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1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379622"/>
            <a:ext cx="12192001" cy="44115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                                     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96320"/>
            <a:ext cx="8888818" cy="1154964"/>
            <a:chOff x="0" y="96320"/>
            <a:chExt cx="8888818" cy="723014"/>
          </a:xfrm>
          <a:solidFill>
            <a:srgbClr val="00206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/>
          </p:nvSpPr>
          <p:spPr>
            <a:xfrm>
              <a:off x="0" y="96320"/>
              <a:ext cx="8123274" cy="723014"/>
            </a:xfrm>
            <a:prstGeom prst="homePlate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600" b="1" dirty="0" smtClean="0"/>
                <a:t>Instructions</a:t>
              </a:r>
              <a:endParaRPr lang="en-IN" sz="3600" b="1" dirty="0"/>
            </a:p>
          </p:txBody>
        </p:sp>
        <p:sp>
          <p:nvSpPr>
            <p:cNvPr id="5" name="Chevron 4"/>
            <p:cNvSpPr/>
            <p:nvPr/>
          </p:nvSpPr>
          <p:spPr>
            <a:xfrm>
              <a:off x="8123274" y="96320"/>
              <a:ext cx="765544" cy="718326"/>
            </a:xfrm>
            <a:prstGeom prst="chevron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-1" y="1028343"/>
            <a:ext cx="12192001" cy="2319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2402" y="132748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252058"/>
            <a:ext cx="12192000" cy="1596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807242"/>
            <a:ext cx="12192000" cy="1596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84937" y="1477448"/>
            <a:ext cx="7876674" cy="421592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85876" y="1597065"/>
            <a:ext cx="6198043" cy="3773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IN" sz="1600" b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                        </a:t>
            </a:r>
            <a:r>
              <a:rPr lang="en-IN" sz="2000" b="1" dirty="0">
                <a:solidFill>
                  <a:schemeClr val="bg1"/>
                </a:solidFill>
                <a:latin typeface="+mj-lt"/>
                <a:ea typeface="Calibri"/>
                <a:cs typeface="Arial" pitchFamily="34" charset="0"/>
              </a:rPr>
              <a:t>Day to Day Performance in Lab</a:t>
            </a:r>
          </a:p>
          <a:p>
            <a:pPr lvl="0">
              <a:lnSpc>
                <a:spcPct val="115000"/>
              </a:lnSpc>
            </a:pPr>
            <a:endParaRPr lang="en-IN" sz="2000" b="1" dirty="0">
              <a:solidFill>
                <a:schemeClr val="bg1"/>
              </a:solidFill>
              <a:latin typeface="+mj-lt"/>
              <a:ea typeface="Calibri"/>
              <a:cs typeface="Arial" pitchFamily="34" charset="0"/>
            </a:endParaRPr>
          </a:p>
          <a:p>
            <a:pPr lvl="0">
              <a:lnSpc>
                <a:spcPct val="115000"/>
              </a:lnSpc>
            </a:pPr>
            <a:r>
              <a:rPr lang="en-IN" sz="2000" b="1" dirty="0">
                <a:solidFill>
                  <a:schemeClr val="bg1"/>
                </a:solidFill>
                <a:latin typeface="+mj-lt"/>
                <a:ea typeface="Calibri"/>
                <a:cs typeface="Arial" pitchFamily="34" charset="0"/>
              </a:rPr>
              <a:t>                </a:t>
            </a:r>
            <a:r>
              <a:rPr lang="en-IN" sz="2000" b="1" dirty="0" smtClean="0">
                <a:solidFill>
                  <a:schemeClr val="bg1"/>
                </a:solidFill>
                <a:latin typeface="+mj-lt"/>
                <a:ea typeface="Calibri"/>
                <a:cs typeface="Arial" pitchFamily="34" charset="0"/>
              </a:rPr>
              <a:t>Initial </a:t>
            </a:r>
            <a:r>
              <a:rPr lang="en-IN" sz="2000" b="1" dirty="0">
                <a:solidFill>
                  <a:schemeClr val="bg1"/>
                </a:solidFill>
                <a:latin typeface="+mj-lt"/>
                <a:ea typeface="Calibri"/>
                <a:cs typeface="Arial" pitchFamily="34" charset="0"/>
              </a:rPr>
              <a:t>preparation		</a:t>
            </a:r>
            <a:r>
              <a:rPr lang="en-IN" sz="2000" b="1" dirty="0" smtClean="0">
                <a:solidFill>
                  <a:schemeClr val="bg1"/>
                </a:solidFill>
                <a:latin typeface="+mj-lt"/>
                <a:ea typeface="Calibri"/>
                <a:cs typeface="Arial" pitchFamily="34" charset="0"/>
              </a:rPr>
              <a:t>10 </a:t>
            </a:r>
            <a:r>
              <a:rPr lang="en-IN" sz="2000" b="1" dirty="0">
                <a:solidFill>
                  <a:schemeClr val="bg1"/>
                </a:solidFill>
                <a:latin typeface="+mj-lt"/>
                <a:ea typeface="Calibri"/>
                <a:cs typeface="Arial" pitchFamily="34" charset="0"/>
              </a:rPr>
              <a:t>Marks</a:t>
            </a:r>
          </a:p>
          <a:p>
            <a:pPr lvl="0">
              <a:lnSpc>
                <a:spcPct val="115000"/>
              </a:lnSpc>
            </a:pPr>
            <a:r>
              <a:rPr lang="en-IN" sz="2000" b="1" dirty="0">
                <a:solidFill>
                  <a:schemeClr val="bg1"/>
                </a:solidFill>
                <a:latin typeface="+mj-lt"/>
                <a:ea typeface="Calibri"/>
                <a:cs typeface="Arial" pitchFamily="34" charset="0"/>
              </a:rPr>
              <a:t>	Viva voce                                  </a:t>
            </a:r>
            <a:r>
              <a:rPr lang="en-IN" sz="2000" b="1" dirty="0" smtClean="0">
                <a:solidFill>
                  <a:schemeClr val="bg1"/>
                </a:solidFill>
                <a:latin typeface="+mj-lt"/>
                <a:ea typeface="Calibri"/>
                <a:cs typeface="Arial" pitchFamily="34" charset="0"/>
              </a:rPr>
              <a:t>10 </a:t>
            </a:r>
            <a:r>
              <a:rPr lang="en-IN" sz="2000" b="1" dirty="0">
                <a:solidFill>
                  <a:schemeClr val="bg1"/>
                </a:solidFill>
                <a:latin typeface="+mj-lt"/>
                <a:ea typeface="Calibri"/>
                <a:cs typeface="Arial" pitchFamily="34" charset="0"/>
              </a:rPr>
              <a:t>Marks</a:t>
            </a:r>
          </a:p>
          <a:p>
            <a:pPr lvl="0">
              <a:lnSpc>
                <a:spcPct val="115000"/>
              </a:lnSpc>
            </a:pPr>
            <a:r>
              <a:rPr lang="en-IN" sz="2000" b="1" dirty="0">
                <a:solidFill>
                  <a:schemeClr val="bg1"/>
                </a:solidFill>
                <a:latin typeface="+mj-lt"/>
                <a:ea typeface="Calibri"/>
                <a:cs typeface="Arial" pitchFamily="34" charset="0"/>
              </a:rPr>
              <a:t>	Observations &amp; Graph	 20 Marks</a:t>
            </a:r>
          </a:p>
          <a:p>
            <a:pPr lvl="0">
              <a:lnSpc>
                <a:spcPct val="115000"/>
              </a:lnSpc>
            </a:pPr>
            <a:r>
              <a:rPr lang="en-IN" sz="2000" b="1" dirty="0">
                <a:solidFill>
                  <a:schemeClr val="bg1"/>
                </a:solidFill>
                <a:latin typeface="+mj-lt"/>
                <a:ea typeface="Calibri"/>
                <a:cs typeface="Arial" pitchFamily="34" charset="0"/>
              </a:rPr>
              <a:t>	Calculation of result	 </a:t>
            </a:r>
            <a:r>
              <a:rPr lang="en-IN" sz="2000" b="1" dirty="0" smtClean="0">
                <a:solidFill>
                  <a:schemeClr val="bg1"/>
                </a:solidFill>
                <a:latin typeface="+mj-lt"/>
                <a:ea typeface="Calibri"/>
                <a:cs typeface="Arial" pitchFamily="34" charset="0"/>
              </a:rPr>
              <a:t>                05 </a:t>
            </a:r>
            <a:r>
              <a:rPr lang="en-IN" sz="2000" b="1" dirty="0">
                <a:solidFill>
                  <a:schemeClr val="bg1"/>
                </a:solidFill>
                <a:latin typeface="+mj-lt"/>
                <a:ea typeface="Calibri"/>
                <a:cs typeface="Arial" pitchFamily="34" charset="0"/>
              </a:rPr>
              <a:t>Marks</a:t>
            </a:r>
          </a:p>
          <a:p>
            <a:pPr lvl="0">
              <a:lnSpc>
                <a:spcPct val="115000"/>
              </a:lnSpc>
            </a:pPr>
            <a:r>
              <a:rPr lang="en-IN" sz="2000" b="1" dirty="0">
                <a:solidFill>
                  <a:schemeClr val="bg1"/>
                </a:solidFill>
                <a:latin typeface="+mj-lt"/>
                <a:ea typeface="Calibri"/>
                <a:cs typeface="Arial" pitchFamily="34" charset="0"/>
              </a:rPr>
              <a:t>	Error Analysis 		 05 Marks</a:t>
            </a:r>
            <a:endParaRPr lang="en-US" sz="2000" b="1" dirty="0">
              <a:solidFill>
                <a:schemeClr val="bg1"/>
              </a:solidFill>
              <a:latin typeface="+mj-lt"/>
              <a:ea typeface="Calibri"/>
              <a:cs typeface="Arial" pitchFamily="34" charset="0"/>
            </a:endParaRPr>
          </a:p>
          <a:p>
            <a:pPr lvl="0">
              <a:lnSpc>
                <a:spcPct val="115000"/>
              </a:lnSpc>
            </a:pPr>
            <a:r>
              <a:rPr lang="en-US" sz="2000" b="1" dirty="0">
                <a:solidFill>
                  <a:schemeClr val="bg1"/>
                </a:solidFill>
                <a:latin typeface="+mj-lt"/>
                <a:ea typeface="Calibri"/>
                <a:cs typeface="Arial" pitchFamily="34" charset="0"/>
              </a:rPr>
              <a:t>                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ea typeface="Calibri"/>
                <a:cs typeface="Arial" pitchFamily="34" charset="0"/>
              </a:rPr>
              <a:t>TOTAL                                        50 Marks</a:t>
            </a:r>
          </a:p>
          <a:p>
            <a:pPr lvl="0">
              <a:lnSpc>
                <a:spcPct val="115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+mj-lt"/>
                <a:ea typeface="Calibri"/>
                <a:cs typeface="Arial" pitchFamily="34" charset="0"/>
              </a:rPr>
              <a:t>   </a:t>
            </a:r>
            <a:endParaRPr lang="en-US" sz="2000" b="1" dirty="0">
              <a:solidFill>
                <a:schemeClr val="bg1"/>
              </a:solidFill>
              <a:latin typeface="+mj-lt"/>
              <a:ea typeface="Calibri"/>
              <a:cs typeface="Arial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en-IN" sz="2000" b="1" dirty="0">
                <a:solidFill>
                  <a:schemeClr val="bg1"/>
                </a:solidFill>
                <a:latin typeface="+mj-lt"/>
                <a:ea typeface="Calibri"/>
                <a:cs typeface="Arial" pitchFamily="34" charset="0"/>
              </a:rPr>
              <a:t>                 </a:t>
            </a:r>
            <a:r>
              <a:rPr lang="en-IN" sz="2800" b="1" dirty="0">
                <a:solidFill>
                  <a:schemeClr val="bg1"/>
                </a:solidFill>
                <a:latin typeface="+mj-lt"/>
                <a:ea typeface="Calibri"/>
                <a:cs typeface="Arial" pitchFamily="34" charset="0"/>
              </a:rPr>
              <a:t>End Semester examination:  </a:t>
            </a:r>
            <a:r>
              <a:rPr lang="en-IN" sz="2800" b="1" dirty="0" smtClean="0">
                <a:solidFill>
                  <a:schemeClr val="bg1"/>
                </a:solidFill>
                <a:latin typeface="+mj-lt"/>
                <a:ea typeface="Calibri"/>
                <a:cs typeface="Arial" pitchFamily="34" charset="0"/>
              </a:rPr>
              <a:t>    50 </a:t>
            </a:r>
            <a:r>
              <a:rPr lang="en-IN" sz="2800" b="1" dirty="0">
                <a:solidFill>
                  <a:schemeClr val="bg1"/>
                </a:solidFill>
                <a:latin typeface="+mj-lt"/>
                <a:ea typeface="Calibri"/>
                <a:cs typeface="Arial" pitchFamily="34" charset="0"/>
              </a:rPr>
              <a:t>Marks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169" y="3244334"/>
            <a:ext cx="42611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Scheme for evaluation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6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" y="63"/>
            <a:ext cx="11365836" cy="1378794"/>
            <a:chOff x="0" y="96320"/>
            <a:chExt cx="8888818" cy="72301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/>
          </p:nvSpPr>
          <p:spPr>
            <a:xfrm>
              <a:off x="0" y="96320"/>
              <a:ext cx="8123274" cy="723014"/>
            </a:xfrm>
            <a:prstGeom prst="homePlate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Chevron 4"/>
            <p:cNvSpPr/>
            <p:nvPr/>
          </p:nvSpPr>
          <p:spPr>
            <a:xfrm>
              <a:off x="8123274" y="96320"/>
              <a:ext cx="765544" cy="718326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69288" y="420343"/>
            <a:ext cx="94941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A day in Lab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0" y="1546302"/>
            <a:ext cx="12192000" cy="1084605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246677" y="3371812"/>
                <a:ext cx="1238929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i="1" baseline="-2500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∝   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𝑂𝐷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677" y="3371812"/>
                <a:ext cx="1238929" cy="61279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Pentagon 14"/>
          <p:cNvSpPr/>
          <p:nvPr/>
        </p:nvSpPr>
        <p:spPr>
          <a:xfrm>
            <a:off x="-25319" y="3569397"/>
            <a:ext cx="12233361" cy="1324442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16" name="Pentagon 15"/>
          <p:cNvSpPr/>
          <p:nvPr/>
        </p:nvSpPr>
        <p:spPr>
          <a:xfrm>
            <a:off x="6766" y="4893839"/>
            <a:ext cx="12219619" cy="608603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chemeClr val="bg1"/>
                </a:solidFill>
              </a:rPr>
              <a:t>                                          </a:t>
            </a:r>
            <a:r>
              <a:rPr lang="en-US" b="1" dirty="0" smtClean="0">
                <a:solidFill>
                  <a:schemeClr val="bg1"/>
                </a:solidFill>
              </a:rPr>
              <a:t>Viva will be taken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0" y="2642314"/>
            <a:ext cx="12192000" cy="923602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Perform experiment on your own</a:t>
            </a:r>
            <a:endParaRPr lang="en-US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13740" y="1397599"/>
            <a:ext cx="12191999" cy="14870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97669" y="1589356"/>
            <a:ext cx="71036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Enter the lab with  </a:t>
            </a:r>
            <a:r>
              <a:rPr lang="en-IN" b="1" dirty="0">
                <a:solidFill>
                  <a:schemeClr val="bg1"/>
                </a:solidFill>
              </a:rPr>
              <a:t>well prepared lab report</a:t>
            </a:r>
            <a:r>
              <a:rPr lang="en-IN" dirty="0">
                <a:solidFill>
                  <a:schemeClr val="bg1"/>
                </a:solidFill>
              </a:rPr>
              <a:t>, identify your experiment and </a:t>
            </a:r>
            <a:endParaRPr lang="en-IN" dirty="0" smtClean="0">
              <a:solidFill>
                <a:schemeClr val="bg1"/>
              </a:solidFill>
            </a:endParaRPr>
          </a:p>
          <a:p>
            <a:r>
              <a:rPr lang="en-IN" dirty="0" smtClean="0">
                <a:solidFill>
                  <a:schemeClr val="bg1"/>
                </a:solidFill>
              </a:rPr>
              <a:t>wait </a:t>
            </a:r>
            <a:r>
              <a:rPr lang="en-IN" dirty="0">
                <a:solidFill>
                  <a:schemeClr val="bg1"/>
                </a:solidFill>
              </a:rPr>
              <a:t>for the research scholar/scientific staff for demonstration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34424" y="3693510"/>
            <a:ext cx="75231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Care fully take the data, perform calculation &amp; plot  graph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Error analysis, graph analysis and results obtained should get highlighted neatly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Get your readings signed by research scholar/scientific staff 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Pentagon 23"/>
          <p:cNvSpPr/>
          <p:nvPr/>
        </p:nvSpPr>
        <p:spPr>
          <a:xfrm>
            <a:off x="-106" y="5502442"/>
            <a:ext cx="12233361" cy="1155032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Book Antiqua" pitchFamily="18" charset="0"/>
              </a:rPr>
              <a:t>                                            </a:t>
            </a:r>
            <a:r>
              <a:rPr lang="en-US" sz="2400" dirty="0" smtClean="0"/>
              <a:t>Submit the report by 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885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" y="63"/>
            <a:ext cx="11365836" cy="1378794"/>
            <a:chOff x="0" y="96320"/>
            <a:chExt cx="8888818" cy="72301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/>
          </p:nvSpPr>
          <p:spPr>
            <a:xfrm>
              <a:off x="0" y="96320"/>
              <a:ext cx="8123274" cy="723014"/>
            </a:xfrm>
            <a:prstGeom prst="homePlate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Chevron 4"/>
            <p:cNvSpPr/>
            <p:nvPr/>
          </p:nvSpPr>
          <p:spPr>
            <a:xfrm>
              <a:off x="8123274" y="96320"/>
              <a:ext cx="765544" cy="718326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69288" y="420343"/>
            <a:ext cx="94941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List of Experiments</a:t>
            </a:r>
            <a:endParaRPr lang="en-GB" sz="4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246677" y="3371812"/>
                <a:ext cx="1238929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i="1" baseline="-2500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∝   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𝑂𝐷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677" y="3371812"/>
                <a:ext cx="1238929" cy="61279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-13740" y="1397599"/>
            <a:ext cx="12191999" cy="14870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716505"/>
            <a:ext cx="12192000" cy="51414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2505" y="1876926"/>
            <a:ext cx="10443411" cy="476450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1971650"/>
            <a:ext cx="93044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i="1" dirty="0">
                <a:solidFill>
                  <a:schemeClr val="bg1"/>
                </a:solidFill>
                <a:cs typeface="Arial" pitchFamily="34" charset="0"/>
              </a:rPr>
              <a:t>Ex 1</a:t>
            </a:r>
            <a:r>
              <a:rPr lang="en-IN" sz="1600" dirty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en-IN" sz="1600" b="1" dirty="0">
                <a:solidFill>
                  <a:schemeClr val="bg1"/>
                </a:solidFill>
                <a:cs typeface="Arial" pitchFamily="34" charset="0"/>
              </a:rPr>
              <a:t>Decay of Current in a Capacitive Circuit 				</a:t>
            </a:r>
            <a:endParaRPr lang="en-IN" sz="16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IN" sz="1600" i="1" dirty="0">
                <a:solidFill>
                  <a:schemeClr val="bg1"/>
                </a:solidFill>
                <a:cs typeface="Arial" pitchFamily="34" charset="0"/>
              </a:rPr>
              <a:t> </a:t>
            </a:r>
            <a:endParaRPr lang="en-IN" sz="16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IN" sz="1600" i="1" dirty="0">
                <a:solidFill>
                  <a:schemeClr val="bg1"/>
                </a:solidFill>
                <a:cs typeface="Arial" pitchFamily="34" charset="0"/>
              </a:rPr>
              <a:t>Ex 2	</a:t>
            </a:r>
            <a:r>
              <a:rPr lang="en-IN" sz="1600" b="1" i="1" dirty="0">
                <a:solidFill>
                  <a:schemeClr val="bg1"/>
                </a:solidFill>
                <a:cs typeface="Arial" pitchFamily="34" charset="0"/>
              </a:rPr>
              <a:t>Q</a:t>
            </a:r>
            <a:r>
              <a:rPr lang="en-IN" sz="1600" b="1" dirty="0">
                <a:solidFill>
                  <a:schemeClr val="bg1"/>
                </a:solidFill>
                <a:cs typeface="Arial" pitchFamily="34" charset="0"/>
              </a:rPr>
              <a:t>-Factor of an LCR Circuit 					</a:t>
            </a:r>
            <a:endParaRPr lang="en-IN" sz="16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IN" sz="1600" i="1" dirty="0">
                <a:solidFill>
                  <a:schemeClr val="bg1"/>
                </a:solidFill>
                <a:cs typeface="Arial" pitchFamily="34" charset="0"/>
              </a:rPr>
              <a:t> </a:t>
            </a:r>
            <a:endParaRPr lang="en-IN" sz="16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IN" sz="1600" i="1" dirty="0">
                <a:solidFill>
                  <a:schemeClr val="bg1"/>
                </a:solidFill>
                <a:cs typeface="Arial" pitchFamily="34" charset="0"/>
              </a:rPr>
              <a:t>Ex 3</a:t>
            </a:r>
            <a:r>
              <a:rPr lang="en-IN" sz="1600" dirty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en-IN" sz="1600" b="1" dirty="0">
                <a:solidFill>
                  <a:schemeClr val="bg1"/>
                </a:solidFill>
                <a:cs typeface="Arial" pitchFamily="34" charset="0"/>
              </a:rPr>
              <a:t>Study of Hall Effect					</a:t>
            </a:r>
            <a:endParaRPr lang="en-IN" sz="16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IN" sz="1600" i="1" dirty="0">
                <a:solidFill>
                  <a:schemeClr val="bg1"/>
                </a:solidFill>
                <a:cs typeface="Arial" pitchFamily="34" charset="0"/>
              </a:rPr>
              <a:t> </a:t>
            </a:r>
            <a:endParaRPr lang="en-IN" sz="16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IN" sz="1600" i="1" dirty="0">
                <a:solidFill>
                  <a:schemeClr val="bg1"/>
                </a:solidFill>
                <a:cs typeface="Arial" pitchFamily="34" charset="0"/>
              </a:rPr>
              <a:t>Ex 4</a:t>
            </a:r>
            <a:r>
              <a:rPr lang="en-IN" sz="1600" dirty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en-IN" sz="1600" b="1" dirty="0">
                <a:solidFill>
                  <a:schemeClr val="bg1"/>
                </a:solidFill>
                <a:cs typeface="Arial" pitchFamily="34" charset="0"/>
              </a:rPr>
              <a:t>Interference of sound waves :  speed of sound in Air 					</a:t>
            </a:r>
            <a:endParaRPr lang="en-IN" sz="16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IN" sz="1600" i="1" dirty="0">
                <a:solidFill>
                  <a:schemeClr val="bg1"/>
                </a:solidFill>
                <a:cs typeface="Arial" pitchFamily="34" charset="0"/>
              </a:rPr>
              <a:t> Ex 5</a:t>
            </a:r>
            <a:r>
              <a:rPr lang="en-IN" sz="1600" dirty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en-IN" sz="1600" b="1" dirty="0">
                <a:solidFill>
                  <a:schemeClr val="bg1"/>
                </a:solidFill>
                <a:cs typeface="Arial" pitchFamily="34" charset="0"/>
              </a:rPr>
              <a:t>‘</a:t>
            </a:r>
            <a:r>
              <a:rPr lang="en-IN" sz="1600" b="1" i="1" dirty="0">
                <a:solidFill>
                  <a:schemeClr val="bg1"/>
                </a:solidFill>
                <a:cs typeface="Arial" pitchFamily="34" charset="0"/>
              </a:rPr>
              <a:t>g’ </a:t>
            </a:r>
            <a:r>
              <a:rPr lang="en-IN" sz="1600" b="1" dirty="0">
                <a:solidFill>
                  <a:schemeClr val="bg1"/>
                </a:solidFill>
                <a:cs typeface="Arial" pitchFamily="34" charset="0"/>
              </a:rPr>
              <a:t>by A Compound Pendulum 					</a:t>
            </a:r>
            <a:endParaRPr lang="en-IN" sz="16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IN" sz="1600" i="1" dirty="0">
                <a:solidFill>
                  <a:schemeClr val="bg1"/>
                </a:solidFill>
                <a:cs typeface="Arial" pitchFamily="34" charset="0"/>
              </a:rPr>
              <a:t> </a:t>
            </a:r>
            <a:endParaRPr lang="en-IN" sz="16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IN" sz="1600" i="1" dirty="0">
                <a:solidFill>
                  <a:schemeClr val="bg1"/>
                </a:solidFill>
                <a:cs typeface="Arial" pitchFamily="34" charset="0"/>
              </a:rPr>
              <a:t>Ex 6</a:t>
            </a:r>
            <a:r>
              <a:rPr lang="en-IN" sz="1600" dirty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en-IN" sz="1600" b="1" dirty="0">
                <a:solidFill>
                  <a:schemeClr val="bg1"/>
                </a:solidFill>
                <a:cs typeface="Arial" pitchFamily="34" charset="0"/>
              </a:rPr>
              <a:t>Speed of Light in Glass  using spectrometer				</a:t>
            </a:r>
            <a:r>
              <a:rPr lang="en-IN" sz="1600" dirty="0">
                <a:solidFill>
                  <a:schemeClr val="bg1"/>
                </a:solidFill>
                <a:cs typeface="Arial" pitchFamily="34" charset="0"/>
              </a:rPr>
              <a:t> </a:t>
            </a:r>
          </a:p>
          <a:p>
            <a:r>
              <a:rPr lang="en-IN" sz="1600" i="1" dirty="0">
                <a:solidFill>
                  <a:schemeClr val="bg1"/>
                </a:solidFill>
                <a:cs typeface="Arial" pitchFamily="34" charset="0"/>
              </a:rPr>
              <a:t>Ex 7</a:t>
            </a:r>
            <a:r>
              <a:rPr lang="en-IN" sz="1600" dirty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en-IN" sz="1600" b="1" dirty="0">
                <a:solidFill>
                  <a:schemeClr val="bg1"/>
                </a:solidFill>
                <a:cs typeface="Arial" pitchFamily="34" charset="0"/>
              </a:rPr>
              <a:t>Determination of e/m 					</a:t>
            </a:r>
            <a:endParaRPr lang="en-IN" sz="16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IN" sz="1600" dirty="0">
                <a:solidFill>
                  <a:schemeClr val="bg1"/>
                </a:solidFill>
                <a:cs typeface="Arial" pitchFamily="34" charset="0"/>
              </a:rPr>
              <a:t> </a:t>
            </a:r>
          </a:p>
          <a:p>
            <a:r>
              <a:rPr lang="en-IN" sz="1600" i="1" dirty="0">
                <a:solidFill>
                  <a:schemeClr val="bg1"/>
                </a:solidFill>
                <a:cs typeface="Arial" pitchFamily="34" charset="0"/>
              </a:rPr>
              <a:t>Ex 8</a:t>
            </a:r>
            <a:r>
              <a:rPr lang="en-IN" sz="1600" dirty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en-IN" sz="1600" b="1" dirty="0">
                <a:solidFill>
                  <a:schemeClr val="bg1"/>
                </a:solidFill>
                <a:cs typeface="Arial" pitchFamily="34" charset="0"/>
              </a:rPr>
              <a:t>Interference of Light: Newton’s Ring 			</a:t>
            </a:r>
            <a:endParaRPr lang="en-IN" sz="16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IN" sz="1600" dirty="0">
                <a:solidFill>
                  <a:schemeClr val="bg1"/>
                </a:solidFill>
                <a:cs typeface="Arial" pitchFamily="34" charset="0"/>
              </a:rPr>
              <a:t> </a:t>
            </a:r>
          </a:p>
          <a:p>
            <a:r>
              <a:rPr lang="en-IN" sz="1600" i="1" dirty="0">
                <a:solidFill>
                  <a:schemeClr val="bg1"/>
                </a:solidFill>
                <a:cs typeface="Arial" pitchFamily="34" charset="0"/>
              </a:rPr>
              <a:t>Ex 9</a:t>
            </a:r>
            <a:r>
              <a:rPr lang="en-IN" sz="1600" dirty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en-IN" sz="1600" b="1" dirty="0">
                <a:solidFill>
                  <a:schemeClr val="bg1"/>
                </a:solidFill>
                <a:cs typeface="Arial" pitchFamily="34" charset="0"/>
              </a:rPr>
              <a:t>Surface Tension of Water</a:t>
            </a:r>
            <a:r>
              <a:rPr lang="en-IN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IN" sz="1600" b="1" dirty="0">
                <a:solidFill>
                  <a:schemeClr val="bg1"/>
                </a:solidFill>
                <a:cs typeface="Arial" pitchFamily="34" charset="0"/>
              </a:rPr>
              <a:t>by Method of Capillary Ascent</a:t>
            </a:r>
            <a:endParaRPr lang="en-IN" sz="16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IN" sz="1600" dirty="0">
                <a:solidFill>
                  <a:schemeClr val="bg1"/>
                </a:solidFill>
                <a:cs typeface="Arial" pitchFamily="34" charset="0"/>
              </a:rPr>
              <a:t> </a:t>
            </a:r>
          </a:p>
          <a:p>
            <a:r>
              <a:rPr lang="en-IN" sz="1600" i="1" dirty="0">
                <a:solidFill>
                  <a:schemeClr val="bg1"/>
                </a:solidFill>
                <a:cs typeface="Arial" pitchFamily="34" charset="0"/>
              </a:rPr>
              <a:t>Ex 10</a:t>
            </a:r>
            <a:r>
              <a:rPr lang="en-IN" sz="1600" dirty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en-IN" sz="1600" b="1" dirty="0">
                <a:solidFill>
                  <a:schemeClr val="bg1"/>
                </a:solidFill>
                <a:cs typeface="Arial" pitchFamily="34" charset="0"/>
              </a:rPr>
              <a:t>Determination of Plank’s constant</a:t>
            </a:r>
            <a:r>
              <a:rPr lang="en-IN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IN" sz="1600" b="1" dirty="0">
                <a:solidFill>
                  <a:schemeClr val="bg1"/>
                </a:solidFill>
                <a:cs typeface="Arial" pitchFamily="34" charset="0"/>
              </a:rPr>
              <a:t>by Photoelectric Effect</a:t>
            </a:r>
            <a:endParaRPr lang="en-IN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546302"/>
            <a:ext cx="12192000" cy="170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5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sosceles Triangle 14"/>
          <p:cNvSpPr/>
          <p:nvPr/>
        </p:nvSpPr>
        <p:spPr>
          <a:xfrm rot="16200000">
            <a:off x="5590116" y="318751"/>
            <a:ext cx="7041718" cy="6162054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apparatus</a:t>
            </a:r>
          </a:p>
          <a:p>
            <a:pPr algn="ctr"/>
            <a:r>
              <a:rPr lang="en-US" dirty="0"/>
              <a:t>e/m </a:t>
            </a:r>
          </a:p>
          <a:p>
            <a:pPr algn="ctr"/>
            <a:r>
              <a:rPr lang="en-US" dirty="0"/>
              <a:t>Photoelectric effect</a:t>
            </a:r>
          </a:p>
        </p:txBody>
      </p:sp>
      <p:sp>
        <p:nvSpPr>
          <p:cNvPr id="2" name="Right Triangle 1"/>
          <p:cNvSpPr/>
          <p:nvPr/>
        </p:nvSpPr>
        <p:spPr>
          <a:xfrm>
            <a:off x="-48126" y="-38994"/>
            <a:ext cx="12240126" cy="6896994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b="1" dirty="0"/>
          </a:p>
        </p:txBody>
      </p:sp>
      <p:sp>
        <p:nvSpPr>
          <p:cNvPr id="14" name="Right Triangle 13"/>
          <p:cNvSpPr/>
          <p:nvPr/>
        </p:nvSpPr>
        <p:spPr>
          <a:xfrm rot="10800000">
            <a:off x="4809329" y="2493993"/>
            <a:ext cx="7270375" cy="4068169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IN"/>
          </a:p>
        </p:txBody>
      </p:sp>
      <p:sp>
        <p:nvSpPr>
          <p:cNvPr id="17" name="Flowchart: Merge 16"/>
          <p:cNvSpPr/>
          <p:nvPr/>
        </p:nvSpPr>
        <p:spPr>
          <a:xfrm>
            <a:off x="1640440" y="959198"/>
            <a:ext cx="8712548" cy="2453936"/>
          </a:xfrm>
          <a:prstGeom prst="flowChartMerg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 fontScale="62500" lnSpcReduction="20000"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+mj-lt"/>
              </a:rPr>
              <a:t>Optics </a:t>
            </a:r>
          </a:p>
          <a:p>
            <a:r>
              <a:rPr lang="en-IN" sz="2800" dirty="0">
                <a:latin typeface="+mj-lt"/>
              </a:rPr>
              <a:t>Spectrometer</a:t>
            </a:r>
          </a:p>
          <a:p>
            <a:r>
              <a:rPr lang="en-IN" sz="2800" dirty="0">
                <a:latin typeface="+mj-lt"/>
              </a:rPr>
              <a:t>Travelling microscope</a:t>
            </a:r>
          </a:p>
          <a:p>
            <a:r>
              <a:rPr lang="en-IN" sz="2800" dirty="0" err="1">
                <a:latin typeface="+mj-lt"/>
              </a:rPr>
              <a:t>Optomechanics</a:t>
            </a:r>
            <a:r>
              <a:rPr lang="en-IN" sz="2800" dirty="0">
                <a:latin typeface="+mj-lt"/>
              </a:rPr>
              <a:t>: Collimator, Lens, Prism, mirrors, beam splitter, filter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38994"/>
            <a:ext cx="9564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Current progress</a:t>
            </a:r>
            <a:endParaRPr lang="en-GB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3455" y="4117558"/>
            <a:ext cx="730931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+mj-lt"/>
              </a:rPr>
              <a:t>Electrical and Electronics</a:t>
            </a:r>
          </a:p>
          <a:p>
            <a:r>
              <a:rPr lang="en-IN" dirty="0">
                <a:solidFill>
                  <a:schemeClr val="bg1"/>
                </a:solidFill>
                <a:latin typeface="+mj-lt"/>
              </a:rPr>
              <a:t>Function generator</a:t>
            </a:r>
          </a:p>
          <a:p>
            <a:r>
              <a:rPr lang="en-IN" dirty="0">
                <a:solidFill>
                  <a:schemeClr val="bg1"/>
                </a:solidFill>
                <a:latin typeface="+mj-lt"/>
              </a:rPr>
              <a:t>Oscilloscope</a:t>
            </a:r>
          </a:p>
          <a:p>
            <a:r>
              <a:rPr lang="en-IN" dirty="0" err="1">
                <a:solidFill>
                  <a:schemeClr val="bg1"/>
                </a:solidFill>
                <a:latin typeface="+mj-lt"/>
              </a:rPr>
              <a:t>Guass</a:t>
            </a:r>
            <a:r>
              <a:rPr lang="en-IN" dirty="0">
                <a:solidFill>
                  <a:schemeClr val="bg1"/>
                </a:solidFill>
                <a:latin typeface="+mj-lt"/>
              </a:rPr>
              <a:t> probe for magnetic field measurement</a:t>
            </a:r>
          </a:p>
          <a:p>
            <a:r>
              <a:rPr lang="en-IN" dirty="0">
                <a:solidFill>
                  <a:schemeClr val="bg1"/>
                </a:solidFill>
                <a:latin typeface="+mj-lt"/>
              </a:rPr>
              <a:t>Sensitive Voltmeter and Ammeter</a:t>
            </a:r>
          </a:p>
          <a:p>
            <a:r>
              <a:rPr lang="en-IN" dirty="0" err="1">
                <a:solidFill>
                  <a:schemeClr val="bg1"/>
                </a:solidFill>
                <a:latin typeface="+mj-lt"/>
              </a:rPr>
              <a:t>Multimeter</a:t>
            </a:r>
            <a:endParaRPr lang="en-IN" dirty="0">
              <a:solidFill>
                <a:schemeClr val="bg1"/>
              </a:solidFill>
              <a:latin typeface="+mj-lt"/>
            </a:endParaRPr>
          </a:p>
          <a:p>
            <a:r>
              <a:rPr lang="en-IN" dirty="0">
                <a:solidFill>
                  <a:schemeClr val="bg1"/>
                </a:solidFill>
                <a:latin typeface="+mj-lt"/>
              </a:rPr>
              <a:t>Power supply</a:t>
            </a:r>
          </a:p>
          <a:p>
            <a:r>
              <a:rPr lang="en-IN" dirty="0">
                <a:solidFill>
                  <a:schemeClr val="bg1"/>
                </a:solidFill>
                <a:latin typeface="+mj-lt"/>
              </a:rPr>
              <a:t>Speaker and Mike assembly on a movable rail</a:t>
            </a:r>
          </a:p>
          <a:p>
            <a:r>
              <a:rPr lang="en-IN" dirty="0">
                <a:solidFill>
                  <a:schemeClr val="bg1"/>
                </a:solidFill>
                <a:latin typeface="+mj-lt"/>
              </a:rPr>
              <a:t>Electrical components: Inductance, Capacitance, Resistor, Electrical bread board</a:t>
            </a: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Right Triangle 15"/>
          <p:cNvSpPr/>
          <p:nvPr/>
        </p:nvSpPr>
        <p:spPr>
          <a:xfrm>
            <a:off x="-48126" y="-74104"/>
            <a:ext cx="6174325" cy="3568983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Mechanical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+mj-lt"/>
              </a:rPr>
              <a:t>Compound pendulum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+mj-lt"/>
              </a:rPr>
              <a:t>Screw gauge, Vernier Caliper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48126" y="4548"/>
            <a:ext cx="10869164" cy="954650"/>
            <a:chOff x="0" y="96320"/>
            <a:chExt cx="8888818" cy="723014"/>
          </a:xfrm>
          <a:solidFill>
            <a:schemeClr val="bg2">
              <a:lumMod val="1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/>
          </p:nvSpPr>
          <p:spPr>
            <a:xfrm>
              <a:off x="0" y="96320"/>
              <a:ext cx="8123274" cy="723014"/>
            </a:xfrm>
            <a:prstGeom prst="homePlate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b="1" dirty="0" smtClean="0"/>
                <a:t>	Instruments</a:t>
              </a:r>
              <a:endParaRPr lang="en-IN" sz="4000" b="1" dirty="0"/>
            </a:p>
          </p:txBody>
        </p:sp>
        <p:sp>
          <p:nvSpPr>
            <p:cNvPr id="5" name="Chevron 4"/>
            <p:cNvSpPr/>
            <p:nvPr/>
          </p:nvSpPr>
          <p:spPr>
            <a:xfrm>
              <a:off x="8123274" y="96320"/>
              <a:ext cx="765544" cy="718326"/>
            </a:xfrm>
            <a:prstGeom prst="chevron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-48126" y="-352924"/>
            <a:ext cx="12240126" cy="36743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/>
          <p:cNvSpPr/>
          <p:nvPr/>
        </p:nvSpPr>
        <p:spPr>
          <a:xfrm>
            <a:off x="4395537" y="2840703"/>
            <a:ext cx="3064041" cy="1522750"/>
          </a:xfrm>
          <a:prstGeom prst="diamond">
            <a:avLst/>
          </a:prstGeom>
          <a:solidFill>
            <a:srgbClr val="66003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Instruments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750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3970" y="1828800"/>
            <a:ext cx="9924150" cy="2013259"/>
            <a:chOff x="0" y="96320"/>
            <a:chExt cx="8888818" cy="779184"/>
          </a:xfrm>
          <a:solidFill>
            <a:srgbClr val="00206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/>
          </p:nvSpPr>
          <p:spPr>
            <a:xfrm>
              <a:off x="0" y="152490"/>
              <a:ext cx="8123274" cy="723014"/>
            </a:xfrm>
            <a:prstGeom prst="homePlate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Chevron 4"/>
            <p:cNvSpPr/>
            <p:nvPr/>
          </p:nvSpPr>
          <p:spPr>
            <a:xfrm>
              <a:off x="8123274" y="96320"/>
              <a:ext cx="765544" cy="718326"/>
            </a:xfrm>
            <a:prstGeom prst="chevron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523970" y="2373490"/>
            <a:ext cx="80699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Objective of experiments</a:t>
            </a:r>
            <a:endParaRPr lang="en-US" sz="4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331495"/>
            <a:ext cx="12192001" cy="55096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                                     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96320"/>
            <a:ext cx="8888818" cy="1154964"/>
            <a:chOff x="0" y="96320"/>
            <a:chExt cx="8888818" cy="723014"/>
          </a:xfrm>
          <a:solidFill>
            <a:srgbClr val="00206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/>
          </p:nvSpPr>
          <p:spPr>
            <a:xfrm>
              <a:off x="0" y="96320"/>
              <a:ext cx="8123274" cy="723014"/>
            </a:xfrm>
            <a:prstGeom prst="homePlate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600" b="1" dirty="0">
                  <a:latin typeface="+mj-lt"/>
                  <a:cs typeface="Arial" pitchFamily="34" charset="0"/>
                </a:rPr>
                <a:t>Decay of Current in a Capacitive Circuit</a:t>
              </a:r>
              <a:endParaRPr lang="en-IN" sz="3600" b="1" dirty="0">
                <a:latin typeface="+mj-lt"/>
              </a:endParaRPr>
            </a:p>
          </p:txBody>
        </p:sp>
        <p:sp>
          <p:nvSpPr>
            <p:cNvPr id="5" name="Chevron 4"/>
            <p:cNvSpPr/>
            <p:nvPr/>
          </p:nvSpPr>
          <p:spPr>
            <a:xfrm>
              <a:off x="8123274" y="96320"/>
              <a:ext cx="765544" cy="718326"/>
            </a:xfrm>
            <a:prstGeom prst="chevron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-1" y="1028343"/>
            <a:ext cx="12192001" cy="2319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2402" y="132748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171848"/>
            <a:ext cx="12192000" cy="1596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6841184"/>
            <a:ext cx="12192000" cy="1596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1443790"/>
            <a:ext cx="12191999" cy="52938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2926" y="1582341"/>
            <a:ext cx="11502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  <a:p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92818" y="164605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/>
            <a:r>
              <a:rPr lang="en-US" b="1" dirty="0">
                <a:latin typeface="Arial" pitchFamily="34" charset="0"/>
                <a:cs typeface="Arial" pitchFamily="34" charset="0"/>
              </a:rPr>
              <a:t>Objective</a:t>
            </a:r>
            <a:endParaRPr lang="en-IN" dirty="0">
              <a:latin typeface="Arial" pitchFamily="34" charset="0"/>
              <a:cs typeface="Arial" pitchFamily="34" charset="0"/>
            </a:endParaRPr>
          </a:p>
          <a:p>
            <a:r>
              <a:rPr lang="en-IN" dirty="0">
                <a:latin typeface="Arial" pitchFamily="34" charset="0"/>
                <a:cs typeface="Arial" pitchFamily="34" charset="0"/>
              </a:rPr>
              <a:t>To study the decay of current with time in RC circuit and to determine the time constant of the circuit.</a:t>
            </a:r>
          </a:p>
        </p:txBody>
      </p:sp>
      <p:pic>
        <p:nvPicPr>
          <p:cNvPr id="17" name="Content Placeholder 3" descr="rc copy.jpg"/>
          <p:cNvPicPr>
            <a:picLocks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1637" y="2830113"/>
            <a:ext cx="3200400" cy="2006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92818" y="534561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/>
            <a:r>
              <a:rPr lang="en-US" b="1" dirty="0"/>
              <a:t>References</a:t>
            </a:r>
            <a:endParaRPr lang="en-IN" sz="1400" dirty="0"/>
          </a:p>
          <a:p>
            <a:r>
              <a:rPr lang="en-IN" sz="1400" dirty="0">
                <a:latin typeface="Arial" pitchFamily="34" charset="0"/>
                <a:cs typeface="Arial" pitchFamily="34" charset="0"/>
              </a:rPr>
              <a:t>1. E. M. Purcell, </a:t>
            </a:r>
            <a:r>
              <a:rPr lang="en-IN" sz="1400" i="1" dirty="0">
                <a:latin typeface="Arial" pitchFamily="34" charset="0"/>
                <a:cs typeface="Arial" pitchFamily="34" charset="0"/>
              </a:rPr>
              <a:t>Electricity and Magnetism </a:t>
            </a:r>
            <a:r>
              <a:rPr lang="en-IN" sz="1400" dirty="0">
                <a:latin typeface="Arial" pitchFamily="34" charset="0"/>
                <a:cs typeface="Arial" pitchFamily="34" charset="0"/>
              </a:rPr>
              <a:t>(Berkley Physics Course - Volume 2), Tata McGraw-Hill (2008).</a:t>
            </a:r>
          </a:p>
          <a:p>
            <a:r>
              <a:rPr lang="en-IN" sz="1400" dirty="0">
                <a:latin typeface="Arial" pitchFamily="34" charset="0"/>
                <a:cs typeface="Arial" pitchFamily="34" charset="0"/>
              </a:rPr>
              <a:t>2. D. Halliday and R. Resnick, </a:t>
            </a:r>
            <a:r>
              <a:rPr lang="en-IN" sz="1400" i="1" dirty="0">
                <a:latin typeface="Arial" pitchFamily="34" charset="0"/>
                <a:cs typeface="Arial" pitchFamily="34" charset="0"/>
              </a:rPr>
              <a:t>Physics </a:t>
            </a:r>
            <a:r>
              <a:rPr lang="en-IN" sz="1400" dirty="0">
                <a:latin typeface="Arial" pitchFamily="34" charset="0"/>
                <a:cs typeface="Arial" pitchFamily="34" charset="0"/>
              </a:rPr>
              <a:t>II, Wiley Eastern Limited (1966).</a:t>
            </a:r>
          </a:p>
        </p:txBody>
      </p:sp>
    </p:spTree>
    <p:extLst>
      <p:ext uri="{BB962C8B-B14F-4D97-AF65-F5344CB8AC3E}">
        <p14:creationId xmlns:p14="http://schemas.microsoft.com/office/powerpoint/2010/main" val="43544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331495"/>
            <a:ext cx="12192001" cy="55096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                                     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96320"/>
            <a:ext cx="8888818" cy="1154964"/>
            <a:chOff x="0" y="96320"/>
            <a:chExt cx="8888818" cy="723014"/>
          </a:xfrm>
          <a:solidFill>
            <a:srgbClr val="00206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/>
          </p:nvSpPr>
          <p:spPr>
            <a:xfrm>
              <a:off x="0" y="96320"/>
              <a:ext cx="8123274" cy="723014"/>
            </a:xfrm>
            <a:prstGeom prst="homePlate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600" b="1" i="1" dirty="0">
                  <a:latin typeface="Arial" pitchFamily="34" charset="0"/>
                  <a:cs typeface="Arial" pitchFamily="34" charset="0"/>
                </a:rPr>
                <a:t>Q</a:t>
              </a:r>
              <a:r>
                <a:rPr lang="en-IN" sz="3600" b="1" dirty="0">
                  <a:latin typeface="Arial" pitchFamily="34" charset="0"/>
                  <a:cs typeface="Arial" pitchFamily="34" charset="0"/>
                </a:rPr>
                <a:t>-Factor of an LCR Circuit</a:t>
              </a:r>
              <a:endParaRPr lang="en-IN" sz="3600" b="1" dirty="0">
                <a:latin typeface="+mj-lt"/>
              </a:endParaRPr>
            </a:p>
          </p:txBody>
        </p:sp>
        <p:sp>
          <p:nvSpPr>
            <p:cNvPr id="5" name="Chevron 4"/>
            <p:cNvSpPr/>
            <p:nvPr/>
          </p:nvSpPr>
          <p:spPr>
            <a:xfrm>
              <a:off x="8123274" y="96320"/>
              <a:ext cx="765544" cy="718326"/>
            </a:xfrm>
            <a:prstGeom prst="chevron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-1" y="1028343"/>
            <a:ext cx="12192001" cy="2319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2402" y="132748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171848"/>
            <a:ext cx="12192000" cy="1596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6841184"/>
            <a:ext cx="12192000" cy="1596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1443790"/>
            <a:ext cx="12191999" cy="52938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2926" y="1582341"/>
            <a:ext cx="11502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  <a:p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92818" y="164605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/>
            <a:r>
              <a:rPr lang="en-US" b="1" dirty="0" smtClean="0">
                <a:latin typeface="Arial" pitchFamily="34" charset="0"/>
                <a:cs typeface="Arial" pitchFamily="34" charset="0"/>
              </a:rPr>
              <a:t>Objective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marL="0" lvl="2"/>
            <a:r>
              <a:rPr lang="en-IN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n-IN" dirty="0">
                <a:latin typeface="Arial" pitchFamily="34" charset="0"/>
                <a:cs typeface="Arial" pitchFamily="34" charset="0"/>
              </a:rPr>
              <a:t>study forced damped oscillations using LCR circuit and determine the Q-factor of the circuit</a:t>
            </a:r>
          </a:p>
          <a:p>
            <a:pPr marL="0" lvl="2"/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92818" y="5345617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1" dirty="0"/>
              <a:t>References</a:t>
            </a:r>
            <a:endParaRPr lang="en-IN" dirty="0"/>
          </a:p>
          <a:p>
            <a:r>
              <a:rPr lang="en-IN" dirty="0"/>
              <a:t>1. D. Halliday and R. Resnick, </a:t>
            </a:r>
            <a:r>
              <a:rPr lang="en-IN" i="1" dirty="0"/>
              <a:t>Physics </a:t>
            </a:r>
            <a:r>
              <a:rPr lang="en-IN" dirty="0"/>
              <a:t>II, Wiley Eastern Limited (1966).</a:t>
            </a:r>
          </a:p>
          <a:p>
            <a:endParaRPr lang="en-IN" dirty="0"/>
          </a:p>
          <a:p>
            <a:pPr marL="0" lvl="2"/>
            <a:endParaRPr lang="en-IN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Content Placeholder 3"/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061637" y="2582069"/>
            <a:ext cx="32004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80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331495"/>
            <a:ext cx="12192001" cy="55096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                                     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96320"/>
            <a:ext cx="8888818" cy="1154964"/>
            <a:chOff x="0" y="96320"/>
            <a:chExt cx="8888818" cy="723014"/>
          </a:xfrm>
          <a:solidFill>
            <a:srgbClr val="00206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/>
          </p:nvSpPr>
          <p:spPr>
            <a:xfrm>
              <a:off x="0" y="96320"/>
              <a:ext cx="8123274" cy="723014"/>
            </a:xfrm>
            <a:prstGeom prst="homePlate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600" b="1" dirty="0">
                  <a:latin typeface="Arial" pitchFamily="34" charset="0"/>
                  <a:cs typeface="Arial" pitchFamily="34" charset="0"/>
                </a:rPr>
                <a:t>3. Study of Hall Effect</a:t>
              </a:r>
              <a:r>
                <a:rPr lang="en-IN" sz="3600" dirty="0"/>
                <a:t/>
              </a:r>
              <a:br>
                <a:rPr lang="en-IN" sz="3600" dirty="0"/>
              </a:br>
              <a:endParaRPr lang="en-IN" sz="3600" b="1" dirty="0">
                <a:latin typeface="+mj-lt"/>
              </a:endParaRPr>
            </a:p>
          </p:txBody>
        </p:sp>
        <p:sp>
          <p:nvSpPr>
            <p:cNvPr id="5" name="Chevron 4"/>
            <p:cNvSpPr/>
            <p:nvPr/>
          </p:nvSpPr>
          <p:spPr>
            <a:xfrm>
              <a:off x="8123274" y="96320"/>
              <a:ext cx="765544" cy="718326"/>
            </a:xfrm>
            <a:prstGeom prst="chevron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-1" y="1028343"/>
            <a:ext cx="12192001" cy="2319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2402" y="132748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171848"/>
            <a:ext cx="12192000" cy="1596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6841184"/>
            <a:ext cx="12192000" cy="1596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1443790"/>
            <a:ext cx="12191999" cy="52938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2926" y="1582341"/>
            <a:ext cx="11502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  <a:p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92818" y="164605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/>
            <a:r>
              <a:rPr lang="en-US" b="1" dirty="0" smtClean="0">
                <a:latin typeface="Arial" pitchFamily="34" charset="0"/>
                <a:cs typeface="Arial" pitchFamily="34" charset="0"/>
              </a:rPr>
              <a:t>Objective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marL="0" lvl="2"/>
            <a:r>
              <a:rPr lang="en-IN" dirty="0">
                <a:latin typeface="Arial" pitchFamily="34" charset="0"/>
                <a:cs typeface="Arial" pitchFamily="34" charset="0"/>
              </a:rPr>
              <a:t>To study Hall Effect in extrinsic semiconducting samples and determine the type, density and mobility of majority charge carriers.</a:t>
            </a:r>
          </a:p>
          <a:p>
            <a:pPr marL="0" lvl="2"/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92818" y="534561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IN" dirty="0"/>
          </a:p>
          <a:p>
            <a:pPr marL="0" lvl="2"/>
            <a:endParaRPr lang="en-IN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5853" y="2898858"/>
            <a:ext cx="4017421" cy="199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792818" y="511478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1" dirty="0">
                <a:latin typeface="Arial" pitchFamily="34" charset="0"/>
                <a:cs typeface="Arial" pitchFamily="34" charset="0"/>
              </a:rPr>
              <a:t>References</a:t>
            </a:r>
            <a:endParaRPr lang="en-IN" dirty="0">
              <a:latin typeface="Arial" pitchFamily="34" charset="0"/>
              <a:cs typeface="Arial" pitchFamily="34" charset="0"/>
            </a:endParaRPr>
          </a:p>
          <a:p>
            <a:r>
              <a:rPr lang="en-IN" dirty="0">
                <a:latin typeface="Arial" pitchFamily="34" charset="0"/>
                <a:cs typeface="Arial" pitchFamily="34" charset="0"/>
              </a:rPr>
              <a:t>1. C. Kittel, </a:t>
            </a:r>
            <a:r>
              <a:rPr lang="en-IN" i="1" dirty="0">
                <a:latin typeface="Arial" pitchFamily="34" charset="0"/>
                <a:cs typeface="Arial" pitchFamily="34" charset="0"/>
              </a:rPr>
              <a:t>Introduction to Solid State Physics</a:t>
            </a:r>
            <a:r>
              <a:rPr lang="en-IN" dirty="0">
                <a:latin typeface="Arial" pitchFamily="34" charset="0"/>
                <a:cs typeface="Arial" pitchFamily="34" charset="0"/>
              </a:rPr>
              <a:t>, John Wiley &amp; Sons (1996).</a:t>
            </a:r>
          </a:p>
          <a:p>
            <a:r>
              <a:rPr lang="en-IN" dirty="0">
                <a:latin typeface="Arial" pitchFamily="34" charset="0"/>
                <a:cs typeface="Arial" pitchFamily="34" charset="0"/>
              </a:rPr>
              <a:t>2. D. J. Griffiths, </a:t>
            </a:r>
            <a:r>
              <a:rPr lang="en-IN" i="1" dirty="0">
                <a:latin typeface="Arial" pitchFamily="34" charset="0"/>
                <a:cs typeface="Arial" pitchFamily="34" charset="0"/>
              </a:rPr>
              <a:t>Introduction to Electrodynamics</a:t>
            </a:r>
            <a:r>
              <a:rPr lang="en-IN" dirty="0">
                <a:latin typeface="Arial" pitchFamily="34" charset="0"/>
                <a:cs typeface="Arial" pitchFamily="34" charset="0"/>
              </a:rPr>
              <a:t>, Prentice-Hall (1999).</a:t>
            </a:r>
          </a:p>
        </p:txBody>
      </p:sp>
    </p:spTree>
    <p:extLst>
      <p:ext uri="{BB962C8B-B14F-4D97-AF65-F5344CB8AC3E}">
        <p14:creationId xmlns:p14="http://schemas.microsoft.com/office/powerpoint/2010/main" val="225746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331495"/>
            <a:ext cx="12192001" cy="55096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                                     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96318"/>
            <a:ext cx="8888818" cy="1154964"/>
            <a:chOff x="0" y="96319"/>
            <a:chExt cx="8888818" cy="723014"/>
          </a:xfrm>
          <a:solidFill>
            <a:srgbClr val="00206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/>
          </p:nvSpPr>
          <p:spPr>
            <a:xfrm>
              <a:off x="0" y="96319"/>
              <a:ext cx="8123274" cy="723014"/>
            </a:xfrm>
            <a:prstGeom prst="homePlate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3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IN" sz="3600" b="1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en-IN" sz="3600" b="1" dirty="0">
                  <a:latin typeface="Arial" pitchFamily="34" charset="0"/>
                  <a:cs typeface="Arial" pitchFamily="34" charset="0"/>
                </a:rPr>
                <a:t>. Determination of Speed of Sound in Air</a:t>
              </a:r>
              <a:r>
                <a:rPr lang="en-IN" sz="3600" dirty="0"/>
                <a:t/>
              </a:r>
              <a:br>
                <a:rPr lang="en-IN" sz="3600" dirty="0"/>
              </a:br>
              <a:endParaRPr lang="en-IN" sz="3600" b="1" dirty="0">
                <a:latin typeface="+mj-lt"/>
              </a:endParaRPr>
            </a:p>
          </p:txBody>
        </p:sp>
        <p:sp>
          <p:nvSpPr>
            <p:cNvPr id="5" name="Chevron 4"/>
            <p:cNvSpPr/>
            <p:nvPr/>
          </p:nvSpPr>
          <p:spPr>
            <a:xfrm>
              <a:off x="8123274" y="96320"/>
              <a:ext cx="765544" cy="718326"/>
            </a:xfrm>
            <a:prstGeom prst="chevron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-1" y="1028343"/>
            <a:ext cx="12192001" cy="2319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2402" y="132748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171848"/>
            <a:ext cx="12192000" cy="1596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6841184"/>
            <a:ext cx="12192000" cy="1596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1443790"/>
            <a:ext cx="12191999" cy="52938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2926" y="1582341"/>
            <a:ext cx="11502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  <a:p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92818" y="164605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/>
            <a:r>
              <a:rPr lang="en-US" b="1" dirty="0" smtClean="0">
                <a:latin typeface="Arial" pitchFamily="34" charset="0"/>
                <a:cs typeface="Arial" pitchFamily="34" charset="0"/>
              </a:rPr>
              <a:t>Objective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marL="0" lvl="2"/>
            <a:r>
              <a:rPr lang="en-IN" dirty="0">
                <a:latin typeface="Arial" pitchFamily="34" charset="0"/>
                <a:cs typeface="Arial" pitchFamily="34" charset="0"/>
              </a:rPr>
              <a:t>To determine the speed of sound in air at room temperature using a cathode ray oscilloscope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92818" y="534561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IN" dirty="0"/>
          </a:p>
          <a:p>
            <a:pPr marL="0" lvl="2"/>
            <a:endParaRPr lang="en-IN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37196" y="527520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b="1" dirty="0"/>
              <a:t>References</a:t>
            </a:r>
            <a:endParaRPr lang="en-IN" dirty="0"/>
          </a:p>
          <a:p>
            <a:r>
              <a:rPr lang="en-IN" dirty="0"/>
              <a:t>1. F. A. Jenkins and H. E. White, </a:t>
            </a:r>
            <a:r>
              <a:rPr lang="en-IN" i="1" dirty="0"/>
              <a:t>Fundamentals of Optics</a:t>
            </a:r>
            <a:r>
              <a:rPr lang="en-IN" dirty="0"/>
              <a:t>, McGraw-Hill (1981).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0"/>
            <a:endParaRPr lang="en-IN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ex4 copy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0539" y="2628274"/>
            <a:ext cx="3865780" cy="248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2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331495"/>
            <a:ext cx="12192001" cy="55096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                                     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96318"/>
            <a:ext cx="8888818" cy="1154964"/>
            <a:chOff x="0" y="96319"/>
            <a:chExt cx="8888818" cy="723014"/>
          </a:xfrm>
          <a:solidFill>
            <a:srgbClr val="00206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/>
          </p:nvSpPr>
          <p:spPr>
            <a:xfrm>
              <a:off x="0" y="96319"/>
              <a:ext cx="8123274" cy="723014"/>
            </a:xfrm>
            <a:prstGeom prst="homePlate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3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IN" sz="3600" b="1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en-IN" sz="3600" b="1" dirty="0">
                  <a:latin typeface="Arial" pitchFamily="34" charset="0"/>
                  <a:cs typeface="Arial" pitchFamily="34" charset="0"/>
                </a:rPr>
                <a:t>. Determination of Speed of Sound in Air</a:t>
              </a:r>
              <a:r>
                <a:rPr lang="en-IN" sz="3600" dirty="0"/>
                <a:t/>
              </a:r>
              <a:br>
                <a:rPr lang="en-IN" sz="3600" dirty="0"/>
              </a:br>
              <a:endParaRPr lang="en-IN" sz="3600" b="1" dirty="0">
                <a:latin typeface="+mj-lt"/>
              </a:endParaRPr>
            </a:p>
          </p:txBody>
        </p:sp>
        <p:sp>
          <p:nvSpPr>
            <p:cNvPr id="5" name="Chevron 4"/>
            <p:cNvSpPr/>
            <p:nvPr/>
          </p:nvSpPr>
          <p:spPr>
            <a:xfrm>
              <a:off x="8123274" y="96320"/>
              <a:ext cx="765544" cy="718326"/>
            </a:xfrm>
            <a:prstGeom prst="chevron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-1" y="1028343"/>
            <a:ext cx="12192001" cy="2319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2402" y="132748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171848"/>
            <a:ext cx="12192000" cy="1596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6841184"/>
            <a:ext cx="12192000" cy="1596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1443790"/>
            <a:ext cx="12191999" cy="52938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2926" y="1582341"/>
            <a:ext cx="11502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  <a:p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92818" y="164605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/>
            <a:r>
              <a:rPr lang="en-US" b="1" dirty="0" smtClean="0">
                <a:latin typeface="Arial" pitchFamily="34" charset="0"/>
                <a:cs typeface="Arial" pitchFamily="34" charset="0"/>
              </a:rPr>
              <a:t>Objective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marL="0" lvl="2"/>
            <a:r>
              <a:rPr lang="en-IN" dirty="0">
                <a:latin typeface="Arial" pitchFamily="34" charset="0"/>
                <a:cs typeface="Arial" pitchFamily="34" charset="0"/>
              </a:rPr>
              <a:t>To determine the speed of sound in air at room temperature using a cathode ray oscilloscope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92818" y="534561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IN" dirty="0"/>
          </a:p>
          <a:p>
            <a:pPr marL="0" lvl="2"/>
            <a:endParaRPr lang="en-IN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37196" y="527520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b="1" dirty="0"/>
              <a:t>References</a:t>
            </a:r>
            <a:endParaRPr lang="en-IN" dirty="0"/>
          </a:p>
          <a:p>
            <a:r>
              <a:rPr lang="en-IN" dirty="0"/>
              <a:t>1. F. A. Jenkins and H. E. White, </a:t>
            </a:r>
            <a:r>
              <a:rPr lang="en-IN" i="1" dirty="0"/>
              <a:t>Fundamentals of Optics</a:t>
            </a:r>
            <a:r>
              <a:rPr lang="en-IN" dirty="0"/>
              <a:t>, McGraw-Hill (1981).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0"/>
            <a:endParaRPr lang="en-IN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ex4 copy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0539" y="2628274"/>
            <a:ext cx="3865780" cy="248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5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61120" y="2017487"/>
            <a:ext cx="10287000" cy="3340578"/>
            <a:chOff x="0" y="96320"/>
            <a:chExt cx="8888818" cy="723014"/>
          </a:xfrm>
          <a:solidFill>
            <a:srgbClr val="00206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/>
          </p:nvSpPr>
          <p:spPr>
            <a:xfrm>
              <a:off x="0" y="96320"/>
              <a:ext cx="8123274" cy="723014"/>
            </a:xfrm>
            <a:prstGeom prst="homePlate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Chevron 4"/>
            <p:cNvSpPr/>
            <p:nvPr/>
          </p:nvSpPr>
          <p:spPr>
            <a:xfrm>
              <a:off x="8123274" y="96320"/>
              <a:ext cx="765544" cy="718326"/>
            </a:xfrm>
            <a:prstGeom prst="chevron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288534" y="2559885"/>
            <a:ext cx="681968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>
              <a:buFont typeface="+mj-lt"/>
              <a:buAutoNum type="alphaLcPeriod"/>
            </a:pPr>
            <a:r>
              <a:rPr lang="en-US" sz="2400" b="1" dirty="0" smtClean="0">
                <a:solidFill>
                  <a:schemeClr val="bg1"/>
                </a:solidFill>
              </a:rPr>
              <a:t>Instructions</a:t>
            </a:r>
          </a:p>
          <a:p>
            <a:pPr marL="1143000" indent="-1143000">
              <a:buFont typeface="+mj-lt"/>
              <a:buAutoNum type="alphaLcPeriod"/>
            </a:pPr>
            <a:r>
              <a:rPr lang="en-US" sz="2400" b="1" dirty="0" smtClean="0">
                <a:solidFill>
                  <a:schemeClr val="bg1"/>
                </a:solidFill>
              </a:rPr>
              <a:t>Introduction to Experiments</a:t>
            </a:r>
          </a:p>
          <a:p>
            <a:pPr marL="1143000" indent="-1143000">
              <a:buFont typeface="+mj-lt"/>
              <a:buAutoNum type="alphaLcPeriod"/>
            </a:pPr>
            <a:r>
              <a:rPr lang="en-US" sz="2400" b="1" dirty="0" smtClean="0">
                <a:solidFill>
                  <a:schemeClr val="bg1"/>
                </a:solidFill>
              </a:rPr>
              <a:t>Error Analysis and Linear fit</a:t>
            </a:r>
          </a:p>
          <a:p>
            <a:pPr marL="1143000" indent="-1143000">
              <a:buFont typeface="+mj-lt"/>
              <a:buAutoNum type="alphaLcPeriod"/>
            </a:pPr>
            <a:r>
              <a:rPr lang="en-US" sz="2400" b="1" dirty="0" smtClean="0">
                <a:solidFill>
                  <a:schemeClr val="bg1"/>
                </a:solidFill>
              </a:rPr>
              <a:t>Introduction to Instruments, Precautions </a:t>
            </a:r>
            <a:r>
              <a:rPr lang="en-US" sz="2400" b="1" dirty="0" err="1" smtClean="0">
                <a:solidFill>
                  <a:schemeClr val="bg1"/>
                </a:solidFill>
              </a:rPr>
              <a:t>etc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1143000" indent="-1143000">
              <a:buFont typeface="+mj-lt"/>
              <a:buAutoNum type="alphaLcPeriod"/>
            </a:pPr>
            <a:r>
              <a:rPr lang="en-US" sz="2400" b="1" dirty="0" smtClean="0">
                <a:solidFill>
                  <a:schemeClr val="bg1"/>
                </a:solidFill>
              </a:rPr>
              <a:t>Demonstration of experiments: TAs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46484"/>
            <a:ext cx="12192000" cy="10710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THE PLAN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03671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331495"/>
            <a:ext cx="12192001" cy="55096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                                     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96318"/>
            <a:ext cx="8888818" cy="1154964"/>
            <a:chOff x="0" y="96319"/>
            <a:chExt cx="8888818" cy="723014"/>
          </a:xfrm>
          <a:solidFill>
            <a:srgbClr val="00206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/>
          </p:nvSpPr>
          <p:spPr>
            <a:xfrm>
              <a:off x="0" y="96319"/>
              <a:ext cx="8123274" cy="723014"/>
            </a:xfrm>
            <a:prstGeom prst="homePlate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3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IN" sz="3600" b="1" dirty="0">
                  <a:latin typeface="Arial" pitchFamily="34" charset="0"/>
                  <a:cs typeface="Arial" pitchFamily="34" charset="0"/>
                </a:rPr>
                <a:t>5. Determination of ‘</a:t>
              </a:r>
              <a:r>
                <a:rPr lang="en-IN" sz="3600" b="1" i="1" dirty="0">
                  <a:latin typeface="Arial" pitchFamily="34" charset="0"/>
                  <a:cs typeface="Arial" pitchFamily="34" charset="0"/>
                </a:rPr>
                <a:t>g’ </a:t>
              </a:r>
              <a:r>
                <a:rPr lang="en-IN" sz="3600" b="1" dirty="0">
                  <a:latin typeface="Arial" pitchFamily="34" charset="0"/>
                  <a:cs typeface="Arial" pitchFamily="34" charset="0"/>
                </a:rPr>
                <a:t>by a Compound Pendulum</a:t>
              </a:r>
              <a:r>
                <a:rPr lang="en-IN" sz="3600" dirty="0"/>
                <a:t/>
              </a:r>
              <a:br>
                <a:rPr lang="en-IN" sz="3600" dirty="0"/>
              </a:br>
              <a:endParaRPr lang="en-IN" sz="3600" b="1" dirty="0">
                <a:latin typeface="+mj-lt"/>
              </a:endParaRPr>
            </a:p>
          </p:txBody>
        </p:sp>
        <p:sp>
          <p:nvSpPr>
            <p:cNvPr id="5" name="Chevron 4"/>
            <p:cNvSpPr/>
            <p:nvPr/>
          </p:nvSpPr>
          <p:spPr>
            <a:xfrm>
              <a:off x="8123274" y="96320"/>
              <a:ext cx="765544" cy="718326"/>
            </a:xfrm>
            <a:prstGeom prst="chevron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-1" y="1028343"/>
            <a:ext cx="12192001" cy="2319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2402" y="132748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171848"/>
            <a:ext cx="12192000" cy="1596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6841184"/>
            <a:ext cx="12192000" cy="1596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1443790"/>
            <a:ext cx="12191999" cy="52938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2926" y="1582341"/>
            <a:ext cx="11502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  <a:p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92818" y="164605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/>
            <a:r>
              <a:rPr lang="en-US" b="1" dirty="0" smtClean="0">
                <a:latin typeface="Arial" pitchFamily="34" charset="0"/>
                <a:cs typeface="Arial" pitchFamily="34" charset="0"/>
              </a:rPr>
              <a:t>Objective</a:t>
            </a:r>
          </a:p>
          <a:p>
            <a:pPr marL="0" lvl="2"/>
            <a:r>
              <a:rPr lang="en-IN" dirty="0">
                <a:latin typeface="Arial" pitchFamily="34" charset="0"/>
                <a:cs typeface="Arial" pitchFamily="34" charset="0"/>
              </a:rPr>
              <a:t>To determine the value of acceleration due to gravity ‘g’ by a compound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</a:t>
            </a:r>
            <a:r>
              <a:rPr lang="en-IN" dirty="0">
                <a:latin typeface="Arial" pitchFamily="34" charset="0"/>
                <a:cs typeface="Arial" pitchFamily="34" charset="0"/>
              </a:rPr>
              <a:t>pendulum.</a:t>
            </a:r>
          </a:p>
          <a:p>
            <a:pPr marL="0" lvl="2"/>
            <a:endParaRPr lang="en-IN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92818" y="534561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IN" dirty="0"/>
          </a:p>
          <a:p>
            <a:pPr marL="0" lvl="2"/>
            <a:endParaRPr lang="en-IN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37196" y="5275205"/>
            <a:ext cx="74580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References</a:t>
            </a:r>
            <a:endParaRPr lang="en-IN" dirty="0"/>
          </a:p>
          <a:p>
            <a:r>
              <a:rPr lang="en-IN" dirty="0"/>
              <a:t>1. D. </a:t>
            </a:r>
            <a:r>
              <a:rPr lang="en-IN" dirty="0" err="1"/>
              <a:t>Kleppner</a:t>
            </a:r>
            <a:r>
              <a:rPr lang="en-IN" dirty="0"/>
              <a:t> and R. J. </a:t>
            </a:r>
            <a:r>
              <a:rPr lang="en-IN" dirty="0" err="1"/>
              <a:t>Kolenkow</a:t>
            </a:r>
            <a:r>
              <a:rPr lang="en-IN" dirty="0"/>
              <a:t>, </a:t>
            </a:r>
            <a:r>
              <a:rPr lang="en-IN" i="1" dirty="0"/>
              <a:t>An Introduction to Mechanics</a:t>
            </a:r>
            <a:r>
              <a:rPr lang="en-IN" dirty="0"/>
              <a:t>, McGraw-Hill (1999).</a:t>
            </a:r>
          </a:p>
          <a:p>
            <a:r>
              <a:rPr lang="en-IN" dirty="0"/>
              <a:t>2. C. Kittel, W. D. Knight, M. A. </a:t>
            </a:r>
            <a:r>
              <a:rPr lang="en-IN" dirty="0" err="1"/>
              <a:t>Ruderman</a:t>
            </a:r>
            <a:r>
              <a:rPr lang="en-IN" dirty="0"/>
              <a:t>, C. A. </a:t>
            </a:r>
            <a:r>
              <a:rPr lang="en-IN" dirty="0" err="1"/>
              <a:t>Helmholz</a:t>
            </a:r>
            <a:r>
              <a:rPr lang="en-IN" dirty="0"/>
              <a:t> and B. J. Moyer, </a:t>
            </a:r>
            <a:r>
              <a:rPr lang="en-IN" i="1" dirty="0"/>
              <a:t>Mechanics </a:t>
            </a:r>
            <a:r>
              <a:rPr lang="en-IN" dirty="0"/>
              <a:t>(Berkley Physics Course - Volume 1), Tata McGraw-Hill (2008).</a:t>
            </a:r>
          </a:p>
          <a:p>
            <a:pPr lvl="0"/>
            <a:endParaRPr lang="en-IN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678" y="2599409"/>
            <a:ext cx="884279" cy="274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10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331495"/>
            <a:ext cx="12192001" cy="55096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                                     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96318"/>
            <a:ext cx="8888818" cy="1154964"/>
            <a:chOff x="0" y="96319"/>
            <a:chExt cx="8888818" cy="723014"/>
          </a:xfrm>
          <a:solidFill>
            <a:srgbClr val="00206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/>
          </p:nvSpPr>
          <p:spPr>
            <a:xfrm>
              <a:off x="0" y="96319"/>
              <a:ext cx="8123274" cy="723014"/>
            </a:xfrm>
            <a:prstGeom prst="homePlate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3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600" dirty="0">
                  <a:latin typeface="Arial" pitchFamily="34" charset="0"/>
                  <a:cs typeface="Arial" pitchFamily="34" charset="0"/>
                </a:rPr>
                <a:t>6. </a:t>
              </a:r>
              <a:r>
                <a:rPr lang="en-IN" sz="3600" b="1" dirty="0">
                  <a:latin typeface="Arial" pitchFamily="34" charset="0"/>
                  <a:cs typeface="Arial" pitchFamily="34" charset="0"/>
                </a:rPr>
                <a:t>Speed of Light in Glass</a:t>
              </a:r>
              <a:r>
                <a:rPr lang="en-IN" sz="3600" dirty="0"/>
                <a:t/>
              </a:r>
              <a:br>
                <a:rPr lang="en-IN" sz="3600" dirty="0"/>
              </a:br>
              <a:r>
                <a:rPr lang="en-IN" sz="3600" dirty="0"/>
                <a:t/>
              </a:r>
              <a:br>
                <a:rPr lang="en-IN" sz="3600" dirty="0"/>
              </a:br>
              <a:endParaRPr lang="en-IN" sz="3600" b="1" dirty="0">
                <a:latin typeface="+mj-lt"/>
              </a:endParaRPr>
            </a:p>
          </p:txBody>
        </p:sp>
        <p:sp>
          <p:nvSpPr>
            <p:cNvPr id="5" name="Chevron 4"/>
            <p:cNvSpPr/>
            <p:nvPr/>
          </p:nvSpPr>
          <p:spPr>
            <a:xfrm>
              <a:off x="8123274" y="96320"/>
              <a:ext cx="765544" cy="718326"/>
            </a:xfrm>
            <a:prstGeom prst="chevron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-1" y="1028343"/>
            <a:ext cx="12192001" cy="2319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2402" y="132748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171848"/>
            <a:ext cx="12192000" cy="1596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6841184"/>
            <a:ext cx="12192000" cy="1596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-1" y="1456868"/>
                <a:ext cx="12191999" cy="5293894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/>
                        </a:rPr>
                        <m:t>𝑣</m:t>
                      </m:r>
                      <m:r>
                        <a:rPr lang="en-IN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456868"/>
                <a:ext cx="12191999" cy="5293894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52926" y="1582341"/>
            <a:ext cx="11502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  <a:p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92818" y="164605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/>
            <a:r>
              <a:rPr lang="en-US" b="1" dirty="0" smtClean="0">
                <a:latin typeface="Arial" pitchFamily="34" charset="0"/>
                <a:cs typeface="Arial" pitchFamily="34" charset="0"/>
              </a:rPr>
              <a:t>Objective</a:t>
            </a:r>
          </a:p>
          <a:p>
            <a:r>
              <a:rPr lang="en-IN" dirty="0">
                <a:latin typeface="Arial" pitchFamily="34" charset="0"/>
                <a:cs typeface="Arial" pitchFamily="34" charset="0"/>
              </a:rPr>
              <a:t>To determine the speed of propagation of light waves in glass.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lvl="2"/>
            <a:endParaRPr lang="en-IN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92818" y="534561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IN" dirty="0"/>
          </a:p>
          <a:p>
            <a:pPr marL="0" lvl="2"/>
            <a:endParaRPr lang="en-IN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37196" y="5275205"/>
            <a:ext cx="74580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latin typeface="Arial" pitchFamily="34" charset="0"/>
                <a:cs typeface="Arial" pitchFamily="34" charset="0"/>
              </a:rPr>
              <a:t>5. References</a:t>
            </a:r>
            <a:endParaRPr lang="en-IN" dirty="0">
              <a:latin typeface="Arial" pitchFamily="34" charset="0"/>
              <a:cs typeface="Arial" pitchFamily="34" charset="0"/>
            </a:endParaRPr>
          </a:p>
          <a:p>
            <a:r>
              <a:rPr lang="en-IN" dirty="0">
                <a:latin typeface="Arial" pitchFamily="34" charset="0"/>
                <a:cs typeface="Arial" pitchFamily="34" charset="0"/>
              </a:rPr>
              <a:t>1. F. A. Jenkins and H. E. White, </a:t>
            </a:r>
            <a:r>
              <a:rPr lang="en-IN" i="1" dirty="0">
                <a:latin typeface="Arial" pitchFamily="34" charset="0"/>
                <a:cs typeface="Arial" pitchFamily="34" charset="0"/>
              </a:rPr>
              <a:t>Fundamentals of Optics</a:t>
            </a:r>
            <a:r>
              <a:rPr lang="en-IN" dirty="0">
                <a:latin typeface="Arial" pitchFamily="34" charset="0"/>
                <a:cs typeface="Arial" pitchFamily="34" charset="0"/>
              </a:rPr>
              <a:t>, McGraw-Hill (1981).</a:t>
            </a:r>
          </a:p>
          <a:p>
            <a:r>
              <a:rPr lang="en-IN" dirty="0">
                <a:latin typeface="Arial" pitchFamily="34" charset="0"/>
                <a:cs typeface="Arial" pitchFamily="34" charset="0"/>
              </a:rPr>
              <a:t>2. E. Hecht, </a:t>
            </a:r>
            <a:r>
              <a:rPr lang="en-IN" i="1" dirty="0">
                <a:latin typeface="Arial" pitchFamily="34" charset="0"/>
                <a:cs typeface="Arial" pitchFamily="34" charset="0"/>
              </a:rPr>
              <a:t>Optics</a:t>
            </a:r>
            <a:r>
              <a:rPr lang="en-IN" dirty="0">
                <a:latin typeface="Arial" pitchFamily="34" charset="0"/>
                <a:cs typeface="Arial" pitchFamily="34" charset="0"/>
              </a:rPr>
              <a:t>, Pearson Education (2002).</a:t>
            </a:r>
          </a:p>
          <a:p>
            <a:r>
              <a:rPr lang="en-IN" dirty="0">
                <a:latin typeface="Arial" pitchFamily="34" charset="0"/>
                <a:cs typeface="Arial" pitchFamily="34" charset="0"/>
              </a:rPr>
              <a:t>3. A. </a:t>
            </a:r>
            <a:r>
              <a:rPr lang="en-IN" dirty="0" err="1">
                <a:latin typeface="Arial" pitchFamily="34" charset="0"/>
                <a:cs typeface="Arial" pitchFamily="34" charset="0"/>
              </a:rPr>
              <a:t>Ghatak</a:t>
            </a:r>
            <a:r>
              <a:rPr lang="en-IN" dirty="0">
                <a:latin typeface="Arial" pitchFamily="34" charset="0"/>
                <a:cs typeface="Arial" pitchFamily="34" charset="0"/>
              </a:rPr>
              <a:t>, </a:t>
            </a:r>
            <a:r>
              <a:rPr lang="en-IN" i="1" dirty="0">
                <a:latin typeface="Arial" pitchFamily="34" charset="0"/>
                <a:cs typeface="Arial" pitchFamily="34" charset="0"/>
              </a:rPr>
              <a:t>Optics</a:t>
            </a:r>
            <a:r>
              <a:rPr lang="en-IN" dirty="0">
                <a:latin typeface="Arial" pitchFamily="34" charset="0"/>
                <a:cs typeface="Arial" pitchFamily="34" charset="0"/>
              </a:rPr>
              <a:t>, Tata McGraw-Hill (2005).</a:t>
            </a:r>
          </a:p>
          <a:p>
            <a:pPr lvl="0"/>
            <a:endParaRPr lang="en-IN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069" y="2636609"/>
            <a:ext cx="3498445" cy="22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666240" y="2870387"/>
            <a:ext cx="3528392" cy="14401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326072" y="3032333"/>
                <a:ext cx="2111860" cy="1054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/>
                        </a:rPr>
                        <m:t>𝑣</m:t>
                      </m:r>
                      <m:r>
                        <a:rPr lang="en-IN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N" i="1">
                              <a:latin typeface="Cambria Math"/>
                            </a:rPr>
                            <m:t>𝑐𝑠𝑖𝑛</m:t>
                          </m:r>
                          <m:d>
                            <m:dPr>
                              <m:ctrlPr>
                                <a:rPr lang="en-IN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latin typeface="Cambria Math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IN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IN" i="1">
                              <a:latin typeface="Cambria Math"/>
                            </a:rPr>
                            <m:t>𝑠𝑖𝑛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IN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i="1">
                                          <a:latin typeface="Cambria Math"/>
                                        </a:rPr>
                                        <m:t>𝛼</m:t>
                                      </m:r>
                                      <m:r>
                                        <a:rPr lang="en-IN" i="1"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IN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latin typeface="Cambria Math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IN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072" y="3032333"/>
                <a:ext cx="2111860" cy="10540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6666240" y="43105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Find the Angle of Prism</a:t>
            </a:r>
          </a:p>
          <a:p>
            <a:pPr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Angle of Minimum Deviation</a:t>
            </a:r>
          </a:p>
        </p:txBody>
      </p:sp>
    </p:spTree>
    <p:extLst>
      <p:ext uri="{BB962C8B-B14F-4D97-AF65-F5344CB8AC3E}">
        <p14:creationId xmlns:p14="http://schemas.microsoft.com/office/powerpoint/2010/main" val="32741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331495"/>
            <a:ext cx="12192001" cy="55096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                                     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96318"/>
            <a:ext cx="8888818" cy="1154964"/>
            <a:chOff x="0" y="96319"/>
            <a:chExt cx="8888818" cy="723014"/>
          </a:xfrm>
          <a:solidFill>
            <a:srgbClr val="00206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/>
          </p:nvSpPr>
          <p:spPr>
            <a:xfrm>
              <a:off x="0" y="96319"/>
              <a:ext cx="8123274" cy="723014"/>
            </a:xfrm>
            <a:prstGeom prst="homePlate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3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IN" sz="3600" b="1" dirty="0">
                  <a:latin typeface="Arial" pitchFamily="34" charset="0"/>
                  <a:cs typeface="Arial" pitchFamily="34" charset="0"/>
                </a:rPr>
                <a:t>7. Determination of e/m</a:t>
              </a:r>
              <a:r>
                <a:rPr lang="en-IN" sz="3600" dirty="0"/>
                <a:t/>
              </a:r>
              <a:br>
                <a:rPr lang="en-IN" sz="3600" dirty="0"/>
              </a:br>
              <a:r>
                <a:rPr lang="en-IN" sz="3600" dirty="0"/>
                <a:t/>
              </a:r>
              <a:br>
                <a:rPr lang="en-IN" sz="3600" dirty="0"/>
              </a:br>
              <a:endParaRPr lang="en-IN" sz="3600" b="1" dirty="0">
                <a:latin typeface="+mj-lt"/>
              </a:endParaRPr>
            </a:p>
          </p:txBody>
        </p:sp>
        <p:sp>
          <p:nvSpPr>
            <p:cNvPr id="5" name="Chevron 4"/>
            <p:cNvSpPr/>
            <p:nvPr/>
          </p:nvSpPr>
          <p:spPr>
            <a:xfrm>
              <a:off x="8123274" y="96320"/>
              <a:ext cx="765544" cy="718326"/>
            </a:xfrm>
            <a:prstGeom prst="chevron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-1" y="1028343"/>
            <a:ext cx="12192001" cy="2319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2402" y="132748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171848"/>
            <a:ext cx="12192000" cy="1596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6841184"/>
            <a:ext cx="12192000" cy="1596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1" y="1456868"/>
            <a:ext cx="12191999" cy="529389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2926" y="1582341"/>
            <a:ext cx="11502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  <a:p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92818" y="164605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/>
            <a:r>
              <a:rPr lang="en-US" b="1" dirty="0" smtClean="0">
                <a:latin typeface="Arial" pitchFamily="34" charset="0"/>
                <a:cs typeface="Arial" pitchFamily="34" charset="0"/>
              </a:rPr>
              <a:t>Objective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To measure the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e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m</a:t>
            </a:r>
            <a:r>
              <a:rPr lang="en-US" dirty="0">
                <a:latin typeface="Arial" pitchFamily="34" charset="0"/>
                <a:cs typeface="Arial" pitchFamily="34" charset="0"/>
              </a:rPr>
              <a:t> ratio by Thomson’s method.</a:t>
            </a:r>
            <a:endParaRPr lang="en-IN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lvl="2"/>
            <a:endParaRPr lang="en-IN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92818" y="534561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IN" dirty="0"/>
          </a:p>
          <a:p>
            <a:pPr marL="0" lvl="2"/>
            <a:endParaRPr lang="en-IN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 descr="Fig-1_e_m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0768" y="2592158"/>
            <a:ext cx="3340100" cy="357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3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331495"/>
            <a:ext cx="12192001" cy="55096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                                     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96318"/>
            <a:ext cx="8888818" cy="1154964"/>
            <a:chOff x="0" y="96319"/>
            <a:chExt cx="8888818" cy="723014"/>
          </a:xfrm>
          <a:solidFill>
            <a:srgbClr val="00206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/>
          </p:nvSpPr>
          <p:spPr>
            <a:xfrm>
              <a:off x="0" y="96319"/>
              <a:ext cx="8123274" cy="723014"/>
            </a:xfrm>
            <a:prstGeom prst="homePlate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3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IN" sz="2800" b="1" dirty="0">
                  <a:cs typeface="Arial" pitchFamily="34" charset="0"/>
                </a:rPr>
                <a:t>8. Interference of Light: Newton’s </a:t>
              </a:r>
              <a:r>
                <a:rPr lang="en-IN" sz="2800" b="1" dirty="0" smtClean="0">
                  <a:cs typeface="Arial" pitchFamily="34" charset="0"/>
                </a:rPr>
                <a:t>Ring</a:t>
              </a:r>
              <a:r>
                <a:rPr lang="en-IN" sz="3600" dirty="0"/>
                <a:t/>
              </a:r>
              <a:br>
                <a:rPr lang="en-IN" sz="3600" dirty="0"/>
              </a:br>
              <a:r>
                <a:rPr lang="en-IN" sz="3600" dirty="0"/>
                <a:t/>
              </a:r>
              <a:br>
                <a:rPr lang="en-IN" sz="3600" dirty="0"/>
              </a:br>
              <a:endParaRPr lang="en-IN" sz="3600" b="1" dirty="0">
                <a:latin typeface="+mj-lt"/>
              </a:endParaRPr>
            </a:p>
          </p:txBody>
        </p:sp>
        <p:sp>
          <p:nvSpPr>
            <p:cNvPr id="5" name="Chevron 4"/>
            <p:cNvSpPr/>
            <p:nvPr/>
          </p:nvSpPr>
          <p:spPr>
            <a:xfrm>
              <a:off x="8123274" y="96320"/>
              <a:ext cx="765544" cy="718326"/>
            </a:xfrm>
            <a:prstGeom prst="chevron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-1" y="1028343"/>
            <a:ext cx="12192001" cy="2319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2402" y="132748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171848"/>
            <a:ext cx="12192000" cy="1596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6841184"/>
            <a:ext cx="12192000" cy="1596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1" y="1456868"/>
            <a:ext cx="12191999" cy="529389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2926" y="1582341"/>
            <a:ext cx="11502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  <a:p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92818" y="164605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/>
            <a:r>
              <a:rPr lang="en-US" b="1" dirty="0" smtClean="0">
                <a:latin typeface="Arial" pitchFamily="34" charset="0"/>
                <a:cs typeface="Arial" pitchFamily="34" charset="0"/>
              </a:rPr>
              <a:t>Objective</a:t>
            </a:r>
          </a:p>
          <a:p>
            <a:r>
              <a:rPr lang="en-IN" dirty="0">
                <a:latin typeface="Arial" pitchFamily="34" charset="0"/>
                <a:cs typeface="Arial" pitchFamily="34" charset="0"/>
              </a:rPr>
              <a:t>To study the interference of light using the method of Newton’s rings and determine the radius of curvature of the lens.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lvl="2"/>
            <a:endParaRPr lang="en-IN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92818" y="534561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IN" dirty="0"/>
          </a:p>
          <a:p>
            <a:pPr marL="0" lvl="2"/>
            <a:endParaRPr lang="en-IN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Untitled-4 cop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6883" y="2674795"/>
            <a:ext cx="2007870" cy="247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096127" y="5159593"/>
            <a:ext cx="81253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Arial" pitchFamily="34" charset="0"/>
                <a:cs typeface="Arial" pitchFamily="34" charset="0"/>
              </a:rPr>
              <a:t>References</a:t>
            </a:r>
            <a:endParaRPr lang="en-IN" dirty="0">
              <a:latin typeface="Arial" pitchFamily="34" charset="0"/>
              <a:cs typeface="Arial" pitchFamily="34" charset="0"/>
            </a:endParaRPr>
          </a:p>
          <a:p>
            <a:r>
              <a:rPr lang="en-IN" dirty="0">
                <a:latin typeface="Arial" pitchFamily="34" charset="0"/>
                <a:cs typeface="Arial" pitchFamily="34" charset="0"/>
              </a:rPr>
              <a:t>1. F. A. Jenkins and H. E. White, </a:t>
            </a:r>
            <a:r>
              <a:rPr lang="en-IN" i="1" dirty="0">
                <a:latin typeface="Arial" pitchFamily="34" charset="0"/>
                <a:cs typeface="Arial" pitchFamily="34" charset="0"/>
              </a:rPr>
              <a:t>Fundamentals of Optics</a:t>
            </a:r>
            <a:r>
              <a:rPr lang="en-IN" dirty="0">
                <a:latin typeface="Arial" pitchFamily="34" charset="0"/>
                <a:cs typeface="Arial" pitchFamily="34" charset="0"/>
              </a:rPr>
              <a:t>, McGraw-Hill (1981).</a:t>
            </a:r>
          </a:p>
          <a:p>
            <a:r>
              <a:rPr lang="en-IN" dirty="0">
                <a:latin typeface="Arial" pitchFamily="34" charset="0"/>
                <a:cs typeface="Arial" pitchFamily="34" charset="0"/>
              </a:rPr>
              <a:t>2. E. Hecht, </a:t>
            </a:r>
            <a:r>
              <a:rPr lang="en-IN" i="1" dirty="0">
                <a:latin typeface="Arial" pitchFamily="34" charset="0"/>
                <a:cs typeface="Arial" pitchFamily="34" charset="0"/>
              </a:rPr>
              <a:t>Optics</a:t>
            </a:r>
            <a:r>
              <a:rPr lang="en-IN" dirty="0">
                <a:latin typeface="Arial" pitchFamily="34" charset="0"/>
                <a:cs typeface="Arial" pitchFamily="34" charset="0"/>
              </a:rPr>
              <a:t>, Pearson Education (2002).</a:t>
            </a:r>
          </a:p>
          <a:p>
            <a:r>
              <a:rPr lang="en-IN" dirty="0">
                <a:latin typeface="Arial" pitchFamily="34" charset="0"/>
                <a:cs typeface="Arial" pitchFamily="34" charset="0"/>
              </a:rPr>
              <a:t>3. A. </a:t>
            </a:r>
            <a:r>
              <a:rPr lang="en-IN" dirty="0" err="1">
                <a:latin typeface="Arial" pitchFamily="34" charset="0"/>
                <a:cs typeface="Arial" pitchFamily="34" charset="0"/>
              </a:rPr>
              <a:t>Ghatak</a:t>
            </a:r>
            <a:r>
              <a:rPr lang="en-IN" dirty="0">
                <a:latin typeface="Arial" pitchFamily="34" charset="0"/>
                <a:cs typeface="Arial" pitchFamily="34" charset="0"/>
              </a:rPr>
              <a:t>, </a:t>
            </a:r>
            <a:r>
              <a:rPr lang="en-IN" i="1" dirty="0">
                <a:latin typeface="Arial" pitchFamily="34" charset="0"/>
                <a:cs typeface="Arial" pitchFamily="34" charset="0"/>
              </a:rPr>
              <a:t>Optics</a:t>
            </a:r>
            <a:r>
              <a:rPr lang="en-IN" dirty="0">
                <a:latin typeface="Arial" pitchFamily="34" charset="0"/>
                <a:cs typeface="Arial" pitchFamily="34" charset="0"/>
              </a:rPr>
              <a:t>, Tata McGraw-Hill (2005).</a:t>
            </a:r>
          </a:p>
          <a:p>
            <a:r>
              <a:rPr lang="en-IN" dirty="0">
                <a:latin typeface="Arial" pitchFamily="34" charset="0"/>
                <a:cs typeface="Arial" pitchFamily="34" charset="0"/>
              </a:rPr>
              <a:t>4. B. K. </a:t>
            </a:r>
            <a:r>
              <a:rPr lang="en-IN" dirty="0" err="1">
                <a:latin typeface="Arial" pitchFamily="34" charset="0"/>
                <a:cs typeface="Arial" pitchFamily="34" charset="0"/>
              </a:rPr>
              <a:t>Mathur</a:t>
            </a:r>
            <a:r>
              <a:rPr lang="en-IN" dirty="0">
                <a:latin typeface="Arial" pitchFamily="34" charset="0"/>
                <a:cs typeface="Arial" pitchFamily="34" charset="0"/>
              </a:rPr>
              <a:t>, </a:t>
            </a:r>
            <a:r>
              <a:rPr lang="en-IN" i="1" dirty="0">
                <a:latin typeface="Arial" pitchFamily="34" charset="0"/>
                <a:cs typeface="Arial" pitchFamily="34" charset="0"/>
              </a:rPr>
              <a:t>Principles of Optics</a:t>
            </a:r>
            <a:r>
              <a:rPr lang="en-IN" dirty="0">
                <a:latin typeface="Arial" pitchFamily="34" charset="0"/>
                <a:cs typeface="Arial" pitchFamily="34" charset="0"/>
              </a:rPr>
              <a:t>, New Gopal Printing Press (1993).</a:t>
            </a:r>
          </a:p>
        </p:txBody>
      </p:sp>
    </p:spTree>
    <p:extLst>
      <p:ext uri="{BB962C8B-B14F-4D97-AF65-F5344CB8AC3E}">
        <p14:creationId xmlns:p14="http://schemas.microsoft.com/office/powerpoint/2010/main" val="182533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331495"/>
            <a:ext cx="12192001" cy="55096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                                     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96318"/>
            <a:ext cx="8888818" cy="1154964"/>
            <a:chOff x="0" y="96319"/>
            <a:chExt cx="8888818" cy="723014"/>
          </a:xfrm>
          <a:solidFill>
            <a:srgbClr val="00206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/>
          </p:nvSpPr>
          <p:spPr>
            <a:xfrm>
              <a:off x="0" y="96319"/>
              <a:ext cx="8123274" cy="723014"/>
            </a:xfrm>
            <a:prstGeom prst="homePlate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3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400" b="1" dirty="0">
                  <a:cs typeface="Arial" pitchFamily="34" charset="0"/>
                </a:rPr>
                <a:t>9. </a:t>
              </a:r>
              <a:r>
                <a:rPr lang="en-IN" sz="2400" b="1" dirty="0">
                  <a:cs typeface="Arial" pitchFamily="34" charset="0"/>
                </a:rPr>
                <a:t>Surface Tension of Water by Method of Capillary Ascent</a:t>
              </a:r>
              <a:r>
                <a:rPr lang="en-IN" sz="3600" dirty="0"/>
                <a:t/>
              </a:r>
              <a:br>
                <a:rPr lang="en-IN" sz="3600" dirty="0"/>
              </a:br>
              <a:r>
                <a:rPr lang="en-IN" sz="3600" dirty="0"/>
                <a:t/>
              </a:r>
              <a:br>
                <a:rPr lang="en-IN" sz="3600" dirty="0"/>
              </a:br>
              <a:endParaRPr lang="en-IN" sz="3600" b="1" dirty="0">
                <a:latin typeface="+mj-lt"/>
              </a:endParaRPr>
            </a:p>
          </p:txBody>
        </p:sp>
        <p:sp>
          <p:nvSpPr>
            <p:cNvPr id="5" name="Chevron 4"/>
            <p:cNvSpPr/>
            <p:nvPr/>
          </p:nvSpPr>
          <p:spPr>
            <a:xfrm>
              <a:off x="8123274" y="96320"/>
              <a:ext cx="765544" cy="718326"/>
            </a:xfrm>
            <a:prstGeom prst="chevron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-1" y="1028343"/>
            <a:ext cx="12192001" cy="2319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2402" y="132748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171848"/>
            <a:ext cx="12192000" cy="1596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6841184"/>
            <a:ext cx="12192000" cy="1596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1" y="1456868"/>
            <a:ext cx="12191999" cy="529389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2926" y="1582341"/>
            <a:ext cx="11502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  <a:p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92818" y="1646055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/>
            <a:r>
              <a:rPr lang="en-US" b="1" dirty="0" smtClean="0">
                <a:latin typeface="Arial" pitchFamily="34" charset="0"/>
                <a:cs typeface="Arial" pitchFamily="34" charset="0"/>
              </a:rPr>
              <a:t>Objective</a:t>
            </a:r>
          </a:p>
          <a:p>
            <a:r>
              <a:rPr lang="en-IN" sz="2000" dirty="0"/>
              <a:t>To measure the surface tension of water by method of capillary ascent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lvl="2"/>
            <a:endParaRPr lang="en-IN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92818" y="534561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IN" dirty="0"/>
          </a:p>
          <a:p>
            <a:pPr marL="0" lvl="2"/>
            <a:endParaRPr lang="en-IN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24" y="2695074"/>
            <a:ext cx="5029422" cy="323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07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331495"/>
            <a:ext cx="12192001" cy="55096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                                     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96318"/>
            <a:ext cx="8888818" cy="1154964"/>
            <a:chOff x="0" y="96319"/>
            <a:chExt cx="8888818" cy="723014"/>
          </a:xfrm>
          <a:solidFill>
            <a:srgbClr val="00206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/>
          </p:nvSpPr>
          <p:spPr>
            <a:xfrm>
              <a:off x="0" y="96319"/>
              <a:ext cx="8123274" cy="723014"/>
            </a:xfrm>
            <a:prstGeom prst="homePlate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3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3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36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36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400" b="1" dirty="0" smtClean="0">
                  <a:cs typeface="Arial" pitchFamily="34" charset="0"/>
                </a:rPr>
                <a:t>10</a:t>
              </a:r>
              <a:r>
                <a:rPr lang="en-US" sz="2400" b="1" dirty="0">
                  <a:cs typeface="Arial" pitchFamily="34" charset="0"/>
                </a:rPr>
                <a:t>. </a:t>
              </a:r>
              <a:r>
                <a:rPr lang="en-IN" sz="2400" b="1" dirty="0">
                  <a:cs typeface="Arial" pitchFamily="34" charset="0"/>
                </a:rPr>
                <a:t>Determination of Planck’s Constant</a:t>
              </a:r>
              <a:r>
                <a:rPr lang="en-IN" sz="3200" dirty="0"/>
                <a:t/>
              </a:r>
              <a:br>
                <a:rPr lang="en-IN" sz="3200" dirty="0"/>
              </a:br>
              <a:r>
                <a:rPr lang="en-IN" sz="3200" dirty="0"/>
                <a:t> </a:t>
              </a:r>
              <a:br>
                <a:rPr lang="en-IN" sz="3200" dirty="0"/>
              </a:br>
              <a:r>
                <a:rPr lang="en-IN" sz="3600" dirty="0"/>
                <a:t/>
              </a:r>
              <a:br>
                <a:rPr lang="en-IN" sz="3600" dirty="0"/>
              </a:br>
              <a:r>
                <a:rPr lang="en-IN" sz="3600" dirty="0"/>
                <a:t/>
              </a:r>
              <a:br>
                <a:rPr lang="en-IN" sz="3600" dirty="0"/>
              </a:br>
              <a:endParaRPr lang="en-IN" sz="3600" b="1" dirty="0">
                <a:latin typeface="+mj-lt"/>
              </a:endParaRPr>
            </a:p>
          </p:txBody>
        </p:sp>
        <p:sp>
          <p:nvSpPr>
            <p:cNvPr id="5" name="Chevron 4"/>
            <p:cNvSpPr/>
            <p:nvPr/>
          </p:nvSpPr>
          <p:spPr>
            <a:xfrm>
              <a:off x="8123274" y="96320"/>
              <a:ext cx="765544" cy="718326"/>
            </a:xfrm>
            <a:prstGeom prst="chevron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-1" y="1028343"/>
            <a:ext cx="12192001" cy="2319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2402" y="132748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171848"/>
            <a:ext cx="12192000" cy="1596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6841184"/>
            <a:ext cx="12192000" cy="1596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1" y="1456868"/>
            <a:ext cx="12191999" cy="529389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2926" y="1582341"/>
            <a:ext cx="11502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  <a:p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92818" y="164605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/>
            <a:r>
              <a:rPr lang="en-US" b="1" dirty="0" smtClean="0">
                <a:latin typeface="Arial" pitchFamily="34" charset="0"/>
                <a:cs typeface="Arial" pitchFamily="34" charset="0"/>
              </a:rPr>
              <a:t>Objective</a:t>
            </a:r>
          </a:p>
          <a:p>
            <a:pPr lvl="0"/>
            <a:endParaRPr lang="en-IN" dirty="0">
              <a:latin typeface="Arial" pitchFamily="34" charset="0"/>
              <a:cs typeface="Arial" pitchFamily="34" charset="0"/>
            </a:endParaRP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IN" dirty="0">
                <a:latin typeface="Arial" pitchFamily="34" charset="0"/>
                <a:cs typeface="Arial" pitchFamily="34" charset="0"/>
              </a:rPr>
              <a:t>understand Photoelectric effect and measure the Planck’s constant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lvl="2"/>
            <a:endParaRPr lang="en-IN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92818" y="534561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IN" dirty="0"/>
          </a:p>
          <a:p>
            <a:pPr marL="0" lvl="2"/>
            <a:endParaRPr lang="en-IN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514" y="2934338"/>
            <a:ext cx="547260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0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45432"/>
            <a:ext cx="12191999" cy="572703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-1" y="0"/>
            <a:ext cx="12192000" cy="89835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5959642"/>
            <a:ext cx="12192000" cy="89835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35375" y="96255"/>
            <a:ext cx="32037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/>
              <a:t>Error Analysis</a:t>
            </a:r>
            <a:endParaRPr lang="en-US"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048000" y="1235895"/>
                <a:ext cx="6096000" cy="407669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IN" sz="2800" dirty="0" smtClean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Instrumental errors (</a:t>
                </a:r>
                <a:r>
                  <a:rPr lang="en-IN" sz="2800" dirty="0" err="1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Eg</a:t>
                </a:r>
                <a:r>
                  <a:rPr lang="en-IN" sz="2800" dirty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. Zero offset)</a:t>
                </a:r>
              </a:p>
              <a:p>
                <a:pPr marL="514350" indent="-514350">
                  <a:buAutoNum type="arabicPeriod"/>
                </a:pPr>
                <a:r>
                  <a:rPr lang="en-IN" sz="2800" dirty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Absolute error</a:t>
                </a:r>
              </a:p>
              <a:p>
                <a:r>
                  <a:rPr lang="en-IN" sz="2800" dirty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      (Actual Value – Measured value) in percentage</a:t>
                </a:r>
              </a:p>
              <a:p>
                <a:r>
                  <a:rPr lang="en-IN" sz="2800" dirty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3. Maximum possible </a:t>
                </a:r>
                <a:r>
                  <a:rPr lang="en-IN" sz="2800" dirty="0" smtClean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error (log error)</a:t>
                </a:r>
                <a:endParaRPr lang="en-IN" sz="2800" dirty="0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  <a:p>
                <a:r>
                  <a:rPr lang="en-IN" sz="2800" b="1" i="1" dirty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Example 1</a:t>
                </a:r>
              </a:p>
              <a:p>
                <a:r>
                  <a:rPr lang="en-IN" sz="2800" dirty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                                   </a:t>
                </a:r>
                <a:r>
                  <a:rPr lang="en-IN" sz="2800" i="1" dirty="0">
                    <a:solidFill>
                      <a:schemeClr val="bg1"/>
                    </a:solidFill>
                    <a:latin typeface="+mj-lt"/>
                  </a:rPr>
                  <a:t>y</a:t>
                </a:r>
                <a:r>
                  <a:rPr lang="en-IN" sz="2800" dirty="0">
                    <a:solidFill>
                      <a:schemeClr val="bg1"/>
                    </a:solidFill>
                    <a:latin typeface="+mj-lt"/>
                  </a:rPr>
                  <a:t> = </a:t>
                </a:r>
                <a:r>
                  <a:rPr lang="en-IN" sz="2800" i="1" dirty="0">
                    <a:solidFill>
                      <a:schemeClr val="bg1"/>
                    </a:solidFill>
                    <a:latin typeface="+mj-lt"/>
                  </a:rPr>
                  <a:t>C</a:t>
                </a:r>
                <a:r>
                  <a:rPr lang="en-IN" sz="28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IN" sz="2800" i="1" dirty="0">
                    <a:solidFill>
                      <a:schemeClr val="bg1"/>
                    </a:solidFill>
                    <a:latin typeface="+mj-lt"/>
                  </a:rPr>
                  <a:t>x</a:t>
                </a:r>
                <a:r>
                  <a:rPr lang="en-IN" sz="2800" baseline="-25000" dirty="0">
                    <a:solidFill>
                      <a:schemeClr val="bg1"/>
                    </a:solidFill>
                    <a:latin typeface="+mj-lt"/>
                  </a:rPr>
                  <a:t>1</a:t>
                </a:r>
                <a:r>
                  <a:rPr lang="en-IN" sz="2800" baseline="30000" dirty="0">
                    <a:solidFill>
                      <a:schemeClr val="bg1"/>
                    </a:solidFill>
                    <a:latin typeface="+mj-lt"/>
                  </a:rPr>
                  <a:t>m</a:t>
                </a:r>
                <a:r>
                  <a:rPr lang="en-IN" sz="28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IN" sz="2800" i="1" dirty="0">
                    <a:solidFill>
                      <a:schemeClr val="bg1"/>
                    </a:solidFill>
                    <a:latin typeface="+mj-lt"/>
                  </a:rPr>
                  <a:t>x</a:t>
                </a:r>
                <a:r>
                  <a:rPr lang="en-IN" sz="2800" baseline="-25000" dirty="0">
                    <a:solidFill>
                      <a:schemeClr val="bg1"/>
                    </a:solidFill>
                    <a:latin typeface="+mj-lt"/>
                  </a:rPr>
                  <a:t>2</a:t>
                </a:r>
                <a:r>
                  <a:rPr lang="en-IN" sz="2800" baseline="30000" dirty="0">
                    <a:solidFill>
                      <a:schemeClr val="bg1"/>
                    </a:solidFill>
                    <a:latin typeface="+mj-lt"/>
                  </a:rPr>
                  <a:t>n</a:t>
                </a:r>
              </a:p>
              <a:p>
                <a:endParaRPr lang="en-IN" sz="2800" dirty="0">
                  <a:solidFill>
                    <a:schemeClr val="bg1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N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en-IN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IN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den>
                      </m:f>
                      <m:r>
                        <a:rPr lang="en-IN" sz="28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IN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</m:d>
                      <m:d>
                        <m:dPr>
                          <m:ctrlPr>
                            <a:rPr lang="en-IN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IN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IN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IN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IN" sz="28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IN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d>
                        <m:dPr>
                          <m:ctrlPr>
                            <a:rPr lang="en-IN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IN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IN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IN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235895"/>
                <a:ext cx="6096000" cy="4076693"/>
              </a:xfrm>
              <a:prstGeom prst="rect">
                <a:avLst/>
              </a:prstGeom>
              <a:blipFill rotWithShape="1">
                <a:blip r:embed="rId2"/>
                <a:stretch>
                  <a:fillRect l="-2000" t="-149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9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3811" y="844715"/>
            <a:ext cx="7315200" cy="572703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1" i="1" dirty="0"/>
              <a:t>Example 2</a:t>
            </a:r>
          </a:p>
          <a:p>
            <a:r>
              <a:rPr lang="en-IN" sz="2000" i="1" dirty="0"/>
              <a:t>ρ</a:t>
            </a:r>
            <a:r>
              <a:rPr lang="en-IN" sz="2000" dirty="0"/>
              <a:t> = (π</a:t>
            </a:r>
            <a:r>
              <a:rPr lang="en-IN" sz="2000" i="1" dirty="0"/>
              <a:t>r</a:t>
            </a:r>
            <a:r>
              <a:rPr lang="en-IN" sz="2000" baseline="30000" dirty="0"/>
              <a:t>2</a:t>
            </a:r>
            <a:r>
              <a:rPr lang="en-IN" sz="2000" i="1" dirty="0"/>
              <a:t> V</a:t>
            </a:r>
            <a:r>
              <a:rPr lang="en-IN" sz="2000" dirty="0"/>
              <a:t>)</a:t>
            </a:r>
            <a:r>
              <a:rPr lang="en-IN" sz="2000" i="1" dirty="0"/>
              <a:t> </a:t>
            </a:r>
            <a:r>
              <a:rPr lang="en-IN" sz="2000" dirty="0"/>
              <a:t>/ (</a:t>
            </a:r>
            <a:r>
              <a:rPr lang="en-IN" sz="2000" i="1" dirty="0"/>
              <a:t>I L</a:t>
            </a:r>
            <a:r>
              <a:rPr lang="en-IN" sz="2000" dirty="0" smtClean="0"/>
              <a:t>)</a:t>
            </a:r>
          </a:p>
          <a:p>
            <a:endParaRPr lang="en-IN" sz="2000" dirty="0"/>
          </a:p>
          <a:p>
            <a:r>
              <a:rPr lang="en-IN" sz="2000" dirty="0"/>
              <a:t>Where, </a:t>
            </a:r>
            <a:r>
              <a:rPr lang="en-IN" sz="2000" i="1" dirty="0"/>
              <a:t>r </a:t>
            </a:r>
            <a:r>
              <a:rPr lang="en-IN" sz="2000" dirty="0"/>
              <a:t>is the radius and </a:t>
            </a:r>
            <a:r>
              <a:rPr lang="en-IN" sz="2000" i="1" dirty="0"/>
              <a:t>L </a:t>
            </a:r>
            <a:r>
              <a:rPr lang="en-IN" sz="2000" dirty="0"/>
              <a:t>is the length of the wire, </a:t>
            </a:r>
            <a:r>
              <a:rPr lang="en-IN" sz="2000" i="1" dirty="0"/>
              <a:t>V </a:t>
            </a:r>
            <a:r>
              <a:rPr lang="en-IN" sz="2000" dirty="0"/>
              <a:t>is the voltage and </a:t>
            </a:r>
            <a:r>
              <a:rPr lang="en-IN" sz="2000" i="1" dirty="0"/>
              <a:t>I </a:t>
            </a:r>
            <a:r>
              <a:rPr lang="en-IN" sz="2000" dirty="0"/>
              <a:t>is the current flowing through the wire. The maximum possible error in the measurement of resistivity (</a:t>
            </a:r>
            <a:r>
              <a:rPr lang="en-IN" sz="2000" dirty="0">
                <a:sym typeface="Symbol"/>
              </a:rPr>
              <a:t></a:t>
            </a:r>
            <a:r>
              <a:rPr lang="en-IN" sz="2000" i="1" dirty="0">
                <a:sym typeface="Symbol"/>
              </a:rPr>
              <a:t></a:t>
            </a:r>
            <a:r>
              <a:rPr lang="en-IN" sz="2000" dirty="0"/>
              <a:t>/</a:t>
            </a:r>
            <a:r>
              <a:rPr lang="en-IN" sz="2000" i="1" dirty="0">
                <a:sym typeface="Symbol"/>
              </a:rPr>
              <a:t></a:t>
            </a:r>
            <a:r>
              <a:rPr lang="en-IN" sz="2000" dirty="0"/>
              <a:t>) depends on the fractional uncertainties in the voltage (∆</a:t>
            </a:r>
            <a:r>
              <a:rPr lang="en-IN" sz="2000" i="1" dirty="0"/>
              <a:t>V</a:t>
            </a:r>
            <a:r>
              <a:rPr lang="en-IN" sz="2000" dirty="0"/>
              <a:t>/</a:t>
            </a:r>
            <a:r>
              <a:rPr lang="en-IN" sz="2000" i="1" dirty="0"/>
              <a:t>V</a:t>
            </a:r>
            <a:r>
              <a:rPr lang="en-IN" sz="2000" dirty="0"/>
              <a:t>), current (∆</a:t>
            </a:r>
            <a:r>
              <a:rPr lang="en-IN" sz="2000" i="1" dirty="0"/>
              <a:t>I</a:t>
            </a:r>
            <a:r>
              <a:rPr lang="en-IN" sz="2000" dirty="0"/>
              <a:t>/</a:t>
            </a:r>
            <a:r>
              <a:rPr lang="en-IN" sz="2000" i="1" dirty="0"/>
              <a:t>I</a:t>
            </a:r>
            <a:r>
              <a:rPr lang="en-IN" sz="2000" dirty="0"/>
              <a:t>), etc. and is given </a:t>
            </a:r>
            <a:r>
              <a:rPr lang="en-IN" sz="2000" dirty="0" smtClean="0"/>
              <a:t>by</a:t>
            </a:r>
          </a:p>
          <a:p>
            <a:endParaRPr lang="en-IN" sz="2000" dirty="0"/>
          </a:p>
          <a:p>
            <a:r>
              <a:rPr lang="en-IN" sz="2000" dirty="0">
                <a:sym typeface="Symbol"/>
              </a:rPr>
              <a:t></a:t>
            </a:r>
            <a:r>
              <a:rPr lang="en-IN" sz="2000" i="1" dirty="0">
                <a:sym typeface="Symbol"/>
              </a:rPr>
              <a:t></a:t>
            </a:r>
            <a:r>
              <a:rPr lang="en-IN" sz="2000" dirty="0"/>
              <a:t>/</a:t>
            </a:r>
            <a:r>
              <a:rPr lang="en-IN" sz="2000" i="1" dirty="0">
                <a:sym typeface="Symbol"/>
              </a:rPr>
              <a:t></a:t>
            </a:r>
            <a:r>
              <a:rPr lang="en-IN" sz="2000" dirty="0"/>
              <a:t> = 2 (</a:t>
            </a:r>
            <a:r>
              <a:rPr lang="en-IN" sz="2000" dirty="0">
                <a:sym typeface="Symbol"/>
              </a:rPr>
              <a:t></a:t>
            </a:r>
            <a:r>
              <a:rPr lang="en-IN" sz="2000" i="1" dirty="0"/>
              <a:t>r</a:t>
            </a:r>
            <a:r>
              <a:rPr lang="en-IN" sz="2000" dirty="0"/>
              <a:t>/</a:t>
            </a:r>
            <a:r>
              <a:rPr lang="en-IN" sz="2000" i="1" dirty="0"/>
              <a:t>r</a:t>
            </a:r>
            <a:r>
              <a:rPr lang="en-IN" sz="2000" dirty="0"/>
              <a:t>) + (</a:t>
            </a:r>
            <a:r>
              <a:rPr lang="en-IN" sz="2000" dirty="0">
                <a:sym typeface="Symbol"/>
              </a:rPr>
              <a:t></a:t>
            </a:r>
            <a:r>
              <a:rPr lang="en-IN" sz="2000" i="1" dirty="0"/>
              <a:t>l</a:t>
            </a:r>
            <a:r>
              <a:rPr lang="en-IN" sz="2000" dirty="0"/>
              <a:t>/</a:t>
            </a:r>
            <a:r>
              <a:rPr lang="en-IN" sz="2000" i="1" dirty="0"/>
              <a:t>l</a:t>
            </a:r>
            <a:r>
              <a:rPr lang="en-IN" sz="2000" dirty="0"/>
              <a:t>) + (</a:t>
            </a:r>
            <a:r>
              <a:rPr lang="en-IN" sz="2000" dirty="0">
                <a:sym typeface="Symbol"/>
              </a:rPr>
              <a:t></a:t>
            </a:r>
            <a:r>
              <a:rPr lang="en-IN" sz="2000" i="1" dirty="0"/>
              <a:t>V</a:t>
            </a:r>
            <a:r>
              <a:rPr lang="en-IN" sz="2000" dirty="0"/>
              <a:t>/</a:t>
            </a:r>
            <a:r>
              <a:rPr lang="en-IN" sz="2000" i="1" dirty="0"/>
              <a:t>V</a:t>
            </a:r>
            <a:r>
              <a:rPr lang="en-IN" sz="2000" dirty="0"/>
              <a:t>) + (</a:t>
            </a:r>
            <a:r>
              <a:rPr lang="en-IN" sz="2000" dirty="0">
                <a:sym typeface="Symbol"/>
              </a:rPr>
              <a:t></a:t>
            </a:r>
            <a:r>
              <a:rPr lang="en-IN" sz="2000" i="1" dirty="0">
                <a:sym typeface="Symbol"/>
              </a:rPr>
              <a:t>L</a:t>
            </a:r>
            <a:r>
              <a:rPr lang="en-IN" sz="2000" dirty="0"/>
              <a:t>/</a:t>
            </a:r>
            <a:r>
              <a:rPr lang="en-IN" sz="2000" i="1" dirty="0"/>
              <a:t>L</a:t>
            </a:r>
            <a:r>
              <a:rPr lang="en-IN" sz="2000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-1" y="0"/>
            <a:ext cx="12192000" cy="89835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5959642"/>
            <a:ext cx="12192000" cy="89835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35375" y="96255"/>
            <a:ext cx="32037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/>
              <a:t>Error Analysis</a:t>
            </a:r>
            <a:endParaRPr lang="en-US" sz="4000" b="1" dirty="0"/>
          </a:p>
        </p:txBody>
      </p:sp>
      <p:sp>
        <p:nvSpPr>
          <p:cNvPr id="9" name="Rectangle 8"/>
          <p:cNvSpPr/>
          <p:nvPr/>
        </p:nvSpPr>
        <p:spPr>
          <a:xfrm>
            <a:off x="0" y="898358"/>
            <a:ext cx="2213811" cy="50612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529011" y="898358"/>
            <a:ext cx="2662988" cy="50612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0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844715"/>
            <a:ext cx="12192000" cy="57270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000" dirty="0"/>
          </a:p>
        </p:txBody>
      </p:sp>
      <p:sp>
        <p:nvSpPr>
          <p:cNvPr id="3" name="Rectangle 2"/>
          <p:cNvSpPr/>
          <p:nvPr/>
        </p:nvSpPr>
        <p:spPr>
          <a:xfrm>
            <a:off x="-1" y="0"/>
            <a:ext cx="12192000" cy="89835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5959642"/>
            <a:ext cx="12192000" cy="89835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35375" y="96255"/>
            <a:ext cx="29434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Linear Fitting</a:t>
            </a:r>
            <a:endParaRPr lang="en-US" sz="40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5210" y="1556792"/>
            <a:ext cx="95871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N" dirty="0" smtClean="0"/>
              <a:t>           We use Linear Regression Fitting Method</a:t>
            </a:r>
            <a:endParaRPr lang="en-IN" dirty="0"/>
          </a:p>
        </p:txBody>
      </p:sp>
      <p:pic>
        <p:nvPicPr>
          <p:cNvPr id="12" name="Picture 2" descr="http://nptel.ac.in/courses/122104019/numerical-analysis/Rathish-kumar/least-square/oinDrawin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904" y="2564904"/>
            <a:ext cx="7914946" cy="237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14160" y="4726234"/>
            <a:ext cx="393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x</a:t>
            </a:r>
            <a:endParaRPr lang="en-IN" sz="3600" dirty="0"/>
          </a:p>
        </p:txBody>
      </p:sp>
      <p:sp>
        <p:nvSpPr>
          <p:cNvPr id="6" name="Rectangle 5"/>
          <p:cNvSpPr/>
          <p:nvPr/>
        </p:nvSpPr>
        <p:spPr>
          <a:xfrm>
            <a:off x="128337" y="2564904"/>
            <a:ext cx="5120447" cy="23744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61826" y="3092441"/>
            <a:ext cx="393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y</a:t>
            </a:r>
            <a:endParaRPr lang="en-IN" sz="360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34526" y="2564904"/>
            <a:ext cx="1732548" cy="17664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235116" y="4684295"/>
            <a:ext cx="3994484" cy="20235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20253" y="5313311"/>
            <a:ext cx="9625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latin typeface="Arial" pitchFamily="34" charset="0"/>
                <a:cs typeface="Arial" pitchFamily="34" charset="0"/>
              </a:rPr>
              <a:t>Experimental Data points may not match with theoretical prediction exactly</a:t>
            </a:r>
          </a:p>
        </p:txBody>
      </p:sp>
    </p:spTree>
    <p:extLst>
      <p:ext uri="{BB962C8B-B14F-4D97-AF65-F5344CB8AC3E}">
        <p14:creationId xmlns:p14="http://schemas.microsoft.com/office/powerpoint/2010/main" val="36887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08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61119" y="2140496"/>
            <a:ext cx="10645869" cy="2271085"/>
            <a:chOff x="0" y="96320"/>
            <a:chExt cx="8888818" cy="723014"/>
          </a:xfrm>
          <a:solidFill>
            <a:srgbClr val="00206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/>
          </p:nvSpPr>
          <p:spPr>
            <a:xfrm>
              <a:off x="0" y="96320"/>
              <a:ext cx="8123274" cy="723014"/>
            </a:xfrm>
            <a:prstGeom prst="homePlate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Chevron 4"/>
            <p:cNvSpPr/>
            <p:nvPr/>
          </p:nvSpPr>
          <p:spPr>
            <a:xfrm>
              <a:off x="8123274" y="96320"/>
              <a:ext cx="765544" cy="718326"/>
            </a:xfrm>
            <a:prstGeom prst="chevron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667429" y="2653840"/>
            <a:ext cx="42466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Instructions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95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512468"/>
            <a:ext cx="12192000" cy="57270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000" dirty="0"/>
          </a:p>
        </p:txBody>
      </p:sp>
      <p:sp>
        <p:nvSpPr>
          <p:cNvPr id="3" name="Rectangle 2"/>
          <p:cNvSpPr/>
          <p:nvPr/>
        </p:nvSpPr>
        <p:spPr>
          <a:xfrm>
            <a:off x="-1" y="0"/>
            <a:ext cx="12192000" cy="89835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5959642"/>
            <a:ext cx="12192000" cy="89835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35375" y="96255"/>
            <a:ext cx="29434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Linear Fitting</a:t>
            </a:r>
            <a:endParaRPr lang="en-US" sz="4000" b="1" dirty="0"/>
          </a:p>
        </p:txBody>
      </p:sp>
      <p:sp>
        <p:nvSpPr>
          <p:cNvPr id="16" name="Rectangle 15"/>
          <p:cNvSpPr/>
          <p:nvPr/>
        </p:nvSpPr>
        <p:spPr>
          <a:xfrm>
            <a:off x="4235116" y="4684295"/>
            <a:ext cx="3994484" cy="20235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67128" y="3185008"/>
            <a:ext cx="5343515" cy="523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Sum of the square of the residuals</a:t>
            </a:r>
            <a:endParaRPr lang="en-IN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5715887" y="4590420"/>
            <a:ext cx="1037839" cy="49476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 descr="http://nptel.ac.in/courses/122104019/numerical-analysis/Rathish-kumar/least-square/oinDrawing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9" b="10861"/>
          <a:stretch/>
        </p:blipFill>
        <p:spPr bwMode="auto">
          <a:xfrm>
            <a:off x="7896916" y="2056863"/>
            <a:ext cx="2494126" cy="211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8248638" y="2024779"/>
            <a:ext cx="1793700" cy="18164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995844"/>
              </p:ext>
            </p:extLst>
          </p:nvPr>
        </p:nvGraphicFramePr>
        <p:xfrm>
          <a:off x="522288" y="1384300"/>
          <a:ext cx="47720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4" imgW="1079280" imgH="241200" progId="Equation.DSMT4">
                  <p:embed/>
                </p:oleObj>
              </mc:Choice>
              <mc:Fallback>
                <p:oleObj name="Equation" r:id="rId4" imgW="1079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2288" y="1384300"/>
                        <a:ext cx="4772025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464359" y="278367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Y</a:t>
            </a:r>
            <a:endParaRPr lang="en-IN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763747" y="4376137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X</a:t>
            </a:r>
            <a:endParaRPr lang="en-IN" sz="2400" b="1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185807"/>
              </p:ext>
            </p:extLst>
          </p:nvPr>
        </p:nvGraphicFramePr>
        <p:xfrm>
          <a:off x="950938" y="4631558"/>
          <a:ext cx="3975894" cy="907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6" imgW="1892160" imgH="431640" progId="Equation.DSMT4">
                  <p:embed/>
                </p:oleObj>
              </mc:Choice>
              <mc:Fallback>
                <p:oleObj name="Equation" r:id="rId6" imgW="1892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938" y="4631558"/>
                        <a:ext cx="3975894" cy="907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117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844715"/>
            <a:ext cx="12192000" cy="57270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000" dirty="0"/>
          </a:p>
        </p:txBody>
      </p:sp>
      <p:sp>
        <p:nvSpPr>
          <p:cNvPr id="3" name="Rectangle 2"/>
          <p:cNvSpPr/>
          <p:nvPr/>
        </p:nvSpPr>
        <p:spPr>
          <a:xfrm>
            <a:off x="-1" y="0"/>
            <a:ext cx="12192000" cy="89835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5959642"/>
            <a:ext cx="12192000" cy="89835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35375" y="96255"/>
            <a:ext cx="29434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Linear Fitting</a:t>
            </a:r>
            <a:endParaRPr lang="en-US" sz="4000" b="1" dirty="0"/>
          </a:p>
        </p:txBody>
      </p:sp>
      <p:sp>
        <p:nvSpPr>
          <p:cNvPr id="16" name="Rectangle 15"/>
          <p:cNvSpPr/>
          <p:nvPr/>
        </p:nvSpPr>
        <p:spPr>
          <a:xfrm>
            <a:off x="4235116" y="4684295"/>
            <a:ext cx="3994484" cy="20235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377856" y="2026295"/>
            <a:ext cx="73706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887" y="3469650"/>
            <a:ext cx="800329" cy="75143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15887" y="4590420"/>
            <a:ext cx="1037839" cy="49476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26695" y="1328406"/>
            <a:ext cx="105636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Note that  E is a function of parameters a and b. We need to find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a,b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such that  E  is minimum.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necessary condition for E to be minimum is given by: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2221395" y="2966174"/>
            <a:ext cx="77893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gives two normal equations for which a and be could be solved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09788" y="2198901"/>
            <a:ext cx="593558" cy="64227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17" descr="http://nptel.ac.in/courses/122104019/numerical-analysis/Rathish-kumar/least-square/img38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202" y="3501008"/>
            <a:ext cx="26479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020272" y="35637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(1)</a:t>
            </a:r>
            <a:endParaRPr lang="en-IN" dirty="0"/>
          </a:p>
        </p:txBody>
      </p:sp>
      <p:pic>
        <p:nvPicPr>
          <p:cNvPr id="34" name="Picture 19" descr="http://nptel.ac.in/courses/122104019/numerical-analysis/Rathish-kumar/least-square/img44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929" y="4009627"/>
            <a:ext cx="21621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7020272" y="40677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(2)</a:t>
            </a:r>
            <a:endParaRPr lang="en-IN" dirty="0"/>
          </a:p>
        </p:txBody>
      </p:sp>
      <p:sp>
        <p:nvSpPr>
          <p:cNvPr id="36" name="Rectangle 35"/>
          <p:cNvSpPr/>
          <p:nvPr/>
        </p:nvSpPr>
        <p:spPr>
          <a:xfrm>
            <a:off x="5602810" y="3524230"/>
            <a:ext cx="593558" cy="64227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211325" y="4028716"/>
            <a:ext cx="593558" cy="64227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4010" y="4581128"/>
            <a:ext cx="10796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After knowing the a and b, a straight line y = ax + b could be plotted along with the data points,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Which will pass through all the data points with minimum residuals with each data points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98696" y="5383813"/>
            <a:ext cx="10212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If Function is of the form </a:t>
            </a:r>
            <a:r>
              <a:rPr lang="en-IN" i="1" dirty="0"/>
              <a:t>y </a:t>
            </a:r>
            <a:r>
              <a:rPr lang="en-IN" dirty="0"/>
              <a:t>= </a:t>
            </a:r>
            <a:r>
              <a:rPr lang="en-IN" i="1" dirty="0" err="1"/>
              <a:t>ce</a:t>
            </a:r>
            <a:r>
              <a:rPr lang="en-IN" i="1" baseline="30000" dirty="0" err="1"/>
              <a:t>x</a:t>
            </a:r>
            <a:r>
              <a:rPr lang="en-IN" dirty="0"/>
              <a:t>, then </a:t>
            </a:r>
            <a:r>
              <a:rPr lang="en-IN" i="1" dirty="0"/>
              <a:t>l</a:t>
            </a:r>
            <a:r>
              <a:rPr lang="en-IN" dirty="0"/>
              <a:t>n(</a:t>
            </a:r>
            <a:r>
              <a:rPr lang="en-IN" i="1" dirty="0"/>
              <a:t>y</a:t>
            </a:r>
            <a:r>
              <a:rPr lang="en-IN" dirty="0"/>
              <a:t>) = </a:t>
            </a:r>
            <a:r>
              <a:rPr lang="en-IN" i="1" dirty="0" err="1"/>
              <a:t>l</a:t>
            </a:r>
            <a:r>
              <a:rPr lang="en-IN" dirty="0" err="1"/>
              <a:t>n</a:t>
            </a:r>
            <a:r>
              <a:rPr lang="en-IN" i="1" dirty="0" err="1"/>
              <a:t>c</a:t>
            </a:r>
            <a:r>
              <a:rPr lang="en-IN" i="1" dirty="0"/>
              <a:t> </a:t>
            </a:r>
            <a:r>
              <a:rPr lang="en-IN" dirty="0"/>
              <a:t>+ </a:t>
            </a:r>
            <a:r>
              <a:rPr lang="en-IN" i="1" dirty="0"/>
              <a:t>x </a:t>
            </a:r>
            <a:r>
              <a:rPr lang="en-IN" dirty="0"/>
              <a:t>,so a plot of </a:t>
            </a:r>
            <a:r>
              <a:rPr lang="en-IN" i="1" dirty="0"/>
              <a:t>l</a:t>
            </a:r>
            <a:r>
              <a:rPr lang="en-IN" dirty="0"/>
              <a:t>n(</a:t>
            </a:r>
            <a:r>
              <a:rPr lang="en-IN" i="1" dirty="0"/>
              <a:t>y</a:t>
            </a:r>
            <a:r>
              <a:rPr lang="en-IN" dirty="0"/>
              <a:t>) vs </a:t>
            </a:r>
            <a:r>
              <a:rPr lang="en-IN" i="1" dirty="0"/>
              <a:t>x </a:t>
            </a:r>
            <a:r>
              <a:rPr lang="en-IN" dirty="0"/>
              <a:t>would be a straight line.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439678"/>
              </p:ext>
            </p:extLst>
          </p:nvPr>
        </p:nvGraphicFramePr>
        <p:xfrm>
          <a:off x="4647823" y="2090463"/>
          <a:ext cx="1533975" cy="73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5" imgW="825480" imgH="393480" progId="Equation.DSMT4">
                  <p:embed/>
                </p:oleObj>
              </mc:Choice>
              <mc:Fallback>
                <p:oleObj name="Equation" r:id="rId5" imgW="825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7823" y="2090463"/>
                        <a:ext cx="1533975" cy="73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035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5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0"/>
            <a:ext cx="12192000" cy="112294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5622759"/>
            <a:ext cx="12192000" cy="123524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35375" y="96255"/>
            <a:ext cx="29434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Linear Fitting</a:t>
            </a:r>
            <a:endParaRPr lang="en-US" sz="4000" b="1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377856" y="2026295"/>
            <a:ext cx="73706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3293002" y="2996951"/>
            <a:ext cx="56460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gives two normal equations for which a and be could be solved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122946"/>
            <a:ext cx="12191999" cy="44998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dirty="0"/>
              <a:t>Could be done using Scientific Calculators</a:t>
            </a:r>
          </a:p>
          <a:p>
            <a:pPr algn="ctr"/>
            <a:r>
              <a:rPr lang="en-IN" sz="2400" b="1" dirty="0"/>
              <a:t>Assignment for Submission</a:t>
            </a:r>
          </a:p>
          <a:p>
            <a:r>
              <a:rPr lang="en-IN" sz="2400" dirty="0"/>
              <a:t>1. Using the method of least squares, find an equation of the form that fits the following data: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089159"/>
              </p:ext>
            </p:extLst>
          </p:nvPr>
        </p:nvGraphicFramePr>
        <p:xfrm>
          <a:off x="1523998" y="4487520"/>
          <a:ext cx="7415100" cy="9507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5850"/>
                <a:gridCol w="1235850"/>
                <a:gridCol w="1235850"/>
                <a:gridCol w="1235850"/>
                <a:gridCol w="1235850"/>
                <a:gridCol w="1235850"/>
              </a:tblGrid>
              <a:tr h="475377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75377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bg1"/>
                          </a:solidFill>
                        </a:rPr>
                        <a:t>y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bg1"/>
                          </a:solidFill>
                        </a:rPr>
                        <a:t>10 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bg1"/>
                          </a:solidFill>
                        </a:rPr>
                        <a:t>38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5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0"/>
            <a:ext cx="12192000" cy="112294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5622759"/>
            <a:ext cx="12192000" cy="123524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35375" y="96255"/>
            <a:ext cx="10486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Hint</a:t>
            </a:r>
            <a:endParaRPr lang="en-US" sz="4000" b="1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377856" y="2026295"/>
            <a:ext cx="73706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3293002" y="2996951"/>
            <a:ext cx="56460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gives two normal equations for which a and be could be solved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9" name="Picture 2" descr="http://nptel.ac.in/courses/122104019/numerical-analysis/Rathish-kumar/least-square/rath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088" y="1239072"/>
            <a:ext cx="3609975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36030" y="4737845"/>
            <a:ext cx="10475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Use the Normal equations, Find a and b.   </a:t>
            </a:r>
          </a:p>
          <a:p>
            <a:endParaRPr lang="en-IN" dirty="0"/>
          </a:p>
          <a:p>
            <a:r>
              <a:rPr lang="en-IN" dirty="0"/>
              <a:t>Required fit is of the form y = </a:t>
            </a:r>
            <a:r>
              <a:rPr lang="en-IN" dirty="0" err="1"/>
              <a:t>ax</a:t>
            </a:r>
            <a:r>
              <a:rPr lang="en-IN" dirty="0"/>
              <a:t> + b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6065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1326" y="609600"/>
            <a:ext cx="62881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Some important links</a:t>
            </a:r>
            <a:endParaRPr lang="en-IN" sz="5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7" b="6250"/>
          <a:stretch/>
        </p:blipFill>
        <p:spPr bwMode="auto">
          <a:xfrm>
            <a:off x="900589" y="1532928"/>
            <a:ext cx="11291411" cy="532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23410" y="3962400"/>
            <a:ext cx="3144066" cy="249105"/>
          </a:xfrm>
          <a:prstGeom prst="rect">
            <a:avLst/>
          </a:prstGeom>
          <a:solidFill>
            <a:srgbClr val="1CADE4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163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1" b="6250"/>
          <a:stretch/>
        </p:blipFill>
        <p:spPr bwMode="auto">
          <a:xfrm>
            <a:off x="1" y="727237"/>
            <a:ext cx="12192000" cy="580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87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8654" y="292587"/>
            <a:ext cx="9511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dirty="0"/>
              <a:t>https://www.youtube.com/watch?v=96dCa_TkKlQ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 r="13817" b="22149"/>
          <a:stretch/>
        </p:blipFill>
        <p:spPr bwMode="auto">
          <a:xfrm>
            <a:off x="1090527" y="938918"/>
            <a:ext cx="9769642" cy="442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08213" y="5444349"/>
            <a:ext cx="103900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dirty="0">
                <a:hlinkClick r:id="rId3"/>
              </a:rPr>
              <a:t>http://172.16.1.6/index.php/2015-02-12-04-35-25</a:t>
            </a:r>
            <a:r>
              <a:rPr lang="en-IN" sz="3600" dirty="0" smtClean="0">
                <a:hlinkClick r:id="rId3"/>
              </a:rPr>
              <a:t>/</a:t>
            </a:r>
            <a:endParaRPr lang="en-IN" sz="3600" dirty="0" smtClean="0"/>
          </a:p>
          <a:p>
            <a:r>
              <a:rPr lang="en-IN" sz="3600" dirty="0" smtClean="0"/>
              <a:t>b-tech-lab-videos-</a:t>
            </a:r>
            <a:r>
              <a:rPr lang="en-IN" sz="3600" dirty="0" err="1" smtClean="0"/>
              <a:t>phy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389667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684422" y="0"/>
            <a:ext cx="9464842" cy="6857999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THANK YOU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5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379622"/>
            <a:ext cx="12192001" cy="44115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                                     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96320"/>
            <a:ext cx="8888818" cy="1154964"/>
            <a:chOff x="0" y="96320"/>
            <a:chExt cx="8888818" cy="723014"/>
          </a:xfrm>
          <a:solidFill>
            <a:srgbClr val="00206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/>
          </p:nvSpPr>
          <p:spPr>
            <a:xfrm>
              <a:off x="0" y="96320"/>
              <a:ext cx="8123274" cy="723014"/>
            </a:xfrm>
            <a:prstGeom prst="homePlate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600" b="1" dirty="0" smtClean="0"/>
                <a:t>Instructions</a:t>
              </a:r>
              <a:endParaRPr lang="en-IN" sz="3600" b="1" dirty="0"/>
            </a:p>
          </p:txBody>
        </p:sp>
        <p:sp>
          <p:nvSpPr>
            <p:cNvPr id="5" name="Chevron 4"/>
            <p:cNvSpPr/>
            <p:nvPr/>
          </p:nvSpPr>
          <p:spPr>
            <a:xfrm>
              <a:off x="8123274" y="96320"/>
              <a:ext cx="765544" cy="718326"/>
            </a:xfrm>
            <a:prstGeom prst="chevron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-1" y="1028343"/>
            <a:ext cx="12192001" cy="2319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114921" y="2113544"/>
            <a:ext cx="10250913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252058"/>
            <a:ext cx="12192000" cy="1596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807242"/>
            <a:ext cx="12192000" cy="1596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 rot="5400000" flipV="1">
            <a:off x="1944180" y="-807052"/>
            <a:ext cx="6906126" cy="8520230"/>
          </a:xfrm>
          <a:prstGeom prst="triangle">
            <a:avLst/>
          </a:prstGeom>
          <a:solidFill>
            <a:srgbClr val="0070C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22383" y="2855494"/>
            <a:ext cx="7266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 a laboratory class, you should perform the experiment, complete the calculations &amp; data analysis, and submit the report of the experiment on the same day within the laboratory slot assigned for it.</a:t>
            </a:r>
          </a:p>
        </p:txBody>
      </p:sp>
    </p:spTree>
    <p:extLst>
      <p:ext uri="{BB962C8B-B14F-4D97-AF65-F5344CB8AC3E}">
        <p14:creationId xmlns:p14="http://schemas.microsoft.com/office/powerpoint/2010/main" val="28066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379622"/>
            <a:ext cx="12192001" cy="44115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                                     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96320"/>
            <a:ext cx="8888818" cy="1154964"/>
            <a:chOff x="0" y="96320"/>
            <a:chExt cx="8888818" cy="723014"/>
          </a:xfrm>
          <a:solidFill>
            <a:srgbClr val="00206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/>
          </p:nvSpPr>
          <p:spPr>
            <a:xfrm>
              <a:off x="0" y="96320"/>
              <a:ext cx="8123274" cy="723014"/>
            </a:xfrm>
            <a:prstGeom prst="homePlate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600" b="1" dirty="0" smtClean="0"/>
                <a:t>Instructions</a:t>
              </a:r>
              <a:endParaRPr lang="en-IN" sz="3600" b="1" dirty="0"/>
            </a:p>
          </p:txBody>
        </p:sp>
        <p:sp>
          <p:nvSpPr>
            <p:cNvPr id="5" name="Chevron 4"/>
            <p:cNvSpPr/>
            <p:nvPr/>
          </p:nvSpPr>
          <p:spPr>
            <a:xfrm>
              <a:off x="8123274" y="96320"/>
              <a:ext cx="765544" cy="718326"/>
            </a:xfrm>
            <a:prstGeom prst="chevron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-1" y="1028343"/>
            <a:ext cx="12192001" cy="2319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2402" y="211354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4400" dirty="0">
                <a:solidFill>
                  <a:schemeClr val="bg1"/>
                </a:solidFill>
              </a:rPr>
              <a:t>What you should bring </a:t>
            </a:r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to </a:t>
            </a:r>
            <a:r>
              <a:rPr lang="en-US" sz="4400" dirty="0">
                <a:solidFill>
                  <a:schemeClr val="bg1"/>
                </a:solidFill>
              </a:rPr>
              <a:t>the Lab </a:t>
            </a:r>
            <a:r>
              <a:rPr lang="en-US" sz="4400" dirty="0" smtClean="0">
                <a:solidFill>
                  <a:schemeClr val="bg1"/>
                </a:solidFill>
              </a:rPr>
              <a:t>?</a:t>
            </a:r>
            <a:endParaRPr lang="en-US" sz="4400" dirty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252058"/>
            <a:ext cx="12192000" cy="1596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807242"/>
            <a:ext cx="12192000" cy="1596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13273" y="1477448"/>
            <a:ext cx="7876674" cy="421592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 </a:t>
            </a:r>
          </a:p>
          <a:p>
            <a:pPr algn="ctr"/>
            <a:r>
              <a:rPr lang="en-US" sz="2800" dirty="0"/>
              <a:t>Report sheets (A4 size paper), </a:t>
            </a:r>
          </a:p>
          <a:p>
            <a:pPr algn="ctr"/>
            <a:r>
              <a:rPr lang="en-US" sz="2800" dirty="0"/>
              <a:t>Pen, pencil, small scale, eraser, sharpener ( Keep extra)</a:t>
            </a:r>
          </a:p>
          <a:p>
            <a:pPr algn="ctr"/>
            <a:r>
              <a:rPr lang="en-US" sz="2800" dirty="0"/>
              <a:t>Instruction manual, </a:t>
            </a:r>
          </a:p>
          <a:p>
            <a:pPr algn="ctr"/>
            <a:r>
              <a:rPr lang="en-US" sz="2800" dirty="0"/>
              <a:t>Graph sheets </a:t>
            </a:r>
          </a:p>
          <a:p>
            <a:pPr algn="ctr"/>
            <a:r>
              <a:rPr lang="en-US" sz="2800" dirty="0"/>
              <a:t>Scientific calculator </a:t>
            </a:r>
          </a:p>
          <a:p>
            <a:pPr algn="ctr"/>
            <a:r>
              <a:rPr lang="en-US" sz="2800" dirty="0"/>
              <a:t>A file cover and any other stationary item required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116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379622"/>
            <a:ext cx="12192001" cy="44115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                                     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96320"/>
            <a:ext cx="8888818" cy="1154964"/>
            <a:chOff x="0" y="96320"/>
            <a:chExt cx="8888818" cy="723014"/>
          </a:xfrm>
          <a:solidFill>
            <a:srgbClr val="00206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/>
          </p:nvSpPr>
          <p:spPr>
            <a:xfrm>
              <a:off x="0" y="96320"/>
              <a:ext cx="8123274" cy="723014"/>
            </a:xfrm>
            <a:prstGeom prst="homePlate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600" b="1" dirty="0" smtClean="0"/>
                <a:t>Instructions</a:t>
              </a:r>
              <a:endParaRPr lang="en-IN" sz="3600" b="1" dirty="0"/>
            </a:p>
          </p:txBody>
        </p:sp>
        <p:sp>
          <p:nvSpPr>
            <p:cNvPr id="5" name="Chevron 4"/>
            <p:cNvSpPr/>
            <p:nvPr/>
          </p:nvSpPr>
          <p:spPr>
            <a:xfrm>
              <a:off x="8123274" y="96320"/>
              <a:ext cx="765544" cy="718326"/>
            </a:xfrm>
            <a:prstGeom prst="chevron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-1" y="1028343"/>
            <a:ext cx="12192001" cy="2319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2402" y="132748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endParaRPr lang="en-US" sz="28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How </a:t>
            </a:r>
            <a:r>
              <a:rPr lang="en-US" sz="2800" b="1" dirty="0">
                <a:solidFill>
                  <a:schemeClr val="bg1"/>
                </a:solidFill>
              </a:rPr>
              <a:t>to write the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Lab </a:t>
            </a:r>
            <a:r>
              <a:rPr lang="en-US" sz="2800" b="1" dirty="0">
                <a:solidFill>
                  <a:schemeClr val="bg1"/>
                </a:solidFill>
              </a:rPr>
              <a:t>Report?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( Lab Report Format): 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252058"/>
            <a:ext cx="12192000" cy="1596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807242"/>
            <a:ext cx="12192000" cy="1596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84937" y="1477448"/>
            <a:ext cx="7876674" cy="421592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35650" y="1853737"/>
            <a:ext cx="7376378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Title Page: Consisting of Name, Roll No., date, lab group and title of the experiment.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Objective of the experiment,  working formula, Explain All the Symbols and 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      Parameters 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in the formula. DO NOT WRITE THE THEORY OF THE EXPERIMENT 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Neat Page Margins (Using a Scale), Figure Captions, Table Captions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Neat Experimental Sketch of the Experiment &amp; All the instruments used in the 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experiment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. LABEL ALL THE COMPONENTS OF EXPERIMENTAL APPARATUS. </a:t>
            </a:r>
          </a:p>
        </p:txBody>
      </p:sp>
    </p:spTree>
    <p:extLst>
      <p:ext uri="{BB962C8B-B14F-4D97-AF65-F5344CB8AC3E}">
        <p14:creationId xmlns:p14="http://schemas.microsoft.com/office/powerpoint/2010/main" val="176065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379622"/>
            <a:ext cx="12192001" cy="44115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                                     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96320"/>
            <a:ext cx="8888818" cy="1154964"/>
            <a:chOff x="0" y="96320"/>
            <a:chExt cx="8888818" cy="723014"/>
          </a:xfrm>
          <a:solidFill>
            <a:srgbClr val="00206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/>
          </p:nvSpPr>
          <p:spPr>
            <a:xfrm>
              <a:off x="0" y="96320"/>
              <a:ext cx="8123274" cy="723014"/>
            </a:xfrm>
            <a:prstGeom prst="homePlate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600" b="1" dirty="0" smtClean="0"/>
                <a:t>Instructions</a:t>
              </a:r>
              <a:endParaRPr lang="en-IN" sz="3600" b="1" dirty="0"/>
            </a:p>
          </p:txBody>
        </p:sp>
        <p:sp>
          <p:nvSpPr>
            <p:cNvPr id="5" name="Chevron 4"/>
            <p:cNvSpPr/>
            <p:nvPr/>
          </p:nvSpPr>
          <p:spPr>
            <a:xfrm>
              <a:off x="8123274" y="96320"/>
              <a:ext cx="765544" cy="718326"/>
            </a:xfrm>
            <a:prstGeom prst="chevron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-1" y="1028343"/>
            <a:ext cx="12192001" cy="2319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2402" y="132748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How </a:t>
            </a:r>
            <a:r>
              <a:rPr lang="en-US" sz="2800" b="1" dirty="0">
                <a:solidFill>
                  <a:schemeClr val="bg1"/>
                </a:solidFill>
              </a:rPr>
              <a:t>to write the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Lab Report?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( Lab Report Format): 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252058"/>
            <a:ext cx="12192000" cy="1596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807242"/>
            <a:ext cx="12192000" cy="1596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84937" y="1477448"/>
            <a:ext cx="7876674" cy="421592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76280" y="1564981"/>
            <a:ext cx="617515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Least count of all the equipment's, constants if any to be used and the 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well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      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tabulated observations. Observation tables should be neat and self-explanatory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(Typical tabular columns have been given for some of the experiments. </a:t>
            </a:r>
            <a:endParaRPr lang="en-US" sz="1600" b="1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        You 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may make your own format). </a:t>
            </a:r>
            <a:endParaRPr lang="en-US" sz="1600" b="1" dirty="0" smtClean="0">
              <a:solidFill>
                <a:schemeClr val="bg1"/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600" b="1" dirty="0" smtClean="0">
              <a:solidFill>
                <a:schemeClr val="bg1"/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ALL 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PHYSICAL QUANTITIES IN THE TABLE SHOULD HAVE SUITABLE UNITS.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Relevant substitutions, calculations and  error analysis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SEPARATE SECTIONS FOR CALCULATIONS, PLOT ANALYSIS (FITTING ETC), </a:t>
            </a:r>
            <a:endParaRPr lang="en-US" sz="1600" b="1" dirty="0" smtClean="0">
              <a:solidFill>
                <a:schemeClr val="bg1"/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ERROR 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311639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379622"/>
            <a:ext cx="12192001" cy="44115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to write the </a:t>
            </a:r>
          </a:p>
          <a:p>
            <a:pPr algn="ctr"/>
            <a:r>
              <a:rPr lang="en-US" dirty="0"/>
              <a:t>Lab Report? </a:t>
            </a:r>
          </a:p>
          <a:p>
            <a:pPr algn="ctr"/>
            <a:r>
              <a:rPr lang="en-US" dirty="0"/>
              <a:t> ( Lab Report Format):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96320"/>
            <a:ext cx="8888818" cy="1154964"/>
            <a:chOff x="0" y="96320"/>
            <a:chExt cx="8888818" cy="723014"/>
          </a:xfrm>
          <a:solidFill>
            <a:srgbClr val="00206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/>
          </p:nvSpPr>
          <p:spPr>
            <a:xfrm>
              <a:off x="0" y="96320"/>
              <a:ext cx="8123274" cy="723014"/>
            </a:xfrm>
            <a:prstGeom prst="homePlate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600" b="1" dirty="0" smtClean="0"/>
                <a:t>Instructions</a:t>
              </a:r>
              <a:endParaRPr lang="en-IN" sz="3600" b="1" dirty="0"/>
            </a:p>
          </p:txBody>
        </p:sp>
        <p:sp>
          <p:nvSpPr>
            <p:cNvPr id="5" name="Chevron 4"/>
            <p:cNvSpPr/>
            <p:nvPr/>
          </p:nvSpPr>
          <p:spPr>
            <a:xfrm>
              <a:off x="8123274" y="96320"/>
              <a:ext cx="765544" cy="718326"/>
            </a:xfrm>
            <a:prstGeom prst="chevron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-1" y="1028343"/>
            <a:ext cx="12192001" cy="2319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2402" y="132748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252058"/>
            <a:ext cx="12192000" cy="1596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807242"/>
            <a:ext cx="12192000" cy="1596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84937" y="1477448"/>
            <a:ext cx="7876674" cy="421592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92322" y="1966031"/>
            <a:ext cx="692093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</a:rPr>
              <a:t>Results along with the error estimates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(</a:t>
            </a:r>
            <a:r>
              <a:rPr lang="en-US" sz="2000" b="1" dirty="0">
                <a:solidFill>
                  <a:schemeClr val="bg1"/>
                </a:solidFill>
              </a:rPr>
              <a:t>TAKE CARE TO PUT UNITS IN YOUR RESULTS)</a:t>
            </a: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</a:rPr>
              <a:t>RESULTS SHOULD BE HIGHLIGHTED SEPERATELY INSIDE A BOX</a:t>
            </a: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</a:rPr>
              <a:t>Sources of error(s)/suggestion(s)/comment(s).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2" y="255334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How to write the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Lab Report?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( Lab Report Format): </a:t>
            </a:r>
          </a:p>
        </p:txBody>
      </p:sp>
    </p:spTree>
    <p:extLst>
      <p:ext uri="{BB962C8B-B14F-4D97-AF65-F5344CB8AC3E}">
        <p14:creationId xmlns:p14="http://schemas.microsoft.com/office/powerpoint/2010/main" val="261431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379622"/>
            <a:ext cx="12192001" cy="44115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                                     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96320"/>
            <a:ext cx="8888818" cy="1154964"/>
            <a:chOff x="0" y="96320"/>
            <a:chExt cx="8888818" cy="723014"/>
          </a:xfrm>
          <a:solidFill>
            <a:srgbClr val="00206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/>
          </p:nvSpPr>
          <p:spPr>
            <a:xfrm>
              <a:off x="0" y="96320"/>
              <a:ext cx="8123274" cy="723014"/>
            </a:xfrm>
            <a:prstGeom prst="homePlate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600" b="1" dirty="0" smtClean="0"/>
                <a:t>Instructions</a:t>
              </a:r>
              <a:endParaRPr lang="en-IN" sz="3600" b="1" dirty="0"/>
            </a:p>
          </p:txBody>
        </p:sp>
        <p:sp>
          <p:nvSpPr>
            <p:cNvPr id="5" name="Chevron 4"/>
            <p:cNvSpPr/>
            <p:nvPr/>
          </p:nvSpPr>
          <p:spPr>
            <a:xfrm>
              <a:off x="8123274" y="96320"/>
              <a:ext cx="765544" cy="718326"/>
            </a:xfrm>
            <a:prstGeom prst="chevron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-1" y="1028343"/>
            <a:ext cx="12192001" cy="2319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2402" y="132748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252058"/>
            <a:ext cx="12192000" cy="1596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807242"/>
            <a:ext cx="12192000" cy="1596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84937" y="1477448"/>
            <a:ext cx="7876674" cy="421592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85876" y="1597065"/>
            <a:ext cx="615636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The title of the graph should be stated on the top of each graph paper.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Abscissa 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and ordinate along with the units should be mentioned clearly.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The 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scale for x-axis and y-axis should be mentioned preferably at the top </a:t>
            </a:r>
            <a:endParaRPr lang="en-US" sz="1600" b="1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right 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corner in the following manner: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X-axis: 1 smallest division = …….. (Unit) 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Y-axis: 1 smallest division = ……... (Unit)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If 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the nature of graphs shows any maxima/minima, vertical and 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horizontal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lines should be drawn from the point (of maxima/minima) meeting the x-axis and </a:t>
            </a:r>
            <a:endParaRPr lang="en-US" sz="1600" b="1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y-axis 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respectively. </a:t>
            </a:r>
            <a:endParaRPr lang="en-US" sz="1600" b="1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Write 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coordinates at the point on the axes where these two lines meet.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Plot 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the graph for linear regression line (where ever applicable).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293" y="3244334"/>
            <a:ext cx="403783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How to document  your 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Plots</a:t>
            </a:r>
            <a:r>
              <a:rPr lang="en-US" sz="3200" dirty="0">
                <a:solidFill>
                  <a:schemeClr val="bg1"/>
                </a:solidFill>
              </a:rPr>
              <a:t>/ Graphs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822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21055</TotalTime>
  <Words>1784</Words>
  <Application>Microsoft Office PowerPoint</Application>
  <PresentationFormat>Custom</PresentationFormat>
  <Paragraphs>327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Integral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Rahul Dilare</dc:creator>
  <cp:lastModifiedBy>IITP</cp:lastModifiedBy>
  <cp:revision>442</cp:revision>
  <dcterms:created xsi:type="dcterms:W3CDTF">2018-05-15T07:41:33Z</dcterms:created>
  <dcterms:modified xsi:type="dcterms:W3CDTF">2022-11-13T17:04:01Z</dcterms:modified>
</cp:coreProperties>
</file>