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56" r:id="rId14"/>
    <p:sldId id="257" r:id="rId15"/>
    <p:sldId id="258" r:id="rId16"/>
    <p:sldId id="259" r:id="rId17"/>
    <p:sldId id="260" r:id="rId18"/>
    <p:sldId id="26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4.wmf"/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6FB8-0565-4F38-B949-C7CCF42A3510}" type="datetimeFigureOut">
              <a:rPr lang="en-IN" smtClean="0"/>
              <a:t>29-01-2022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86E0-C27E-4A8C-B01B-7ABD5877A6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275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6FB8-0565-4F38-B949-C7CCF42A3510}" type="datetimeFigureOut">
              <a:rPr lang="en-IN" smtClean="0"/>
              <a:t>29-01-2022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86E0-C27E-4A8C-B01B-7ABD5877A6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6808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6FB8-0565-4F38-B949-C7CCF42A3510}" type="datetimeFigureOut">
              <a:rPr lang="en-IN" smtClean="0"/>
              <a:t>29-01-2022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86E0-C27E-4A8C-B01B-7ABD5877A6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4613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6FB8-0565-4F38-B949-C7CCF42A3510}" type="datetimeFigureOut">
              <a:rPr lang="en-IN" smtClean="0"/>
              <a:t>29-01-2022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86E0-C27E-4A8C-B01B-7ABD5877A6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6320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6FB8-0565-4F38-B949-C7CCF42A3510}" type="datetimeFigureOut">
              <a:rPr lang="en-IN" smtClean="0"/>
              <a:t>29-01-2022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86E0-C27E-4A8C-B01B-7ABD5877A6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1140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6FB8-0565-4F38-B949-C7CCF42A3510}" type="datetimeFigureOut">
              <a:rPr lang="en-IN" smtClean="0"/>
              <a:t>29-01-2022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86E0-C27E-4A8C-B01B-7ABD5877A6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6505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6FB8-0565-4F38-B949-C7CCF42A3510}" type="datetimeFigureOut">
              <a:rPr lang="en-IN" smtClean="0"/>
              <a:t>29-01-2022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86E0-C27E-4A8C-B01B-7ABD5877A6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6395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6FB8-0565-4F38-B949-C7CCF42A3510}" type="datetimeFigureOut">
              <a:rPr lang="en-IN" smtClean="0"/>
              <a:t>29-01-2022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86E0-C27E-4A8C-B01B-7ABD5877A6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3647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6FB8-0565-4F38-B949-C7CCF42A3510}" type="datetimeFigureOut">
              <a:rPr lang="en-IN" smtClean="0"/>
              <a:t>29-01-2022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86E0-C27E-4A8C-B01B-7ABD5877A6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9424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6FB8-0565-4F38-B949-C7CCF42A3510}" type="datetimeFigureOut">
              <a:rPr lang="en-IN" smtClean="0"/>
              <a:t>29-01-2022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86E0-C27E-4A8C-B01B-7ABD5877A6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9232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6FB8-0565-4F38-B949-C7CCF42A3510}" type="datetimeFigureOut">
              <a:rPr lang="en-IN" smtClean="0"/>
              <a:t>29-01-2022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86E0-C27E-4A8C-B01B-7ABD5877A6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934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B6FB8-0565-4F38-B949-C7CCF42A3510}" type="datetimeFigureOut">
              <a:rPr lang="en-IN" smtClean="0"/>
              <a:t>29-01-2022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486E0-C27E-4A8C-B01B-7ABD5877A66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6209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5.wmf"/><Relationship Id="rId9" Type="http://schemas.openxmlformats.org/officeDocument/2006/relationships/image" Target="../media/image26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9.png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3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gif"/><Relationship Id="rId4" Type="http://schemas.openxmlformats.org/officeDocument/2006/relationships/image" Target="../media/image4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4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4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Quiz 3 Solutions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412711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8">
            <a:extLst>
              <a:ext uri="{FF2B5EF4-FFF2-40B4-BE49-F238E27FC236}">
                <a16:creationId xmlns:a16="http://schemas.microsoft.com/office/drawing/2014/main" id="{0A83217E-2EC0-4747-B199-E08E163AF2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38238" y="1574800"/>
          <a:ext cx="3814762" cy="175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3" imgW="1600200" imgH="736560" progId="Equation.DSMT4">
                  <p:embed/>
                </p:oleObj>
              </mc:Choice>
              <mc:Fallback>
                <p:oleObj name="Equation" r:id="rId3" imgW="1600200" imgH="736560" progId="Equation.DSMT4">
                  <p:embed/>
                  <p:pic>
                    <p:nvPicPr>
                      <p:cNvPr id="4" name="Object 8">
                        <a:extLst>
                          <a:ext uri="{FF2B5EF4-FFF2-40B4-BE49-F238E27FC236}">
                            <a16:creationId xmlns:a16="http://schemas.microsoft.com/office/drawing/2014/main" id="{0A83217E-2EC0-4747-B199-E08E163AF29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8238" y="1574800"/>
                        <a:ext cx="3814762" cy="1755775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840A9DA-0272-4E90-A161-4B3CCBE0AD3E}"/>
              </a:ext>
            </a:extLst>
          </p:cNvPr>
          <p:cNvSpPr txBox="1"/>
          <p:nvPr/>
        </p:nvSpPr>
        <p:spPr>
          <a:xfrm>
            <a:off x="381000" y="796475"/>
            <a:ext cx="8906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600" b="1" dirty="0">
                <a:latin typeface="Perpetua" panose="02020502060401020303" pitchFamily="18" charset="0"/>
              </a:rPr>
              <a:t>Finding eigen vector corresponding to </a:t>
            </a:r>
            <a:r>
              <a:rPr lang="en-US" sz="3600" dirty="0">
                <a:latin typeface="Perpetua" pitchFamily="18" charset="0"/>
                <a:sym typeface="Symbol"/>
              </a:rPr>
              <a:t></a:t>
            </a:r>
            <a:r>
              <a:rPr lang="en-US" sz="3600" baseline="-25000" dirty="0">
                <a:latin typeface="Perpetua" pitchFamily="18" charset="0"/>
                <a:sym typeface="Symbol"/>
              </a:rPr>
              <a:t>3</a:t>
            </a:r>
            <a:r>
              <a:rPr lang="en-IN" sz="3600" b="1" dirty="0">
                <a:latin typeface="Perpetua" panose="02020502060401020303" pitchFamily="18" charset="0"/>
              </a:rPr>
              <a:t> =</a:t>
            </a:r>
            <a:r>
              <a:rPr lang="en-IN" sz="3600" b="1" dirty="0">
                <a:latin typeface="Perpetua" panose="02020502060401020303" pitchFamily="18" charset="0"/>
                <a:sym typeface="Symbol" panose="05050102010706020507" pitchFamily="18" charset="2"/>
              </a:rPr>
              <a:t></a:t>
            </a:r>
            <a:endParaRPr lang="en-IN" sz="3600" b="1" dirty="0">
              <a:latin typeface="Perpetua" panose="02020502060401020303" pitchFamily="18" charset="0"/>
            </a:endParaRPr>
          </a:p>
        </p:txBody>
      </p:sp>
      <p:graphicFrame>
        <p:nvGraphicFramePr>
          <p:cNvPr id="8" name="Object 8">
            <a:extLst>
              <a:ext uri="{FF2B5EF4-FFF2-40B4-BE49-F238E27FC236}">
                <a16:creationId xmlns:a16="http://schemas.microsoft.com/office/drawing/2014/main" id="{A6573BCF-EC0B-4360-ACDA-517DE95B422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10363" y="1795463"/>
          <a:ext cx="1758950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Equation" r:id="rId5" imgW="736560" imgH="482400" progId="Equation.DSMT4">
                  <p:embed/>
                </p:oleObj>
              </mc:Choice>
              <mc:Fallback>
                <p:oleObj name="Equation" r:id="rId5" imgW="736560" imgH="482400" progId="Equation.DSMT4">
                  <p:embed/>
                  <p:pic>
                    <p:nvPicPr>
                      <p:cNvPr id="8" name="Object 8">
                        <a:extLst>
                          <a:ext uri="{FF2B5EF4-FFF2-40B4-BE49-F238E27FC236}">
                            <a16:creationId xmlns:a16="http://schemas.microsoft.com/office/drawing/2014/main" id="{A6573BCF-EC0B-4360-ACDA-517DE95B422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0363" y="1795463"/>
                        <a:ext cx="1758950" cy="11493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itle 1">
            <a:extLst>
              <a:ext uri="{FF2B5EF4-FFF2-40B4-BE49-F238E27FC236}">
                <a16:creationId xmlns:a16="http://schemas.microsoft.com/office/drawing/2014/main" id="{BC9F0EF7-9E59-4565-BE29-3395BC7D09CD}"/>
              </a:ext>
            </a:extLst>
          </p:cNvPr>
          <p:cNvSpPr txBox="1">
            <a:spLocks/>
          </p:cNvSpPr>
          <p:nvPr/>
        </p:nvSpPr>
        <p:spPr>
          <a:xfrm>
            <a:off x="3382962" y="4116377"/>
            <a:ext cx="41148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Perpetua" pitchFamily="18" charset="0"/>
                <a:ea typeface="+mj-ea"/>
                <a:cs typeface="+mj-cs"/>
              </a:rPr>
              <a:t>Eigenvector corresponding to </a:t>
            </a:r>
            <a:r>
              <a:rPr lang="en-US" sz="4400" dirty="0">
                <a:solidFill>
                  <a:srgbClr val="0070C0"/>
                </a:solidFill>
                <a:latin typeface="Perpetua" pitchFamily="18" charset="0"/>
                <a:sym typeface="Symbol"/>
              </a:rPr>
              <a:t></a:t>
            </a:r>
            <a:r>
              <a:rPr lang="en-US" sz="4400" baseline="-25000" dirty="0">
                <a:solidFill>
                  <a:srgbClr val="0070C0"/>
                </a:solidFill>
                <a:latin typeface="Perpetua" pitchFamily="18" charset="0"/>
                <a:sym typeface="Symbol"/>
              </a:rPr>
              <a:t>3: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Perpetua" pitchFamily="18" charset="0"/>
                <a:ea typeface="+mj-ea"/>
                <a:cs typeface="+mj-cs"/>
              </a:rPr>
              <a:t>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3" name="Object 13">
            <a:extLst>
              <a:ext uri="{FF2B5EF4-FFF2-40B4-BE49-F238E27FC236}">
                <a16:creationId xmlns:a16="http://schemas.microsoft.com/office/drawing/2014/main" id="{14844893-9A55-4A92-ADB3-0659F9EDE6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99338" y="3706813"/>
          <a:ext cx="2047875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Equation" r:id="rId7" imgW="888840" imgH="685800" progId="Equation.DSMT4">
                  <p:embed/>
                </p:oleObj>
              </mc:Choice>
              <mc:Fallback>
                <p:oleObj name="Equation" r:id="rId7" imgW="888840" imgH="685800" progId="Equation.DSMT4">
                  <p:embed/>
                  <p:pic>
                    <p:nvPicPr>
                      <p:cNvPr id="13" name="Object 13">
                        <a:extLst>
                          <a:ext uri="{FF2B5EF4-FFF2-40B4-BE49-F238E27FC236}">
                            <a16:creationId xmlns:a16="http://schemas.microsoft.com/office/drawing/2014/main" id="{14844893-9A55-4A92-ADB3-0659F9EDE6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9338" y="3706813"/>
                        <a:ext cx="2047875" cy="15811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967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BC9F0EF7-9E59-4565-BE29-3395BC7D09CD}"/>
              </a:ext>
            </a:extLst>
          </p:cNvPr>
          <p:cNvSpPr txBox="1">
            <a:spLocks/>
          </p:cNvSpPr>
          <p:nvPr/>
        </p:nvSpPr>
        <p:spPr>
          <a:xfrm>
            <a:off x="554037" y="1106477"/>
            <a:ext cx="41148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Perpetua" pitchFamily="18" charset="0"/>
                <a:ea typeface="+mj-ea"/>
                <a:cs typeface="+mj-cs"/>
              </a:rPr>
              <a:t>Eigenvectors are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3" name="Object 13">
            <a:extLst>
              <a:ext uri="{FF2B5EF4-FFF2-40B4-BE49-F238E27FC236}">
                <a16:creationId xmlns:a16="http://schemas.microsoft.com/office/drawing/2014/main" id="{14844893-9A55-4A92-ADB3-0659F9EDE6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68837" y="1106477"/>
          <a:ext cx="1666875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Equation" r:id="rId3" imgW="723600" imgH="685800" progId="Equation.DSMT4">
                  <p:embed/>
                </p:oleObj>
              </mc:Choice>
              <mc:Fallback>
                <p:oleObj name="Equation" r:id="rId3" imgW="723600" imgH="685800" progId="Equation.DSMT4">
                  <p:embed/>
                  <p:pic>
                    <p:nvPicPr>
                      <p:cNvPr id="13" name="Object 13">
                        <a:extLst>
                          <a:ext uri="{FF2B5EF4-FFF2-40B4-BE49-F238E27FC236}">
                            <a16:creationId xmlns:a16="http://schemas.microsoft.com/office/drawing/2014/main" id="{14844893-9A55-4A92-ADB3-0659F9EDE6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8837" y="1106477"/>
                        <a:ext cx="1666875" cy="15811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19331105-E308-4C64-9B9B-EDD21AB9C670}"/>
              </a:ext>
            </a:extLst>
          </p:cNvPr>
          <p:cNvSpPr txBox="1"/>
          <p:nvPr/>
        </p:nvSpPr>
        <p:spPr>
          <a:xfrm>
            <a:off x="742932" y="139869"/>
            <a:ext cx="96430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Step 4: Represent principal axes-------------1 Marks</a:t>
            </a:r>
            <a:endParaRPr lang="en-IN" sz="3600" b="1" dirty="0"/>
          </a:p>
        </p:txBody>
      </p:sp>
      <p:graphicFrame>
        <p:nvGraphicFramePr>
          <p:cNvPr id="9" name="Object 13">
            <a:extLst>
              <a:ext uri="{FF2B5EF4-FFF2-40B4-BE49-F238E27FC236}">
                <a16:creationId xmlns:a16="http://schemas.microsoft.com/office/drawing/2014/main" id="{A53D2390-C555-432F-AF41-268AD85A670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94513" y="1106477"/>
          <a:ext cx="2047875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Equation" r:id="rId5" imgW="888840" imgH="685800" progId="Equation.DSMT4">
                  <p:embed/>
                </p:oleObj>
              </mc:Choice>
              <mc:Fallback>
                <p:oleObj name="Equation" r:id="rId5" imgW="888840" imgH="685800" progId="Equation.DSMT4">
                  <p:embed/>
                  <p:pic>
                    <p:nvPicPr>
                      <p:cNvPr id="9" name="Object 13">
                        <a:extLst>
                          <a:ext uri="{FF2B5EF4-FFF2-40B4-BE49-F238E27FC236}">
                            <a16:creationId xmlns:a16="http://schemas.microsoft.com/office/drawing/2014/main" id="{A53D2390-C555-432F-AF41-268AD85A6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4513" y="1106477"/>
                        <a:ext cx="2047875" cy="15811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3">
            <a:extLst>
              <a:ext uri="{FF2B5EF4-FFF2-40B4-BE49-F238E27FC236}">
                <a16:creationId xmlns:a16="http://schemas.microsoft.com/office/drawing/2014/main" id="{B8FB85CF-6A84-406C-986C-7A337D8E6A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285288" y="1106477"/>
          <a:ext cx="1666875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Equation" r:id="rId7" imgW="723600" imgH="685800" progId="Equation.DSMT4">
                  <p:embed/>
                </p:oleObj>
              </mc:Choice>
              <mc:Fallback>
                <p:oleObj name="Equation" r:id="rId7" imgW="723600" imgH="685800" progId="Equation.DSMT4">
                  <p:embed/>
                  <p:pic>
                    <p:nvPicPr>
                      <p:cNvPr id="11" name="Object 13">
                        <a:extLst>
                          <a:ext uri="{FF2B5EF4-FFF2-40B4-BE49-F238E27FC236}">
                            <a16:creationId xmlns:a16="http://schemas.microsoft.com/office/drawing/2014/main" id="{B8FB85CF-6A84-406C-986C-7A337D8E6A6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5288" y="1106477"/>
                        <a:ext cx="1666875" cy="15811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068CBEDB-C63A-4F08-8106-78D195B61C5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63810" y="3143250"/>
            <a:ext cx="485464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706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25514-E2E6-4D7F-AB87-1E79B21420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FF0000"/>
                </a:solidFill>
              </a:rPr>
              <a:t>Question 2</a:t>
            </a:r>
          </a:p>
        </p:txBody>
      </p:sp>
    </p:spTree>
    <p:extLst>
      <p:ext uri="{BB962C8B-B14F-4D97-AF65-F5344CB8AC3E}">
        <p14:creationId xmlns:p14="http://schemas.microsoft.com/office/powerpoint/2010/main" val="4040376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774" t="4204" r="3378" b="3119"/>
          <a:stretch/>
        </p:blipFill>
        <p:spPr>
          <a:xfrm>
            <a:off x="1724297" y="182879"/>
            <a:ext cx="8085909" cy="570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727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31920" y="3920180"/>
            <a:ext cx="2819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Step 1 MI of cylinder region</a:t>
            </a:r>
            <a:endParaRPr lang="en-IN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2397" y="1374048"/>
            <a:ext cx="7134225" cy="6115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9566" y="2337126"/>
            <a:ext cx="1725203" cy="1959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93709" y="2839264"/>
            <a:ext cx="685800" cy="5334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341633" y="822960"/>
            <a:ext cx="2044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From diagram given</a:t>
            </a:r>
            <a:endParaRPr lang="en-IN" dirty="0"/>
          </a:p>
        </p:txBody>
      </p:sp>
      <p:sp>
        <p:nvSpPr>
          <p:cNvPr id="10" name="Rectangle 9"/>
          <p:cNvSpPr/>
          <p:nvPr/>
        </p:nvSpPr>
        <p:spPr>
          <a:xfrm>
            <a:off x="8112034" y="2533069"/>
            <a:ext cx="2116183" cy="70652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0.5 Marks</a:t>
            </a:r>
            <a:endParaRPr lang="en-IN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09439" y="4837028"/>
            <a:ext cx="4467515" cy="778876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3278777" y="4759775"/>
            <a:ext cx="2730137" cy="9168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1873984"/>
              </p:ext>
            </p:extLst>
          </p:nvPr>
        </p:nvGraphicFramePr>
        <p:xfrm>
          <a:off x="3451225" y="4729163"/>
          <a:ext cx="2384425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7" imgW="1155600" imgH="469800" progId="Equation.DSMT4">
                  <p:embed/>
                </p:oleObj>
              </mc:Choice>
              <mc:Fallback>
                <p:oleObj name="Equation" r:id="rId7" imgW="1155600" imgH="46980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51225" y="4729163"/>
                        <a:ext cx="2384425" cy="968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9446622" y="4759775"/>
            <a:ext cx="2116183" cy="70652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0.5 Marks</a:t>
            </a:r>
            <a:endParaRPr lang="en-IN" dirty="0"/>
          </a:p>
        </p:txBody>
      </p:sp>
      <p:sp>
        <p:nvSpPr>
          <p:cNvPr id="2" name="TextBox 1"/>
          <p:cNvSpPr txBox="1"/>
          <p:nvPr/>
        </p:nvSpPr>
        <p:spPr>
          <a:xfrm>
            <a:off x="2883909" y="6060388"/>
            <a:ext cx="2457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Mass of the Cylinder M</a:t>
            </a:r>
            <a:r>
              <a:rPr lang="en-US" baseline="-25000" dirty="0"/>
              <a:t>c</a:t>
            </a:r>
            <a:endParaRPr lang="en-IN" baseline="-25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9"/>
          <a:srcRect l="77717" t="-48660" b="-1"/>
          <a:stretch/>
        </p:blipFill>
        <p:spPr>
          <a:xfrm>
            <a:off x="5337899" y="5579638"/>
            <a:ext cx="757647" cy="96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7843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2303" y="401782"/>
            <a:ext cx="6035341" cy="63341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718766" y="401782"/>
            <a:ext cx="2116183" cy="70652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0.5 Marks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4310743" y="1869311"/>
            <a:ext cx="3212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Step 2 MI of hemispherical caps</a:t>
            </a:r>
            <a:endParaRPr lang="en-IN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553" y="2859269"/>
            <a:ext cx="2190750" cy="16097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95168" y="2859269"/>
            <a:ext cx="4352354" cy="64960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9718766" y="4409648"/>
            <a:ext cx="2116183" cy="70652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0.5 Marks</a:t>
            </a:r>
            <a:endParaRPr lang="en-IN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0907" y="4468994"/>
            <a:ext cx="4678131" cy="587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30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52206" y="732843"/>
            <a:ext cx="5219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Step 3  </a:t>
            </a:r>
            <a:r>
              <a:rPr lang="en-US" b="1" dirty="0" err="1"/>
              <a:t>I</a:t>
            </a:r>
            <a:r>
              <a:rPr lang="en-US" b="1" baseline="-25000" dirty="0" err="1"/>
              <a:t>xx</a:t>
            </a:r>
            <a:r>
              <a:rPr lang="en-US" b="1" dirty="0"/>
              <a:t> and </a:t>
            </a:r>
            <a:r>
              <a:rPr lang="en-US" b="1" dirty="0" err="1"/>
              <a:t>I</a:t>
            </a:r>
            <a:r>
              <a:rPr lang="en-US" b="1" baseline="-25000" dirty="0" err="1"/>
              <a:t>zz</a:t>
            </a:r>
            <a:r>
              <a:rPr lang="en-US" b="1" dirty="0"/>
              <a:t> about the CM of hemispherical caps</a:t>
            </a:r>
            <a:endParaRPr lang="en-IN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2411" y="1505495"/>
            <a:ext cx="2839032" cy="207372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0598" y="3458867"/>
            <a:ext cx="5701050" cy="24071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5397" y="2044539"/>
            <a:ext cx="2857500" cy="4191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9875520" y="5302956"/>
            <a:ext cx="2116183" cy="70652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0.5 Marks</a:t>
            </a:r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1528354" y="4872446"/>
            <a:ext cx="2032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Also M</a:t>
            </a:r>
            <a:r>
              <a:rPr lang="en-US" baseline="-25000" dirty="0"/>
              <a:t>H</a:t>
            </a:r>
            <a:r>
              <a:rPr lang="en-US" dirty="0"/>
              <a:t> is given as </a:t>
            </a:r>
            <a:endParaRPr lang="en-IN" dirty="0"/>
          </a:p>
        </p:txBody>
      </p:sp>
      <p:pic>
        <p:nvPicPr>
          <p:cNvPr id="3074" name="Picture 2" descr="eq8.gif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1" t="-21436" r="1"/>
          <a:stretch/>
        </p:blipFill>
        <p:spPr bwMode="auto">
          <a:xfrm>
            <a:off x="3408428" y="4602262"/>
            <a:ext cx="3102814" cy="639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1779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54480" y="680592"/>
            <a:ext cx="7999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Step 4: </a:t>
            </a:r>
            <a:r>
              <a:rPr lang="en-US" dirty="0"/>
              <a:t>Translate the axes from the center of mass of  hemisphere to the center of </a:t>
            </a:r>
          </a:p>
          <a:p>
            <a:r>
              <a:rPr lang="en-US" dirty="0"/>
              <a:t>mass of the whole body (capsule)</a:t>
            </a:r>
            <a:endParaRPr lang="en-IN" b="1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6785394"/>
              </p:ext>
            </p:extLst>
          </p:nvPr>
        </p:nvGraphicFramePr>
        <p:xfrm>
          <a:off x="2582500" y="1601606"/>
          <a:ext cx="7478394" cy="10683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Equation" r:id="rId3" imgW="3466800" imgH="495000" progId="Equation.DSMT4">
                  <p:embed/>
                </p:oleObj>
              </mc:Choice>
              <mc:Fallback>
                <p:oleObj name="Equation" r:id="rId3" imgW="346680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82500" y="1601606"/>
                        <a:ext cx="7478394" cy="10683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3677" y="3383279"/>
            <a:ext cx="11038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Total MI will be the sum of MIs of the Hemisphere caps + Cylinder in all the 3 directions</a:t>
            </a:r>
            <a:endParaRPr lang="en-IN" sz="2400" dirty="0"/>
          </a:p>
        </p:txBody>
      </p:sp>
      <p:sp>
        <p:nvSpPr>
          <p:cNvPr id="8" name="Rectangle 7"/>
          <p:cNvSpPr/>
          <p:nvPr/>
        </p:nvSpPr>
        <p:spPr>
          <a:xfrm>
            <a:off x="10075817" y="2316688"/>
            <a:ext cx="2116183" cy="70652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0.5 Marks</a:t>
            </a:r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3448594" y="4205015"/>
            <a:ext cx="67317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 OF THE BODY = MI OF THE CYLINDER+MI OF HEMISPHERICAL CAPS</a:t>
            </a:r>
          </a:p>
          <a:p>
            <a:endParaRPr lang="en-US" dirty="0"/>
          </a:p>
          <a:p>
            <a:r>
              <a:rPr lang="en-US" dirty="0"/>
              <a:t>As given in the problem MIs will be written in terms of M</a:t>
            </a:r>
            <a:r>
              <a:rPr lang="en-US" baseline="-25000" dirty="0"/>
              <a:t>c</a:t>
            </a:r>
            <a:r>
              <a:rPr lang="en-US" dirty="0"/>
              <a:t> and M</a:t>
            </a:r>
            <a:r>
              <a:rPr lang="en-US" baseline="-25000" dirty="0"/>
              <a:t>H</a:t>
            </a:r>
            <a:endParaRPr lang="en-IN" baseline="-250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7904306"/>
              </p:ext>
            </p:extLst>
          </p:nvPr>
        </p:nvGraphicFramePr>
        <p:xfrm>
          <a:off x="4002019" y="5377400"/>
          <a:ext cx="5551638" cy="434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Equation" r:id="rId5" imgW="2920680" imgH="228600" progId="Equation.DSMT4">
                  <p:embed/>
                </p:oleObj>
              </mc:Choice>
              <mc:Fallback>
                <p:oleObj name="Equation" r:id="rId5" imgW="29206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02019" y="5377400"/>
                        <a:ext cx="5551638" cy="4344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896169" y="6178497"/>
            <a:ext cx="383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Similarly for other components as well</a:t>
            </a: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9953897" y="5687894"/>
            <a:ext cx="2116183" cy="70652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0.5 Marks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157733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20640" y="654467"/>
            <a:ext cx="2643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Step 5 MI of Tensor</a:t>
            </a:r>
            <a:endParaRPr lang="en-IN" sz="2400" b="1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193771"/>
              </p:ext>
            </p:extLst>
          </p:nvPr>
        </p:nvGraphicFramePr>
        <p:xfrm>
          <a:off x="2845435" y="1346744"/>
          <a:ext cx="6146300" cy="1801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3" imgW="3288960" imgH="965160" progId="Equation.DSMT4">
                  <p:embed/>
                </p:oleObj>
              </mc:Choice>
              <mc:Fallback>
                <p:oleObj name="Equation" r:id="rId3" imgW="3288960" imgH="96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45435" y="1346744"/>
                        <a:ext cx="6146300" cy="18014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6326777" y="2416347"/>
            <a:ext cx="5704113" cy="73180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Reduce 1 mark if MI components are not written in terms of M</a:t>
            </a:r>
            <a:r>
              <a:rPr lang="en-US" baseline="-25000" dirty="0"/>
              <a:t>C</a:t>
            </a:r>
            <a:r>
              <a:rPr lang="en-US" dirty="0"/>
              <a:t> and M</a:t>
            </a:r>
            <a:r>
              <a:rPr lang="en-US" baseline="-25000" dirty="0"/>
              <a:t>H</a:t>
            </a:r>
            <a:r>
              <a:rPr lang="en-US" dirty="0"/>
              <a:t> </a:t>
            </a:r>
            <a:endParaRPr lang="en-IN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3941708"/>
              </p:ext>
            </p:extLst>
          </p:nvPr>
        </p:nvGraphicFramePr>
        <p:xfrm>
          <a:off x="830247" y="3789317"/>
          <a:ext cx="9734148" cy="1984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5" imgW="7226280" imgH="1473120" progId="Equation.DSMT4">
                  <p:embed/>
                </p:oleObj>
              </mc:Choice>
              <mc:Fallback>
                <p:oleObj name="Equation" r:id="rId5" imgW="7226280" imgH="1473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0247" y="3789317"/>
                        <a:ext cx="9734148" cy="19844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622664" y="5912838"/>
            <a:ext cx="5242559" cy="29201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Reduce 1 mark if MI Tensor form not written</a:t>
            </a:r>
            <a:endParaRPr lang="en-IN" dirty="0"/>
          </a:p>
        </p:txBody>
      </p:sp>
      <p:sp>
        <p:nvSpPr>
          <p:cNvPr id="11" name="Rectangle 10"/>
          <p:cNvSpPr/>
          <p:nvPr/>
        </p:nvSpPr>
        <p:spPr>
          <a:xfrm>
            <a:off x="9614262" y="5925901"/>
            <a:ext cx="2116183" cy="70652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1.5 Marks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74127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25514-E2E6-4D7F-AB87-1E79B21420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>
                <a:solidFill>
                  <a:srgbClr val="FF0000"/>
                </a:solidFill>
              </a:rPr>
              <a:t>Question 1</a:t>
            </a:r>
          </a:p>
        </p:txBody>
      </p:sp>
    </p:spTree>
    <p:extLst>
      <p:ext uri="{BB962C8B-B14F-4D97-AF65-F5344CB8AC3E}">
        <p14:creationId xmlns:p14="http://schemas.microsoft.com/office/powerpoint/2010/main" val="1279504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757954" y="2521131"/>
            <a:ext cx="12080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5 Marks</a:t>
            </a:r>
            <a:endParaRPr lang="en-IN" sz="24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E78A813-3B73-48CE-81A4-1D56EB1C7C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850" y="368300"/>
            <a:ext cx="11036300" cy="20256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AE54CE4-B737-406F-9F99-07A4AF0530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9503" y="2751963"/>
            <a:ext cx="5694744" cy="3496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444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4D4FEAA-BBC3-40C5-9FFF-8FB765A08813}"/>
              </a:ext>
            </a:extLst>
          </p:cNvPr>
          <p:cNvSpPr txBox="1"/>
          <p:nvPr/>
        </p:nvSpPr>
        <p:spPr>
          <a:xfrm>
            <a:off x="2229123" y="410348"/>
            <a:ext cx="91156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Step 1: Finding MI Matrix [I]--------------1 Marks</a:t>
            </a:r>
            <a:endParaRPr lang="en-IN" sz="3600" b="1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2C556E2-8FF9-40CD-9AC5-477B67358D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41675" y="1393825"/>
          <a:ext cx="454025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3" imgW="2171520" imgH="482400" progId="Equation.DSMT4">
                  <p:embed/>
                </p:oleObj>
              </mc:Choice>
              <mc:Fallback>
                <p:oleObj name="Equation" r:id="rId3" imgW="2171520" imgH="4824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2C556E2-8FF9-40CD-9AC5-477B67358D7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41675" y="1393825"/>
                        <a:ext cx="4540250" cy="100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17B9949-FBAB-469E-B8B7-9E596DC35E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21213" y="2514600"/>
          <a:ext cx="1779587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5" imgW="850680" imgH="393480" progId="Equation.DSMT4">
                  <p:embed/>
                </p:oleObj>
              </mc:Choice>
              <mc:Fallback>
                <p:oleObj name="Equation" r:id="rId5" imgW="850680" imgH="3934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E17B9949-FBAB-469E-B8B7-9E596DC35E7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21213" y="2514600"/>
                        <a:ext cx="1779587" cy="820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A2161104-791E-460B-A6D9-CBE9FDFC9FA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08513" y="3429000"/>
          <a:ext cx="1806575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7" imgW="863280" imgH="393480" progId="Equation.DSMT4">
                  <p:embed/>
                </p:oleObj>
              </mc:Choice>
              <mc:Fallback>
                <p:oleObj name="Equation" r:id="rId7" imgW="863280" imgH="3934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A2161104-791E-460B-A6D9-CBE9FDFC9F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08513" y="3429000"/>
                        <a:ext cx="1806575" cy="820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2259B9D9-CD63-4CB0-A46F-1C3E7CA9578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38413" y="4457700"/>
          <a:ext cx="5946775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9" imgW="2844720" imgH="482400" progId="Equation.DSMT4">
                  <p:embed/>
                </p:oleObj>
              </mc:Choice>
              <mc:Fallback>
                <p:oleObj name="Equation" r:id="rId9" imgW="2844720" imgH="4824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2259B9D9-CD63-4CB0-A46F-1C3E7CA9578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538413" y="4457700"/>
                        <a:ext cx="5946775" cy="100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701024FD-9BA5-4633-98CF-86535E4EA3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95787" y="5626915"/>
          <a:ext cx="1700213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11" imgW="812520" imgH="393480" progId="Equation.DSMT4">
                  <p:embed/>
                </p:oleObj>
              </mc:Choice>
              <mc:Fallback>
                <p:oleObj name="Equation" r:id="rId11" imgW="812520" imgH="39348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701024FD-9BA5-4633-98CF-86535E4EA3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395787" y="5626915"/>
                        <a:ext cx="1700213" cy="820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3126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2C556E2-8FF9-40CD-9AC5-477B67358D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57550" y="563462"/>
          <a:ext cx="4487863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3" imgW="2145960" imgH="482400" progId="Equation.DSMT4">
                  <p:embed/>
                </p:oleObj>
              </mc:Choice>
              <mc:Fallback>
                <p:oleObj name="Equation" r:id="rId3" imgW="2145960" imgH="4824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2C556E2-8FF9-40CD-9AC5-477B67358D7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57550" y="563462"/>
                        <a:ext cx="4487863" cy="100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17B9949-FBAB-469E-B8B7-9E596DC35E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86263" y="1684237"/>
          <a:ext cx="2230437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5" imgW="1066680" imgH="393480" progId="Equation.DSMT4">
                  <p:embed/>
                </p:oleObj>
              </mc:Choice>
              <mc:Fallback>
                <p:oleObj name="Equation" r:id="rId5" imgW="1066680" imgH="3934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E17B9949-FBAB-469E-B8B7-9E596DC35E7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86263" y="1684237"/>
                        <a:ext cx="2230437" cy="820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1D673628-73B9-453F-B376-B88EC22D9A8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39438" y="3183598"/>
          <a:ext cx="5505975" cy="2612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7" imgW="2679480" imgH="1269720" progId="Equation.DSMT4">
                  <p:embed/>
                </p:oleObj>
              </mc:Choice>
              <mc:Fallback>
                <p:oleObj name="Equation" r:id="rId7" imgW="2679480" imgH="126972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1D673628-73B9-453F-B376-B88EC22D9A8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9438" y="3183598"/>
                        <a:ext cx="5505975" cy="26122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8842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89AAFA0-F749-4014-A6E6-77477337EB6D}"/>
              </a:ext>
            </a:extLst>
          </p:cNvPr>
          <p:cNvSpPr txBox="1"/>
          <p:nvPr/>
        </p:nvSpPr>
        <p:spPr>
          <a:xfrm>
            <a:off x="1095648" y="486548"/>
            <a:ext cx="107061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Step 2: Finding diagonal MI Matrix [I]--------------1 Marks</a:t>
            </a:r>
            <a:endParaRPr lang="en-IN" sz="3600" b="1" dirty="0"/>
          </a:p>
        </p:txBody>
      </p:sp>
      <p:graphicFrame>
        <p:nvGraphicFramePr>
          <p:cNvPr id="6" name="Object 8">
            <a:extLst>
              <a:ext uri="{FF2B5EF4-FFF2-40B4-BE49-F238E27FC236}">
                <a16:creationId xmlns:a16="http://schemas.microsoft.com/office/drawing/2014/main" id="{6C27BAD6-4517-4DEF-8F85-EC3D684EAA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55713" y="1581925"/>
          <a:ext cx="4391025" cy="169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3" imgW="1841400" imgH="711000" progId="Equation.DSMT4">
                  <p:embed/>
                </p:oleObj>
              </mc:Choice>
              <mc:Fallback>
                <p:oleObj name="Equation" r:id="rId3" imgW="1841400" imgH="711000" progId="Equation.DSMT4">
                  <p:embed/>
                  <p:pic>
                    <p:nvPicPr>
                      <p:cNvPr id="6" name="Object 8">
                        <a:extLst>
                          <a:ext uri="{FF2B5EF4-FFF2-40B4-BE49-F238E27FC236}">
                            <a16:creationId xmlns:a16="http://schemas.microsoft.com/office/drawing/2014/main" id="{6C27BAD6-4517-4DEF-8F85-EC3D684EAA4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5713" y="1581925"/>
                        <a:ext cx="4391025" cy="1693862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662D353A-B4A0-438B-955D-C7D947952D6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76775" y="5811838"/>
          <a:ext cx="3543300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5" imgW="1485720" imgH="228600" progId="Equation.DSMT4">
                  <p:embed/>
                </p:oleObj>
              </mc:Choice>
              <mc:Fallback>
                <p:oleObj name="Equation" r:id="rId5" imgW="1485720" imgH="228600" progId="Equation.DSMT4">
                  <p:embed/>
                  <p:pic>
                    <p:nvPicPr>
                      <p:cNvPr id="7" name="Object 3">
                        <a:extLst>
                          <a:ext uri="{FF2B5EF4-FFF2-40B4-BE49-F238E27FC236}">
                            <a16:creationId xmlns:a16="http://schemas.microsoft.com/office/drawing/2014/main" id="{662D353A-B4A0-438B-955D-C7D947952D6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6775" y="5811838"/>
                        <a:ext cx="3543300" cy="544512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3">
            <a:extLst>
              <a:ext uri="{FF2B5EF4-FFF2-40B4-BE49-F238E27FC236}">
                <a16:creationId xmlns:a16="http://schemas.microsoft.com/office/drawing/2014/main" id="{04173248-C9DC-4B2F-AF02-D52646B3327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44738" y="3724833"/>
          <a:ext cx="660400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7" imgW="2768400" imgH="253800" progId="Equation.DSMT4">
                  <p:embed/>
                </p:oleObj>
              </mc:Choice>
              <mc:Fallback>
                <p:oleObj name="Equation" r:id="rId7" imgW="2768400" imgH="253800" progId="Equation.DSMT4">
                  <p:embed/>
                  <p:pic>
                    <p:nvPicPr>
                      <p:cNvPr id="8" name="Object 3">
                        <a:extLst>
                          <a:ext uri="{FF2B5EF4-FFF2-40B4-BE49-F238E27FC236}">
                            <a16:creationId xmlns:a16="http://schemas.microsoft.com/office/drawing/2014/main" id="{04173248-C9DC-4B2F-AF02-D52646B332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4738" y="3724833"/>
                        <a:ext cx="6604000" cy="606425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8BD7740-5042-4F95-9DAD-823534DBE775}"/>
              </a:ext>
            </a:extLst>
          </p:cNvPr>
          <p:cNvSpPr txBox="1"/>
          <p:nvPr/>
        </p:nvSpPr>
        <p:spPr>
          <a:xfrm>
            <a:off x="6882069" y="1418140"/>
            <a:ext cx="32159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4000" b="1" dirty="0">
                <a:sym typeface="Symbol" panose="05050102010706020507" pitchFamily="18" charset="2"/>
              </a:rPr>
              <a:t>=M/12=/24</a:t>
            </a:r>
            <a:endParaRPr lang="en-IN" sz="4000" b="1" dirty="0"/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F2C66ECD-FFEB-497D-BED0-957181EF6B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51238" y="4541838"/>
          <a:ext cx="436245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9" imgW="1828800" imgH="279360" progId="Equation.DSMT4">
                  <p:embed/>
                </p:oleObj>
              </mc:Choice>
              <mc:Fallback>
                <p:oleObj name="Equation" r:id="rId9" imgW="1828800" imgH="279360" progId="Equation.DSMT4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F2C66ECD-FFEB-497D-BED0-957181EF6B3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1238" y="4541838"/>
                        <a:ext cx="4362450" cy="6667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518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122C4D9-7318-43FC-B55E-09AA72246E9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82850" y="1976438"/>
          <a:ext cx="4429657" cy="231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3" imgW="1358640" imgH="711000" progId="Equation.DSMT4">
                  <p:embed/>
                </p:oleObj>
              </mc:Choice>
              <mc:Fallback>
                <p:oleObj name="Equation" r:id="rId3" imgW="1358640" imgH="7110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8122C4D9-7318-43FC-B55E-09AA72246E9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2850" y="1976438"/>
                        <a:ext cx="4429657" cy="23193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F4E5ED1-D1CE-461F-80C2-285934627496}"/>
              </a:ext>
            </a:extLst>
          </p:cNvPr>
          <p:cNvSpPr txBox="1"/>
          <p:nvPr/>
        </p:nvSpPr>
        <p:spPr>
          <a:xfrm>
            <a:off x="1095648" y="486548"/>
            <a:ext cx="51323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The diagonal MI matrix is </a:t>
            </a:r>
            <a:endParaRPr lang="en-IN" sz="3600" b="1" dirty="0"/>
          </a:p>
        </p:txBody>
      </p:sp>
    </p:spTree>
    <p:extLst>
      <p:ext uri="{BB962C8B-B14F-4D97-AF65-F5344CB8AC3E}">
        <p14:creationId xmlns:p14="http://schemas.microsoft.com/office/powerpoint/2010/main" val="1851483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8">
            <a:extLst>
              <a:ext uri="{FF2B5EF4-FFF2-40B4-BE49-F238E27FC236}">
                <a16:creationId xmlns:a16="http://schemas.microsoft.com/office/drawing/2014/main" id="{0A83217E-2EC0-4747-B199-E08E163AF2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92200" y="1574800"/>
          <a:ext cx="3906838" cy="175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3" imgW="1638000" imgH="736560" progId="Equation.DSMT4">
                  <p:embed/>
                </p:oleObj>
              </mc:Choice>
              <mc:Fallback>
                <p:oleObj name="Equation" r:id="rId3" imgW="1638000" imgH="736560" progId="Equation.DSMT4">
                  <p:embed/>
                  <p:pic>
                    <p:nvPicPr>
                      <p:cNvPr id="4" name="Object 8">
                        <a:extLst>
                          <a:ext uri="{FF2B5EF4-FFF2-40B4-BE49-F238E27FC236}">
                            <a16:creationId xmlns:a16="http://schemas.microsoft.com/office/drawing/2014/main" id="{0A83217E-2EC0-4747-B199-E08E163AF29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2200" y="1574800"/>
                        <a:ext cx="3906838" cy="1755775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840A9DA-0272-4E90-A161-4B3CCBE0AD3E}"/>
              </a:ext>
            </a:extLst>
          </p:cNvPr>
          <p:cNvSpPr txBox="1"/>
          <p:nvPr/>
        </p:nvSpPr>
        <p:spPr>
          <a:xfrm>
            <a:off x="381000" y="796475"/>
            <a:ext cx="9326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600" b="1" dirty="0">
                <a:latin typeface="Perpetua" panose="02020502060401020303" pitchFamily="18" charset="0"/>
              </a:rPr>
              <a:t>Finding eigen vector corresponding to </a:t>
            </a:r>
            <a:r>
              <a:rPr lang="en-US" sz="3600" dirty="0">
                <a:latin typeface="Perpetua" pitchFamily="18" charset="0"/>
                <a:sym typeface="Symbol"/>
              </a:rPr>
              <a:t></a:t>
            </a:r>
            <a:r>
              <a:rPr lang="en-US" sz="3600" baseline="-25000" dirty="0">
                <a:latin typeface="Perpetua" pitchFamily="18" charset="0"/>
                <a:sym typeface="Symbol"/>
              </a:rPr>
              <a:t>1</a:t>
            </a:r>
            <a:r>
              <a:rPr lang="en-IN" sz="3600" b="1" dirty="0">
                <a:latin typeface="Perpetua" panose="02020502060401020303" pitchFamily="18" charset="0"/>
              </a:rPr>
              <a:t> =4</a:t>
            </a:r>
            <a:r>
              <a:rPr lang="en-IN" sz="3600" b="1" dirty="0">
                <a:latin typeface="Perpetua" panose="02020502060401020303" pitchFamily="18" charset="0"/>
                <a:sym typeface="Symbol" panose="05050102010706020507" pitchFamily="18" charset="2"/>
              </a:rPr>
              <a:t></a:t>
            </a:r>
            <a:endParaRPr lang="en-IN" sz="3600" b="1" dirty="0">
              <a:latin typeface="Perpetua" panose="02020502060401020303" pitchFamily="18" charset="0"/>
            </a:endParaRPr>
          </a:p>
        </p:txBody>
      </p:sp>
      <p:graphicFrame>
        <p:nvGraphicFramePr>
          <p:cNvPr id="8" name="Object 8">
            <a:extLst>
              <a:ext uri="{FF2B5EF4-FFF2-40B4-BE49-F238E27FC236}">
                <a16:creationId xmlns:a16="http://schemas.microsoft.com/office/drawing/2014/main" id="{A6573BCF-EC0B-4360-ACDA-517DE95B422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92913" y="1674823"/>
          <a:ext cx="2151062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5" imgW="901440" imgH="482400" progId="Equation.DSMT4">
                  <p:embed/>
                </p:oleObj>
              </mc:Choice>
              <mc:Fallback>
                <p:oleObj name="Equation" r:id="rId5" imgW="901440" imgH="482400" progId="Equation.DSMT4">
                  <p:embed/>
                  <p:pic>
                    <p:nvPicPr>
                      <p:cNvPr id="8" name="Object 8">
                        <a:extLst>
                          <a:ext uri="{FF2B5EF4-FFF2-40B4-BE49-F238E27FC236}">
                            <a16:creationId xmlns:a16="http://schemas.microsoft.com/office/drawing/2014/main" id="{A6573BCF-EC0B-4360-ACDA-517DE95B422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2913" y="1674823"/>
                        <a:ext cx="2151062" cy="11493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itle 1">
            <a:extLst>
              <a:ext uri="{FF2B5EF4-FFF2-40B4-BE49-F238E27FC236}">
                <a16:creationId xmlns:a16="http://schemas.microsoft.com/office/drawing/2014/main" id="{BC9F0EF7-9E59-4565-BE29-3395BC7D09CD}"/>
              </a:ext>
            </a:extLst>
          </p:cNvPr>
          <p:cNvSpPr txBox="1">
            <a:spLocks/>
          </p:cNvSpPr>
          <p:nvPr/>
        </p:nvSpPr>
        <p:spPr>
          <a:xfrm>
            <a:off x="3382962" y="4116377"/>
            <a:ext cx="41148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Perpetua" pitchFamily="18" charset="0"/>
                <a:ea typeface="+mj-ea"/>
                <a:cs typeface="+mj-cs"/>
              </a:rPr>
              <a:t>Eigenvector corresponding to </a:t>
            </a:r>
            <a:r>
              <a:rPr lang="en-US" sz="4400" dirty="0">
                <a:solidFill>
                  <a:srgbClr val="0070C0"/>
                </a:solidFill>
                <a:latin typeface="Perpetua" pitchFamily="18" charset="0"/>
                <a:sym typeface="Symbol"/>
              </a:rPr>
              <a:t></a:t>
            </a:r>
            <a:r>
              <a:rPr lang="en-US" sz="4400" baseline="-25000" dirty="0">
                <a:solidFill>
                  <a:srgbClr val="0070C0"/>
                </a:solidFill>
                <a:latin typeface="Perpetua" pitchFamily="18" charset="0"/>
                <a:sym typeface="Symbol"/>
              </a:rPr>
              <a:t>1: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Perpetua" pitchFamily="18" charset="0"/>
                <a:ea typeface="+mj-ea"/>
                <a:cs typeface="+mj-cs"/>
              </a:rPr>
              <a:t>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3" name="Object 13">
            <a:extLst>
              <a:ext uri="{FF2B5EF4-FFF2-40B4-BE49-F238E27FC236}">
                <a16:creationId xmlns:a16="http://schemas.microsoft.com/office/drawing/2014/main" id="{14844893-9A55-4A92-ADB3-0659F9EDE6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89838" y="3706813"/>
          <a:ext cx="1666875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7" imgW="723600" imgH="685800" progId="Equation.DSMT4">
                  <p:embed/>
                </p:oleObj>
              </mc:Choice>
              <mc:Fallback>
                <p:oleObj name="Equation" r:id="rId7" imgW="723600" imgH="685800" progId="Equation.DSMT4">
                  <p:embed/>
                  <p:pic>
                    <p:nvPicPr>
                      <p:cNvPr id="13" name="Object 13">
                        <a:extLst>
                          <a:ext uri="{FF2B5EF4-FFF2-40B4-BE49-F238E27FC236}">
                            <a16:creationId xmlns:a16="http://schemas.microsoft.com/office/drawing/2014/main" id="{14844893-9A55-4A92-ADB3-0659F9EDE6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9838" y="3706813"/>
                        <a:ext cx="1666875" cy="15811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19331105-E308-4C64-9B9B-EDD21AB9C670}"/>
              </a:ext>
            </a:extLst>
          </p:cNvPr>
          <p:cNvSpPr txBox="1"/>
          <p:nvPr/>
        </p:nvSpPr>
        <p:spPr>
          <a:xfrm>
            <a:off x="742932" y="139869"/>
            <a:ext cx="89715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Step 3: Finding Eigen vector--------------2 Marks</a:t>
            </a:r>
            <a:endParaRPr lang="en-IN" sz="3600" b="1" dirty="0"/>
          </a:p>
        </p:txBody>
      </p:sp>
    </p:spTree>
    <p:extLst>
      <p:ext uri="{BB962C8B-B14F-4D97-AF65-F5344CB8AC3E}">
        <p14:creationId xmlns:p14="http://schemas.microsoft.com/office/powerpoint/2010/main" val="536088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8">
            <a:extLst>
              <a:ext uri="{FF2B5EF4-FFF2-40B4-BE49-F238E27FC236}">
                <a16:creationId xmlns:a16="http://schemas.microsoft.com/office/drawing/2014/main" id="{0A83217E-2EC0-4747-B199-E08E163AF2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28725" y="1574800"/>
          <a:ext cx="3633788" cy="175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3" imgW="1523880" imgH="736560" progId="Equation.DSMT4">
                  <p:embed/>
                </p:oleObj>
              </mc:Choice>
              <mc:Fallback>
                <p:oleObj name="Equation" r:id="rId3" imgW="1523880" imgH="736560" progId="Equation.DSMT4">
                  <p:embed/>
                  <p:pic>
                    <p:nvPicPr>
                      <p:cNvPr id="4" name="Object 8">
                        <a:extLst>
                          <a:ext uri="{FF2B5EF4-FFF2-40B4-BE49-F238E27FC236}">
                            <a16:creationId xmlns:a16="http://schemas.microsoft.com/office/drawing/2014/main" id="{0A83217E-2EC0-4747-B199-E08E163AF29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725" y="1574800"/>
                        <a:ext cx="3633788" cy="1755775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840A9DA-0272-4E90-A161-4B3CCBE0AD3E}"/>
              </a:ext>
            </a:extLst>
          </p:cNvPr>
          <p:cNvSpPr txBox="1"/>
          <p:nvPr/>
        </p:nvSpPr>
        <p:spPr>
          <a:xfrm>
            <a:off x="381000" y="796475"/>
            <a:ext cx="9326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600" b="1" dirty="0">
                <a:latin typeface="Perpetua" panose="02020502060401020303" pitchFamily="18" charset="0"/>
              </a:rPr>
              <a:t>Finding eigen vector corresponding to </a:t>
            </a:r>
            <a:r>
              <a:rPr lang="en-US" sz="3600" dirty="0">
                <a:latin typeface="Perpetua" pitchFamily="18" charset="0"/>
                <a:sym typeface="Symbol"/>
              </a:rPr>
              <a:t></a:t>
            </a:r>
            <a:r>
              <a:rPr lang="en-US" sz="3600" baseline="-25000" dirty="0">
                <a:latin typeface="Perpetua" pitchFamily="18" charset="0"/>
                <a:sym typeface="Symbol"/>
              </a:rPr>
              <a:t>2</a:t>
            </a:r>
            <a:r>
              <a:rPr lang="en-IN" sz="3600" b="1" dirty="0">
                <a:latin typeface="Perpetua" panose="02020502060401020303" pitchFamily="18" charset="0"/>
              </a:rPr>
              <a:t> =3</a:t>
            </a:r>
            <a:r>
              <a:rPr lang="en-IN" sz="3600" b="1" dirty="0">
                <a:latin typeface="Perpetua" panose="02020502060401020303" pitchFamily="18" charset="0"/>
                <a:sym typeface="Symbol" panose="05050102010706020507" pitchFamily="18" charset="2"/>
              </a:rPr>
              <a:t></a:t>
            </a:r>
            <a:endParaRPr lang="en-IN" sz="3600" b="1" dirty="0">
              <a:latin typeface="Perpetua" panose="02020502060401020303" pitchFamily="18" charset="0"/>
            </a:endParaRPr>
          </a:p>
        </p:txBody>
      </p:sp>
      <p:graphicFrame>
        <p:nvGraphicFramePr>
          <p:cNvPr id="8" name="Object 8">
            <a:extLst>
              <a:ext uri="{FF2B5EF4-FFF2-40B4-BE49-F238E27FC236}">
                <a16:creationId xmlns:a16="http://schemas.microsoft.com/office/drawing/2014/main" id="{A6573BCF-EC0B-4360-ACDA-517DE95B422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19875" y="1795463"/>
          <a:ext cx="1939925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Equation" r:id="rId5" imgW="812520" imgH="482400" progId="Equation.DSMT4">
                  <p:embed/>
                </p:oleObj>
              </mc:Choice>
              <mc:Fallback>
                <p:oleObj name="Equation" r:id="rId5" imgW="812520" imgH="482400" progId="Equation.DSMT4">
                  <p:embed/>
                  <p:pic>
                    <p:nvPicPr>
                      <p:cNvPr id="8" name="Object 8">
                        <a:extLst>
                          <a:ext uri="{FF2B5EF4-FFF2-40B4-BE49-F238E27FC236}">
                            <a16:creationId xmlns:a16="http://schemas.microsoft.com/office/drawing/2014/main" id="{A6573BCF-EC0B-4360-ACDA-517DE95B422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75" y="1795463"/>
                        <a:ext cx="1939925" cy="11493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itle 1">
            <a:extLst>
              <a:ext uri="{FF2B5EF4-FFF2-40B4-BE49-F238E27FC236}">
                <a16:creationId xmlns:a16="http://schemas.microsoft.com/office/drawing/2014/main" id="{BC9F0EF7-9E59-4565-BE29-3395BC7D09CD}"/>
              </a:ext>
            </a:extLst>
          </p:cNvPr>
          <p:cNvSpPr txBox="1">
            <a:spLocks/>
          </p:cNvSpPr>
          <p:nvPr/>
        </p:nvSpPr>
        <p:spPr>
          <a:xfrm>
            <a:off x="3382962" y="4116377"/>
            <a:ext cx="41148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Perpetua" pitchFamily="18" charset="0"/>
                <a:ea typeface="+mj-ea"/>
                <a:cs typeface="+mj-cs"/>
              </a:rPr>
              <a:t>Eigenvector corresponding to </a:t>
            </a:r>
            <a:r>
              <a:rPr lang="en-US" sz="4400" dirty="0">
                <a:solidFill>
                  <a:srgbClr val="0070C0"/>
                </a:solidFill>
                <a:latin typeface="Perpetua" pitchFamily="18" charset="0"/>
                <a:sym typeface="Symbol"/>
              </a:rPr>
              <a:t></a:t>
            </a:r>
            <a:r>
              <a:rPr lang="en-US" sz="4400" baseline="-25000" dirty="0">
                <a:solidFill>
                  <a:srgbClr val="0070C0"/>
                </a:solidFill>
                <a:latin typeface="Perpetua" pitchFamily="18" charset="0"/>
                <a:sym typeface="Symbol"/>
              </a:rPr>
              <a:t>2: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Perpetua" pitchFamily="18" charset="0"/>
                <a:ea typeface="+mj-ea"/>
                <a:cs typeface="+mj-cs"/>
              </a:rPr>
              <a:t>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3" name="Object 13">
            <a:extLst>
              <a:ext uri="{FF2B5EF4-FFF2-40B4-BE49-F238E27FC236}">
                <a16:creationId xmlns:a16="http://schemas.microsoft.com/office/drawing/2014/main" id="{14844893-9A55-4A92-ADB3-0659F9EDE6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89838" y="3706813"/>
          <a:ext cx="1666875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Equation" r:id="rId7" imgW="723600" imgH="685800" progId="Equation.DSMT4">
                  <p:embed/>
                </p:oleObj>
              </mc:Choice>
              <mc:Fallback>
                <p:oleObj name="Equation" r:id="rId7" imgW="723600" imgH="685800" progId="Equation.DSMT4">
                  <p:embed/>
                  <p:pic>
                    <p:nvPicPr>
                      <p:cNvPr id="13" name="Object 13">
                        <a:extLst>
                          <a:ext uri="{FF2B5EF4-FFF2-40B4-BE49-F238E27FC236}">
                            <a16:creationId xmlns:a16="http://schemas.microsoft.com/office/drawing/2014/main" id="{14844893-9A55-4A92-ADB3-0659F9EDE6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9838" y="3706813"/>
                        <a:ext cx="1666875" cy="1581150"/>
                      </a:xfrm>
                      <a:prstGeom prst="rect">
                        <a:avLst/>
                      </a:prstGeom>
                      <a:solidFill>
                        <a:srgbClr val="CC33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072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</TotalTime>
  <Words>273</Words>
  <Application>Microsoft Office PowerPoint</Application>
  <PresentationFormat>Widescreen</PresentationFormat>
  <Paragraphs>41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Perpetua</vt:lpstr>
      <vt:lpstr>Office Theme</vt:lpstr>
      <vt:lpstr>Equation</vt:lpstr>
      <vt:lpstr>MathType 5.0 Equation</vt:lpstr>
      <vt:lpstr>Quiz 3 Solutions</vt:lpstr>
      <vt:lpstr>Question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Jobin Jose</cp:lastModifiedBy>
  <cp:revision>19</cp:revision>
  <dcterms:created xsi:type="dcterms:W3CDTF">2022-01-28T12:38:23Z</dcterms:created>
  <dcterms:modified xsi:type="dcterms:W3CDTF">2022-01-29T09:05:38Z</dcterms:modified>
</cp:coreProperties>
</file>