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9" r:id="rId3"/>
    <p:sldId id="328" r:id="rId4"/>
    <p:sldId id="331" r:id="rId5"/>
    <p:sldId id="334" r:id="rId6"/>
    <p:sldId id="335" r:id="rId7"/>
    <p:sldId id="333" r:id="rId8"/>
    <p:sldId id="517" r:id="rId9"/>
    <p:sldId id="516" r:id="rId10"/>
    <p:sldId id="355" r:id="rId11"/>
    <p:sldId id="358" r:id="rId12"/>
    <p:sldId id="307" r:id="rId13"/>
    <p:sldId id="364" r:id="rId14"/>
    <p:sldId id="367" r:id="rId15"/>
    <p:sldId id="370" r:id="rId16"/>
    <p:sldId id="373" r:id="rId17"/>
    <p:sldId id="376" r:id="rId18"/>
    <p:sldId id="295" r:id="rId19"/>
    <p:sldId id="511" r:id="rId20"/>
    <p:sldId id="298" r:id="rId21"/>
    <p:sldId id="301" r:id="rId22"/>
    <p:sldId id="304" r:id="rId23"/>
    <p:sldId id="518" r:id="rId24"/>
    <p:sldId id="310" r:id="rId25"/>
    <p:sldId id="424" r:id="rId26"/>
    <p:sldId id="426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4472C4"/>
    <a:srgbClr val="ED7D31"/>
    <a:srgbClr val="2F52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2C48-8241-C033-41C0-F392DE5B02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05012A-3B10-C7A3-14A9-EFCF946BE3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05D9D6-EACA-BAA1-5526-716D8EC62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04-08-2026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2D4062-0DF4-5236-CC5A-08E91B065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1939E2-55CB-C2F2-3084-034E2D24D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01306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B2329-4ABD-E1AE-B1BE-35D715EE5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69EB09-E262-E6A3-78F7-4FBA569B24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346476-0AD6-6DD3-E31D-DF8E21423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04-08-2026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0CB31F-0897-B6F3-4B80-CCB5AD941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F4D097-ED75-898D-BF6A-E6F55FC3D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32864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024E1B-5499-0FAE-CDF6-4743BC84A2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B07BAC-B7C2-52C0-D32E-C582D13855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A5A946-0677-2CD8-556E-DE85347EB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04-08-2026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318A0-775D-32D6-A387-04A0B8F41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9A9BEA-A239-DDF4-D1EE-79CF0F37D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68630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E5A72-3204-0CDA-14E6-B0A99F338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CFF7F2-7A93-1766-E76E-D61318B8E0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A5C2A1-6E31-2E1E-3894-288A624B2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04-08-2026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96AB36-6C3B-6087-7EEF-99D4FB97B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69473A-C4D3-7FEF-2DB2-7CD38CF10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06563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64931-033E-7FE7-7666-B18FC30E2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E96B37-5EF0-AAC9-EB67-410B7DDE0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7D1BFE-944E-9175-A26E-68AEF9FC7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04-08-2026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3F8929-1A75-BAA8-3F2B-DAE084AC7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06366-6B73-083F-368E-BF28D44AE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89969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A1921-750B-C6D3-2D94-5AAB40C41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1AE2D2-8C6E-B766-F95A-7922DAB741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DFA28E-C0C7-0CD6-D4C5-A0B91988CF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8641BC-9AC6-85E0-28F2-57C62F2F4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04-08-2026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8950A0-9287-366A-05C8-7C0421CEA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8DA8DD-3B7C-65F1-4071-8EB45A2F6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4902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AA4AA-56D0-1C95-0170-A2BB9B23E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02840F-AA52-4B20-3B19-B42B83534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292467-E112-887B-CD99-E30640E4EF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545E16-5421-45B8-2627-492A76B818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975E8A-EF31-500B-6A35-5548CF16AC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E4523C-A892-3C5D-ECCF-5C71AD671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04-08-2026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B68014-9227-BD2B-9386-24043D1BC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66636D-2261-A1FF-162B-5EF8D7971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5574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3CC5A-435C-646B-6A95-DFA974093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2E0E0-7473-3837-A110-F7E1AD714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04-08-2026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8F67DF-5889-512D-BCC4-665ED8888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380CCD-0A6C-7DC9-F8B5-18F839B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7637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8BB817-CA49-CD6C-98AB-4BB993FA5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04-08-2026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A42BA4-F433-BF92-12A9-C8708E1AB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B24DD1-560B-0EC4-B3AC-A96ED8458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77598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BAF0E-E573-03F0-92DC-7D3673D96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8860D-52F7-E6E7-08B4-C86DF91AF1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4DE7CD-A016-8ABB-ABF4-0CF584210A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175B29-30DD-A005-7131-5EADD2689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04-08-2026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A169DC-632A-A254-4361-464651F8C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9132D6-C4E9-9D58-F2B8-DE11EBE32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13980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25B3C-0567-F403-14B2-A32256BF1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1B3F61-F750-9D01-A56D-271828A674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5C31AC-1170-44FC-0D1A-645EDBC34D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281BF4-A231-8690-C286-44323A4B5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04-08-2026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2527BC-9F05-E0F5-ED82-86B02B883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E3F65F-BE2D-7361-8297-BC73A2FF0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63356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2B3DE3-E19D-4E8D-F5F9-D3BFA8361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AAFAD8-9A83-49F3-A70C-8C99B3BB5E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389FFE-EFEF-7DAC-A631-A594C58C07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B57A4-3C9A-4AD5-9B87-320DA9CC1F69}" type="datetimeFigureOut">
              <a:rPr lang="en-IN" smtClean="0"/>
              <a:t>04-08-2026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A9B0D7-3A21-C92E-35A8-BB0A7ED662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6B3A71-BABA-3FA4-646A-C4D856A359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14059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5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4.wmf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.png"/><Relationship Id="rId3" Type="http://schemas.openxmlformats.org/officeDocument/2006/relationships/oleObject" Target="../embeddings/oleObject4.bin"/><Relationship Id="rId12" Type="http://schemas.openxmlformats.org/officeDocument/2006/relationships/image" Target="../media/image14.png"/><Relationship Id="rId17" Type="http://schemas.openxmlformats.org/officeDocument/2006/relationships/image" Target="../media/image8.wmf"/><Relationship Id="rId2" Type="http://schemas.openxmlformats.org/officeDocument/2006/relationships/image" Target="../media/image7.png"/><Relationship Id="rId16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13.png"/><Relationship Id="rId15" Type="http://schemas.openxmlformats.org/officeDocument/2006/relationships/image" Target="../media/image7.wmf"/><Relationship Id="rId10" Type="http://schemas.openxmlformats.org/officeDocument/2006/relationships/image" Target="../media/image12.png"/><Relationship Id="rId4" Type="http://schemas.openxmlformats.org/officeDocument/2006/relationships/image" Target="../media/image6.wmf"/><Relationship Id="rId9" Type="http://schemas.openxmlformats.org/officeDocument/2006/relationships/image" Target="../media/image11.png"/><Relationship Id="rId14" Type="http://schemas.openxmlformats.org/officeDocument/2006/relationships/oleObject" Target="../embeddings/oleObject5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8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image" Target="../media/image11.wmf"/><Relationship Id="rId7" Type="http://schemas.openxmlformats.org/officeDocument/2006/relationships/image" Target="../media/image13.w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12.wmf"/><Relationship Id="rId4" Type="http://schemas.openxmlformats.org/officeDocument/2006/relationships/oleObject" Target="../embeddings/oleObject10.bin"/><Relationship Id="rId9" Type="http://schemas.openxmlformats.org/officeDocument/2006/relationships/image" Target="../media/image14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15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7" Type="http://schemas.openxmlformats.org/officeDocument/2006/relationships/image" Target="../media/image19.wmf"/><Relationship Id="rId2" Type="http://schemas.openxmlformats.org/officeDocument/2006/relationships/oleObject" Target="../embeddings/oleObject16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18.wmf"/><Relationship Id="rId4" Type="http://schemas.openxmlformats.org/officeDocument/2006/relationships/oleObject" Target="../embeddings/oleObject17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0.wmf"/><Relationship Id="rId7" Type="http://schemas.openxmlformats.org/officeDocument/2006/relationships/image" Target="../media/image22.wmf"/><Relationship Id="rId2" Type="http://schemas.openxmlformats.org/officeDocument/2006/relationships/oleObject" Target="../embeddings/oleObject19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21.wmf"/><Relationship Id="rId10" Type="http://schemas.openxmlformats.org/officeDocument/2006/relationships/image" Target="../media/image24.wmf"/><Relationship Id="rId4" Type="http://schemas.openxmlformats.org/officeDocument/2006/relationships/oleObject" Target="../embeddings/oleObject13.bin"/><Relationship Id="rId9" Type="http://schemas.openxmlformats.org/officeDocument/2006/relationships/oleObject" Target="../embeddings/oleObject15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7" Type="http://schemas.openxmlformats.org/officeDocument/2006/relationships/image" Target="../media/image27.wmf"/><Relationship Id="rId2" Type="http://schemas.openxmlformats.org/officeDocument/2006/relationships/oleObject" Target="../embeddings/oleObject20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2.bin"/><Relationship Id="rId5" Type="http://schemas.openxmlformats.org/officeDocument/2006/relationships/image" Target="../media/image26.wmf"/><Relationship Id="rId4" Type="http://schemas.openxmlformats.org/officeDocument/2006/relationships/oleObject" Target="../embeddings/oleObject21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7" Type="http://schemas.openxmlformats.org/officeDocument/2006/relationships/image" Target="../media/image30.wmf"/><Relationship Id="rId2" Type="http://schemas.openxmlformats.org/officeDocument/2006/relationships/oleObject" Target="../embeddings/oleObject23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5.bin"/><Relationship Id="rId5" Type="http://schemas.openxmlformats.org/officeDocument/2006/relationships/image" Target="../media/image29.wmf"/><Relationship Id="rId4" Type="http://schemas.openxmlformats.org/officeDocument/2006/relationships/oleObject" Target="../embeddings/oleObject24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oleObject" Target="../embeddings/oleObject26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wmf"/><Relationship Id="rId4" Type="http://schemas.openxmlformats.org/officeDocument/2006/relationships/oleObject" Target="../embeddings/oleObject27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7" Type="http://schemas.openxmlformats.org/officeDocument/2006/relationships/image" Target="../media/image34.wmf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9.bin"/><Relationship Id="rId5" Type="http://schemas.openxmlformats.org/officeDocument/2006/relationships/image" Target="../media/image33.wmf"/><Relationship Id="rId4" Type="http://schemas.openxmlformats.org/officeDocument/2006/relationships/oleObject" Target="../embeddings/oleObject28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.bin"/><Relationship Id="rId13" Type="http://schemas.openxmlformats.org/officeDocument/2006/relationships/image" Target="../media/image8.wmf"/><Relationship Id="rId3" Type="http://schemas.openxmlformats.org/officeDocument/2006/relationships/image" Target="../media/image33.wmf"/><Relationship Id="rId7" Type="http://schemas.openxmlformats.org/officeDocument/2006/relationships/image" Target="../media/image36.wmf"/><Relationship Id="rId12" Type="http://schemas.openxmlformats.org/officeDocument/2006/relationships/oleObject" Target="../embeddings/oleObject6.bin"/><Relationship Id="rId2" Type="http://schemas.openxmlformats.org/officeDocument/2006/relationships/oleObject" Target="../embeddings/oleObject30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2.bin"/><Relationship Id="rId11" Type="http://schemas.openxmlformats.org/officeDocument/2006/relationships/image" Target="../media/image7.wmf"/><Relationship Id="rId5" Type="http://schemas.openxmlformats.org/officeDocument/2006/relationships/image" Target="../media/image35.wmf"/><Relationship Id="rId15" Type="http://schemas.openxmlformats.org/officeDocument/2006/relationships/image" Target="../media/image38.w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31.bin"/><Relationship Id="rId9" Type="http://schemas.openxmlformats.org/officeDocument/2006/relationships/image" Target="../media/image37.wmf"/><Relationship Id="rId14" Type="http://schemas.openxmlformats.org/officeDocument/2006/relationships/oleObject" Target="../embeddings/oleObject34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8.bin"/><Relationship Id="rId13" Type="http://schemas.openxmlformats.org/officeDocument/2006/relationships/image" Target="../media/image7.wmf"/><Relationship Id="rId3" Type="http://schemas.openxmlformats.org/officeDocument/2006/relationships/image" Target="../media/image39.wmf"/><Relationship Id="rId7" Type="http://schemas.openxmlformats.org/officeDocument/2006/relationships/image" Target="../media/image41.wmf"/><Relationship Id="rId12" Type="http://schemas.openxmlformats.org/officeDocument/2006/relationships/oleObject" Target="../embeddings/oleObject40.bin"/><Relationship Id="rId2" Type="http://schemas.openxmlformats.org/officeDocument/2006/relationships/oleObject" Target="../embeddings/oleObject35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7.bin"/><Relationship Id="rId11" Type="http://schemas.openxmlformats.org/officeDocument/2006/relationships/image" Target="../media/image37.wmf"/><Relationship Id="rId5" Type="http://schemas.openxmlformats.org/officeDocument/2006/relationships/image" Target="../media/image40.wmf"/><Relationship Id="rId15" Type="http://schemas.openxmlformats.org/officeDocument/2006/relationships/image" Target="../media/image8.wmf"/><Relationship Id="rId10" Type="http://schemas.openxmlformats.org/officeDocument/2006/relationships/oleObject" Target="../embeddings/oleObject39.bin"/><Relationship Id="rId4" Type="http://schemas.openxmlformats.org/officeDocument/2006/relationships/oleObject" Target="../embeddings/oleObject36.bin"/><Relationship Id="rId9" Type="http://schemas.openxmlformats.org/officeDocument/2006/relationships/image" Target="../media/image36.wmf"/><Relationship Id="rId14" Type="http://schemas.openxmlformats.org/officeDocument/2006/relationships/oleObject" Target="../embeddings/oleObject41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oleObject" Target="../embeddings/oleObject42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wmf"/><Relationship Id="rId4" Type="http://schemas.openxmlformats.org/officeDocument/2006/relationships/oleObject" Target="../embeddings/oleObject43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oleObject" Target="../embeddings/oleObject44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wmf"/><Relationship Id="rId4" Type="http://schemas.openxmlformats.org/officeDocument/2006/relationships/oleObject" Target="../embeddings/oleObject45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yogesh_2501ph27@iitp.ac.in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69673" y="1"/>
            <a:ext cx="5954002" cy="68580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600" b="1" dirty="0"/>
          </a:p>
          <a:p>
            <a:pPr algn="ctr"/>
            <a:endParaRPr lang="en-IN" sz="3600" b="1" dirty="0"/>
          </a:p>
          <a:p>
            <a:pPr algn="ctr"/>
            <a:endParaRPr lang="en-IN" sz="3600" b="1" dirty="0"/>
          </a:p>
          <a:p>
            <a:pPr algn="ctr"/>
            <a:endParaRPr lang="en-IN" sz="3600" b="1" dirty="0"/>
          </a:p>
          <a:p>
            <a:pPr algn="ctr"/>
            <a:endParaRPr lang="en-IN" sz="3600" b="1" dirty="0"/>
          </a:p>
          <a:p>
            <a:pPr algn="ctr"/>
            <a:endParaRPr lang="en-IN" sz="3600" b="1" dirty="0"/>
          </a:p>
          <a:p>
            <a:pPr algn="ctr"/>
            <a:r>
              <a:rPr lang="en-IN" sz="3200" b="1" dirty="0"/>
              <a:t>Season 5, Lecture 4 (S5,L4): </a:t>
            </a: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12EB362A-5841-5245-C4EC-22712F307F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20" b="67590"/>
          <a:stretch/>
        </p:blipFill>
        <p:spPr>
          <a:xfrm>
            <a:off x="3269673" y="0"/>
            <a:ext cx="5954002" cy="332344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269673" y="1590675"/>
            <a:ext cx="5954002" cy="2286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C4830D-3B61-5DB6-CA55-0FDD745CA9E0}"/>
              </a:ext>
            </a:extLst>
          </p:cNvPr>
          <p:cNvSpPr/>
          <p:nvPr/>
        </p:nvSpPr>
        <p:spPr>
          <a:xfrm>
            <a:off x="3269673" y="1933200"/>
            <a:ext cx="5954002" cy="116378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EP2104 Thermal physics with engineering applications</a:t>
            </a:r>
          </a:p>
          <a:p>
            <a:pPr algn="ctr"/>
            <a:r>
              <a:rPr lang="en-US" dirty="0">
                <a:latin typeface="Times New Roman" panose="02020603050405020304" pitchFamily="18" charset="0"/>
              </a:rPr>
              <a:t>3-1-0-4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153755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1951630"/>
            <a:ext cx="12192000" cy="337099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1pPr>
            <a:lvl2pPr marL="4572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2pPr>
            <a:lvl3pPr marL="9144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3pPr>
            <a:lvl4pPr marL="13716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5pPr>
            <a:lvl6pPr marL="22860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6pPr>
            <a:lvl7pPr marL="27432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7pPr>
            <a:lvl8pPr marL="32004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8pPr>
            <a:lvl9pPr marL="365760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lt1"/>
                </a:solidFill>
                <a:uLnTx/>
                <a:uFillTx/>
                <a:latin typeface="Calibri"/>
                <a:ea typeface="Arial"/>
                <a:cs typeface="Arial"/>
                <a:sym typeface="Wingdings"/>
              </a:defRPr>
            </a:lvl9pPr>
          </a:lstStyle>
          <a:p>
            <a:pPr algn="ctr"/>
            <a:r>
              <a:rPr lang="en-US" sz="4800"/>
              <a:t>Position space to Velocity space</a:t>
            </a:r>
            <a:endParaRPr lang="en-IN" sz="4800"/>
          </a:p>
        </p:txBody>
      </p:sp>
    </p:spTree>
    <p:extLst>
      <p:ext uri="{BB962C8B-B14F-4D97-AF65-F5344CB8AC3E}">
        <p14:creationId xmlns:p14="http://schemas.microsoft.com/office/powerpoint/2010/main" val="2164404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58DB8DF-1882-DD42-0292-9DF8DDD5C133}"/>
              </a:ext>
            </a:extLst>
          </p:cNvPr>
          <p:cNvCxnSpPr/>
          <p:nvPr/>
        </p:nvCxnSpPr>
        <p:spPr>
          <a:xfrm flipH="1" flipV="1">
            <a:off x="5764696" y="1694895"/>
            <a:ext cx="0" cy="225287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1E62007-6B5E-EB9E-7320-7E2DC4C5CDB0}"/>
              </a:ext>
            </a:extLst>
          </p:cNvPr>
          <p:cNvCxnSpPr/>
          <p:nvPr/>
        </p:nvCxnSpPr>
        <p:spPr>
          <a:xfrm>
            <a:off x="5764696" y="3947765"/>
            <a:ext cx="3048000" cy="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66E21AA-C98F-B86E-5977-E5D3AB9F07FC}"/>
              </a:ext>
            </a:extLst>
          </p:cNvPr>
          <p:cNvCxnSpPr/>
          <p:nvPr/>
        </p:nvCxnSpPr>
        <p:spPr>
          <a:xfrm flipH="1">
            <a:off x="4161183" y="3947765"/>
            <a:ext cx="1603513" cy="1763922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aphicFrame>
        <p:nvGraphicFramePr>
          <p:cNvPr id="7" name="Object 83">
            <a:extLst>
              <a:ext uri="{FF2B5EF4-FFF2-40B4-BE49-F238E27FC236}">
                <a16:creationId xmlns:a16="http://schemas.microsoft.com/office/drawing/2014/main" id="{D8C22BD7-DFBA-46E7-F8B3-796F6D05B34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917470" y="3500883"/>
          <a:ext cx="647700" cy="89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64880" imgH="228600" progId="Equation.DSMT4">
                  <p:embed/>
                </p:oleObj>
              </mc:Choice>
              <mc:Fallback>
                <p:oleObj name="Equation" r:id="rId2" imgW="164880" imgH="228600" progId="Equation.DSMT4">
                  <p:embed/>
                  <p:pic>
                    <p:nvPicPr>
                      <p:cNvPr id="7" name="Object 83">
                        <a:extLst>
                          <a:ext uri="{FF2B5EF4-FFF2-40B4-BE49-F238E27FC236}">
                            <a16:creationId xmlns:a16="http://schemas.microsoft.com/office/drawing/2014/main" id="{D8C22BD7-DFBA-46E7-F8B3-796F6D05B34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917470" y="3500883"/>
                        <a:ext cx="647700" cy="893763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83">
            <a:extLst>
              <a:ext uri="{FF2B5EF4-FFF2-40B4-BE49-F238E27FC236}">
                <a16:creationId xmlns:a16="http://schemas.microsoft.com/office/drawing/2014/main" id="{47CD4FDF-A497-862E-E003-9DE1F3FF906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64225" y="1171575"/>
          <a:ext cx="647700" cy="94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64880" imgH="241200" progId="Equation.DSMT4">
                  <p:embed/>
                </p:oleObj>
              </mc:Choice>
              <mc:Fallback>
                <p:oleObj name="Equation" r:id="rId4" imgW="164880" imgH="241200" progId="Equation.DSMT4">
                  <p:embed/>
                  <p:pic>
                    <p:nvPicPr>
                      <p:cNvPr id="8" name="Object 83">
                        <a:extLst>
                          <a:ext uri="{FF2B5EF4-FFF2-40B4-BE49-F238E27FC236}">
                            <a16:creationId xmlns:a16="http://schemas.microsoft.com/office/drawing/2014/main" id="{47CD4FDF-A497-862E-E003-9DE1F3FF906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864225" y="1171575"/>
                        <a:ext cx="647700" cy="942975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3">
            <a:extLst>
              <a:ext uri="{FF2B5EF4-FFF2-40B4-BE49-F238E27FC236}">
                <a16:creationId xmlns:a16="http://schemas.microsoft.com/office/drawing/2014/main" id="{97E2764F-5BF6-1880-F559-DE2AD595E74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17888" y="5389563"/>
          <a:ext cx="596900" cy="89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52280" imgH="228600" progId="Equation.DSMT4">
                  <p:embed/>
                </p:oleObj>
              </mc:Choice>
              <mc:Fallback>
                <p:oleObj name="Equation" r:id="rId6" imgW="152280" imgH="228600" progId="Equation.DSMT4">
                  <p:embed/>
                  <p:pic>
                    <p:nvPicPr>
                      <p:cNvPr id="9" name="Object 83">
                        <a:extLst>
                          <a:ext uri="{FF2B5EF4-FFF2-40B4-BE49-F238E27FC236}">
                            <a16:creationId xmlns:a16="http://schemas.microsoft.com/office/drawing/2014/main" id="{97E2764F-5BF6-1880-F559-DE2AD595E7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417888" y="5389563"/>
                        <a:ext cx="596900" cy="893762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78A5229-C7FB-1196-1320-54D5009D3CBD}"/>
              </a:ext>
            </a:extLst>
          </p:cNvPr>
          <p:cNvCxnSpPr/>
          <p:nvPr/>
        </p:nvCxnSpPr>
        <p:spPr>
          <a:xfrm flipV="1">
            <a:off x="5764696" y="2478157"/>
            <a:ext cx="1431234" cy="14696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07797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686E3D48-02FC-F9C9-A9B4-9A3EB1C07A66}"/>
              </a:ext>
            </a:extLst>
          </p:cNvPr>
          <p:cNvSpPr/>
          <p:nvPr/>
        </p:nvSpPr>
        <p:spPr>
          <a:xfrm>
            <a:off x="3167273" y="2411898"/>
            <a:ext cx="4479227" cy="4174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CCA8A19-22DC-3A23-8100-6F3C4CC66E74}"/>
              </a:ext>
            </a:extLst>
          </p:cNvPr>
          <p:cNvSpPr/>
          <p:nvPr/>
        </p:nvSpPr>
        <p:spPr>
          <a:xfrm>
            <a:off x="3392362" y="2634973"/>
            <a:ext cx="4075044" cy="375699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60DA7D4-77C0-F94D-6031-B43FF55ED18C}"/>
              </a:ext>
            </a:extLst>
          </p:cNvPr>
          <p:cNvCxnSpPr>
            <a:endCxn id="9" idx="7"/>
          </p:cNvCxnSpPr>
          <p:nvPr/>
        </p:nvCxnSpPr>
        <p:spPr>
          <a:xfrm flipV="1">
            <a:off x="5585597" y="3185172"/>
            <a:ext cx="1285033" cy="16032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245DC0C-2590-F46A-7A99-366A306DFB60}"/>
              </a:ext>
            </a:extLst>
          </p:cNvPr>
          <p:cNvCxnSpPr/>
          <p:nvPr/>
        </p:nvCxnSpPr>
        <p:spPr>
          <a:xfrm flipH="1" flipV="1">
            <a:off x="5565913" y="1896718"/>
            <a:ext cx="0" cy="29138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708782B-D8B8-E562-D03C-5DCA5FC87506}"/>
              </a:ext>
            </a:extLst>
          </p:cNvPr>
          <p:cNvCxnSpPr/>
          <p:nvPr/>
        </p:nvCxnSpPr>
        <p:spPr>
          <a:xfrm>
            <a:off x="5565913" y="4810539"/>
            <a:ext cx="348532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EB1D383-1B79-A908-26F6-2B7D41F3EA16}"/>
              </a:ext>
            </a:extLst>
          </p:cNvPr>
          <p:cNvCxnSpPr/>
          <p:nvPr/>
        </p:nvCxnSpPr>
        <p:spPr>
          <a:xfrm flipH="1">
            <a:off x="4161183" y="4810539"/>
            <a:ext cx="1404730" cy="18420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16A4A87-97AA-BA2E-8DF7-15A25787C1A2}"/>
              </a:ext>
            </a:extLst>
          </p:cNvPr>
          <p:cNvCxnSpPr/>
          <p:nvPr/>
        </p:nvCxnSpPr>
        <p:spPr>
          <a:xfrm flipV="1">
            <a:off x="6831069" y="2996414"/>
            <a:ext cx="172277" cy="24397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Arc 23">
            <a:extLst>
              <a:ext uri="{FF2B5EF4-FFF2-40B4-BE49-F238E27FC236}">
                <a16:creationId xmlns:a16="http://schemas.microsoft.com/office/drawing/2014/main" id="{D5568F32-A550-A3BD-B83E-F4191A868A58}"/>
              </a:ext>
            </a:extLst>
          </p:cNvPr>
          <p:cNvSpPr/>
          <p:nvPr/>
        </p:nvSpPr>
        <p:spPr>
          <a:xfrm>
            <a:off x="5307498" y="4346727"/>
            <a:ext cx="523460" cy="304775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272CD48-33BF-B709-4045-B6565E7C2C79}"/>
              </a:ext>
            </a:extLst>
          </p:cNvPr>
          <p:cNvCxnSpPr/>
          <p:nvPr/>
        </p:nvCxnSpPr>
        <p:spPr>
          <a:xfrm>
            <a:off x="5565913" y="4810539"/>
            <a:ext cx="1504329" cy="8284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Arc 28">
            <a:extLst>
              <a:ext uri="{FF2B5EF4-FFF2-40B4-BE49-F238E27FC236}">
                <a16:creationId xmlns:a16="http://schemas.microsoft.com/office/drawing/2014/main" id="{0ECE3579-A645-BD2C-38C2-D9743D8300C8}"/>
              </a:ext>
            </a:extLst>
          </p:cNvPr>
          <p:cNvSpPr/>
          <p:nvPr/>
        </p:nvSpPr>
        <p:spPr>
          <a:xfrm>
            <a:off x="5810869" y="4823791"/>
            <a:ext cx="145983" cy="397436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30" name="Object 29">
            <a:extLst>
              <a:ext uri="{FF2B5EF4-FFF2-40B4-BE49-F238E27FC236}">
                <a16:creationId xmlns:a16="http://schemas.microsoft.com/office/drawing/2014/main" id="{9A850EED-D25F-B28C-33A6-412EFA09AE0D}"/>
              </a:ext>
            </a:extLst>
          </p:cNvPr>
          <p:cNvSpPr txBox="1"/>
          <p:nvPr/>
        </p:nvSpPr>
        <p:spPr>
          <a:xfrm>
            <a:off x="6149007" y="3570746"/>
            <a:ext cx="354013" cy="4953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v</a:t>
            </a:r>
            <a:endParaRPr lang="en-IN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Object 30">
                <a:extLst>
                  <a:ext uri="{FF2B5EF4-FFF2-40B4-BE49-F238E27FC236}">
                    <a16:creationId xmlns:a16="http://schemas.microsoft.com/office/drawing/2014/main" id="{361A32F9-1744-0CC4-B54F-8BF9D8E7C931}"/>
                  </a:ext>
                </a:extLst>
              </p:cNvPr>
              <p:cNvSpPr txBox="1"/>
              <p:nvPr/>
            </p:nvSpPr>
            <p:spPr>
              <a:xfrm>
                <a:off x="6944451" y="3176697"/>
                <a:ext cx="423862" cy="371475"/>
              </a:xfrm>
              <a:prstGeom prst="rect">
                <a:avLst/>
              </a:prstGeom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IN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31" name="Object 30">
                <a:extLst>
                  <a:ext uri="{FF2B5EF4-FFF2-40B4-BE49-F238E27FC236}">
                    <a16:creationId xmlns:a16="http://schemas.microsoft.com/office/drawing/2014/main" id="{361A32F9-1744-0CC4-B54F-8BF9D8E7C9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4451" y="3176697"/>
                <a:ext cx="423862" cy="3714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C6FC813C-CD57-7B34-DD75-F75DC01B30B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71636" y="2475200"/>
          <a:ext cx="610178" cy="4496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41200" imgH="177480" progId="Equation.DSMT4">
                  <p:embed/>
                </p:oleObj>
              </mc:Choice>
              <mc:Fallback>
                <p:oleObj name="Equation" r:id="rId3" imgW="241200" imgH="17748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C6FC813C-CD57-7B34-DD75-F75DC01B30B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971636" y="2475200"/>
                        <a:ext cx="610178" cy="4496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C190720E-6493-A20F-0112-BB9ADFB9CFE6}"/>
              </a:ext>
            </a:extLst>
          </p:cNvPr>
          <p:cNvSpPr txBox="1"/>
          <p:nvPr/>
        </p:nvSpPr>
        <p:spPr>
          <a:xfrm>
            <a:off x="1117599" y="466036"/>
            <a:ext cx="1049527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</a:lstStyle>
          <a:p>
            <a:r>
              <a:rPr lang="en-US" sz="2000" b="1" dirty="0"/>
              <a:t>Probability of  molecules which are moving between speeds of  v and v + dv?</a:t>
            </a:r>
            <a:endParaRPr lang="en-IN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D46B53B-3B3A-28C7-B120-E8120C4A56DD}"/>
                  </a:ext>
                </a:extLst>
              </p:cNvPr>
              <p:cNvSpPr txBox="1"/>
              <p:nvPr/>
            </p:nvSpPr>
            <p:spPr>
              <a:xfrm>
                <a:off x="6831069" y="327889"/>
                <a:ext cx="6096000" cy="6164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  </m:t>
                      </m:r>
                      <m:f>
                        <m:fPr>
                          <m:ctrlPr>
                            <a:rPr lang="en-IN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N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𝑑𝑁</m:t>
                          </m:r>
                        </m:num>
                        <m:den>
                          <m:r>
                            <a:rPr lang="en-IN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m:rPr>
                          <m:nor/>
                        </m:rPr>
                        <a:rPr lang="en-IN" sz="18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D46B53B-3B3A-28C7-B120-E8120C4A56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1069" y="327889"/>
                <a:ext cx="6096000" cy="61645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Object 30">
                <a:extLst>
                  <a:ext uri="{FF2B5EF4-FFF2-40B4-BE49-F238E27FC236}">
                    <a16:creationId xmlns:a16="http://schemas.microsoft.com/office/drawing/2014/main" id="{32C0C542-9D88-86F7-EF06-F5021E49B216}"/>
                  </a:ext>
                </a:extLst>
              </p:cNvPr>
              <p:cNvSpPr txBox="1"/>
              <p:nvPr/>
            </p:nvSpPr>
            <p:spPr>
              <a:xfrm>
                <a:off x="6202578" y="1472004"/>
                <a:ext cx="423862" cy="371475"/>
              </a:xfrm>
              <a:prstGeom prst="rect">
                <a:avLst/>
              </a:prstGeom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IN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26" name="Object 30">
                <a:extLst>
                  <a:ext uri="{FF2B5EF4-FFF2-40B4-BE49-F238E27FC236}">
                    <a16:creationId xmlns:a16="http://schemas.microsoft.com/office/drawing/2014/main" id="{32C0C542-9D88-86F7-EF06-F5021E49B2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2578" y="1472004"/>
                <a:ext cx="423862" cy="3714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7567A249-2BE1-A5B3-0C4B-A542F96ADB6C}"/>
              </a:ext>
            </a:extLst>
          </p:cNvPr>
          <p:cNvSpPr txBox="1"/>
          <p:nvPr/>
        </p:nvSpPr>
        <p:spPr>
          <a:xfrm>
            <a:off x="6617266" y="1434845"/>
            <a:ext cx="558197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Thickness of the spherical shell (Note: this is not tangent)</a:t>
            </a:r>
          </a:p>
          <a:p>
            <a:endParaRPr lang="en-US" dirty="0"/>
          </a:p>
          <a:p>
            <a:r>
              <a:rPr lang="en-IN" dirty="0"/>
              <a:t> No of molecules/particles inside this shell of thickness dv</a:t>
            </a:r>
            <a:endParaRPr lang="en-US" dirty="0"/>
          </a:p>
        </p:txBody>
      </p:sp>
      <p:graphicFrame>
        <p:nvGraphicFramePr>
          <p:cNvPr id="36" name="Object 35">
            <a:extLst>
              <a:ext uri="{FF2B5EF4-FFF2-40B4-BE49-F238E27FC236}">
                <a16:creationId xmlns:a16="http://schemas.microsoft.com/office/drawing/2014/main" id="{D15C72B3-2710-8E53-789F-8A1097BA1BF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59787" y="1941115"/>
          <a:ext cx="610178" cy="4496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41200" imgH="177480" progId="Equation.DSMT4">
                  <p:embed/>
                </p:oleObj>
              </mc:Choice>
              <mc:Fallback>
                <p:oleObj name="Equation" r:id="rId3" imgW="241200" imgH="177480" progId="Equation.DSMT4">
                  <p:embed/>
                  <p:pic>
                    <p:nvPicPr>
                      <p:cNvPr id="36" name="Object 35">
                        <a:extLst>
                          <a:ext uri="{FF2B5EF4-FFF2-40B4-BE49-F238E27FC236}">
                            <a16:creationId xmlns:a16="http://schemas.microsoft.com/office/drawing/2014/main" id="{D15C72B3-2710-8E53-789F-8A1097BA1BF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159787" y="1941115"/>
                        <a:ext cx="610178" cy="4496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Object 2">
                <a:extLst>
                  <a:ext uri="{FF2B5EF4-FFF2-40B4-BE49-F238E27FC236}">
                    <a16:creationId xmlns:a16="http://schemas.microsoft.com/office/drawing/2014/main" id="{A4541F06-7B78-E5BA-CC25-5F347F36A645}"/>
                  </a:ext>
                </a:extLst>
              </p:cNvPr>
              <p:cNvSpPr txBox="1"/>
              <p:nvPr/>
            </p:nvSpPr>
            <p:spPr>
              <a:xfrm>
                <a:off x="221554" y="3147950"/>
                <a:ext cx="9623426" cy="1393825"/>
              </a:xfrm>
              <a:prstGeom prst="rect">
                <a:avLst/>
              </a:prstGeom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IN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3" name="Object 2">
                <a:extLst>
                  <a:ext uri="{FF2B5EF4-FFF2-40B4-BE49-F238E27FC236}">
                    <a16:creationId xmlns:a16="http://schemas.microsoft.com/office/drawing/2014/main" id="{A4541F06-7B78-E5BA-CC25-5F347F36A6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554" y="3147950"/>
                <a:ext cx="9623426" cy="139382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Left Brace 3">
            <a:extLst>
              <a:ext uri="{FF2B5EF4-FFF2-40B4-BE49-F238E27FC236}">
                <a16:creationId xmlns:a16="http://schemas.microsoft.com/office/drawing/2014/main" id="{22542C7F-1B1C-25D2-112F-772A5FD63BB3}"/>
              </a:ext>
            </a:extLst>
          </p:cNvPr>
          <p:cNvSpPr/>
          <p:nvPr/>
        </p:nvSpPr>
        <p:spPr>
          <a:xfrm rot="16200000" flipV="1">
            <a:off x="785481" y="3321155"/>
            <a:ext cx="489613" cy="1617468"/>
          </a:xfrm>
          <a:prstGeom prst="leftBrac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ject 4">
                <a:extLst>
                  <a:ext uri="{FF2B5EF4-FFF2-40B4-BE49-F238E27FC236}">
                    <a16:creationId xmlns:a16="http://schemas.microsoft.com/office/drawing/2014/main" id="{808E9B3E-936B-7EC8-4736-19924E2B15ED}"/>
                  </a:ext>
                </a:extLst>
              </p:cNvPr>
              <p:cNvSpPr txBox="1"/>
              <p:nvPr/>
            </p:nvSpPr>
            <p:spPr>
              <a:xfrm>
                <a:off x="58374" y="4487678"/>
                <a:ext cx="4225925" cy="954088"/>
              </a:xfrm>
              <a:prstGeom prst="rect">
                <a:avLst/>
              </a:prstGeom>
            </p:spPr>
            <p:txBody>
              <a:bodyPr>
                <a:normAutofit fontScale="85000" lnSpcReduction="2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p>
                        <m:sSupPr>
                          <m:ctrlP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𝑑𝑣</m:t>
                      </m:r>
                      <m:func>
                        <m:funcPr>
                          <m:ctrlPr>
                            <a:rPr lang="en-IN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IN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𝜑</m:t>
                      </m:r>
                    </m:oMath>
                  </m:oMathPara>
                </a14:m>
                <a:endParaRPr lang="en-US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:endParaRPr lang="en-IN" i="0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:r>
                  <a:rPr lang="en-IN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a:t>Integration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IN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5" name="Object 4">
                <a:extLst>
                  <a:ext uri="{FF2B5EF4-FFF2-40B4-BE49-F238E27FC236}">
                    <a16:creationId xmlns:a16="http://schemas.microsoft.com/office/drawing/2014/main" id="{808E9B3E-936B-7EC8-4736-19924E2B15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74" y="4487678"/>
                <a:ext cx="4225925" cy="954088"/>
              </a:xfrm>
              <a:prstGeom prst="rect">
                <a:avLst/>
              </a:prstGeom>
              <a:blipFill>
                <a:blip r:embed="rId12"/>
                <a:stretch>
                  <a:fillRect l="-577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Object 15">
                <a:extLst>
                  <a:ext uri="{FF2B5EF4-FFF2-40B4-BE49-F238E27FC236}">
                    <a16:creationId xmlns:a16="http://schemas.microsoft.com/office/drawing/2014/main" id="{9AF8A8B6-B775-D08B-F586-88D570A35229}"/>
                  </a:ext>
                </a:extLst>
              </p:cNvPr>
              <p:cNvSpPr txBox="1"/>
              <p:nvPr/>
            </p:nvSpPr>
            <p:spPr>
              <a:xfrm>
                <a:off x="0" y="5204689"/>
                <a:ext cx="9366250" cy="1743075"/>
              </a:xfrm>
              <a:prstGeom prst="rect">
                <a:avLst/>
              </a:prstGeom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m:rPr>
                          <m:nor/>
                        </m:rPr>
                        <a:rPr lang="en-IN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=4</m:t>
                      </m:r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𝑑𝑣</m:t>
                      </m:r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16" name="Object 15">
                <a:extLst>
                  <a:ext uri="{FF2B5EF4-FFF2-40B4-BE49-F238E27FC236}">
                    <a16:creationId xmlns:a16="http://schemas.microsoft.com/office/drawing/2014/main" id="{9AF8A8B6-B775-D08B-F586-88D570A352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204689"/>
                <a:ext cx="9366250" cy="17430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422431C0-F7E6-1EB4-3913-3387608EC3E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55760" y="3956020"/>
          <a:ext cx="334832" cy="4686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26720" imgH="177480" progId="Equation.DSMT4">
                  <p:embed/>
                </p:oleObj>
              </mc:Choice>
              <mc:Fallback>
                <p:oleObj name="Equation" r:id="rId14" imgW="126720" imgH="177480" progId="Equation.DSMT4">
                  <p:embed/>
                  <p:pic>
                    <p:nvPicPr>
                      <p:cNvPr id="32" name="Object 31">
                        <a:extLst>
                          <a:ext uri="{FF2B5EF4-FFF2-40B4-BE49-F238E27FC236}">
                            <a16:creationId xmlns:a16="http://schemas.microsoft.com/office/drawing/2014/main" id="{B607DF32-E4A3-4D18-6B69-E753BF8E52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5555760" y="3956020"/>
                        <a:ext cx="334832" cy="4686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12FAC07D-0DAC-CDB5-3D04-BAE3E58199B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09244" y="4697229"/>
          <a:ext cx="334963" cy="534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126720" imgH="203040" progId="Equation.DSMT4">
                  <p:embed/>
                </p:oleObj>
              </mc:Choice>
              <mc:Fallback>
                <p:oleObj name="Equation" r:id="rId16" imgW="126720" imgH="203040" progId="Equation.DSMT4">
                  <p:embed/>
                  <p:pic>
                    <p:nvPicPr>
                      <p:cNvPr id="33" name="Object 32">
                        <a:extLst>
                          <a:ext uri="{FF2B5EF4-FFF2-40B4-BE49-F238E27FC236}">
                            <a16:creationId xmlns:a16="http://schemas.microsoft.com/office/drawing/2014/main" id="{8506FA64-3719-F9D8-77BC-BF5E502305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6109244" y="4697229"/>
                        <a:ext cx="334963" cy="534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40544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529E9-56ED-5EDF-ED86-D3DB88068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224944"/>
            <a:ext cx="10515600" cy="1325563"/>
          </a:xfrm>
        </p:spPr>
        <p:txBody>
          <a:bodyPr/>
          <a:lstStyle/>
          <a:p>
            <a:r>
              <a:rPr lang="en-US" b="1" dirty="0"/>
              <a:t>Maxwell’s speed distribution function and assumption’s</a:t>
            </a:r>
            <a:endParaRPr lang="en-IN" b="1" dirty="0"/>
          </a:p>
        </p:txBody>
      </p:sp>
      <p:graphicFrame>
        <p:nvGraphicFramePr>
          <p:cNvPr id="4" name="Object 83">
            <a:extLst>
              <a:ext uri="{FF2B5EF4-FFF2-40B4-BE49-F238E27FC236}">
                <a16:creationId xmlns:a16="http://schemas.microsoft.com/office/drawing/2014/main" id="{7354EF61-9034-BAB9-125B-CFE52C14E8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29261" y="1690688"/>
          <a:ext cx="6933475" cy="6924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412720" imgH="241200" progId="Equation.DSMT4">
                  <p:embed/>
                </p:oleObj>
              </mc:Choice>
              <mc:Fallback>
                <p:oleObj name="Equation" r:id="rId2" imgW="2412720" imgH="241200" progId="Equation.DSMT4">
                  <p:embed/>
                  <p:pic>
                    <p:nvPicPr>
                      <p:cNvPr id="4" name="Object 83">
                        <a:extLst>
                          <a:ext uri="{FF2B5EF4-FFF2-40B4-BE49-F238E27FC236}">
                            <a16:creationId xmlns:a16="http://schemas.microsoft.com/office/drawing/2014/main" id="{7354EF61-9034-BAB9-125B-CFE52C14E81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629261" y="1690688"/>
                        <a:ext cx="6933475" cy="692442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83">
            <a:extLst>
              <a:ext uri="{FF2B5EF4-FFF2-40B4-BE49-F238E27FC236}">
                <a16:creationId xmlns:a16="http://schemas.microsoft.com/office/drawing/2014/main" id="{2E453022-6B5B-33B1-B58D-8C4D955035F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6893" y="3429000"/>
          <a:ext cx="11798210" cy="23489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775040" imgH="965160" progId="Equation.DSMT4">
                  <p:embed/>
                </p:oleObj>
              </mc:Choice>
              <mc:Fallback>
                <p:oleObj name="Equation" r:id="rId4" imgW="4775040" imgH="965160" progId="Equation.DSMT4">
                  <p:embed/>
                  <p:pic>
                    <p:nvPicPr>
                      <p:cNvPr id="5" name="Object 83">
                        <a:extLst>
                          <a:ext uri="{FF2B5EF4-FFF2-40B4-BE49-F238E27FC236}">
                            <a16:creationId xmlns:a16="http://schemas.microsoft.com/office/drawing/2014/main" id="{2E453022-6B5B-33B1-B58D-8C4D955035F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6893" y="3429000"/>
                        <a:ext cx="11798210" cy="2348948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60841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529E9-56ED-5EDF-ED86-D3DB88068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224944"/>
            <a:ext cx="10515600" cy="1325563"/>
          </a:xfrm>
        </p:spPr>
        <p:txBody>
          <a:bodyPr/>
          <a:lstStyle/>
          <a:p>
            <a:r>
              <a:rPr lang="en-US" b="1"/>
              <a:t>Maxwell’s velocity distribution function and assumption’s</a:t>
            </a:r>
            <a:endParaRPr lang="en-IN" b="1"/>
          </a:p>
        </p:txBody>
      </p:sp>
      <p:graphicFrame>
        <p:nvGraphicFramePr>
          <p:cNvPr id="4" name="Object 83">
            <a:extLst>
              <a:ext uri="{FF2B5EF4-FFF2-40B4-BE49-F238E27FC236}">
                <a16:creationId xmlns:a16="http://schemas.microsoft.com/office/drawing/2014/main" id="{7354EF61-9034-BAB9-125B-CFE52C14E8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10167" y="1548103"/>
          <a:ext cx="6933475" cy="6924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412720" imgH="241200" progId="Equation.DSMT4">
                  <p:embed/>
                </p:oleObj>
              </mc:Choice>
              <mc:Fallback>
                <p:oleObj name="Equation" r:id="rId2" imgW="2412720" imgH="241200" progId="Equation.DSMT4">
                  <p:embed/>
                  <p:pic>
                    <p:nvPicPr>
                      <p:cNvPr id="4" name="Object 83">
                        <a:extLst>
                          <a:ext uri="{FF2B5EF4-FFF2-40B4-BE49-F238E27FC236}">
                            <a16:creationId xmlns:a16="http://schemas.microsoft.com/office/drawing/2014/main" id="{7354EF61-9034-BAB9-125B-CFE52C14E81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810167" y="1548103"/>
                        <a:ext cx="6933475" cy="692442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83">
            <a:extLst>
              <a:ext uri="{FF2B5EF4-FFF2-40B4-BE49-F238E27FC236}">
                <a16:creationId xmlns:a16="http://schemas.microsoft.com/office/drawing/2014/main" id="{2E453022-6B5B-33B1-B58D-8C4D955035F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07734" y="2396391"/>
          <a:ext cx="5241925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247840" imgH="457200" progId="Equation.DSMT4">
                  <p:embed/>
                </p:oleObj>
              </mc:Choice>
              <mc:Fallback>
                <p:oleObj name="Equation" r:id="rId4" imgW="2247840" imgH="457200" progId="Equation.DSMT4">
                  <p:embed/>
                  <p:pic>
                    <p:nvPicPr>
                      <p:cNvPr id="5" name="Object 83">
                        <a:extLst>
                          <a:ext uri="{FF2B5EF4-FFF2-40B4-BE49-F238E27FC236}">
                            <a16:creationId xmlns:a16="http://schemas.microsoft.com/office/drawing/2014/main" id="{2E453022-6B5B-33B1-B58D-8C4D955035F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907734" y="2396391"/>
                        <a:ext cx="5241925" cy="1050925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E5D6D4B5-93DE-694F-0CD8-7A914647613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71469" y="3679042"/>
          <a:ext cx="9601200" cy="1535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562360" imgH="888840" progId="Equation.DSMT4">
                  <p:embed/>
                </p:oleObj>
              </mc:Choice>
              <mc:Fallback>
                <p:oleObj name="Equation" r:id="rId6" imgW="5562360" imgH="88884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E5D6D4B5-93DE-694F-0CD8-7A914647613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971469" y="3679042"/>
                        <a:ext cx="9601200" cy="15351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DC7900F2-48B9-5DD9-9F4C-E0BC88BF37C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89486" y="5445880"/>
          <a:ext cx="4374836" cy="8320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070000" imgH="393480" progId="Equation.DSMT4">
                  <p:embed/>
                </p:oleObj>
              </mc:Choice>
              <mc:Fallback>
                <p:oleObj name="Equation" r:id="rId8" imgW="2070000" imgH="39348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DC7900F2-48B9-5DD9-9F4C-E0BC88BF37C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089486" y="5445880"/>
                        <a:ext cx="4374836" cy="8320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8F75EAC-F19A-F30E-7DC2-BB5D60C87144}"/>
              </a:ext>
            </a:extLst>
          </p:cNvPr>
          <p:cNvCxnSpPr/>
          <p:nvPr/>
        </p:nvCxnSpPr>
        <p:spPr>
          <a:xfrm>
            <a:off x="8464322" y="5861892"/>
            <a:ext cx="260124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099AE2E-DBBA-050E-0BF8-C319C8BA5A05}"/>
              </a:ext>
            </a:extLst>
          </p:cNvPr>
          <p:cNvSpPr txBox="1"/>
          <p:nvPr/>
        </p:nvSpPr>
        <p:spPr>
          <a:xfrm>
            <a:off x="11083531" y="5445880"/>
            <a:ext cx="5405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</a:lstStyle>
          <a:p>
            <a:r>
              <a:rPr lang="en-US" sz="4800"/>
              <a:t>A</a:t>
            </a:r>
            <a:endParaRPr lang="en-IN" sz="4800"/>
          </a:p>
        </p:txBody>
      </p:sp>
    </p:spTree>
    <p:extLst>
      <p:ext uri="{BB962C8B-B14F-4D97-AF65-F5344CB8AC3E}">
        <p14:creationId xmlns:p14="http://schemas.microsoft.com/office/powerpoint/2010/main" val="1275367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83">
                <a:extLst>
                  <a:ext uri="{FF2B5EF4-FFF2-40B4-BE49-F238E27FC236}">
                    <a16:creationId xmlns:a16="http://schemas.microsoft.com/office/drawing/2014/main" id="{7ACE6CD2-C2B6-E9D0-ED07-5CEFCC67F700}"/>
                  </a:ext>
                </a:extLst>
              </p:cNvPr>
              <p:cNvSpPr txBox="1"/>
              <p:nvPr/>
            </p:nvSpPr>
            <p:spPr>
              <a:xfrm>
                <a:off x="0" y="0"/>
                <a:ext cx="5443538" cy="1557338"/>
              </a:xfrm>
              <a:prstGeom prst="rect">
                <a:avLst/>
              </a:prstGeom>
              <a:solidFill>
                <a:srgbClr val="CC3300"/>
              </a:solidFill>
              <a:ln w="9525">
                <a:solidFill>
                  <a:srgbClr val="FF0000"/>
                </a:solidFill>
                <a:miter lim="800000"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IN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br>
                  <a:rPr lang="en-IN" i="0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IN" i="1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IN" i="1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IN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IN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IN" i="1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IN" i="1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IN" i="1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IN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IN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en-IN" i="1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IN" i="1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IN" i="1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IN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IN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sub>
                    </m:sSub>
                    <m:r>
                      <a:rPr lang="en-IN" i="1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m:rPr>
                        <m:nor/>
                      </m:rPr>
                      <a:rPr lang="en-IN" i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 =</m:t>
                    </m:r>
                    <m:f>
                      <m:fPr>
                        <m:ctrlPr>
                          <a:rPr lang="en-IN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IN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𝑑𝑁</m:t>
                        </m:r>
                      </m:num>
                      <m:den>
                        <m:r>
                          <a:rPr lang="en-US" b="0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IN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sSub>
                          <m:sSubPr>
                            <m:ctrlPr>
                              <a:rPr lang="en-IN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IN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IN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r>
                          <a:rPr lang="en-IN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sSub>
                          <m:sSubPr>
                            <m:ctrlPr>
                              <a:rPr lang="en-IN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IN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IN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  <m:r>
                          <a:rPr lang="en-IN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sSub>
                          <m:sSubPr>
                            <m:ctrlPr>
                              <a:rPr lang="en-IN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IN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IN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</m:sSub>
                      </m:den>
                    </m:f>
                    <m:r>
                      <m:rPr>
                        <m:nor/>
                      </m:rPr>
                      <a:rPr lang="en-IN" i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 =</m:t>
                    </m:r>
                    <m:r>
                      <m:rPr>
                        <m:nor/>
                      </m:rPr>
                      <a:rPr lang="en-US" b="0" i="0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P</m:t>
                    </m:r>
                  </m:oMath>
                </a14:m>
                <a:r>
                  <a:rPr lang="en-IN" dirty="0"/>
                  <a:t>  Constant</a:t>
                </a:r>
              </a:p>
            </p:txBody>
          </p:sp>
        </mc:Choice>
        <mc:Fallback xmlns="">
          <p:sp>
            <p:nvSpPr>
              <p:cNvPr id="4" name="Object 83">
                <a:extLst>
                  <a:ext uri="{FF2B5EF4-FFF2-40B4-BE49-F238E27FC236}">
                    <a16:creationId xmlns:a16="http://schemas.microsoft.com/office/drawing/2014/main" id="{7ACE6CD2-C2B6-E9D0-ED07-5CEFCC67F7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5443538" cy="1557338"/>
              </a:xfrm>
              <a:prstGeom prst="rect">
                <a:avLst/>
              </a:prstGeom>
              <a:blipFill>
                <a:blip r:embed="rId2"/>
                <a:stretch>
                  <a:fillRect l="-223"/>
                </a:stretch>
              </a:blipFill>
              <a:ln w="9525">
                <a:solidFill>
                  <a:srgbClr val="FF0000"/>
                </a:solidFill>
                <a:miter lim="800000"/>
              </a:ln>
              <a:effectLst/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74F0DE3-AF05-72E5-0382-2CA0E5866E81}"/>
              </a:ext>
            </a:extLst>
          </p:cNvPr>
          <p:cNvCxnSpPr/>
          <p:nvPr/>
        </p:nvCxnSpPr>
        <p:spPr>
          <a:xfrm flipH="1" flipV="1">
            <a:off x="5764696" y="1694895"/>
            <a:ext cx="0" cy="225287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B1C5447-7E92-C639-27A2-30F74D5987EF}"/>
              </a:ext>
            </a:extLst>
          </p:cNvPr>
          <p:cNvCxnSpPr/>
          <p:nvPr/>
        </p:nvCxnSpPr>
        <p:spPr>
          <a:xfrm>
            <a:off x="5764696" y="3947765"/>
            <a:ext cx="3048000" cy="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FF45120-1FDB-D359-6030-125180962C47}"/>
              </a:ext>
            </a:extLst>
          </p:cNvPr>
          <p:cNvCxnSpPr/>
          <p:nvPr/>
        </p:nvCxnSpPr>
        <p:spPr>
          <a:xfrm flipH="1">
            <a:off x="4161183" y="3947765"/>
            <a:ext cx="1603513" cy="1763922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aphicFrame>
        <p:nvGraphicFramePr>
          <p:cNvPr id="13" name="Object 83">
            <a:extLst>
              <a:ext uri="{FF2B5EF4-FFF2-40B4-BE49-F238E27FC236}">
                <a16:creationId xmlns:a16="http://schemas.microsoft.com/office/drawing/2014/main" id="{62AD700F-2336-D121-2011-05572EB52DD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917470" y="3500883"/>
          <a:ext cx="647700" cy="89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64880" imgH="228600" progId="Equation.DSMT4">
                  <p:embed/>
                </p:oleObj>
              </mc:Choice>
              <mc:Fallback>
                <p:oleObj name="Equation" r:id="rId3" imgW="164880" imgH="228600" progId="Equation.DSMT4">
                  <p:embed/>
                  <p:pic>
                    <p:nvPicPr>
                      <p:cNvPr id="13" name="Object 83">
                        <a:extLst>
                          <a:ext uri="{FF2B5EF4-FFF2-40B4-BE49-F238E27FC236}">
                            <a16:creationId xmlns:a16="http://schemas.microsoft.com/office/drawing/2014/main" id="{62AD700F-2336-D121-2011-05572EB52D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17470" y="3500883"/>
                        <a:ext cx="647700" cy="893763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83">
            <a:extLst>
              <a:ext uri="{FF2B5EF4-FFF2-40B4-BE49-F238E27FC236}">
                <a16:creationId xmlns:a16="http://schemas.microsoft.com/office/drawing/2014/main" id="{BEADE912-9A95-6B18-617F-CD4D8B00FE4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64225" y="1171575"/>
          <a:ext cx="647700" cy="94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64880" imgH="241200" progId="Equation.DSMT4">
                  <p:embed/>
                </p:oleObj>
              </mc:Choice>
              <mc:Fallback>
                <p:oleObj name="Equation" r:id="rId5" imgW="164880" imgH="241200" progId="Equation.DSMT4">
                  <p:embed/>
                  <p:pic>
                    <p:nvPicPr>
                      <p:cNvPr id="14" name="Object 83">
                        <a:extLst>
                          <a:ext uri="{FF2B5EF4-FFF2-40B4-BE49-F238E27FC236}">
                            <a16:creationId xmlns:a16="http://schemas.microsoft.com/office/drawing/2014/main" id="{BEADE912-9A95-6B18-617F-CD4D8B00FE4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864225" y="1171575"/>
                        <a:ext cx="647700" cy="942975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83">
            <a:extLst>
              <a:ext uri="{FF2B5EF4-FFF2-40B4-BE49-F238E27FC236}">
                <a16:creationId xmlns:a16="http://schemas.microsoft.com/office/drawing/2014/main" id="{95782880-E048-0F1C-5F5D-E537510CA3E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17888" y="5389563"/>
          <a:ext cx="596900" cy="89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52280" imgH="228600" progId="Equation.DSMT4">
                  <p:embed/>
                </p:oleObj>
              </mc:Choice>
              <mc:Fallback>
                <p:oleObj name="Equation" r:id="rId7" imgW="152280" imgH="228600" progId="Equation.DSMT4">
                  <p:embed/>
                  <p:pic>
                    <p:nvPicPr>
                      <p:cNvPr id="15" name="Object 83">
                        <a:extLst>
                          <a:ext uri="{FF2B5EF4-FFF2-40B4-BE49-F238E27FC236}">
                            <a16:creationId xmlns:a16="http://schemas.microsoft.com/office/drawing/2014/main" id="{95782880-E048-0F1C-5F5D-E537510CA3E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417888" y="5389563"/>
                        <a:ext cx="596900" cy="893762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9C8013B-4E27-08B4-F5FB-311B75176C9B}"/>
              </a:ext>
            </a:extLst>
          </p:cNvPr>
          <p:cNvCxnSpPr/>
          <p:nvPr/>
        </p:nvCxnSpPr>
        <p:spPr>
          <a:xfrm flipV="1">
            <a:off x="5764696" y="2478157"/>
            <a:ext cx="1431234" cy="14696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12848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83">
            <a:extLst>
              <a:ext uri="{FF2B5EF4-FFF2-40B4-BE49-F238E27FC236}">
                <a16:creationId xmlns:a16="http://schemas.microsoft.com/office/drawing/2014/main" id="{2D921BB9-DFCB-A975-E5C4-74D3088A4B1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0713070"/>
              </p:ext>
            </p:extLst>
          </p:nvPr>
        </p:nvGraphicFramePr>
        <p:xfrm>
          <a:off x="4251689" y="4222526"/>
          <a:ext cx="3973329" cy="8908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30040" imgH="253800" progId="Equation.DSMT4">
                  <p:embed/>
                </p:oleObj>
              </mc:Choice>
              <mc:Fallback>
                <p:oleObj name="Equation" r:id="rId2" imgW="1130040" imgH="253800" progId="Equation.DSMT4">
                  <p:embed/>
                  <p:pic>
                    <p:nvPicPr>
                      <p:cNvPr id="6" name="Object 83">
                        <a:extLst>
                          <a:ext uri="{FF2B5EF4-FFF2-40B4-BE49-F238E27FC236}">
                            <a16:creationId xmlns:a16="http://schemas.microsoft.com/office/drawing/2014/main" id="{2D921BB9-DFCB-A975-E5C4-74D3088A4B1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251689" y="4222526"/>
                        <a:ext cx="3973329" cy="890868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3">
            <a:extLst>
              <a:ext uri="{FF2B5EF4-FFF2-40B4-BE49-F238E27FC236}">
                <a16:creationId xmlns:a16="http://schemas.microsoft.com/office/drawing/2014/main" id="{BE61BBE3-9238-81C4-56B1-019C0368C2C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6048300"/>
              </p:ext>
            </p:extLst>
          </p:nvPr>
        </p:nvGraphicFramePr>
        <p:xfrm>
          <a:off x="341166" y="794520"/>
          <a:ext cx="11201400" cy="84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174840" imgH="241200" progId="Equation.DSMT4">
                  <p:embed/>
                </p:oleObj>
              </mc:Choice>
              <mc:Fallback>
                <p:oleObj name="Equation" r:id="rId4" imgW="3174840" imgH="241200" progId="Equation.DSMT4">
                  <p:embed/>
                  <p:pic>
                    <p:nvPicPr>
                      <p:cNvPr id="9" name="Object 83">
                        <a:extLst>
                          <a:ext uri="{FF2B5EF4-FFF2-40B4-BE49-F238E27FC236}">
                            <a16:creationId xmlns:a16="http://schemas.microsoft.com/office/drawing/2014/main" id="{BE61BBE3-9238-81C4-56B1-019C0368C2C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41166" y="794520"/>
                        <a:ext cx="11201400" cy="844550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83">
            <a:extLst>
              <a:ext uri="{FF2B5EF4-FFF2-40B4-BE49-F238E27FC236}">
                <a16:creationId xmlns:a16="http://schemas.microsoft.com/office/drawing/2014/main" id="{016A4BF8-5AFE-6435-DACE-69659634F97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7190263"/>
              </p:ext>
            </p:extLst>
          </p:nvPr>
        </p:nvGraphicFramePr>
        <p:xfrm>
          <a:off x="2076006" y="2878030"/>
          <a:ext cx="8039987" cy="5509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958840" imgH="203040" progId="Equation.DSMT4">
                  <p:embed/>
                </p:oleObj>
              </mc:Choice>
              <mc:Fallback>
                <p:oleObj name="Equation" r:id="rId6" imgW="2958840" imgH="203040" progId="Equation.DSMT4">
                  <p:embed/>
                  <p:pic>
                    <p:nvPicPr>
                      <p:cNvPr id="8" name="Object 83">
                        <a:extLst>
                          <a:ext uri="{FF2B5EF4-FFF2-40B4-BE49-F238E27FC236}">
                            <a16:creationId xmlns:a16="http://schemas.microsoft.com/office/drawing/2014/main" id="{016A4BF8-5AFE-6435-DACE-69659634F9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076006" y="2878030"/>
                        <a:ext cx="8039987" cy="550970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70276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83">
            <a:extLst>
              <a:ext uri="{FF2B5EF4-FFF2-40B4-BE49-F238E27FC236}">
                <a16:creationId xmlns:a16="http://schemas.microsoft.com/office/drawing/2014/main" id="{8437FC12-48F5-3A8A-C82A-37123AE8FCF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87938" y="1590675"/>
          <a:ext cx="2281237" cy="579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87320" imgH="203040" progId="Equation.DSMT4">
                  <p:embed/>
                </p:oleObj>
              </mc:Choice>
              <mc:Fallback>
                <p:oleObj name="Equation" r:id="rId2" imgW="787320" imgH="203040" progId="Equation.DSMT4">
                  <p:embed/>
                  <p:pic>
                    <p:nvPicPr>
                      <p:cNvPr id="5" name="Object 83">
                        <a:extLst>
                          <a:ext uri="{FF2B5EF4-FFF2-40B4-BE49-F238E27FC236}">
                            <a16:creationId xmlns:a16="http://schemas.microsoft.com/office/drawing/2014/main" id="{8437FC12-48F5-3A8A-C82A-37123AE8FC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087938" y="1590675"/>
                        <a:ext cx="2281237" cy="579438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83">
            <a:extLst>
              <a:ext uri="{FF2B5EF4-FFF2-40B4-BE49-F238E27FC236}">
                <a16:creationId xmlns:a16="http://schemas.microsoft.com/office/drawing/2014/main" id="{1D8B28D0-883F-4C32-FDA0-217BF045B05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5266" y="2451135"/>
          <a:ext cx="11819880" cy="6399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381200" imgH="241200" progId="Equation.DSMT4">
                  <p:embed/>
                </p:oleObj>
              </mc:Choice>
              <mc:Fallback>
                <p:oleObj name="Equation" r:id="rId4" imgW="4381200" imgH="241200" progId="Equation.DSMT4">
                  <p:embed/>
                  <p:pic>
                    <p:nvPicPr>
                      <p:cNvPr id="7" name="Object 83">
                        <a:extLst>
                          <a:ext uri="{FF2B5EF4-FFF2-40B4-BE49-F238E27FC236}">
                            <a16:creationId xmlns:a16="http://schemas.microsoft.com/office/drawing/2014/main" id="{1D8B28D0-883F-4C32-FDA0-217BF045B05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85266" y="2451135"/>
                        <a:ext cx="11819880" cy="639991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3">
            <a:extLst>
              <a:ext uri="{FF2B5EF4-FFF2-40B4-BE49-F238E27FC236}">
                <a16:creationId xmlns:a16="http://schemas.microsoft.com/office/drawing/2014/main" id="{BE61BBE3-9238-81C4-56B1-019C0368C2C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4506" y="496565"/>
          <a:ext cx="11201400" cy="84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174840" imgH="241200" progId="Equation.DSMT4">
                  <p:embed/>
                </p:oleObj>
              </mc:Choice>
              <mc:Fallback>
                <p:oleObj name="Equation" r:id="rId6" imgW="3174840" imgH="241200" progId="Equation.DSMT4">
                  <p:embed/>
                  <p:pic>
                    <p:nvPicPr>
                      <p:cNvPr id="9" name="Object 83">
                        <a:extLst>
                          <a:ext uri="{FF2B5EF4-FFF2-40B4-BE49-F238E27FC236}">
                            <a16:creationId xmlns:a16="http://schemas.microsoft.com/office/drawing/2014/main" id="{BE61BBE3-9238-81C4-56B1-019C0368C2C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94506" y="496565"/>
                        <a:ext cx="11201400" cy="844550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11" name="Object 83">
                <a:extLst>
                  <a:ext uri="{FF2B5EF4-FFF2-40B4-BE49-F238E27FC236}">
                    <a16:creationId xmlns:a16="http://schemas.microsoft.com/office/drawing/2014/main" id="{FF0150B3-6EBF-AC5D-D69C-86FF4FDAE047}"/>
                  </a:ext>
                </a:extLst>
              </p:cNvPr>
              <p:cNvSpPr txBox="1"/>
              <p:nvPr/>
            </p:nvSpPr>
            <p:spPr>
              <a:xfrm>
                <a:off x="2016125" y="3336925"/>
                <a:ext cx="8428038" cy="1246188"/>
              </a:xfrm>
              <a:prstGeom prst="rect">
                <a:avLst/>
              </a:prstGeom>
              <a:solidFill>
                <a:srgbClr val="CC3300"/>
              </a:solidFill>
              <a:ln w="9525">
                <a:solidFill>
                  <a:srgbClr val="FF0000"/>
                </a:solidFill>
                <a:miter lim="800000"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IN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IN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′(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IN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𝑑𝑓</m:t>
                          </m:r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  <m:r>
                        <a:rPr lang="en-IN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IN" i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IN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IN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′(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IN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𝑑𝑓</m:t>
                          </m:r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  <m:r>
                        <a:rPr lang="en-IN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IN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IN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′(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IN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𝑑𝑓</m:t>
                          </m:r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IN" dirty="0"/>
              </a:p>
            </p:txBody>
          </p:sp>
        </mc:Choice>
        <mc:Fallback>
          <p:sp>
            <p:nvSpPr>
              <p:cNvPr id="11" name="Object 83">
                <a:extLst>
                  <a:ext uri="{FF2B5EF4-FFF2-40B4-BE49-F238E27FC236}">
                    <a16:creationId xmlns:a16="http://schemas.microsoft.com/office/drawing/2014/main" id="{FF0150B3-6EBF-AC5D-D69C-86FF4FDAE0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6125" y="3336925"/>
                <a:ext cx="8428038" cy="124618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9525">
                <a:solidFill>
                  <a:srgbClr val="FF0000"/>
                </a:solidFill>
                <a:miter lim="800000"/>
              </a:ln>
              <a:effectLst/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2" name="Object 83">
            <a:extLst>
              <a:ext uri="{FF2B5EF4-FFF2-40B4-BE49-F238E27FC236}">
                <a16:creationId xmlns:a16="http://schemas.microsoft.com/office/drawing/2014/main" id="{1C4E8FD4-CF0A-8357-4462-DB08ACBC4C4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14945" y="4964043"/>
          <a:ext cx="6578600" cy="1246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2438280" imgH="469800" progId="Equation.DSMT4">
                  <p:embed/>
                </p:oleObj>
              </mc:Choice>
              <mc:Fallback>
                <p:oleObj name="Equation" r:id="rId9" imgW="2438280" imgH="469800" progId="Equation.DSMT4">
                  <p:embed/>
                  <p:pic>
                    <p:nvPicPr>
                      <p:cNvPr id="12" name="Object 83">
                        <a:extLst>
                          <a:ext uri="{FF2B5EF4-FFF2-40B4-BE49-F238E27FC236}">
                            <a16:creationId xmlns:a16="http://schemas.microsoft.com/office/drawing/2014/main" id="{1C4E8FD4-CF0A-8357-4462-DB08ACBC4C4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514945" y="4964043"/>
                        <a:ext cx="6578600" cy="1246188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D4B30C0-E7C1-BA49-59FA-9AB902732592}"/>
              </a:ext>
            </a:extLst>
          </p:cNvPr>
          <p:cNvCxnSpPr/>
          <p:nvPr/>
        </p:nvCxnSpPr>
        <p:spPr>
          <a:xfrm>
            <a:off x="6951159" y="6482265"/>
            <a:ext cx="3149551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F5F7C9B8-4FA4-60BA-6D0C-943EBD5D4B6E}"/>
              </a:ext>
            </a:extLst>
          </p:cNvPr>
          <p:cNvSpPr txBox="1"/>
          <p:nvPr/>
        </p:nvSpPr>
        <p:spPr>
          <a:xfrm>
            <a:off x="10239003" y="6029746"/>
            <a:ext cx="2045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US" sz="4800"/>
              <a:t>2</a:t>
            </a:r>
            <a:endParaRPr lang="en-IN" sz="4800"/>
          </a:p>
        </p:txBody>
      </p:sp>
    </p:spTree>
    <p:extLst>
      <p:ext uri="{BB962C8B-B14F-4D97-AF65-F5344CB8AC3E}">
        <p14:creationId xmlns:p14="http://schemas.microsoft.com/office/powerpoint/2010/main" val="635392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4F4CDDE-F485-110C-5CA2-98433AC9AC2D}"/>
              </a:ext>
            </a:extLst>
          </p:cNvPr>
          <p:cNvSpPr txBox="1"/>
          <p:nvPr/>
        </p:nvSpPr>
        <p:spPr>
          <a:xfrm>
            <a:off x="5009322" y="291548"/>
            <a:ext cx="1757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Recollect eqn (1)</a:t>
            </a:r>
            <a:endParaRPr lang="en-IN"/>
          </a:p>
        </p:txBody>
      </p:sp>
      <p:graphicFrame>
        <p:nvGraphicFramePr>
          <p:cNvPr id="5" name="Object 83">
            <a:extLst>
              <a:ext uri="{FF2B5EF4-FFF2-40B4-BE49-F238E27FC236}">
                <a16:creationId xmlns:a16="http://schemas.microsoft.com/office/drawing/2014/main" id="{93224CFC-2D7A-27C4-2AF3-40699ACC8CA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72002" y="768625"/>
          <a:ext cx="4432300" cy="993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30040" imgH="253800" progId="Equation.DSMT4">
                  <p:embed/>
                </p:oleObj>
              </mc:Choice>
              <mc:Fallback>
                <p:oleObj name="Equation" r:id="rId2" imgW="1130040" imgH="253800" progId="Equation.DSMT4">
                  <p:embed/>
                  <p:pic>
                    <p:nvPicPr>
                      <p:cNvPr id="5" name="Object 83">
                        <a:extLst>
                          <a:ext uri="{FF2B5EF4-FFF2-40B4-BE49-F238E27FC236}">
                            <a16:creationId xmlns:a16="http://schemas.microsoft.com/office/drawing/2014/main" id="{93224CFC-2D7A-27C4-2AF3-40699ACC8CA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672002" y="768625"/>
                        <a:ext cx="4432300" cy="993775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83">
            <a:extLst>
              <a:ext uri="{FF2B5EF4-FFF2-40B4-BE49-F238E27FC236}">
                <a16:creationId xmlns:a16="http://schemas.microsoft.com/office/drawing/2014/main" id="{0F4D7EEE-8786-22E5-940D-4E3B234665F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0070" y="2318717"/>
          <a:ext cx="7396162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095200" imgH="457200" progId="Equation.DSMT4">
                  <p:embed/>
                </p:oleObj>
              </mc:Choice>
              <mc:Fallback>
                <p:oleObj name="Equation" r:id="rId4" imgW="2095200" imgH="457200" progId="Equation.DSMT4">
                  <p:embed/>
                  <p:pic>
                    <p:nvPicPr>
                      <p:cNvPr id="6" name="Object 83">
                        <a:extLst>
                          <a:ext uri="{FF2B5EF4-FFF2-40B4-BE49-F238E27FC236}">
                            <a16:creationId xmlns:a16="http://schemas.microsoft.com/office/drawing/2014/main" id="{0F4D7EEE-8786-22E5-940D-4E3B234665F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40070" y="2318717"/>
                        <a:ext cx="7396162" cy="1600200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67B8D4A-8F12-B1E4-2E97-879FC6E6C744}"/>
              </a:ext>
            </a:extLst>
          </p:cNvPr>
          <p:cNvCxnSpPr/>
          <p:nvPr/>
        </p:nvCxnSpPr>
        <p:spPr>
          <a:xfrm>
            <a:off x="7887276" y="3118817"/>
            <a:ext cx="3149551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01BD1BC-77C8-BE01-FB0B-5FE459EE956D}"/>
              </a:ext>
            </a:extLst>
          </p:cNvPr>
          <p:cNvSpPr txBox="1"/>
          <p:nvPr/>
        </p:nvSpPr>
        <p:spPr>
          <a:xfrm>
            <a:off x="11431698" y="2703318"/>
            <a:ext cx="2045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/>
              <a:t>3</a:t>
            </a:r>
            <a:endParaRPr lang="en-IN" sz="4800"/>
          </a:p>
        </p:txBody>
      </p:sp>
      <p:graphicFrame>
        <p:nvGraphicFramePr>
          <p:cNvPr id="9" name="Object 83">
            <a:extLst>
              <a:ext uri="{FF2B5EF4-FFF2-40B4-BE49-F238E27FC236}">
                <a16:creationId xmlns:a16="http://schemas.microsoft.com/office/drawing/2014/main" id="{12861DC9-7831-A93A-6FD8-5F1C23A11C3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22387" y="4399823"/>
          <a:ext cx="6578600" cy="195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438280" imgH="736560" progId="Equation.DSMT4">
                  <p:embed/>
                </p:oleObj>
              </mc:Choice>
              <mc:Fallback>
                <p:oleObj name="Equation" r:id="rId6" imgW="2438280" imgH="736560" progId="Equation.DSMT4">
                  <p:embed/>
                  <p:pic>
                    <p:nvPicPr>
                      <p:cNvPr id="9" name="Object 83">
                        <a:extLst>
                          <a:ext uri="{FF2B5EF4-FFF2-40B4-BE49-F238E27FC236}">
                            <a16:creationId xmlns:a16="http://schemas.microsoft.com/office/drawing/2014/main" id="{12861DC9-7831-A93A-6FD8-5F1C23A11C3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422387" y="4399823"/>
                        <a:ext cx="6578600" cy="1952625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Half Frame 9">
            <a:extLst>
              <a:ext uri="{FF2B5EF4-FFF2-40B4-BE49-F238E27FC236}">
                <a16:creationId xmlns:a16="http://schemas.microsoft.com/office/drawing/2014/main" id="{DD19182C-A336-52A0-23CF-E9B71A5C30D6}"/>
              </a:ext>
            </a:extLst>
          </p:cNvPr>
          <p:cNvSpPr/>
          <p:nvPr/>
        </p:nvSpPr>
        <p:spPr>
          <a:xfrm>
            <a:off x="1998317" y="3979517"/>
            <a:ext cx="848139" cy="2345635"/>
          </a:xfrm>
          <a:prstGeom prst="halfFram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11" name="Half Frame 10">
            <a:extLst>
              <a:ext uri="{FF2B5EF4-FFF2-40B4-BE49-F238E27FC236}">
                <a16:creationId xmlns:a16="http://schemas.microsoft.com/office/drawing/2014/main" id="{5185766E-7703-794F-8D06-1FBD36D9A3E3}"/>
              </a:ext>
            </a:extLst>
          </p:cNvPr>
          <p:cNvSpPr/>
          <p:nvPr/>
        </p:nvSpPr>
        <p:spPr>
          <a:xfrm rot="10800000">
            <a:off x="8613913" y="4383983"/>
            <a:ext cx="848139" cy="2345635"/>
          </a:xfrm>
          <a:prstGeom prst="halfFram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6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9C74E56-7F1E-E16A-CA6F-521647ED6F9E}"/>
                  </a:ext>
                </a:extLst>
              </p:cNvPr>
              <p:cNvSpPr txBox="1"/>
              <p:nvPr/>
            </p:nvSpPr>
            <p:spPr>
              <a:xfrm>
                <a:off x="508000" y="320030"/>
                <a:ext cx="7559040" cy="43888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None/>
                </a:pPr>
                <a:r>
                  <a:rPr lang="en-IN" dirty="0"/>
                  <a:t>On a sphere of fixed radius </a:t>
                </a:r>
                <a14:m>
                  <m:oMath xmlns:m="http://schemas.openxmlformats.org/officeDocument/2006/math">
                    <m:r>
                      <a:rPr lang="en-IN" i="1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IN" dirty="0"/>
                  <a:t>,</a:t>
                </a:r>
              </a:p>
              <a:p>
                <a:pPr>
                  <a:buNone/>
                </a:pPr>
                <a:endParaRPr lang="en-IN" dirty="0"/>
              </a:p>
              <a:p>
                <a:pPr marL="342900" lvl="0" indent="-342900">
                  <a:buFont typeface="+mj-lt"/>
                  <a:buAutoNum type="arabicPeriod"/>
                </a:pPr>
                <a:r>
                  <a:rPr lang="en-IN" dirty="0"/>
                  <a:t>The probability density is constant: 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IN" i="1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IN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IN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I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I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IN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r>
                        <a:rPr lang="en-IN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I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I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IN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e>
                      </m:d>
                      <m:r>
                        <a:rPr lang="en-IN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I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I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IN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</m:e>
                      </m:d>
                      <m:r>
                        <a:rPr lang="en-IN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IN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IN" i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IN" dirty="0"/>
              </a:p>
              <a:p>
                <a:pPr marL="342900" lvl="0" indent="-342900">
                  <a:buFont typeface="+mj-lt"/>
                  <a:buAutoNum type="arabicPeriod" startAt="2"/>
                </a:pPr>
                <a:r>
                  <a:rPr lang="en-IN" dirty="0"/>
                  <a:t>The point lies on the sphere: 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IN" i="1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IN" i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IN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IN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IN" i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IN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  <m:sup>
                          <m:r>
                            <a:rPr lang="en-IN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IN" i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IN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  <m:sup>
                          <m:r>
                            <a:rPr lang="en-IN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IN" i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IN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IN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IN" i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IN" dirty="0"/>
              </a:p>
              <a:p>
                <a:pPr>
                  <a:buNone/>
                </a:pPr>
                <a:r>
                  <a:rPr lang="en-IN" dirty="0"/>
                  <a:t>These are two independent conditions.</a:t>
                </a:r>
              </a:p>
              <a:p>
                <a:pPr>
                  <a:buNone/>
                </a:pPr>
                <a:br>
                  <a:rPr lang="en-IN" dirty="0"/>
                </a:br>
                <a:endParaRPr lang="en-IN" dirty="0"/>
              </a:p>
              <a:p>
                <a:pPr>
                  <a:buNone/>
                </a:pPr>
                <a:r>
                  <a:rPr lang="en-IN" b="1" dirty="0"/>
                  <a:t>Step 2: Differentiate each condition</a:t>
                </a:r>
              </a:p>
              <a:p>
                <a:pPr>
                  <a:buNone/>
                </a:pPr>
                <a:r>
                  <a:rPr lang="en-IN" dirty="0"/>
                  <a:t>Since </a:t>
                </a:r>
                <a14:m>
                  <m:oMath xmlns:m="http://schemas.openxmlformats.org/officeDocument/2006/math">
                    <m:r>
                      <a:rPr lang="en-IN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IN" i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IN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𝑜𝑛𝑠𝑡𝑎𝑛𝑡</m:t>
                    </m:r>
                  </m:oMath>
                </a14:m>
                <a:r>
                  <a:rPr lang="en-IN" dirty="0"/>
                  <a:t>,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IN" i="1">
                          <a:latin typeface="Cambria Math" panose="02040503050406030204" pitchFamily="18" charset="0"/>
                        </a:rPr>
                        <m:t>𝑑𝑃</m:t>
                      </m:r>
                      <m:r>
                        <a:rPr lang="en-IN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IN" i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N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r>
                            <a:rPr lang="en-IN" i="0"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I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IN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  <m:r>
                        <a:rPr lang="en-IN" i="1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I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IN" i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IN" i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N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r>
                            <a:rPr lang="en-IN" i="0"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I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IN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  <m:r>
                        <a:rPr lang="en-IN" i="1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I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IN" i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IN" i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N" i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r>
                            <a:rPr lang="en-IN" i="0"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I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IN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</m:den>
                      </m:f>
                      <m:r>
                        <a:rPr lang="en-IN" i="1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I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IN" i="0">
                          <a:latin typeface="Cambria Math" panose="02040503050406030204" pitchFamily="18" charset="0"/>
                        </a:rPr>
                        <m:t>=0.</m:t>
                      </m:r>
                    </m:oMath>
                  </m:oMathPara>
                </a14:m>
                <a:endParaRPr lang="en-IN" dirty="0"/>
              </a:p>
              <a:p>
                <a:pPr>
                  <a:buNone/>
                </a:pPr>
                <a:r>
                  <a:rPr lang="en-IN" dirty="0"/>
                  <a:t>Similarly g is a constant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IN" i="1">
                          <a:latin typeface="Cambria Math" panose="02040503050406030204" pitchFamily="18" charset="0"/>
                        </a:rPr>
                        <m:t>𝑑𝑔</m:t>
                      </m:r>
                      <m:r>
                        <a:rPr lang="en-IN" i="0">
                          <a:latin typeface="Cambria Math" panose="02040503050406030204" pitchFamily="18" charset="0"/>
                        </a:rPr>
                        <m:t>=2</m:t>
                      </m:r>
                      <m:sSub>
                        <m:sSubPr>
                          <m:ctrlPr>
                            <a:rPr lang="en-I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m:rPr>
                          <m:nor/>
                        </m:rPr>
                        <a:rPr lang="en-IN" b="0" i="0">
                          <a:latin typeface="Cambria Math" panose="02040503050406030204" pitchFamily="18" charset="0"/>
                        </a:rPr>
                        <m:t> </m:t>
                      </m:r>
                      <m:r>
                        <a:rPr lang="en-IN" b="0" i="1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IN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b="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b="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IN" b="0" i="0">
                          <a:latin typeface="Cambria Math" panose="02040503050406030204" pitchFamily="18" charset="0"/>
                        </a:rPr>
                        <m:t>+2</m:t>
                      </m:r>
                      <m:sSub>
                        <m:sSubPr>
                          <m:ctrlPr>
                            <a:rPr lang="en-IN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b="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b="0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m:rPr>
                          <m:nor/>
                        </m:rPr>
                        <a:rPr lang="en-IN" b="0" i="0">
                          <a:latin typeface="Cambria Math" panose="02040503050406030204" pitchFamily="18" charset="0"/>
                        </a:rPr>
                        <m:t> </m:t>
                      </m:r>
                      <m:r>
                        <a:rPr lang="en-IN" b="0" i="1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IN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b="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b="0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IN" b="0" i="0">
                          <a:latin typeface="Cambria Math" panose="02040503050406030204" pitchFamily="18" charset="0"/>
                        </a:rPr>
                        <m:t>+2</m:t>
                      </m:r>
                      <m:sSub>
                        <m:sSubPr>
                          <m:ctrlPr>
                            <a:rPr lang="en-IN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b="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b="0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m:rPr>
                          <m:nor/>
                        </m:rPr>
                        <a:rPr lang="en-IN" b="0" i="0">
                          <a:latin typeface="Cambria Math" panose="02040503050406030204" pitchFamily="18" charset="0"/>
                        </a:rPr>
                        <m:t> </m:t>
                      </m:r>
                      <m:r>
                        <a:rPr lang="en-IN" b="0" i="1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IN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b="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b="0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IN" b="0" i="0">
                          <a:latin typeface="Cambria Math" panose="02040503050406030204" pitchFamily="18" charset="0"/>
                        </a:rPr>
                        <m:t>=0.</m:t>
                      </m:r>
                    </m:oMath>
                  </m:oMathPara>
                </a14:m>
                <a:endParaRPr lang="en-IN" b="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9C74E56-7F1E-E16A-CA6F-521647ED6F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00" y="320030"/>
                <a:ext cx="7559040" cy="4388830"/>
              </a:xfrm>
              <a:prstGeom prst="rect">
                <a:avLst/>
              </a:prstGeom>
              <a:blipFill>
                <a:blip r:embed="rId2"/>
                <a:stretch>
                  <a:fillRect l="-645" t="-694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Object 83">
                <a:extLst>
                  <a:ext uri="{FF2B5EF4-FFF2-40B4-BE49-F238E27FC236}">
                    <a16:creationId xmlns:a16="http://schemas.microsoft.com/office/drawing/2014/main" id="{A179DC6C-F799-3613-1DC2-4CBA2344EF36}"/>
                  </a:ext>
                </a:extLst>
              </p:cNvPr>
              <p:cNvSpPr txBox="1"/>
              <p:nvPr/>
            </p:nvSpPr>
            <p:spPr>
              <a:xfrm>
                <a:off x="6527800" y="3048000"/>
                <a:ext cx="5592763" cy="1660525"/>
              </a:xfrm>
              <a:prstGeom prst="rect">
                <a:avLst/>
              </a:prstGeom>
              <a:solidFill>
                <a:srgbClr val="CC3300"/>
              </a:solidFill>
              <a:ln w="9525">
                <a:solidFill>
                  <a:srgbClr val="FF0000"/>
                </a:solidFill>
                <a:miter lim="800000"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US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𝑑𝑃</m:t>
                      </m:r>
                      <m:r>
                        <a:rPr lang="en-US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′(</m:t>
                          </m:r>
                          <m:sSub>
                            <m:sSubPr>
                              <m:ctrlP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IN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IN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′(</m:t>
                          </m:r>
                          <m:sSub>
                            <m:sSubPr>
                              <m:ctrlP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IN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IN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′(</m:t>
                          </m:r>
                          <m:sSub>
                            <m:sSubPr>
                              <m:ctrlP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IN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IN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IN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IN" i="1" dirty="0">
                  <a:solidFill>
                    <a:srgbClr val="FFFF00"/>
                  </a:solidFill>
                  <a:latin typeface="Cambria Math" panose="02040503050406030204" pitchFamily="18" charset="0"/>
                </a:endParaRPr>
              </a:p>
              <a:p>
                <a:pPr/>
                <a:br>
                  <a:rPr lang="en-IN" i="1" dirty="0">
                    <a:solidFill>
                      <a:srgbClr val="FFFF00"/>
                    </a:solidFill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𝑑𝑔</m:t>
                          </m:r>
                          <m:r>
                            <a:rPr lang="en-US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= </m:t>
                          </m:r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IN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IN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IN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IN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IN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IN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2" name="Object 83">
                <a:extLst>
                  <a:ext uri="{FF2B5EF4-FFF2-40B4-BE49-F238E27FC236}">
                    <a16:creationId xmlns:a16="http://schemas.microsoft.com/office/drawing/2014/main" id="{A179DC6C-F799-3613-1DC2-4CBA2344EF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7800" y="3048000"/>
                <a:ext cx="5592763" cy="1660525"/>
              </a:xfrm>
              <a:prstGeom prst="rect">
                <a:avLst/>
              </a:prstGeom>
              <a:blipFill>
                <a:blip r:embed="rId3"/>
                <a:stretch>
                  <a:fillRect l="-218"/>
                </a:stretch>
              </a:blipFill>
              <a:ln w="9525">
                <a:solidFill>
                  <a:srgbClr val="FF0000"/>
                </a:solidFill>
                <a:miter lim="800000"/>
              </a:ln>
              <a:effectLst/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3B7A1118-16F3-99C8-FB86-9039AFB5C5E0}"/>
              </a:ext>
            </a:extLst>
          </p:cNvPr>
          <p:cNvSpPr txBox="1"/>
          <p:nvPr/>
        </p:nvSpPr>
        <p:spPr>
          <a:xfrm>
            <a:off x="1417320" y="5314295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400" dirty="0" err="1"/>
              <a:t>dP</a:t>
            </a:r>
            <a:r>
              <a:rPr lang="en-IN" sz="2400" dirty="0"/>
              <a:t> = </a:t>
            </a:r>
            <a:r>
              <a:rPr lang="en-IN" sz="2400" b="1" dirty="0"/>
              <a:t>∇</a:t>
            </a:r>
            <a:r>
              <a:rPr lang="en-IN" sz="2400" dirty="0" err="1"/>
              <a:t>P</a:t>
            </a:r>
            <a:r>
              <a:rPr lang="en-IN" sz="2400" b="1" dirty="0" err="1"/>
              <a:t>.dv</a:t>
            </a:r>
            <a:r>
              <a:rPr lang="en-IN" sz="2400" b="1" dirty="0"/>
              <a:t>  </a:t>
            </a:r>
            <a:r>
              <a:rPr lang="en-IN" sz="2400" dirty="0"/>
              <a:t>=0 ,     dg = </a:t>
            </a:r>
            <a:r>
              <a:rPr lang="en-IN" sz="2400" b="1" dirty="0"/>
              <a:t>∇</a:t>
            </a:r>
            <a:r>
              <a:rPr lang="en-IN" sz="2400" dirty="0" err="1"/>
              <a:t>g</a:t>
            </a:r>
            <a:r>
              <a:rPr lang="en-IN" sz="2400" b="1" dirty="0" err="1"/>
              <a:t>⋅dv</a:t>
            </a:r>
            <a:r>
              <a:rPr lang="en-IN" sz="2400" dirty="0"/>
              <a:t> = 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A578D3-D6AB-A305-EBC9-7430F9A41DE8}"/>
              </a:ext>
            </a:extLst>
          </p:cNvPr>
          <p:cNvSpPr txBox="1"/>
          <p:nvPr/>
        </p:nvSpPr>
        <p:spPr>
          <a:xfrm>
            <a:off x="7889240" y="5914459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400" dirty="0" err="1"/>
              <a:t>dP</a:t>
            </a:r>
            <a:r>
              <a:rPr lang="en-IN" sz="2400" dirty="0"/>
              <a:t>  ±  βdg  =  0.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F9D85B1E-F827-FC61-84B2-C586FBA3F6BA}"/>
              </a:ext>
            </a:extLst>
          </p:cNvPr>
          <p:cNvSpPr/>
          <p:nvPr/>
        </p:nvSpPr>
        <p:spPr>
          <a:xfrm>
            <a:off x="3429000" y="6191458"/>
            <a:ext cx="579120" cy="18466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6D25B3-AB95-14AA-339A-2679C0C743CB}"/>
              </a:ext>
            </a:extLst>
          </p:cNvPr>
          <p:cNvSpPr txBox="1"/>
          <p:nvPr/>
        </p:nvSpPr>
        <p:spPr>
          <a:xfrm>
            <a:off x="1711960" y="609912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dirty="0"/>
              <a:t>∇P  =  ±  β∇g.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409012-4D66-79FC-C27A-F09FA78B12FE}"/>
              </a:ext>
            </a:extLst>
          </p:cNvPr>
          <p:cNvSpPr txBox="1"/>
          <p:nvPr/>
        </p:nvSpPr>
        <p:spPr>
          <a:xfrm>
            <a:off x="4465320" y="6099125"/>
            <a:ext cx="67665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800" dirty="0"/>
              <a:t>∇</a:t>
            </a:r>
            <a:r>
              <a:rPr lang="en-IN" sz="1800" dirty="0" err="1"/>
              <a:t>P.</a:t>
            </a:r>
            <a:r>
              <a:rPr lang="en-IN" sz="1800" b="1" dirty="0" err="1"/>
              <a:t>dv</a:t>
            </a:r>
            <a:r>
              <a:rPr lang="en-IN" sz="1800" b="1" dirty="0"/>
              <a:t> </a:t>
            </a:r>
            <a:r>
              <a:rPr lang="en-IN" sz="1800" dirty="0"/>
              <a:t> =  ±  β∇</a:t>
            </a:r>
            <a:r>
              <a:rPr lang="en-IN" sz="1800" dirty="0" err="1"/>
              <a:t>g</a:t>
            </a:r>
            <a:r>
              <a:rPr lang="en-IN" sz="1800" b="1" dirty="0" err="1"/>
              <a:t>.dv</a:t>
            </a:r>
            <a:endParaRPr lang="en-IN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8AB6F8-412F-A323-98B4-4133D6075202}"/>
              </a:ext>
            </a:extLst>
          </p:cNvPr>
          <p:cNvSpPr txBox="1"/>
          <p:nvPr/>
        </p:nvSpPr>
        <p:spPr>
          <a:xfrm>
            <a:off x="5608320" y="5360461"/>
            <a:ext cx="68569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Note dv is tangent vector hence </a:t>
            </a:r>
            <a:r>
              <a:rPr lang="en-IN" b="1" dirty="0"/>
              <a:t>∇</a:t>
            </a:r>
            <a:r>
              <a:rPr lang="en-IN" dirty="0"/>
              <a:t>P and </a:t>
            </a:r>
            <a:r>
              <a:rPr lang="en-IN" b="1" dirty="0"/>
              <a:t>∇</a:t>
            </a:r>
            <a:r>
              <a:rPr lang="en-IN" dirty="0"/>
              <a:t>g must be normal  to sphere</a:t>
            </a:r>
            <a:r>
              <a:rPr lang="en-US" dirty="0"/>
              <a:t>  </a:t>
            </a:r>
            <a:endParaRPr lang="en-IN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7A6F2C-9654-6EB1-2F38-D4A68064B018}"/>
              </a:ext>
            </a:extLst>
          </p:cNvPr>
          <p:cNvSpPr txBox="1"/>
          <p:nvPr/>
        </p:nvSpPr>
        <p:spPr>
          <a:xfrm>
            <a:off x="698335" y="6468457"/>
            <a:ext cx="6619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It could be parallel or antiparallel chose it as per physical correctness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51605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5101123"/>
              </p:ext>
            </p:extLst>
          </p:nvPr>
        </p:nvGraphicFramePr>
        <p:xfrm>
          <a:off x="915223" y="440260"/>
          <a:ext cx="10107454" cy="59854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609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9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1294973517"/>
                    </a:ext>
                  </a:extLst>
                </a:gridCol>
                <a:gridCol w="1687484">
                  <a:extLst>
                    <a:ext uri="{9D8B030D-6E8A-4147-A177-3AD203B41FA5}">
                      <a16:colId xmlns:a16="http://schemas.microsoft.com/office/drawing/2014/main" val="2995396812"/>
                    </a:ext>
                  </a:extLst>
                </a:gridCol>
                <a:gridCol w="1562793">
                  <a:extLst>
                    <a:ext uri="{9D8B030D-6E8A-4147-A177-3AD203B41FA5}">
                      <a16:colId xmlns:a16="http://schemas.microsoft.com/office/drawing/2014/main" val="1238410764"/>
                    </a:ext>
                  </a:extLst>
                </a:gridCol>
              </a:tblGrid>
              <a:tr h="994824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Time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11:11:55</a:t>
                      </a: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12-12:55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3-3:55</a:t>
                      </a: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4- 4:55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02-02:55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86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Day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490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Monday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R103</a:t>
                      </a:r>
                      <a:b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</a:b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413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IN" sz="900" b="1" i="0" u="none" strike="noStrike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1496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Tuesday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R102</a:t>
                      </a: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  <a:p>
                      <a:pPr algn="ctr" fontAlgn="ctr"/>
                      <a:b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</a:b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473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IN" sz="900" b="1" i="0" u="none" strike="noStrike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1748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Wednesday</a:t>
                      </a: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R103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b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</a:b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3413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IN" sz="900" b="1" i="0" u="none" strike="noStrike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8869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Thursday</a:t>
                      </a: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R103</a:t>
                      </a: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IN" sz="2000" b="0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 marL="7400" marR="7400" marT="7400" marB="0" anchor="ctr"/>
                </a:tc>
                <a:extLst>
                  <a:ext uri="{0D108BD9-81ED-4DB2-BD59-A6C34878D82A}">
                    <a16:rowId xmlns:a16="http://schemas.microsoft.com/office/drawing/2014/main" val="20746332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74612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83">
            <a:extLst>
              <a:ext uri="{FF2B5EF4-FFF2-40B4-BE49-F238E27FC236}">
                <a16:creationId xmlns:a16="http://schemas.microsoft.com/office/drawing/2014/main" id="{DF0098A3-EE88-8679-A835-D76E20C12DC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01673" y="117475"/>
          <a:ext cx="3924247" cy="1406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57120" imgH="457200" progId="Equation.DSMT4">
                  <p:embed/>
                </p:oleObj>
              </mc:Choice>
              <mc:Fallback>
                <p:oleObj name="Equation" r:id="rId2" imgW="1257120" imgH="457200" progId="Equation.DSMT4">
                  <p:embed/>
                  <p:pic>
                    <p:nvPicPr>
                      <p:cNvPr id="4" name="Object 83">
                        <a:extLst>
                          <a:ext uri="{FF2B5EF4-FFF2-40B4-BE49-F238E27FC236}">
                            <a16:creationId xmlns:a16="http://schemas.microsoft.com/office/drawing/2014/main" id="{DF0098A3-EE88-8679-A835-D76E20C12DC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001673" y="117475"/>
                        <a:ext cx="3924247" cy="1406525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E319BEA-889B-032C-83B1-F63EDB6A6119}"/>
              </a:ext>
            </a:extLst>
          </p:cNvPr>
          <p:cNvSpPr txBox="1"/>
          <p:nvPr/>
        </p:nvSpPr>
        <p:spPr>
          <a:xfrm>
            <a:off x="665483" y="1631316"/>
            <a:ext cx="105966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u="sng" dirty="0" err="1">
                <a:solidFill>
                  <a:srgbClr val="002060"/>
                </a:solidFill>
              </a:rPr>
              <a:t>Langrangian</a:t>
            </a:r>
            <a:r>
              <a:rPr lang="en-US" sz="3600" b="1" u="sng" dirty="0">
                <a:solidFill>
                  <a:srgbClr val="002060"/>
                </a:solidFill>
              </a:rPr>
              <a:t> method of undetermined multiplier </a:t>
            </a:r>
          </a:p>
          <a:p>
            <a:r>
              <a:rPr lang="en-US" sz="3600" b="1" u="sng" dirty="0">
                <a:solidFill>
                  <a:srgbClr val="002060"/>
                </a:solidFill>
              </a:rPr>
              <a:t>(Mathematics)</a:t>
            </a:r>
            <a:endParaRPr lang="en-IN" sz="3600" b="1" u="sng" dirty="0">
              <a:solidFill>
                <a:srgbClr val="002060"/>
              </a:solidFill>
            </a:endParaRPr>
          </a:p>
        </p:txBody>
      </p:sp>
      <p:graphicFrame>
        <p:nvGraphicFramePr>
          <p:cNvPr id="6" name="Object 83">
            <a:extLst>
              <a:ext uri="{FF2B5EF4-FFF2-40B4-BE49-F238E27FC236}">
                <a16:creationId xmlns:a16="http://schemas.microsoft.com/office/drawing/2014/main" id="{C0979990-2C67-ACD0-7349-431270E11B9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60086" y="2938961"/>
          <a:ext cx="9869488" cy="623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162240" imgH="203040" progId="Equation.DSMT4">
                  <p:embed/>
                </p:oleObj>
              </mc:Choice>
              <mc:Fallback>
                <p:oleObj name="Equation" r:id="rId4" imgW="3162240" imgH="203040" progId="Equation.DSMT4">
                  <p:embed/>
                  <p:pic>
                    <p:nvPicPr>
                      <p:cNvPr id="6" name="Object 83">
                        <a:extLst>
                          <a:ext uri="{FF2B5EF4-FFF2-40B4-BE49-F238E27FC236}">
                            <a16:creationId xmlns:a16="http://schemas.microsoft.com/office/drawing/2014/main" id="{C0979990-2C67-ACD0-7349-431270E11B9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60086" y="2938961"/>
                        <a:ext cx="9869488" cy="623887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83">
            <a:extLst>
              <a:ext uri="{FF2B5EF4-FFF2-40B4-BE49-F238E27FC236}">
                <a16:creationId xmlns:a16="http://schemas.microsoft.com/office/drawing/2014/main" id="{BC02E81B-8585-B2AF-72FD-819D08996DE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87757" y="4210590"/>
          <a:ext cx="10655300" cy="1347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949560" imgH="507960" progId="Equation.DSMT4">
                  <p:embed/>
                </p:oleObj>
              </mc:Choice>
              <mc:Fallback>
                <p:oleObj name="Equation" r:id="rId6" imgW="3949560" imgH="507960" progId="Equation.DSMT4">
                  <p:embed/>
                  <p:pic>
                    <p:nvPicPr>
                      <p:cNvPr id="7" name="Object 83">
                        <a:extLst>
                          <a:ext uri="{FF2B5EF4-FFF2-40B4-BE49-F238E27FC236}">
                            <a16:creationId xmlns:a16="http://schemas.microsoft.com/office/drawing/2014/main" id="{BC02E81B-8585-B2AF-72FD-819D08996DE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87757" y="4210590"/>
                        <a:ext cx="10655300" cy="1347788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38784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83">
            <a:extLst>
              <a:ext uri="{FF2B5EF4-FFF2-40B4-BE49-F238E27FC236}">
                <a16:creationId xmlns:a16="http://schemas.microsoft.com/office/drawing/2014/main" id="{C2FC3987-6E7C-6A7C-39AC-4C4410ABF3A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4301" y="880544"/>
          <a:ext cx="4094073" cy="50969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93760" imgH="1511280" progId="Equation.DSMT4">
                  <p:embed/>
                </p:oleObj>
              </mc:Choice>
              <mc:Fallback>
                <p:oleObj name="Equation" r:id="rId2" imgW="1193760" imgH="1511280" progId="Equation.DSMT4">
                  <p:embed/>
                  <p:pic>
                    <p:nvPicPr>
                      <p:cNvPr id="4" name="Object 83">
                        <a:extLst>
                          <a:ext uri="{FF2B5EF4-FFF2-40B4-BE49-F238E27FC236}">
                            <a16:creationId xmlns:a16="http://schemas.microsoft.com/office/drawing/2014/main" id="{C2FC3987-6E7C-6A7C-39AC-4C4410ABF3A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84301" y="880544"/>
                        <a:ext cx="4094073" cy="5096911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Arrow: Right 4">
            <a:extLst>
              <a:ext uri="{FF2B5EF4-FFF2-40B4-BE49-F238E27FC236}">
                <a16:creationId xmlns:a16="http://schemas.microsoft.com/office/drawing/2014/main" id="{494BFB17-5FC3-6ACA-0AF0-CDAB5C84F4FE}"/>
              </a:ext>
            </a:extLst>
          </p:cNvPr>
          <p:cNvSpPr/>
          <p:nvPr/>
        </p:nvSpPr>
        <p:spPr>
          <a:xfrm>
            <a:off x="4528194" y="2650435"/>
            <a:ext cx="3135611" cy="269019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graphicFrame>
        <p:nvGraphicFramePr>
          <p:cNvPr id="6" name="Object 83">
            <a:extLst>
              <a:ext uri="{FF2B5EF4-FFF2-40B4-BE49-F238E27FC236}">
                <a16:creationId xmlns:a16="http://schemas.microsoft.com/office/drawing/2014/main" id="{FDCBAA1A-6656-2FDE-B591-E3D52255E43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877114" y="907840"/>
          <a:ext cx="4030585" cy="53015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977760" imgH="1307880" progId="Equation.DSMT4">
                  <p:embed/>
                </p:oleObj>
              </mc:Choice>
              <mc:Fallback>
                <p:oleObj name="Equation" r:id="rId4" imgW="977760" imgH="1307880" progId="Equation.DSMT4">
                  <p:embed/>
                  <p:pic>
                    <p:nvPicPr>
                      <p:cNvPr id="6" name="Object 83">
                        <a:extLst>
                          <a:ext uri="{FF2B5EF4-FFF2-40B4-BE49-F238E27FC236}">
                            <a16:creationId xmlns:a16="http://schemas.microsoft.com/office/drawing/2014/main" id="{FDCBAA1A-6656-2FDE-B591-E3D52255E43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877114" y="907840"/>
                        <a:ext cx="4030585" cy="5301594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6E9B3CB-356C-AC94-3032-8E18ABB34357}"/>
              </a:ext>
            </a:extLst>
          </p:cNvPr>
          <p:cNvSpPr txBox="1"/>
          <p:nvPr/>
        </p:nvSpPr>
        <p:spPr>
          <a:xfrm>
            <a:off x="3281548" y="6182138"/>
            <a:ext cx="56923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/>
              <a:t>Recollecting (A) and substituting</a:t>
            </a:r>
            <a:endParaRPr lang="en-IN" sz="3200" b="1"/>
          </a:p>
        </p:txBody>
      </p:sp>
    </p:spTree>
    <p:extLst>
      <p:ext uri="{BB962C8B-B14F-4D97-AF65-F5344CB8AC3E}">
        <p14:creationId xmlns:p14="http://schemas.microsoft.com/office/powerpoint/2010/main" val="2240080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08339CC6-84B9-2B15-70DF-298CEF27938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28094" y="343787"/>
          <a:ext cx="4374836" cy="8320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070000" imgH="393480" progId="Equation.DSMT4">
                  <p:embed/>
                </p:oleObj>
              </mc:Choice>
              <mc:Fallback>
                <p:oleObj name="Equation" r:id="rId2" imgW="2070000" imgH="39348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08339CC6-84B9-2B15-70DF-298CEF27938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228094" y="343787"/>
                        <a:ext cx="4374836" cy="8320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09254CE-5C18-5BA7-9BE3-6C059EB18B6C}"/>
              </a:ext>
            </a:extLst>
          </p:cNvPr>
          <p:cNvCxnSpPr/>
          <p:nvPr/>
        </p:nvCxnSpPr>
        <p:spPr>
          <a:xfrm>
            <a:off x="7602930" y="759799"/>
            <a:ext cx="260124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69D55163-ABFD-BA56-5AD8-E0DC6823E4A2}"/>
              </a:ext>
            </a:extLst>
          </p:cNvPr>
          <p:cNvSpPr txBox="1"/>
          <p:nvPr/>
        </p:nvSpPr>
        <p:spPr>
          <a:xfrm>
            <a:off x="10222139" y="343787"/>
            <a:ext cx="5405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/>
              <a:t>A</a:t>
            </a:r>
            <a:endParaRPr lang="en-IN" sz="4800"/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B2945D91-DA26-BC04-E5B3-116C71F89DC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89276" y="3845013"/>
          <a:ext cx="9622806" cy="1393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019240" imgH="291960" progId="Equation.DSMT4">
                  <p:embed/>
                </p:oleObj>
              </mc:Choice>
              <mc:Fallback>
                <p:oleObj name="Equation" r:id="rId4" imgW="2019240" imgH="29196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B2945D91-DA26-BC04-E5B3-116C71F89D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89276" y="3845013"/>
                        <a:ext cx="9622806" cy="13931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3">
            <a:extLst>
              <a:ext uri="{FF2B5EF4-FFF2-40B4-BE49-F238E27FC236}">
                <a16:creationId xmlns:a16="http://schemas.microsoft.com/office/drawing/2014/main" id="{36E2D768-74F4-7203-54BB-4FD9F9B2763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4506" y="1838238"/>
          <a:ext cx="11202987" cy="1174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533840" imgH="482400" progId="Equation.DSMT4">
                  <p:embed/>
                </p:oleObj>
              </mc:Choice>
              <mc:Fallback>
                <p:oleObj name="Equation" r:id="rId6" imgW="4533840" imgH="482400" progId="Equation.DSMT4">
                  <p:embed/>
                  <p:pic>
                    <p:nvPicPr>
                      <p:cNvPr id="9" name="Object 83">
                        <a:extLst>
                          <a:ext uri="{FF2B5EF4-FFF2-40B4-BE49-F238E27FC236}">
                            <a16:creationId xmlns:a16="http://schemas.microsoft.com/office/drawing/2014/main" id="{36E2D768-74F4-7203-54BB-4FD9F9B276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94506" y="1838238"/>
                        <a:ext cx="11202987" cy="1174750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D85F5B6-D1F2-B320-BFE7-A8DC19406541}"/>
              </a:ext>
            </a:extLst>
          </p:cNvPr>
          <p:cNvCxnSpPr/>
          <p:nvPr/>
        </p:nvCxnSpPr>
        <p:spPr>
          <a:xfrm>
            <a:off x="7755330" y="5895023"/>
            <a:ext cx="260124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B280753D-AC3D-CEFF-A546-0262EE67A68D}"/>
              </a:ext>
            </a:extLst>
          </p:cNvPr>
          <p:cNvSpPr txBox="1"/>
          <p:nvPr/>
        </p:nvSpPr>
        <p:spPr>
          <a:xfrm>
            <a:off x="10374539" y="5479011"/>
            <a:ext cx="5196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/>
              <a:t>B</a:t>
            </a:r>
            <a:endParaRPr lang="en-IN" sz="4800"/>
          </a:p>
        </p:txBody>
      </p:sp>
    </p:spTree>
    <p:extLst>
      <p:ext uri="{BB962C8B-B14F-4D97-AF65-F5344CB8AC3E}">
        <p14:creationId xmlns:p14="http://schemas.microsoft.com/office/powerpoint/2010/main" val="4004773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03962FB9-8BEB-CC11-DD4C-D0F5F892A47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97026" y="621305"/>
          <a:ext cx="9622806" cy="1393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019240" imgH="291960" progId="Equation.DSMT4">
                  <p:embed/>
                </p:oleObj>
              </mc:Choice>
              <mc:Fallback>
                <p:oleObj name="Equation" r:id="rId2" imgW="2019240" imgH="29196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03962FB9-8BEB-CC11-DD4C-D0F5F892A47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397026" y="621305"/>
                        <a:ext cx="9622806" cy="13931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Left Brace 4">
            <a:extLst>
              <a:ext uri="{FF2B5EF4-FFF2-40B4-BE49-F238E27FC236}">
                <a16:creationId xmlns:a16="http://schemas.microsoft.com/office/drawing/2014/main" id="{98C4F66E-5C5A-837E-8043-20E48413ED73}"/>
              </a:ext>
            </a:extLst>
          </p:cNvPr>
          <p:cNvSpPr/>
          <p:nvPr/>
        </p:nvSpPr>
        <p:spPr>
          <a:xfrm rot="16200000">
            <a:off x="8799442" y="1073426"/>
            <a:ext cx="503583" cy="1948069"/>
          </a:xfrm>
          <a:prstGeom prst="leftBrac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86E3D48-02FC-F9C9-A9B4-9A3EB1C07A66}"/>
              </a:ext>
            </a:extLst>
          </p:cNvPr>
          <p:cNvSpPr/>
          <p:nvPr/>
        </p:nvSpPr>
        <p:spPr>
          <a:xfrm>
            <a:off x="3167273" y="2411898"/>
            <a:ext cx="4479227" cy="4174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CCA8A19-22DC-3A23-8100-6F3C4CC66E74}"/>
              </a:ext>
            </a:extLst>
          </p:cNvPr>
          <p:cNvSpPr/>
          <p:nvPr/>
        </p:nvSpPr>
        <p:spPr>
          <a:xfrm>
            <a:off x="3372678" y="2657061"/>
            <a:ext cx="4075044" cy="375699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60DA7D4-77C0-F94D-6031-B43FF55ED18C}"/>
              </a:ext>
            </a:extLst>
          </p:cNvPr>
          <p:cNvCxnSpPr>
            <a:endCxn id="9" idx="7"/>
          </p:cNvCxnSpPr>
          <p:nvPr/>
        </p:nvCxnSpPr>
        <p:spPr>
          <a:xfrm flipV="1">
            <a:off x="5565913" y="3207260"/>
            <a:ext cx="1285033" cy="16032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245DC0C-2590-F46A-7A99-366A306DFB60}"/>
              </a:ext>
            </a:extLst>
          </p:cNvPr>
          <p:cNvCxnSpPr/>
          <p:nvPr/>
        </p:nvCxnSpPr>
        <p:spPr>
          <a:xfrm flipH="1" flipV="1">
            <a:off x="5565913" y="1896718"/>
            <a:ext cx="0" cy="29138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708782B-D8B8-E562-D03C-5DCA5FC87506}"/>
              </a:ext>
            </a:extLst>
          </p:cNvPr>
          <p:cNvCxnSpPr/>
          <p:nvPr/>
        </p:nvCxnSpPr>
        <p:spPr>
          <a:xfrm>
            <a:off x="5565913" y="4810539"/>
            <a:ext cx="348532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EB1D383-1B79-A908-26F6-2B7D41F3EA16}"/>
              </a:ext>
            </a:extLst>
          </p:cNvPr>
          <p:cNvCxnSpPr/>
          <p:nvPr/>
        </p:nvCxnSpPr>
        <p:spPr>
          <a:xfrm flipH="1">
            <a:off x="4161183" y="4810539"/>
            <a:ext cx="1404730" cy="18420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16A4A87-97AA-BA2E-8DF7-15A25787C1A2}"/>
              </a:ext>
            </a:extLst>
          </p:cNvPr>
          <p:cNvCxnSpPr/>
          <p:nvPr/>
        </p:nvCxnSpPr>
        <p:spPr>
          <a:xfrm flipV="1">
            <a:off x="6831069" y="2996414"/>
            <a:ext cx="172277" cy="24397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Arc 23">
            <a:extLst>
              <a:ext uri="{FF2B5EF4-FFF2-40B4-BE49-F238E27FC236}">
                <a16:creationId xmlns:a16="http://schemas.microsoft.com/office/drawing/2014/main" id="{D5568F32-A550-A3BD-B83E-F4191A868A58}"/>
              </a:ext>
            </a:extLst>
          </p:cNvPr>
          <p:cNvSpPr/>
          <p:nvPr/>
        </p:nvSpPr>
        <p:spPr>
          <a:xfrm>
            <a:off x="5307498" y="4346727"/>
            <a:ext cx="523460" cy="304775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graphicFrame>
        <p:nvGraphicFramePr>
          <p:cNvPr id="25" name="Object 83">
            <a:extLst>
              <a:ext uri="{FF2B5EF4-FFF2-40B4-BE49-F238E27FC236}">
                <a16:creationId xmlns:a16="http://schemas.microsoft.com/office/drawing/2014/main" id="{F2C0C3A9-B83B-82F1-AB69-E67A2220F6E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2438" y="120650"/>
          <a:ext cx="11514137" cy="512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483080" imgH="203040" progId="Equation.DSMT4">
                  <p:embed/>
                </p:oleObj>
              </mc:Choice>
              <mc:Fallback>
                <p:oleObj name="Equation" r:id="rId4" imgW="4483080" imgH="203040" progId="Equation.DSMT4">
                  <p:embed/>
                  <p:pic>
                    <p:nvPicPr>
                      <p:cNvPr id="25" name="Object 83">
                        <a:extLst>
                          <a:ext uri="{FF2B5EF4-FFF2-40B4-BE49-F238E27FC236}">
                            <a16:creationId xmlns:a16="http://schemas.microsoft.com/office/drawing/2014/main" id="{F2C0C3A9-B83B-82F1-AB69-E67A2220F6E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2438" y="120650"/>
                        <a:ext cx="11514137" cy="512763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272CD48-33BF-B709-4045-B6565E7C2C79}"/>
              </a:ext>
            </a:extLst>
          </p:cNvPr>
          <p:cNvCxnSpPr/>
          <p:nvPr/>
        </p:nvCxnSpPr>
        <p:spPr>
          <a:xfrm>
            <a:off x="5565913" y="4810539"/>
            <a:ext cx="1504329" cy="8284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Arc 28">
            <a:extLst>
              <a:ext uri="{FF2B5EF4-FFF2-40B4-BE49-F238E27FC236}">
                <a16:creationId xmlns:a16="http://schemas.microsoft.com/office/drawing/2014/main" id="{0ECE3579-A645-BD2C-38C2-D9743D8300C8}"/>
              </a:ext>
            </a:extLst>
          </p:cNvPr>
          <p:cNvSpPr/>
          <p:nvPr/>
        </p:nvSpPr>
        <p:spPr>
          <a:xfrm>
            <a:off x="5810869" y="4823791"/>
            <a:ext cx="145983" cy="397436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graphicFrame>
        <p:nvGraphicFramePr>
          <p:cNvPr id="30" name="Object 29">
            <a:extLst>
              <a:ext uri="{FF2B5EF4-FFF2-40B4-BE49-F238E27FC236}">
                <a16:creationId xmlns:a16="http://schemas.microsoft.com/office/drawing/2014/main" id="{9A850EED-D25F-B28C-33A6-412EFA09AE0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56852" y="3672184"/>
          <a:ext cx="354193" cy="4957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26720" imgH="177480" progId="Equation.DSMT4">
                  <p:embed/>
                </p:oleObj>
              </mc:Choice>
              <mc:Fallback>
                <p:oleObj name="Equation" r:id="rId6" imgW="126720" imgH="177480" progId="Equation.DSMT4">
                  <p:embed/>
                  <p:pic>
                    <p:nvPicPr>
                      <p:cNvPr id="30" name="Object 29">
                        <a:extLst>
                          <a:ext uri="{FF2B5EF4-FFF2-40B4-BE49-F238E27FC236}">
                            <a16:creationId xmlns:a16="http://schemas.microsoft.com/office/drawing/2014/main" id="{9A850EED-D25F-B28C-33A6-412EFA09AE0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956852" y="3672184"/>
                        <a:ext cx="354193" cy="4957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30">
            <a:extLst>
              <a:ext uri="{FF2B5EF4-FFF2-40B4-BE49-F238E27FC236}">
                <a16:creationId xmlns:a16="http://schemas.microsoft.com/office/drawing/2014/main" id="{361A32F9-1744-0CC4-B54F-8BF9D8E7C93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17207" y="3077474"/>
          <a:ext cx="423929" cy="3716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03040" imgH="177480" progId="Equation.DSMT4">
                  <p:embed/>
                </p:oleObj>
              </mc:Choice>
              <mc:Fallback>
                <p:oleObj name="Equation" r:id="rId8" imgW="203040" imgH="177480" progId="Equation.DSMT4">
                  <p:embed/>
                  <p:pic>
                    <p:nvPicPr>
                      <p:cNvPr id="31" name="Object 30">
                        <a:extLst>
                          <a:ext uri="{FF2B5EF4-FFF2-40B4-BE49-F238E27FC236}">
                            <a16:creationId xmlns:a16="http://schemas.microsoft.com/office/drawing/2014/main" id="{361A32F9-1744-0CC4-B54F-8BF9D8E7C93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917207" y="3077474"/>
                        <a:ext cx="423929" cy="3716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31">
            <a:extLst>
              <a:ext uri="{FF2B5EF4-FFF2-40B4-BE49-F238E27FC236}">
                <a16:creationId xmlns:a16="http://schemas.microsoft.com/office/drawing/2014/main" id="{B607DF32-E4A3-4D18-6B69-E753BF8E52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55760" y="3956020"/>
          <a:ext cx="334832" cy="4686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26720" imgH="177480" progId="Equation.DSMT4">
                  <p:embed/>
                </p:oleObj>
              </mc:Choice>
              <mc:Fallback>
                <p:oleObj name="Equation" r:id="rId10" imgW="126720" imgH="177480" progId="Equation.DSMT4">
                  <p:embed/>
                  <p:pic>
                    <p:nvPicPr>
                      <p:cNvPr id="32" name="Object 31">
                        <a:extLst>
                          <a:ext uri="{FF2B5EF4-FFF2-40B4-BE49-F238E27FC236}">
                            <a16:creationId xmlns:a16="http://schemas.microsoft.com/office/drawing/2014/main" id="{B607DF32-E4A3-4D18-6B69-E753BF8E52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555760" y="3956020"/>
                        <a:ext cx="334832" cy="4686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32">
            <a:extLst>
              <a:ext uri="{FF2B5EF4-FFF2-40B4-BE49-F238E27FC236}">
                <a16:creationId xmlns:a16="http://schemas.microsoft.com/office/drawing/2014/main" id="{8506FA64-3719-F9D8-77BC-BF5E502305C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09244" y="4697229"/>
          <a:ext cx="334963" cy="534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26720" imgH="203040" progId="Equation.DSMT4">
                  <p:embed/>
                </p:oleObj>
              </mc:Choice>
              <mc:Fallback>
                <p:oleObj name="Equation" r:id="rId12" imgW="126720" imgH="203040" progId="Equation.DSMT4">
                  <p:embed/>
                  <p:pic>
                    <p:nvPicPr>
                      <p:cNvPr id="33" name="Object 32">
                        <a:extLst>
                          <a:ext uri="{FF2B5EF4-FFF2-40B4-BE49-F238E27FC236}">
                            <a16:creationId xmlns:a16="http://schemas.microsoft.com/office/drawing/2014/main" id="{8506FA64-3719-F9D8-77BC-BF5E502305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6109244" y="4697229"/>
                        <a:ext cx="334963" cy="534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33">
            <a:extLst>
              <a:ext uri="{FF2B5EF4-FFF2-40B4-BE49-F238E27FC236}">
                <a16:creationId xmlns:a16="http://schemas.microsoft.com/office/drawing/2014/main" id="{859A860C-B4EE-DFAE-623C-EF5E874FE86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077199" y="2223309"/>
          <a:ext cx="4226501" cy="95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015920" imgH="228600" progId="Equation.DSMT4">
                  <p:embed/>
                </p:oleObj>
              </mc:Choice>
              <mc:Fallback>
                <p:oleObj name="Equation" r:id="rId14" imgW="1015920" imgH="228600" progId="Equation.DSMT4">
                  <p:embed/>
                  <p:pic>
                    <p:nvPicPr>
                      <p:cNvPr id="34" name="Object 33">
                        <a:extLst>
                          <a:ext uri="{FF2B5EF4-FFF2-40B4-BE49-F238E27FC236}">
                            <a16:creationId xmlns:a16="http://schemas.microsoft.com/office/drawing/2014/main" id="{859A860C-B4EE-DFAE-623C-EF5E874FE8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8077199" y="2223309"/>
                        <a:ext cx="4226501" cy="9533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54872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B57487D9-A6F2-7DEE-8531-047827C6CC3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84479" y="845033"/>
          <a:ext cx="4840529" cy="6553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879560" imgH="253800" progId="Equation.DSMT4">
                  <p:embed/>
                </p:oleObj>
              </mc:Choice>
              <mc:Fallback>
                <p:oleObj name="Equation" r:id="rId2" imgW="1879560" imgH="25380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B57487D9-A6F2-7DEE-8531-047827C6CC3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784479" y="845033"/>
                        <a:ext cx="4840529" cy="6553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2B954954-A1F2-1D6C-2EFC-544A68A1982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26088" y="1613697"/>
          <a:ext cx="5416446" cy="12189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145960" imgH="482400" progId="Equation.DSMT4">
                  <p:embed/>
                </p:oleObj>
              </mc:Choice>
              <mc:Fallback>
                <p:oleObj name="Equation" r:id="rId4" imgW="2145960" imgH="48240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2B954954-A1F2-1D6C-2EFC-544A68A1982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626088" y="1613697"/>
                        <a:ext cx="5416446" cy="12189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3">
            <a:extLst>
              <a:ext uri="{FF2B5EF4-FFF2-40B4-BE49-F238E27FC236}">
                <a16:creationId xmlns:a16="http://schemas.microsoft.com/office/drawing/2014/main" id="{6E3069FB-FBD5-5865-0435-849538CE8B0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343107"/>
          <a:ext cx="12192000" cy="5552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483080" imgH="203040" progId="Equation.DSMT4">
                  <p:embed/>
                </p:oleObj>
              </mc:Choice>
              <mc:Fallback>
                <p:oleObj name="Equation" r:id="rId6" imgW="4483080" imgH="203040" progId="Equation.DSMT4">
                  <p:embed/>
                  <p:pic>
                    <p:nvPicPr>
                      <p:cNvPr id="9" name="Object 83">
                        <a:extLst>
                          <a:ext uri="{FF2B5EF4-FFF2-40B4-BE49-F238E27FC236}">
                            <a16:creationId xmlns:a16="http://schemas.microsoft.com/office/drawing/2014/main" id="{6E3069FB-FBD5-5865-0435-849538CE8B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0" y="343107"/>
                        <a:ext cx="12192000" cy="555211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Oval 10">
            <a:extLst>
              <a:ext uri="{FF2B5EF4-FFF2-40B4-BE49-F238E27FC236}">
                <a16:creationId xmlns:a16="http://schemas.microsoft.com/office/drawing/2014/main" id="{D3F57495-E90C-4475-A2AD-CE554DC315B4}"/>
              </a:ext>
            </a:extLst>
          </p:cNvPr>
          <p:cNvSpPr/>
          <p:nvPr/>
        </p:nvSpPr>
        <p:spPr>
          <a:xfrm>
            <a:off x="3167273" y="2411898"/>
            <a:ext cx="4479227" cy="4174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4F93E41-D7A5-A001-EA50-54801938E970}"/>
              </a:ext>
            </a:extLst>
          </p:cNvPr>
          <p:cNvSpPr/>
          <p:nvPr/>
        </p:nvSpPr>
        <p:spPr>
          <a:xfrm>
            <a:off x="3372678" y="2657061"/>
            <a:ext cx="4075044" cy="375699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A61C398-8D3C-2C8D-8FC0-527FFB475FFB}"/>
              </a:ext>
            </a:extLst>
          </p:cNvPr>
          <p:cNvCxnSpPr>
            <a:endCxn id="12" idx="7"/>
          </p:cNvCxnSpPr>
          <p:nvPr/>
        </p:nvCxnSpPr>
        <p:spPr>
          <a:xfrm flipV="1">
            <a:off x="5565913" y="3207260"/>
            <a:ext cx="1285033" cy="16032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26C883E-7D62-3292-02E6-C7C929E54201}"/>
              </a:ext>
            </a:extLst>
          </p:cNvPr>
          <p:cNvCxnSpPr/>
          <p:nvPr/>
        </p:nvCxnSpPr>
        <p:spPr>
          <a:xfrm flipH="1" flipV="1">
            <a:off x="5565913" y="1896718"/>
            <a:ext cx="0" cy="29138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489523F-02FE-DCD0-B9DF-2E1B04AA1682}"/>
              </a:ext>
            </a:extLst>
          </p:cNvPr>
          <p:cNvCxnSpPr/>
          <p:nvPr/>
        </p:nvCxnSpPr>
        <p:spPr>
          <a:xfrm>
            <a:off x="5565913" y="4810539"/>
            <a:ext cx="348532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2C51157-0B59-BAAA-AE89-6B03B3393ABF}"/>
              </a:ext>
            </a:extLst>
          </p:cNvPr>
          <p:cNvCxnSpPr/>
          <p:nvPr/>
        </p:nvCxnSpPr>
        <p:spPr>
          <a:xfrm flipH="1">
            <a:off x="4161183" y="4810539"/>
            <a:ext cx="1404730" cy="18420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771113A-1421-A64D-527A-8356AFB9AC4B}"/>
              </a:ext>
            </a:extLst>
          </p:cNvPr>
          <p:cNvCxnSpPr/>
          <p:nvPr/>
        </p:nvCxnSpPr>
        <p:spPr>
          <a:xfrm flipV="1">
            <a:off x="6831069" y="2996414"/>
            <a:ext cx="172277" cy="24397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Arc 17">
            <a:extLst>
              <a:ext uri="{FF2B5EF4-FFF2-40B4-BE49-F238E27FC236}">
                <a16:creationId xmlns:a16="http://schemas.microsoft.com/office/drawing/2014/main" id="{355D1CE4-2461-5D5C-C3AA-4284C15EC6F9}"/>
              </a:ext>
            </a:extLst>
          </p:cNvPr>
          <p:cNvSpPr/>
          <p:nvPr/>
        </p:nvSpPr>
        <p:spPr>
          <a:xfrm>
            <a:off x="5307498" y="4346727"/>
            <a:ext cx="523460" cy="304775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37AEAC06-E096-1C05-171D-427F1D977FF1}"/>
              </a:ext>
            </a:extLst>
          </p:cNvPr>
          <p:cNvCxnSpPr/>
          <p:nvPr/>
        </p:nvCxnSpPr>
        <p:spPr>
          <a:xfrm>
            <a:off x="5565913" y="4810539"/>
            <a:ext cx="1504329" cy="8284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Arc 19">
            <a:extLst>
              <a:ext uri="{FF2B5EF4-FFF2-40B4-BE49-F238E27FC236}">
                <a16:creationId xmlns:a16="http://schemas.microsoft.com/office/drawing/2014/main" id="{239AAECB-DE62-2A9B-2A4F-46C6F33862C9}"/>
              </a:ext>
            </a:extLst>
          </p:cNvPr>
          <p:cNvSpPr/>
          <p:nvPr/>
        </p:nvSpPr>
        <p:spPr>
          <a:xfrm>
            <a:off x="5810869" y="4823791"/>
            <a:ext cx="145983" cy="397436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graphicFrame>
        <p:nvGraphicFramePr>
          <p:cNvPr id="21" name="Object 20">
            <a:extLst>
              <a:ext uri="{FF2B5EF4-FFF2-40B4-BE49-F238E27FC236}">
                <a16:creationId xmlns:a16="http://schemas.microsoft.com/office/drawing/2014/main" id="{5FDEB58E-FDB3-5430-D350-DBD172FF62D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56852" y="3672184"/>
          <a:ext cx="354193" cy="4957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26720" imgH="177480" progId="Equation.DSMT4">
                  <p:embed/>
                </p:oleObj>
              </mc:Choice>
              <mc:Fallback>
                <p:oleObj name="Equation" r:id="rId8" imgW="126720" imgH="177480" progId="Equation.DSMT4">
                  <p:embed/>
                  <p:pic>
                    <p:nvPicPr>
                      <p:cNvPr id="21" name="Object 20">
                        <a:extLst>
                          <a:ext uri="{FF2B5EF4-FFF2-40B4-BE49-F238E27FC236}">
                            <a16:creationId xmlns:a16="http://schemas.microsoft.com/office/drawing/2014/main" id="{5FDEB58E-FDB3-5430-D350-DBD172FF62D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956852" y="3672184"/>
                        <a:ext cx="354193" cy="4957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>
            <a:extLst>
              <a:ext uri="{FF2B5EF4-FFF2-40B4-BE49-F238E27FC236}">
                <a16:creationId xmlns:a16="http://schemas.microsoft.com/office/drawing/2014/main" id="{108DB4AB-4A36-0DCA-85A1-A38F75AB55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17207" y="3077474"/>
          <a:ext cx="423929" cy="3716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03040" imgH="177480" progId="Equation.DSMT4">
                  <p:embed/>
                </p:oleObj>
              </mc:Choice>
              <mc:Fallback>
                <p:oleObj name="Equation" r:id="rId10" imgW="203040" imgH="177480" progId="Equation.DSMT4">
                  <p:embed/>
                  <p:pic>
                    <p:nvPicPr>
                      <p:cNvPr id="22" name="Object 21">
                        <a:extLst>
                          <a:ext uri="{FF2B5EF4-FFF2-40B4-BE49-F238E27FC236}">
                            <a16:creationId xmlns:a16="http://schemas.microsoft.com/office/drawing/2014/main" id="{108DB4AB-4A36-0DCA-85A1-A38F75AB55D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917207" y="3077474"/>
                        <a:ext cx="423929" cy="3716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>
            <a:extLst>
              <a:ext uri="{FF2B5EF4-FFF2-40B4-BE49-F238E27FC236}">
                <a16:creationId xmlns:a16="http://schemas.microsoft.com/office/drawing/2014/main" id="{68113985-95F3-1419-5980-A6F5A6BE74C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55760" y="3956020"/>
          <a:ext cx="334832" cy="4686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26720" imgH="177480" progId="Equation.DSMT4">
                  <p:embed/>
                </p:oleObj>
              </mc:Choice>
              <mc:Fallback>
                <p:oleObj name="Equation" r:id="rId12" imgW="126720" imgH="177480" progId="Equation.DSMT4">
                  <p:embed/>
                  <p:pic>
                    <p:nvPicPr>
                      <p:cNvPr id="23" name="Object 22">
                        <a:extLst>
                          <a:ext uri="{FF2B5EF4-FFF2-40B4-BE49-F238E27FC236}">
                            <a16:creationId xmlns:a16="http://schemas.microsoft.com/office/drawing/2014/main" id="{68113985-95F3-1419-5980-A6F5A6BE74C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5555760" y="3956020"/>
                        <a:ext cx="334832" cy="4686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>
            <a:extLst>
              <a:ext uri="{FF2B5EF4-FFF2-40B4-BE49-F238E27FC236}">
                <a16:creationId xmlns:a16="http://schemas.microsoft.com/office/drawing/2014/main" id="{BC28806E-B735-F200-6E33-90F4C4AF433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09244" y="4697229"/>
          <a:ext cx="334963" cy="534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26720" imgH="203040" progId="Equation.DSMT4">
                  <p:embed/>
                </p:oleObj>
              </mc:Choice>
              <mc:Fallback>
                <p:oleObj name="Equation" r:id="rId14" imgW="126720" imgH="203040" progId="Equation.DSMT4">
                  <p:embed/>
                  <p:pic>
                    <p:nvPicPr>
                      <p:cNvPr id="24" name="Object 23">
                        <a:extLst>
                          <a:ext uri="{FF2B5EF4-FFF2-40B4-BE49-F238E27FC236}">
                            <a16:creationId xmlns:a16="http://schemas.microsoft.com/office/drawing/2014/main" id="{BC28806E-B735-F200-6E33-90F4C4AF433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6109244" y="4697229"/>
                        <a:ext cx="334963" cy="534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21061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AB56CC00-6802-9643-840A-06AD1C8DC3A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16013" y="1903413"/>
          <a:ext cx="9366250" cy="174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434960" imgH="266400" progId="Equation.DSMT4">
                  <p:embed/>
                </p:oleObj>
              </mc:Choice>
              <mc:Fallback>
                <p:oleObj name="Equation" r:id="rId2" imgW="1434960" imgH="26640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AB56CC00-6802-9643-840A-06AD1C8DC3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116013" y="1903413"/>
                        <a:ext cx="9366250" cy="1743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91376BE-6C87-1D50-DD8C-3E670E5F46B8}"/>
              </a:ext>
            </a:extLst>
          </p:cNvPr>
          <p:cNvSpPr txBox="1"/>
          <p:nvPr/>
        </p:nvSpPr>
        <p:spPr>
          <a:xfrm>
            <a:off x="30397" y="4346709"/>
            <a:ext cx="1213120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800"/>
              <a:t>Maxwell’s distribution law</a:t>
            </a:r>
            <a:endParaRPr lang="en-IN" sz="8800"/>
          </a:p>
        </p:txBody>
      </p:sp>
      <p:sp>
        <p:nvSpPr>
          <p:cNvPr id="6" name="Half Frame 5">
            <a:extLst>
              <a:ext uri="{FF2B5EF4-FFF2-40B4-BE49-F238E27FC236}">
                <a16:creationId xmlns:a16="http://schemas.microsoft.com/office/drawing/2014/main" id="{DCC4011C-987F-30C0-3BAD-06E370927402}"/>
              </a:ext>
            </a:extLst>
          </p:cNvPr>
          <p:cNvSpPr/>
          <p:nvPr/>
        </p:nvSpPr>
        <p:spPr>
          <a:xfrm>
            <a:off x="742123" y="834886"/>
            <a:ext cx="954156" cy="3273287"/>
          </a:xfrm>
          <a:prstGeom prst="halfFram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7" name="Half Frame 6">
            <a:extLst>
              <a:ext uri="{FF2B5EF4-FFF2-40B4-BE49-F238E27FC236}">
                <a16:creationId xmlns:a16="http://schemas.microsoft.com/office/drawing/2014/main" id="{41C9B522-4139-8726-C907-33625333C717}"/>
              </a:ext>
            </a:extLst>
          </p:cNvPr>
          <p:cNvSpPr/>
          <p:nvPr/>
        </p:nvSpPr>
        <p:spPr>
          <a:xfrm rot="10800000">
            <a:off x="10598738" y="834886"/>
            <a:ext cx="954156" cy="3273287"/>
          </a:xfrm>
          <a:prstGeom prst="half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>
              <a:solidFill>
                <a:schemeClr val="tx1"/>
              </a:solidFill>
            </a:endParaRPr>
          </a:p>
        </p:txBody>
      </p:sp>
      <p:graphicFrame>
        <p:nvGraphicFramePr>
          <p:cNvPr id="8" name="Object 83">
            <a:extLst>
              <a:ext uri="{FF2B5EF4-FFF2-40B4-BE49-F238E27FC236}">
                <a16:creationId xmlns:a16="http://schemas.microsoft.com/office/drawing/2014/main" id="{C4ABB652-4CF9-5AA4-BE12-02609E82661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397" y="95594"/>
          <a:ext cx="12192000" cy="5552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483080" imgH="203040" progId="Equation.DSMT4">
                  <p:embed/>
                </p:oleObj>
              </mc:Choice>
              <mc:Fallback>
                <p:oleObj name="Equation" r:id="rId4" imgW="4483080" imgH="203040" progId="Equation.DSMT4">
                  <p:embed/>
                  <p:pic>
                    <p:nvPicPr>
                      <p:cNvPr id="8" name="Object 83">
                        <a:extLst>
                          <a:ext uri="{FF2B5EF4-FFF2-40B4-BE49-F238E27FC236}">
                            <a16:creationId xmlns:a16="http://schemas.microsoft.com/office/drawing/2014/main" id="{C4ABB652-4CF9-5AA4-BE12-02609E82661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397" y="95594"/>
                        <a:ext cx="12192000" cy="555211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758477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AB56CC00-6802-9643-840A-06AD1C8DC3A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46912" y="2863278"/>
          <a:ext cx="7971075" cy="14834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434960" imgH="266400" progId="Equation.DSMT4">
                  <p:embed/>
                </p:oleObj>
              </mc:Choice>
              <mc:Fallback>
                <p:oleObj name="Equation" r:id="rId2" imgW="1434960" imgH="26640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AB56CC00-6802-9643-840A-06AD1C8DC3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746912" y="2863278"/>
                        <a:ext cx="7971075" cy="14834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91376BE-6C87-1D50-DD8C-3E670E5F46B8}"/>
              </a:ext>
            </a:extLst>
          </p:cNvPr>
          <p:cNvSpPr txBox="1"/>
          <p:nvPr/>
        </p:nvSpPr>
        <p:spPr>
          <a:xfrm>
            <a:off x="30397" y="4715205"/>
            <a:ext cx="634398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/>
              <a:t>Maxwell Boltzmann</a:t>
            </a:r>
          </a:p>
          <a:p>
            <a:r>
              <a:rPr lang="en-US" sz="6000"/>
              <a:t>distribution law</a:t>
            </a:r>
            <a:endParaRPr lang="en-IN" sz="6000"/>
          </a:p>
        </p:txBody>
      </p:sp>
      <p:sp>
        <p:nvSpPr>
          <p:cNvPr id="6" name="Half Frame 5">
            <a:extLst>
              <a:ext uri="{FF2B5EF4-FFF2-40B4-BE49-F238E27FC236}">
                <a16:creationId xmlns:a16="http://schemas.microsoft.com/office/drawing/2014/main" id="{DCC4011C-987F-30C0-3BAD-06E370927402}"/>
              </a:ext>
            </a:extLst>
          </p:cNvPr>
          <p:cNvSpPr/>
          <p:nvPr/>
        </p:nvSpPr>
        <p:spPr>
          <a:xfrm>
            <a:off x="905896" y="2538484"/>
            <a:ext cx="954156" cy="2265725"/>
          </a:xfrm>
          <a:prstGeom prst="halfFram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7" name="Half Frame 6">
            <a:extLst>
              <a:ext uri="{FF2B5EF4-FFF2-40B4-BE49-F238E27FC236}">
                <a16:creationId xmlns:a16="http://schemas.microsoft.com/office/drawing/2014/main" id="{41C9B522-4139-8726-C907-33625333C717}"/>
              </a:ext>
            </a:extLst>
          </p:cNvPr>
          <p:cNvSpPr/>
          <p:nvPr/>
        </p:nvSpPr>
        <p:spPr>
          <a:xfrm rot="10800000">
            <a:off x="9247610" y="2402005"/>
            <a:ext cx="954156" cy="2156543"/>
          </a:xfrm>
          <a:prstGeom prst="half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>
              <a:solidFill>
                <a:schemeClr val="tx1"/>
              </a:solidFill>
            </a:endParaRPr>
          </a:p>
        </p:txBody>
      </p:sp>
      <p:graphicFrame>
        <p:nvGraphicFramePr>
          <p:cNvPr id="8" name="Object 83">
            <a:extLst>
              <a:ext uri="{FF2B5EF4-FFF2-40B4-BE49-F238E27FC236}">
                <a16:creationId xmlns:a16="http://schemas.microsoft.com/office/drawing/2014/main" id="{C4ABB652-4CF9-5AA4-BE12-02609E82661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397" y="359692"/>
          <a:ext cx="12071855" cy="6935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555720" imgH="203040" progId="Equation.DSMT4">
                  <p:embed/>
                </p:oleObj>
              </mc:Choice>
              <mc:Fallback>
                <p:oleObj name="Equation" r:id="rId4" imgW="3555720" imgH="203040" progId="Equation.DSMT4">
                  <p:embed/>
                  <p:pic>
                    <p:nvPicPr>
                      <p:cNvPr id="8" name="Object 83">
                        <a:extLst>
                          <a:ext uri="{FF2B5EF4-FFF2-40B4-BE49-F238E27FC236}">
                            <a16:creationId xmlns:a16="http://schemas.microsoft.com/office/drawing/2014/main" id="{C4ABB652-4CF9-5AA4-BE12-02609E82661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397" y="359692"/>
                        <a:ext cx="12071855" cy="693557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67204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7821836"/>
              </p:ext>
            </p:extLst>
          </p:nvPr>
        </p:nvGraphicFramePr>
        <p:xfrm>
          <a:off x="0" y="81973"/>
          <a:ext cx="8432802" cy="66940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8924">
                  <a:extLst>
                    <a:ext uri="{9D8B030D-6E8A-4147-A177-3AD203B41FA5}">
                      <a16:colId xmlns:a16="http://schemas.microsoft.com/office/drawing/2014/main" val="821875896"/>
                    </a:ext>
                  </a:extLst>
                </a:gridCol>
                <a:gridCol w="4672017">
                  <a:extLst>
                    <a:ext uri="{9D8B030D-6E8A-4147-A177-3AD203B41FA5}">
                      <a16:colId xmlns:a16="http://schemas.microsoft.com/office/drawing/2014/main" val="1588731728"/>
                    </a:ext>
                  </a:extLst>
                </a:gridCol>
                <a:gridCol w="1234768">
                  <a:extLst>
                    <a:ext uri="{9D8B030D-6E8A-4147-A177-3AD203B41FA5}">
                      <a16:colId xmlns:a16="http://schemas.microsoft.com/office/drawing/2014/main" val="337107217"/>
                    </a:ext>
                  </a:extLst>
                </a:gridCol>
                <a:gridCol w="603027">
                  <a:extLst>
                    <a:ext uri="{9D8B030D-6E8A-4147-A177-3AD203B41FA5}">
                      <a16:colId xmlns:a16="http://schemas.microsoft.com/office/drawing/2014/main" val="2125321071"/>
                    </a:ext>
                  </a:extLst>
                </a:gridCol>
                <a:gridCol w="737033">
                  <a:extLst>
                    <a:ext uri="{9D8B030D-6E8A-4147-A177-3AD203B41FA5}">
                      <a16:colId xmlns:a16="http://schemas.microsoft.com/office/drawing/2014/main" val="1750234889"/>
                    </a:ext>
                  </a:extLst>
                </a:gridCol>
                <a:gridCol w="737033">
                  <a:extLst>
                    <a:ext uri="{9D8B030D-6E8A-4147-A177-3AD203B41FA5}">
                      <a16:colId xmlns:a16="http://schemas.microsoft.com/office/drawing/2014/main" val="1192936537"/>
                    </a:ext>
                  </a:extLst>
                </a:gridCol>
              </a:tblGrid>
              <a:tr h="592291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L4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7306058"/>
                  </a:ext>
                </a:extLst>
              </a:tr>
              <a:tr h="592291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"</a:t>
                      </a:r>
                      <a:r>
                        <a:rPr lang="en-US" sz="1600" dirty="0" err="1">
                          <a:effectLst/>
                        </a:rPr>
                        <a:t>Anirudh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Karthikeyan</a:t>
                      </a:r>
                      <a:r>
                        <a:rPr lang="en-US" sz="1600" dirty="0">
                          <a:effectLst/>
                        </a:rPr>
                        <a:t>" &lt;anirudh_2501ph19@iitp.ac.in&gt;;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5095729"/>
                  </a:ext>
                </a:extLst>
              </a:tr>
              <a:tr h="743935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600" dirty="0">
                          <a:effectLst/>
                        </a:rPr>
                        <a:t>2.  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"Anshita Meena" &lt;anshita_2501ph08@iitp.ac.in&gt;;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8888417"/>
                  </a:ext>
                </a:extLst>
              </a:tr>
              <a:tr h="592291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600" dirty="0">
                          <a:effectLst/>
                        </a:rPr>
                        <a:t>3.  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"Aritro Ghosh" &lt;aritro_2501ph03@iitp.ac.in&gt;;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7064995"/>
                  </a:ext>
                </a:extLst>
              </a:tr>
              <a:tr h="592291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600" dirty="0">
                          <a:effectLst/>
                        </a:rPr>
                        <a:t>4.  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 "Arunya Guha" &lt;arunya_2501ph28@iitp.ac.in&gt;;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7814122"/>
                  </a:ext>
                </a:extLst>
              </a:tr>
              <a:tr h="592291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600" dirty="0">
                          <a:effectLst/>
                        </a:rPr>
                        <a:t>5. 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"Avala Venkata Hemanth" &lt;avala_2501ph37@iitp.ac.in&gt;;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6934320"/>
                  </a:ext>
                </a:extLst>
              </a:tr>
              <a:tr h="592291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600" dirty="0">
                          <a:effectLst/>
                        </a:rPr>
                        <a:t>6. 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 "Ayush Kumar" &lt;ayush_2501ph24@iitp.ac.in&gt;;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583227"/>
                  </a:ext>
                </a:extLst>
              </a:tr>
              <a:tr h="592291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600" dirty="0">
                          <a:effectLst/>
                        </a:rPr>
                        <a:t>7. 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 "Badavath Madhulatha" &lt;badavath_2501ph38@iitp.ac.in&gt;;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787724"/>
                  </a:ext>
                </a:extLst>
              </a:tr>
              <a:tr h="592291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600" dirty="0">
                          <a:effectLst/>
                          <a:latin typeface="+mn-lt"/>
                          <a:ea typeface="+mn-ea"/>
                          <a:cs typeface="+mn-cs"/>
                        </a:rPr>
                        <a:t>8.</a:t>
                      </a:r>
                      <a:r>
                        <a:rPr lang="en-US" sz="1600" baseline="0" dirty="0"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 "Banothu Somanna" &lt;banothu_2501ph36@iitp.ac.in&gt;;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6396054"/>
                  </a:ext>
                </a:extLst>
              </a:tr>
              <a:tr h="592291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600" dirty="0">
                          <a:effectLst/>
                        </a:rPr>
                        <a:t>9. 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"Chenche Shankara Suman" &lt;chenche_2501ph07@iitp.ac.in&gt;;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4864352"/>
                  </a:ext>
                </a:extLst>
              </a:tr>
              <a:tr h="592291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600" dirty="0">
                          <a:effectLst/>
                        </a:rPr>
                        <a:t>10. 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"</a:t>
                      </a:r>
                      <a:r>
                        <a:rPr lang="en-US" sz="1600" dirty="0" err="1">
                          <a:effectLst/>
                        </a:rPr>
                        <a:t>Davala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Bhuvana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Karthik</a:t>
                      </a:r>
                      <a:r>
                        <a:rPr lang="en-US" sz="1600" dirty="0">
                          <a:effectLst/>
                        </a:rPr>
                        <a:t>" &lt;davala_2501ph25@iitp.ac.in&gt;;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9643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9290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6187345"/>
              </p:ext>
            </p:extLst>
          </p:nvPr>
        </p:nvGraphicFramePr>
        <p:xfrm>
          <a:off x="0" y="0"/>
          <a:ext cx="9448801" cy="68911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5990">
                  <a:extLst>
                    <a:ext uri="{9D8B030D-6E8A-4147-A177-3AD203B41FA5}">
                      <a16:colId xmlns:a16="http://schemas.microsoft.com/office/drawing/2014/main" val="821875896"/>
                    </a:ext>
                  </a:extLst>
                </a:gridCol>
                <a:gridCol w="5029688">
                  <a:extLst>
                    <a:ext uri="{9D8B030D-6E8A-4147-A177-3AD203B41FA5}">
                      <a16:colId xmlns:a16="http://schemas.microsoft.com/office/drawing/2014/main" val="1588731728"/>
                    </a:ext>
                  </a:extLst>
                </a:gridCol>
                <a:gridCol w="853773">
                  <a:extLst>
                    <a:ext uri="{9D8B030D-6E8A-4147-A177-3AD203B41FA5}">
                      <a16:colId xmlns:a16="http://schemas.microsoft.com/office/drawing/2014/main" val="337107217"/>
                    </a:ext>
                  </a:extLst>
                </a:gridCol>
                <a:gridCol w="1197452">
                  <a:extLst>
                    <a:ext uri="{9D8B030D-6E8A-4147-A177-3AD203B41FA5}">
                      <a16:colId xmlns:a16="http://schemas.microsoft.com/office/drawing/2014/main" val="1092367964"/>
                    </a:ext>
                  </a:extLst>
                </a:gridCol>
                <a:gridCol w="955949">
                  <a:extLst>
                    <a:ext uri="{9D8B030D-6E8A-4147-A177-3AD203B41FA5}">
                      <a16:colId xmlns:a16="http://schemas.microsoft.com/office/drawing/2014/main" val="351755251"/>
                    </a:ext>
                  </a:extLst>
                </a:gridCol>
                <a:gridCol w="955949">
                  <a:extLst>
                    <a:ext uri="{9D8B030D-6E8A-4147-A177-3AD203B41FA5}">
                      <a16:colId xmlns:a16="http://schemas.microsoft.com/office/drawing/2014/main" val="889483087"/>
                    </a:ext>
                  </a:extLst>
                </a:gridCol>
              </a:tblGrid>
              <a:tr h="575012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L4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7306058"/>
                  </a:ext>
                </a:extLst>
              </a:tr>
              <a:tr h="63226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"David Pratap Singh" &lt;david_2501ph26@iitp.ac.in&gt;;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5095729"/>
                  </a:ext>
                </a:extLst>
              </a:tr>
              <a:tr h="632263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"Deepak Kumar" &lt;deepak_2503ph03@iitp.ac.in&gt;;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8888417"/>
                  </a:ext>
                </a:extLst>
              </a:tr>
              <a:tr h="622352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"Dekka Nivas" &lt;dekka_2501ph29@iitp.ac.in&gt;;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7064995"/>
                  </a:ext>
                </a:extLst>
              </a:tr>
              <a:tr h="63226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"Gamit Marlon Maheshbhai" &lt;gamit_2501ph21@iitp.ac.in&gt;;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7814122"/>
                  </a:ext>
                </a:extLst>
              </a:tr>
              <a:tr h="63226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"Himesh Katare" &lt;himesh_2501ph33@iitp.ac.in&gt;;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6934320"/>
                  </a:ext>
                </a:extLst>
              </a:tr>
              <a:tr h="63226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"Jadhav Vedant Rajesh" &lt;jadhav_2501ph06@iitp.ac.in&gt;;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583227"/>
                  </a:ext>
                </a:extLst>
              </a:tr>
              <a:tr h="63226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"Johaan Peter Thekkan" &lt;johaan_2501ph05@iitp.ac.in&gt;;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787724"/>
                  </a:ext>
                </a:extLst>
              </a:tr>
              <a:tr h="622352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"Karri Akshara" &lt;karri_2501ph13@iitp.ac.in&gt;;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6396054"/>
                  </a:ext>
                </a:extLst>
              </a:tr>
              <a:tr h="622352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"Kashvi Mehta" &lt;kashvi_2501ph32@iitp.ac.in&gt;;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4864352"/>
                  </a:ext>
                </a:extLst>
              </a:tr>
              <a:tr h="622352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en-US" sz="2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Kirti</a:t>
                      </a: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Chandra" &lt;kirti_2501ph35@iitp.ac.in&gt;;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9643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6192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7357721"/>
              </p:ext>
            </p:extLst>
          </p:nvPr>
        </p:nvGraphicFramePr>
        <p:xfrm>
          <a:off x="-2" y="0"/>
          <a:ext cx="8392160" cy="68580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8642">
                  <a:extLst>
                    <a:ext uri="{9D8B030D-6E8A-4147-A177-3AD203B41FA5}">
                      <a16:colId xmlns:a16="http://schemas.microsoft.com/office/drawing/2014/main" val="821875896"/>
                    </a:ext>
                  </a:extLst>
                </a:gridCol>
                <a:gridCol w="3860800">
                  <a:extLst>
                    <a:ext uri="{9D8B030D-6E8A-4147-A177-3AD203B41FA5}">
                      <a16:colId xmlns:a16="http://schemas.microsoft.com/office/drawing/2014/main" val="1588731728"/>
                    </a:ext>
                  </a:extLst>
                </a:gridCol>
                <a:gridCol w="790049">
                  <a:extLst>
                    <a:ext uri="{9D8B030D-6E8A-4147-A177-3AD203B41FA5}">
                      <a16:colId xmlns:a16="http://schemas.microsoft.com/office/drawing/2014/main" val="337107217"/>
                    </a:ext>
                  </a:extLst>
                </a:gridCol>
                <a:gridCol w="893947">
                  <a:extLst>
                    <a:ext uri="{9D8B030D-6E8A-4147-A177-3AD203B41FA5}">
                      <a16:colId xmlns:a16="http://schemas.microsoft.com/office/drawing/2014/main" val="1115157784"/>
                    </a:ext>
                  </a:extLst>
                </a:gridCol>
                <a:gridCol w="1149361">
                  <a:extLst>
                    <a:ext uri="{9D8B030D-6E8A-4147-A177-3AD203B41FA5}">
                      <a16:colId xmlns:a16="http://schemas.microsoft.com/office/drawing/2014/main" val="4286211563"/>
                    </a:ext>
                  </a:extLst>
                </a:gridCol>
                <a:gridCol w="1149361">
                  <a:extLst>
                    <a:ext uri="{9D8B030D-6E8A-4147-A177-3AD203B41FA5}">
                      <a16:colId xmlns:a16="http://schemas.microsoft.com/office/drawing/2014/main" val="3522774850"/>
                    </a:ext>
                  </a:extLst>
                </a:gridCol>
              </a:tblGrid>
              <a:tr h="623455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L4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7306058"/>
                  </a:ext>
                </a:extLst>
              </a:tr>
              <a:tr h="623455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"Krishna Mule" &lt;krishna_2501ph04@iitp.ac.in&gt;;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5095729"/>
                  </a:ext>
                </a:extLst>
              </a:tr>
              <a:tr h="623455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"Kummetha Sai Darshan Reddy" &lt;kummetha_2501ph17@iitp.ac.in&gt;;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8888417"/>
                  </a:ext>
                </a:extLst>
              </a:tr>
              <a:tr h="623455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"Maddirala Bhanu Kiran" &lt;maddirala_2501ph31@iitp.ac.in&gt;;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7064995"/>
                  </a:ext>
                </a:extLst>
              </a:tr>
              <a:tr h="623455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"Manish" &lt;manish_2501ph22@iitp.ac.in&gt;;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7814122"/>
                  </a:ext>
                </a:extLst>
              </a:tr>
              <a:tr h="623455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"Mohammad Owais Ansari" &lt;mohammad_2501ph18@iitp.ac.in&gt;;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6934320"/>
                  </a:ext>
                </a:extLst>
              </a:tr>
              <a:tr h="623455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"Muhammed Rehaan Sharafudheen" &lt;muhammed_2501ph20@iitp.ac.in&gt;;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583227"/>
                  </a:ext>
                </a:extLst>
              </a:tr>
              <a:tr h="623455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"Nikhil" &lt;nikhil_2501ph34@iitp.ac.in&gt;;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787724"/>
                  </a:ext>
                </a:extLst>
              </a:tr>
              <a:tr h="623455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"Poodari Shivani" &lt;poodari_2503ph04@iitp.ac.in&gt;;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6396054"/>
                  </a:ext>
                </a:extLst>
              </a:tr>
              <a:tr h="623455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"Rahul Yadav" &lt;rahul_2501ph23@iitp.ac.in&gt;;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4864352"/>
                  </a:ext>
                </a:extLst>
              </a:tr>
              <a:tr h="623455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en-US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Rohit</a:t>
                      </a: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David Paul" &lt;rohit_2501ph11@iitp.ac.in&gt;;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9643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5141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9784287"/>
              </p:ext>
            </p:extLst>
          </p:nvPr>
        </p:nvGraphicFramePr>
        <p:xfrm>
          <a:off x="-1" y="0"/>
          <a:ext cx="9702802" cy="67868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6194">
                  <a:extLst>
                    <a:ext uri="{9D8B030D-6E8A-4147-A177-3AD203B41FA5}">
                      <a16:colId xmlns:a16="http://schemas.microsoft.com/office/drawing/2014/main" val="821875896"/>
                    </a:ext>
                  </a:extLst>
                </a:gridCol>
                <a:gridCol w="4897645">
                  <a:extLst>
                    <a:ext uri="{9D8B030D-6E8A-4147-A177-3AD203B41FA5}">
                      <a16:colId xmlns:a16="http://schemas.microsoft.com/office/drawing/2014/main" val="1588731728"/>
                    </a:ext>
                  </a:extLst>
                </a:gridCol>
                <a:gridCol w="1388851">
                  <a:extLst>
                    <a:ext uri="{9D8B030D-6E8A-4147-A177-3AD203B41FA5}">
                      <a16:colId xmlns:a16="http://schemas.microsoft.com/office/drawing/2014/main" val="337107217"/>
                    </a:ext>
                  </a:extLst>
                </a:gridCol>
                <a:gridCol w="1015298">
                  <a:extLst>
                    <a:ext uri="{9D8B030D-6E8A-4147-A177-3AD203B41FA5}">
                      <a16:colId xmlns:a16="http://schemas.microsoft.com/office/drawing/2014/main" val="3011984498"/>
                    </a:ext>
                  </a:extLst>
                </a:gridCol>
                <a:gridCol w="967407">
                  <a:extLst>
                    <a:ext uri="{9D8B030D-6E8A-4147-A177-3AD203B41FA5}">
                      <a16:colId xmlns:a16="http://schemas.microsoft.com/office/drawing/2014/main" val="2241407537"/>
                    </a:ext>
                  </a:extLst>
                </a:gridCol>
                <a:gridCol w="967407">
                  <a:extLst>
                    <a:ext uri="{9D8B030D-6E8A-4147-A177-3AD203B41FA5}">
                      <a16:colId xmlns:a16="http://schemas.microsoft.com/office/drawing/2014/main" val="2451011258"/>
                    </a:ext>
                  </a:extLst>
                </a:gridCol>
              </a:tblGrid>
              <a:tr h="616989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L4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7306058"/>
                  </a:ext>
                </a:extLst>
              </a:tr>
              <a:tr h="616989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31 .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en-US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Ronak</a:t>
                      </a: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Jakhar</a:t>
                      </a: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 &lt;ronak_2501ph10@iitp.ac.in&gt;;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5095729"/>
                  </a:ext>
                </a:extLst>
              </a:tr>
              <a:tr h="616989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</a:t>
                      </a:r>
                      <a:r>
                        <a:rPr lang="en-US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Rudraneel</a:t>
                      </a: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Shee</a:t>
                      </a: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 &lt;rudraneel_2501ph15@iitp.ac.in&gt;;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8888417"/>
                  </a:ext>
                </a:extLst>
              </a:tr>
              <a:tr h="616989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"S Ragul Raagav" &lt;s_2503ph02@iitp.ac.in&gt;;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7064995"/>
                  </a:ext>
                </a:extLst>
              </a:tr>
              <a:tr h="616989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"Sara Khan" &lt;sara_2501ph30@iitp.ac.in&gt;;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7814122"/>
                  </a:ext>
                </a:extLst>
              </a:tr>
              <a:tr h="616989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"Shaik Jabeer Sulthan" &lt;shaik_2501ph16@iitp.ac.in&gt;;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6934320"/>
                  </a:ext>
                </a:extLst>
              </a:tr>
              <a:tr h="616989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"Shourya Sharma" &lt;shourya_2503ph01@iitp.ac.in&gt;;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583227"/>
                  </a:ext>
                </a:extLst>
              </a:tr>
              <a:tr h="616989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"Shreyas Saraswatiprasad Waikar" &lt;shreyas_2501ph02@iitp.ac.in&gt;;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787724"/>
                  </a:ext>
                </a:extLst>
              </a:tr>
              <a:tr h="616989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"Snehardra Das" &lt;snehardra_2501ph14@iitp.ac.in&gt;;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6396054"/>
                  </a:ext>
                </a:extLst>
              </a:tr>
              <a:tr h="616989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"Tejeswin R" &lt;tejeswin_2501ph09@iitp.ac.in&gt;;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4864352"/>
                  </a:ext>
                </a:extLst>
              </a:tr>
              <a:tr h="616989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en-US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Varkatam</a:t>
                      </a: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Akshaya</a:t>
                      </a: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 &lt;varkatam_2501ph12@iitp.ac.in&gt;;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9643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4501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6F73297-A3E0-E86F-A956-220A0186688B}"/>
              </a:ext>
            </a:extLst>
          </p:cNvPr>
          <p:cNvSpPr/>
          <p:nvPr/>
        </p:nvSpPr>
        <p:spPr>
          <a:xfrm>
            <a:off x="3500846" y="3561476"/>
            <a:ext cx="5258394" cy="13762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Attendance: 75% mandatory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7801511"/>
              </p:ext>
            </p:extLst>
          </p:nvPr>
        </p:nvGraphicFramePr>
        <p:xfrm>
          <a:off x="0" y="-2"/>
          <a:ext cx="11125200" cy="32965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5904">
                  <a:extLst>
                    <a:ext uri="{9D8B030D-6E8A-4147-A177-3AD203B41FA5}">
                      <a16:colId xmlns:a16="http://schemas.microsoft.com/office/drawing/2014/main" val="3474930419"/>
                    </a:ext>
                  </a:extLst>
                </a:gridCol>
                <a:gridCol w="5795830">
                  <a:extLst>
                    <a:ext uri="{9D8B030D-6E8A-4147-A177-3AD203B41FA5}">
                      <a16:colId xmlns:a16="http://schemas.microsoft.com/office/drawing/2014/main" val="3277651743"/>
                    </a:ext>
                  </a:extLst>
                </a:gridCol>
                <a:gridCol w="1243098">
                  <a:extLst>
                    <a:ext uri="{9D8B030D-6E8A-4147-A177-3AD203B41FA5}">
                      <a16:colId xmlns:a16="http://schemas.microsoft.com/office/drawing/2014/main" val="3353911587"/>
                    </a:ext>
                  </a:extLst>
                </a:gridCol>
                <a:gridCol w="1222204">
                  <a:extLst>
                    <a:ext uri="{9D8B030D-6E8A-4147-A177-3AD203B41FA5}">
                      <a16:colId xmlns:a16="http://schemas.microsoft.com/office/drawing/2014/main" val="2562495736"/>
                    </a:ext>
                  </a:extLst>
                </a:gridCol>
                <a:gridCol w="1149082">
                  <a:extLst>
                    <a:ext uri="{9D8B030D-6E8A-4147-A177-3AD203B41FA5}">
                      <a16:colId xmlns:a16="http://schemas.microsoft.com/office/drawing/2014/main" val="80211620"/>
                    </a:ext>
                  </a:extLst>
                </a:gridCol>
                <a:gridCol w="1149082">
                  <a:extLst>
                    <a:ext uri="{9D8B030D-6E8A-4147-A177-3AD203B41FA5}">
                      <a16:colId xmlns:a16="http://schemas.microsoft.com/office/drawing/2014/main" val="112924554"/>
                    </a:ext>
                  </a:extLst>
                </a:gridCol>
              </a:tblGrid>
              <a:tr h="1098842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L4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15869575"/>
                  </a:ext>
                </a:extLst>
              </a:tr>
              <a:tr h="1098842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"Vivanshu Chauhan" &lt;vivanshu_2501ph01@iitp.ac.in&gt;;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25727057"/>
                  </a:ext>
                </a:extLst>
              </a:tr>
              <a:tr h="1098842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en-US" sz="2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Yogesh</a:t>
                      </a: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Kumar" </a:t>
                      </a:r>
                      <a:r>
                        <a:rPr lang="en-US" sz="2000" u="sng" dirty="0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2"/>
                        </a:rPr>
                        <a:t>yogesh_2501ph27@iitp.ac.in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482928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7218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7DACC-3035-95BA-1F9D-1971B0D3C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640" y="2468245"/>
            <a:ext cx="10515600" cy="1325563"/>
          </a:xfrm>
        </p:spPr>
        <p:txBody>
          <a:bodyPr/>
          <a:lstStyle/>
          <a:p>
            <a:r>
              <a:rPr lang="en-US" b="1" dirty="0"/>
              <a:t>Derivation of Maxwell speed distribution for a classical gas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42523855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5924ECE-EF8C-FA2B-FD70-5F781D560F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4" t="3969" r="6870" b="55562"/>
          <a:stretch>
            <a:fillRect/>
          </a:stretch>
        </p:blipFill>
        <p:spPr>
          <a:xfrm>
            <a:off x="4357401" y="2649890"/>
            <a:ext cx="3010808" cy="2440715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5C44FC7-8AB0-6E8E-9B05-3289A3560656}"/>
              </a:ext>
            </a:extLst>
          </p:cNvPr>
          <p:cNvCxnSpPr/>
          <p:nvPr/>
        </p:nvCxnSpPr>
        <p:spPr>
          <a:xfrm flipH="1" flipV="1">
            <a:off x="5764696" y="1694895"/>
            <a:ext cx="0" cy="225287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5155029-756E-69CE-84A1-C6781A649A1B}"/>
              </a:ext>
            </a:extLst>
          </p:cNvPr>
          <p:cNvCxnSpPr/>
          <p:nvPr/>
        </p:nvCxnSpPr>
        <p:spPr>
          <a:xfrm>
            <a:off x="5764696" y="3947765"/>
            <a:ext cx="3048000" cy="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C3FF60C-C9A4-55F4-F518-3DBA4DD70CAB}"/>
              </a:ext>
            </a:extLst>
          </p:cNvPr>
          <p:cNvCxnSpPr/>
          <p:nvPr/>
        </p:nvCxnSpPr>
        <p:spPr>
          <a:xfrm flipH="1">
            <a:off x="4161183" y="3947765"/>
            <a:ext cx="1603513" cy="1763922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5ADE0458-BC06-FB72-016A-81DE247347A0}"/>
              </a:ext>
            </a:extLst>
          </p:cNvPr>
          <p:cNvSpPr txBox="1"/>
          <p:nvPr/>
        </p:nvSpPr>
        <p:spPr>
          <a:xfrm>
            <a:off x="8812696" y="3763099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x</a:t>
            </a:r>
            <a:endParaRPr lang="en-IN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3DAB43-9A1E-2F27-B7D4-95E80E7CA056}"/>
              </a:ext>
            </a:extLst>
          </p:cNvPr>
          <p:cNvSpPr txBox="1"/>
          <p:nvPr/>
        </p:nvSpPr>
        <p:spPr>
          <a:xfrm>
            <a:off x="5573943" y="1397664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y</a:t>
            </a:r>
            <a:endParaRPr lang="en-IN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431D1F-898D-936D-0B50-A340E897B184}"/>
              </a:ext>
            </a:extLst>
          </p:cNvPr>
          <p:cNvSpPr txBox="1"/>
          <p:nvPr/>
        </p:nvSpPr>
        <p:spPr>
          <a:xfrm>
            <a:off x="3911649" y="5625469"/>
            <a:ext cx="276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z</a:t>
            </a:r>
            <a:endParaRPr lang="en-IN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007D44-74CC-F0AC-29D3-0BEF9CDC5EA8}"/>
              </a:ext>
            </a:extLst>
          </p:cNvPr>
          <p:cNvSpPr txBox="1"/>
          <p:nvPr/>
        </p:nvSpPr>
        <p:spPr>
          <a:xfrm>
            <a:off x="1399031" y="3429000"/>
            <a:ext cx="2268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 molecules/particles</a:t>
            </a:r>
            <a:endParaRPr lang="en-IN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C00240-8AE6-768A-8978-35F3FFA7AD3A}"/>
              </a:ext>
            </a:extLst>
          </p:cNvPr>
          <p:cNvSpPr txBox="1"/>
          <p:nvPr/>
        </p:nvSpPr>
        <p:spPr>
          <a:xfrm>
            <a:off x="4724400" y="5763968"/>
            <a:ext cx="67169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Need to find a distribution function of the form f(v)</a:t>
            </a:r>
            <a:endParaRPr lang="en-IN" sz="2400" b="1" dirty="0"/>
          </a:p>
        </p:txBody>
      </p:sp>
    </p:spTree>
    <p:extLst>
      <p:ext uri="{BB962C8B-B14F-4D97-AF65-F5344CB8AC3E}">
        <p14:creationId xmlns:p14="http://schemas.microsoft.com/office/powerpoint/2010/main" val="32769354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28957</TotalTime>
  <Words>1353</Words>
  <Application>Microsoft Office PowerPoint</Application>
  <PresentationFormat>Widescreen</PresentationFormat>
  <Paragraphs>368</Paragraphs>
  <Slides>26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Aptos</vt:lpstr>
      <vt:lpstr>Arial</vt:lpstr>
      <vt:lpstr>Calibri</vt:lpstr>
      <vt:lpstr>Calibri Light</vt:lpstr>
      <vt:lpstr>Cambria Math</vt:lpstr>
      <vt:lpstr>Times New Roman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Derivation of Maxwell speed distribution for a classical gas</vt:lpstr>
      <vt:lpstr>PowerPoint Presentation</vt:lpstr>
      <vt:lpstr>PowerPoint Presentation</vt:lpstr>
      <vt:lpstr>PowerPoint Presentation</vt:lpstr>
      <vt:lpstr>PowerPoint Presentation</vt:lpstr>
      <vt:lpstr>Maxwell’s speed distribution function and assumption’s</vt:lpstr>
      <vt:lpstr>Maxwell’s velocity distribution function and assumption’s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RAGHAVAN EASWARAN</dc:creator>
  <cp:lastModifiedBy>Dr Raghavan Easwaran</cp:lastModifiedBy>
  <cp:revision>220</cp:revision>
  <dcterms:created xsi:type="dcterms:W3CDTF">2022-07-09T03:48:01Z</dcterms:created>
  <dcterms:modified xsi:type="dcterms:W3CDTF">2026-08-04T05:15:15Z</dcterms:modified>
</cp:coreProperties>
</file>