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6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07B0-BBD6-40A9-830F-6F5AA3475ED2}" type="datetimeFigureOut">
              <a:rPr lang="en-IN" smtClean="0"/>
              <a:t>01-03-2022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14F-A857-4D8F-BB58-F78D9C914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924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07B0-BBD6-40A9-830F-6F5AA3475ED2}" type="datetimeFigureOut">
              <a:rPr lang="en-IN" smtClean="0"/>
              <a:t>01-03-2022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14F-A857-4D8F-BB58-F78D9C914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65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07B0-BBD6-40A9-830F-6F5AA3475ED2}" type="datetimeFigureOut">
              <a:rPr lang="en-IN" smtClean="0"/>
              <a:t>01-03-2022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14F-A857-4D8F-BB58-F78D9C914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049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07B0-BBD6-40A9-830F-6F5AA3475ED2}" type="datetimeFigureOut">
              <a:rPr lang="en-IN" smtClean="0"/>
              <a:t>01-03-2022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14F-A857-4D8F-BB58-F78D9C914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293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07B0-BBD6-40A9-830F-6F5AA3475ED2}" type="datetimeFigureOut">
              <a:rPr lang="en-IN" smtClean="0"/>
              <a:t>01-03-2022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14F-A857-4D8F-BB58-F78D9C914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304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07B0-BBD6-40A9-830F-6F5AA3475ED2}" type="datetimeFigureOut">
              <a:rPr lang="en-IN" smtClean="0"/>
              <a:t>01-03-2022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14F-A857-4D8F-BB58-F78D9C914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977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07B0-BBD6-40A9-830F-6F5AA3475ED2}" type="datetimeFigureOut">
              <a:rPr lang="en-IN" smtClean="0"/>
              <a:t>01-03-2022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14F-A857-4D8F-BB58-F78D9C914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646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07B0-BBD6-40A9-830F-6F5AA3475ED2}" type="datetimeFigureOut">
              <a:rPr lang="en-IN" smtClean="0"/>
              <a:t>01-03-2022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14F-A857-4D8F-BB58-F78D9C914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671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07B0-BBD6-40A9-830F-6F5AA3475ED2}" type="datetimeFigureOut">
              <a:rPr lang="en-IN" smtClean="0"/>
              <a:t>01-03-2022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14F-A857-4D8F-BB58-F78D9C914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684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07B0-BBD6-40A9-830F-6F5AA3475ED2}" type="datetimeFigureOut">
              <a:rPr lang="en-IN" smtClean="0"/>
              <a:t>01-03-2022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14F-A857-4D8F-BB58-F78D9C914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16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07B0-BBD6-40A9-830F-6F5AA3475ED2}" type="datetimeFigureOut">
              <a:rPr lang="en-IN" smtClean="0"/>
              <a:t>01-03-2022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14F-A857-4D8F-BB58-F78D9C914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783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207B0-BBD6-40A9-830F-6F5AA3475ED2}" type="datetimeFigureOut">
              <a:rPr lang="en-IN" smtClean="0"/>
              <a:t>01-03-2022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9614F-A857-4D8F-BB58-F78D9C914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59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9.png"/><Relationship Id="rId10" Type="http://schemas.openxmlformats.org/officeDocument/2006/relationships/image" Target="../media/image28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46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oleObject" Target="../embeddings/oleObject68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4.wmf"/><Relationship Id="rId9" Type="http://schemas.openxmlformats.org/officeDocument/2006/relationships/image" Target="../media/image6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oleObject" Target="../embeddings/oleObject71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68.wmf"/><Relationship Id="rId9" Type="http://schemas.openxmlformats.org/officeDocument/2006/relationships/image" Target="../media/image7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5.pn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7.png"/><Relationship Id="rId5" Type="http://schemas.openxmlformats.org/officeDocument/2006/relationships/image" Target="../media/image72.wmf"/><Relationship Id="rId10" Type="http://schemas.openxmlformats.org/officeDocument/2006/relationships/image" Target="../media/image74.wmf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9412" y="1089212"/>
            <a:ext cx="60908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Quantum Physics</a:t>
            </a:r>
            <a:endParaRPr lang="en-IN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968189" y="2581835"/>
            <a:ext cx="1044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Symmetric Finite well (Contd..)and Harmonic Oscillator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1424" y="4249271"/>
            <a:ext cx="64036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Last topic of the course……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34235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B5988F2-B496-43D5-84B4-9DAF300535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526" y="187018"/>
          <a:ext cx="103822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3" imgW="3962160" imgH="507960" progId="Equation.DSMT4">
                  <p:embed/>
                </p:oleObj>
              </mc:Choice>
              <mc:Fallback>
                <p:oleObj name="Equation" r:id="rId3" imgW="3962160" imgH="50796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B5988F2-B496-43D5-84B4-9DAF300535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526" y="187018"/>
                        <a:ext cx="10382250" cy="128428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D8BCE79-A302-48F7-9E64-CF162E0563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75"/>
          <a:stretch/>
        </p:blipFill>
        <p:spPr>
          <a:xfrm>
            <a:off x="421322" y="1536149"/>
            <a:ext cx="5403745" cy="3534007"/>
          </a:xfrm>
          <a:prstGeom prst="rect">
            <a:avLst/>
          </a:prstGeom>
        </p:spPr>
      </p:pic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3089CD00-E665-4053-855E-0CA48651650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47384" y="1536149"/>
          <a:ext cx="9969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6" imgW="380880" imgH="228600" progId="Equation.DSMT4">
                  <p:embed/>
                </p:oleObj>
              </mc:Choice>
              <mc:Fallback>
                <p:oleObj name="Equation" r:id="rId6" imgW="380880" imgH="22860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3089CD00-E665-4053-855E-0CA4865165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384" y="1536149"/>
                        <a:ext cx="996950" cy="5778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0A497AC-9527-41C9-9192-6E36924682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696"/>
          <a:stretch/>
        </p:blipFill>
        <p:spPr>
          <a:xfrm>
            <a:off x="6096000" y="1536149"/>
            <a:ext cx="5464980" cy="3534007"/>
          </a:xfrm>
          <a:prstGeom prst="rect">
            <a:avLst/>
          </a:prstGeom>
        </p:spPr>
      </p:pic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3DAF2260-E249-4AC7-B1FF-92DC6F2CA42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585075" y="1647406"/>
          <a:ext cx="12287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9" imgW="469800" imgH="228600" progId="Equation.DSMT4">
                  <p:embed/>
                </p:oleObj>
              </mc:Choice>
              <mc:Fallback>
                <p:oleObj name="Equation" r:id="rId9" imgW="469800" imgH="22860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3DAF2260-E249-4AC7-B1FF-92DC6F2CA4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1647406"/>
                        <a:ext cx="1228725" cy="5778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F552DA-798C-4B78-8B97-9A24629F7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33"/>
          <a:stretch/>
        </p:blipFill>
        <p:spPr>
          <a:xfrm>
            <a:off x="532167" y="1159045"/>
            <a:ext cx="6012995" cy="3864185"/>
          </a:xfrm>
          <a:prstGeom prst="rect">
            <a:avLst/>
          </a:prstGeom>
        </p:spPr>
      </p:pic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9AFA11A-7E7B-43BE-96A4-56D59F526E1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97706" y="368894"/>
          <a:ext cx="16271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4" imgW="622080" imgH="228600" progId="Equation.DSMT4">
                  <p:embed/>
                </p:oleObj>
              </mc:Choice>
              <mc:Fallback>
                <p:oleObj name="Equation" r:id="rId4" imgW="622080" imgH="22860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89AFA11A-7E7B-43BE-96A4-56D59F526E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706" y="368894"/>
                        <a:ext cx="1627187" cy="5778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98695F7-0EE7-4A69-9818-814441EB991A}"/>
              </a:ext>
            </a:extLst>
          </p:cNvPr>
          <p:cNvSpPr txBox="1"/>
          <p:nvPr/>
        </p:nvSpPr>
        <p:spPr>
          <a:xfrm>
            <a:off x="7425890" y="2553291"/>
            <a:ext cx="430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atin typeface="Perpetua" panose="02020502060401020303" pitchFamily="18" charset="0"/>
              </a:rPr>
              <a:t>Larger z</a:t>
            </a:r>
            <a:r>
              <a:rPr lang="en-IN" sz="4800" b="1" baseline="-25000" dirty="0" smtClean="0">
                <a:latin typeface="Perpetua" panose="02020502060401020303" pitchFamily="18" charset="0"/>
              </a:rPr>
              <a:t>0</a:t>
            </a:r>
            <a:r>
              <a:rPr lang="en-IN" sz="4800" b="1" dirty="0" smtClean="0">
                <a:latin typeface="Perpetua" panose="02020502060401020303" pitchFamily="18" charset="0"/>
              </a:rPr>
              <a:t> means: wide</a:t>
            </a:r>
            <a:r>
              <a:rPr lang="en-IN" sz="4800" b="1" dirty="0">
                <a:latin typeface="Perpetua" panose="02020502060401020303" pitchFamily="18" charset="0"/>
              </a:rPr>
              <a:t>, deep well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0EBF4A1-3E7D-436F-AF35-FF08CA15085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070616" y="368894"/>
          <a:ext cx="21177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6" imgW="939600" imgH="393480" progId="Equation.DSMT4">
                  <p:embed/>
                </p:oleObj>
              </mc:Choice>
              <mc:Fallback>
                <p:oleObj name="Equation" r:id="rId6" imgW="939600" imgH="39348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D0EBF4A1-3E7D-436F-AF35-FF08CA1508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616" y="368894"/>
                        <a:ext cx="2117725" cy="8572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6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2756263"/>
            <a:ext cx="3213463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34103" y="2664822"/>
            <a:ext cx="38578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13463" y="2756263"/>
            <a:ext cx="0" cy="3984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34103" y="2664822"/>
            <a:ext cx="0" cy="4075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13463" y="6740434"/>
            <a:ext cx="512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2492" y="1031966"/>
            <a:ext cx="897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Wider, deeper well could accommodate more bound states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2787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F552DA-798C-4B78-8B97-9A24629F7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33"/>
          <a:stretch/>
        </p:blipFill>
        <p:spPr>
          <a:xfrm>
            <a:off x="532167" y="1159045"/>
            <a:ext cx="6012995" cy="3864185"/>
          </a:xfrm>
          <a:prstGeom prst="rect">
            <a:avLst/>
          </a:prstGeom>
        </p:spPr>
      </p:pic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9AFA11A-7E7B-43BE-96A4-56D59F526E1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97706" y="368894"/>
          <a:ext cx="16271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4" imgW="622080" imgH="228600" progId="Equation.DSMT4">
                  <p:embed/>
                </p:oleObj>
              </mc:Choice>
              <mc:Fallback>
                <p:oleObj name="Equation" r:id="rId4" imgW="622080" imgH="22860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89AFA11A-7E7B-43BE-96A4-56D59F526E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706" y="368894"/>
                        <a:ext cx="1627187" cy="5778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98695F7-0EE7-4A69-9818-814441EB991A}"/>
              </a:ext>
            </a:extLst>
          </p:cNvPr>
          <p:cNvSpPr txBox="1"/>
          <p:nvPr/>
        </p:nvSpPr>
        <p:spPr>
          <a:xfrm>
            <a:off x="7425890" y="2553291"/>
            <a:ext cx="430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atin typeface="Perpetua" panose="02020502060401020303" pitchFamily="18" charset="0"/>
              </a:rPr>
              <a:t>Larger z</a:t>
            </a:r>
            <a:r>
              <a:rPr lang="en-IN" sz="4800" b="1" baseline="-25000" dirty="0" smtClean="0">
                <a:latin typeface="Perpetua" panose="02020502060401020303" pitchFamily="18" charset="0"/>
              </a:rPr>
              <a:t>0</a:t>
            </a:r>
            <a:r>
              <a:rPr lang="en-IN" sz="4800" b="1" dirty="0" smtClean="0">
                <a:latin typeface="Perpetua" panose="02020502060401020303" pitchFamily="18" charset="0"/>
              </a:rPr>
              <a:t> means: wide</a:t>
            </a:r>
            <a:r>
              <a:rPr lang="en-IN" sz="4800" b="1" dirty="0">
                <a:latin typeface="Perpetua" panose="02020502060401020303" pitchFamily="18" charset="0"/>
              </a:rPr>
              <a:t>, deep well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0EBF4A1-3E7D-436F-AF35-FF08CA15085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070616" y="368894"/>
          <a:ext cx="21177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6" imgW="939600" imgH="393480" progId="Equation.DSMT4">
                  <p:embed/>
                </p:oleObj>
              </mc:Choice>
              <mc:Fallback>
                <p:oleObj name="Equation" r:id="rId6" imgW="939600" imgH="39348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D0EBF4A1-3E7D-436F-AF35-FF08CA1508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616" y="368894"/>
                        <a:ext cx="2117725" cy="8572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15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385354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111188" y="0"/>
            <a:ext cx="40341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0686" y="38535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IN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384466" y="3853543"/>
          <a:ext cx="300691" cy="71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4" name="Equation" r:id="rId3" imgW="164880" imgH="393480" progId="Equation.DSMT4">
                  <p:embed/>
                </p:oleObj>
              </mc:Choice>
              <mc:Fallback>
                <p:oleObj name="Equation" r:id="rId3" imgW="16488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4466" y="3853543"/>
                        <a:ext cx="300691" cy="717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25475" y="3800475"/>
          <a:ext cx="5080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" name="Equation" r:id="rId5" imgW="279360" imgH="393480" progId="Equation.DSMT4">
                  <p:embed/>
                </p:oleObj>
              </mc:Choice>
              <mc:Fallback>
                <p:oleObj name="Equation" r:id="rId5" imgW="279360" imgH="393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475" y="3800475"/>
                        <a:ext cx="50800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259388" y="4083050"/>
          <a:ext cx="2540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"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9388" y="4083050"/>
                        <a:ext cx="254000" cy="25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653213" y="3875088"/>
          <a:ext cx="4381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7" name="Equation" r:id="rId9" imgW="241200" imgH="393480" progId="Equation.DSMT4">
                  <p:embed/>
                </p:oleObj>
              </mc:Choice>
              <mc:Fallback>
                <p:oleObj name="Equation" r:id="rId9" imgW="241200" imgH="3934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53213" y="3875088"/>
                        <a:ext cx="4381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505825" y="4038600"/>
          <a:ext cx="41433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" name="Equation" r:id="rId11" imgW="228600" imgH="177480" progId="Equation.DSMT4">
                  <p:embed/>
                </p:oleObj>
              </mc:Choice>
              <mc:Fallback>
                <p:oleObj name="Equation" r:id="rId11" imgW="228600" imgH="177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05825" y="4038600"/>
                        <a:ext cx="414338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0015072" y="3888864"/>
          <a:ext cx="4381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" name="Equation" r:id="rId13" imgW="241200" imgH="393480" progId="Equation.DSMT4">
                  <p:embed/>
                </p:oleObj>
              </mc:Choice>
              <mc:Fallback>
                <p:oleObj name="Equation" r:id="rId13" imgW="241200" imgH="3934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015072" y="3888864"/>
                        <a:ext cx="4381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1536363" y="4035425"/>
          <a:ext cx="3905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Equation" r:id="rId15" imgW="215640" imgH="177480" progId="Equation.DSMT4">
                  <p:embed/>
                </p:oleObj>
              </mc:Choice>
              <mc:Fallback>
                <p:oleObj name="Equation" r:id="rId15" imgW="215640" imgH="177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536363" y="4035425"/>
                        <a:ext cx="390525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3534811" y="0"/>
            <a:ext cx="0" cy="7100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72288" y="0"/>
            <a:ext cx="0" cy="7100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12576" y="0"/>
            <a:ext cx="0" cy="7100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4798" y="250451"/>
            <a:ext cx="0" cy="7100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7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59C10217-6EC9-4456-B29E-D1078C12D5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089395"/>
              </p:ext>
            </p:extLst>
          </p:nvPr>
        </p:nvGraphicFramePr>
        <p:xfrm>
          <a:off x="3224003" y="218890"/>
          <a:ext cx="32051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5" name="Equation" r:id="rId3" imgW="1422360" imgH="431640" progId="Equation.DSMT4">
                  <p:embed/>
                </p:oleObj>
              </mc:Choice>
              <mc:Fallback>
                <p:oleObj name="Equation" r:id="rId3" imgW="1422360" imgH="43164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59C10217-6EC9-4456-B29E-D1078C12D5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003" y="218890"/>
                        <a:ext cx="3205162" cy="9398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8D9AC852-AFB5-4C20-8E89-9FD1F6F9B3D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36825" y="2511425"/>
          <a:ext cx="54943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6" name="Equation" r:id="rId5" imgW="2438280" imgH="533160" progId="Equation.DSMT4">
                  <p:embed/>
                </p:oleObj>
              </mc:Choice>
              <mc:Fallback>
                <p:oleObj name="Equation" r:id="rId5" imgW="2438280" imgH="53316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8D9AC852-AFB5-4C20-8E89-9FD1F6F9B3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2511425"/>
                        <a:ext cx="5494338" cy="11620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3F0437A3-492E-4052-8C4D-D2E4C790EB2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4056" y="3722687"/>
          <a:ext cx="43227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Equation" r:id="rId7" imgW="1917360" imgH="444240" progId="Equation.DSMT4">
                  <p:embed/>
                </p:oleObj>
              </mc:Choice>
              <mc:Fallback>
                <p:oleObj name="Equation" r:id="rId7" imgW="1917360" imgH="44424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3F0437A3-492E-4052-8C4D-D2E4C790EB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56" y="3722687"/>
                        <a:ext cx="4322763" cy="96837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170F0427-8EC0-4C9E-A0CF-E001D63A7B1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662363" y="5199063"/>
          <a:ext cx="38369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Equation" r:id="rId9" imgW="1701720" imgH="444240" progId="Equation.DSMT4">
                  <p:embed/>
                </p:oleObj>
              </mc:Choice>
              <mc:Fallback>
                <p:oleObj name="Equation" r:id="rId9" imgW="1701720" imgH="44424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170F0427-8EC0-4C9E-A0CF-E001D63A7B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3" y="5199063"/>
                        <a:ext cx="3836987" cy="96837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2C68E5-3EC5-4E3D-89BA-D540BB24B5B0}"/>
              </a:ext>
            </a:extLst>
          </p:cNvPr>
          <p:cNvCxnSpPr>
            <a:cxnSpLocks/>
          </p:cNvCxnSpPr>
          <p:nvPr/>
        </p:nvCxnSpPr>
        <p:spPr>
          <a:xfrm flipV="1">
            <a:off x="8115277" y="5673212"/>
            <a:ext cx="1717618" cy="191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96C7C9A-02E3-4286-B7E2-E12FAA98DC36}"/>
              </a:ext>
            </a:extLst>
          </p:cNvPr>
          <p:cNvSpPr txBox="1"/>
          <p:nvPr/>
        </p:nvSpPr>
        <p:spPr>
          <a:xfrm>
            <a:off x="9827393" y="5198588"/>
            <a:ext cx="1654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Perpetua" panose="02020502060401020303" pitchFamily="18" charset="0"/>
              </a:rPr>
              <a:t>Corresponds to the KE of particle in a box!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0EBF4A1-3E7D-436F-AF35-FF08CA15085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15061" y="1590378"/>
          <a:ext cx="1847302" cy="489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Equation" r:id="rId11" imgW="507960" imgH="139680" progId="Equation.DSMT4">
                  <p:embed/>
                </p:oleObj>
              </mc:Choice>
              <mc:Fallback>
                <p:oleObj name="Equation" r:id="rId11" imgW="507960" imgH="13968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D0EBF4A1-3E7D-436F-AF35-FF08CA1508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061" y="1590378"/>
                        <a:ext cx="1847302" cy="48936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9DB46B9C-B98D-41FB-8FEE-E78E755B03A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52049" y="1298503"/>
          <a:ext cx="254793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Equation" r:id="rId13" imgW="1130040" imgH="469800" progId="Equation.DSMT4">
                  <p:embed/>
                </p:oleObj>
              </mc:Choice>
              <mc:Fallback>
                <p:oleObj name="Equation" r:id="rId13" imgW="1130040" imgH="46980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9DB46B9C-B98D-41FB-8FEE-E78E755B03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049" y="1298503"/>
                        <a:ext cx="2547938" cy="10223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74403" y="488491"/>
            <a:ext cx="375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Will be only true for large values of z</a:t>
            </a:r>
            <a:r>
              <a:rPr lang="en-US" b="1" baseline="-25000" dirty="0" smtClean="0"/>
              <a:t>0</a:t>
            </a:r>
            <a:endParaRPr lang="en-IN" b="1" baseline="-25000" dirty="0"/>
          </a:p>
        </p:txBody>
      </p: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3F0437A3-492E-4052-8C4D-D2E4C790EB2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04916" y="3864047"/>
          <a:ext cx="52959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Equation" r:id="rId15" imgW="2349360" imgH="444240" progId="Equation.DSMT4">
                  <p:embed/>
                </p:oleObj>
              </mc:Choice>
              <mc:Fallback>
                <p:oleObj name="Equation" r:id="rId15" imgW="2349360" imgH="44424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3F0437A3-492E-4052-8C4D-D2E4C790EB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4916" y="3864047"/>
                        <a:ext cx="5295900" cy="96837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6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545F3D33-9CBD-4B47-A732-730C1DAA07E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57713" y="2835094"/>
          <a:ext cx="6826995" cy="168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3" imgW="1739880" imgH="444240" progId="Equation.DSMT4">
                  <p:embed/>
                </p:oleObj>
              </mc:Choice>
              <mc:Fallback>
                <p:oleObj name="Equation" r:id="rId3" imgW="1739880" imgH="4442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545F3D33-9CBD-4B47-A732-730C1DAA07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713" y="2835094"/>
                        <a:ext cx="6826995" cy="168465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67E474-11B1-45C4-84D0-28C648D08CF6}"/>
              </a:ext>
            </a:extLst>
          </p:cNvPr>
          <p:cNvSpPr txBox="1"/>
          <p:nvPr/>
        </p:nvSpPr>
        <p:spPr>
          <a:xfrm>
            <a:off x="962526" y="243765"/>
            <a:ext cx="9904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>
                <a:latin typeface="Perpetua" panose="02020502060401020303" pitchFamily="18" charset="0"/>
              </a:rPr>
              <a:t>Try the even function yourself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3E3BC-9939-4954-A3E5-1A77464322F9}"/>
              </a:ext>
            </a:extLst>
          </p:cNvPr>
          <p:cNvSpPr txBox="1"/>
          <p:nvPr/>
        </p:nvSpPr>
        <p:spPr>
          <a:xfrm>
            <a:off x="864669" y="1200046"/>
            <a:ext cx="9904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>
                <a:latin typeface="Perpetua" panose="02020502060401020303" pitchFamily="18" charset="0"/>
              </a:rPr>
              <a:t>Hint:</a:t>
            </a:r>
          </a:p>
        </p:txBody>
      </p:sp>
    </p:spTree>
    <p:extLst>
      <p:ext uri="{BB962C8B-B14F-4D97-AF65-F5344CB8AC3E}">
        <p14:creationId xmlns:p14="http://schemas.microsoft.com/office/powerpoint/2010/main" val="38908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2756263"/>
            <a:ext cx="3213463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34103" y="2664822"/>
            <a:ext cx="38578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13463" y="2756263"/>
            <a:ext cx="0" cy="3984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34103" y="2664822"/>
            <a:ext cx="0" cy="4075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13463" y="6740434"/>
            <a:ext cx="512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2492" y="1031966"/>
            <a:ext cx="897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Wider, deeper well could accommodate more bound states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3707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909CE-4DFE-458F-955E-164AD7280B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5"/>
          <a:stretch/>
        </p:blipFill>
        <p:spPr>
          <a:xfrm>
            <a:off x="6095999" y="788256"/>
            <a:ext cx="5403745" cy="3534007"/>
          </a:xfrm>
          <a:prstGeom prst="rect">
            <a:avLst/>
          </a:prstGeom>
        </p:spPr>
      </p:pic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A64FB519-EF06-4C5C-B410-39A9B4CB4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84703"/>
              </p:ext>
            </p:extLst>
          </p:nvPr>
        </p:nvGraphicFramePr>
        <p:xfrm>
          <a:off x="10212838" y="915546"/>
          <a:ext cx="9969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4" imgW="380880" imgH="228600" progId="Equation.DSMT4">
                  <p:embed/>
                </p:oleObj>
              </mc:Choice>
              <mc:Fallback>
                <p:oleObj name="Equation" r:id="rId4" imgW="380880" imgH="22860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A64FB519-EF06-4C5C-B410-39A9B4CB42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2838" y="915546"/>
                        <a:ext cx="996950" cy="5778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D1F2F7D-7B0B-4B7D-8F49-6760883122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96"/>
          <a:stretch/>
        </p:blipFill>
        <p:spPr>
          <a:xfrm>
            <a:off x="94129" y="788257"/>
            <a:ext cx="5464980" cy="3534007"/>
          </a:xfrm>
          <a:prstGeom prst="rect">
            <a:avLst/>
          </a:prstGeom>
        </p:spPr>
      </p:pic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EAE3DBE4-769E-4C46-9FEB-5A0443E658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37668"/>
              </p:ext>
            </p:extLst>
          </p:nvPr>
        </p:nvGraphicFramePr>
        <p:xfrm>
          <a:off x="1940797" y="962786"/>
          <a:ext cx="12287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7" imgW="469800" imgH="228600" progId="Equation.DSMT4">
                  <p:embed/>
                </p:oleObj>
              </mc:Choice>
              <mc:Fallback>
                <p:oleObj name="Equation" r:id="rId7" imgW="469800" imgH="22860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EAE3DBE4-769E-4C46-9FEB-5A0443E658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797" y="962786"/>
                        <a:ext cx="1228725" cy="5778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7D6BA4-E1D9-42B9-8B65-E6D38DB0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59" y="-121092"/>
            <a:ext cx="8276122" cy="1325563"/>
          </a:xfrm>
        </p:spPr>
        <p:txBody>
          <a:bodyPr/>
          <a:lstStyle/>
          <a:p>
            <a:r>
              <a:rPr lang="en-IN" b="1" dirty="0">
                <a:latin typeface="Perpetua" panose="02020502060401020303" pitchFamily="18" charset="0"/>
              </a:rPr>
              <a:t>What about shallow, narrow well?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2CC5C-BDA8-41AC-8DC2-9FDD7ED476E4}"/>
              </a:ext>
            </a:extLst>
          </p:cNvPr>
          <p:cNvSpPr txBox="1"/>
          <p:nvPr/>
        </p:nvSpPr>
        <p:spPr>
          <a:xfrm>
            <a:off x="1480686" y="4416743"/>
            <a:ext cx="9230627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Perpetua" panose="02020502060401020303" pitchFamily="18" charset="0"/>
              </a:rPr>
              <a:t>As z</a:t>
            </a:r>
            <a:r>
              <a:rPr lang="en-IN" sz="3200" baseline="-25000" dirty="0">
                <a:latin typeface="Perpetua" panose="02020502060401020303" pitchFamily="18" charset="0"/>
              </a:rPr>
              <a:t>0</a:t>
            </a:r>
            <a:r>
              <a:rPr lang="en-IN" sz="3200" dirty="0">
                <a:latin typeface="Perpetua" panose="02020502060401020303" pitchFamily="18" charset="0"/>
              </a:rPr>
              <a:t> decreases, there are fewer and fewer bound states, until finally only one remains!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AD278D-2B0E-4A1E-8A12-679E4BFFF2DC}"/>
              </a:ext>
            </a:extLst>
          </p:cNvPr>
          <p:cNvSpPr txBox="1"/>
          <p:nvPr/>
        </p:nvSpPr>
        <p:spPr>
          <a:xfrm>
            <a:off x="1480686" y="5682919"/>
            <a:ext cx="9230627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Perpetua" panose="02020502060401020303" pitchFamily="18" charset="0"/>
              </a:rPr>
              <a:t>There is always minimum one bound state, no matter how weak is the well!</a:t>
            </a:r>
          </a:p>
        </p:txBody>
      </p:sp>
    </p:spTree>
    <p:extLst>
      <p:ext uri="{BB962C8B-B14F-4D97-AF65-F5344CB8AC3E}">
        <p14:creationId xmlns:p14="http://schemas.microsoft.com/office/powerpoint/2010/main" val="61426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796834" y="1"/>
            <a:ext cx="0" cy="6857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96834" y="3847011"/>
            <a:ext cx="11220995" cy="71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822960" y="-13063"/>
            <a:ext cx="9039496" cy="3918857"/>
          </a:xfrm>
          <a:custGeom>
            <a:avLst/>
            <a:gdLst>
              <a:gd name="connsiteX0" fmla="*/ 0 w 3226526"/>
              <a:gd name="connsiteY0" fmla="*/ 3918857 h 3918857"/>
              <a:gd name="connsiteX1" fmla="*/ 470263 w 3226526"/>
              <a:gd name="connsiteY1" fmla="*/ 3840480 h 3918857"/>
              <a:gd name="connsiteX2" fmla="*/ 470263 w 3226526"/>
              <a:gd name="connsiteY2" fmla="*/ 3840480 h 3918857"/>
              <a:gd name="connsiteX3" fmla="*/ 757646 w 3226526"/>
              <a:gd name="connsiteY3" fmla="*/ 3775166 h 3918857"/>
              <a:gd name="connsiteX4" fmla="*/ 1149531 w 3226526"/>
              <a:gd name="connsiteY4" fmla="*/ 3657600 h 3918857"/>
              <a:gd name="connsiteX5" fmla="*/ 1580606 w 3226526"/>
              <a:gd name="connsiteY5" fmla="*/ 3422469 h 3918857"/>
              <a:gd name="connsiteX6" fmla="*/ 2090057 w 3226526"/>
              <a:gd name="connsiteY6" fmla="*/ 2991394 h 3918857"/>
              <a:gd name="connsiteX7" fmla="*/ 2508069 w 3226526"/>
              <a:gd name="connsiteY7" fmla="*/ 2455817 h 3918857"/>
              <a:gd name="connsiteX8" fmla="*/ 2899954 w 3226526"/>
              <a:gd name="connsiteY8" fmla="*/ 1750423 h 3918857"/>
              <a:gd name="connsiteX9" fmla="*/ 3226526 w 3226526"/>
              <a:gd name="connsiteY9" fmla="*/ 0 h 3918857"/>
              <a:gd name="connsiteX10" fmla="*/ 3226526 w 3226526"/>
              <a:gd name="connsiteY10" fmla="*/ 0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6526" h="3918857">
                <a:moveTo>
                  <a:pt x="0" y="3918857"/>
                </a:moveTo>
                <a:lnTo>
                  <a:pt x="470263" y="3840480"/>
                </a:lnTo>
                <a:lnTo>
                  <a:pt x="470263" y="3840480"/>
                </a:lnTo>
                <a:cubicBezTo>
                  <a:pt x="518160" y="3829594"/>
                  <a:pt x="644435" y="3805646"/>
                  <a:pt x="757646" y="3775166"/>
                </a:cubicBezTo>
                <a:cubicBezTo>
                  <a:pt x="870857" y="3744686"/>
                  <a:pt x="1012371" y="3716383"/>
                  <a:pt x="1149531" y="3657600"/>
                </a:cubicBezTo>
                <a:cubicBezTo>
                  <a:pt x="1286691" y="3598817"/>
                  <a:pt x="1423852" y="3533503"/>
                  <a:pt x="1580606" y="3422469"/>
                </a:cubicBezTo>
                <a:cubicBezTo>
                  <a:pt x="1737360" y="3311435"/>
                  <a:pt x="1935480" y="3152503"/>
                  <a:pt x="2090057" y="2991394"/>
                </a:cubicBezTo>
                <a:cubicBezTo>
                  <a:pt x="2244634" y="2830285"/>
                  <a:pt x="2373086" y="2662645"/>
                  <a:pt x="2508069" y="2455817"/>
                </a:cubicBezTo>
                <a:cubicBezTo>
                  <a:pt x="2643052" y="2248989"/>
                  <a:pt x="2780211" y="2159726"/>
                  <a:pt x="2899954" y="1750423"/>
                </a:cubicBezTo>
                <a:cubicBezTo>
                  <a:pt x="3019697" y="1341120"/>
                  <a:pt x="3226526" y="0"/>
                  <a:pt x="3226526" y="0"/>
                </a:cubicBezTo>
                <a:lnTo>
                  <a:pt x="3226526" y="0"/>
                </a:ln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672117" y="39188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1064240" y="38292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</a:t>
            </a:r>
            <a:endParaRPr lang="en-IN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1273592" y="-578339"/>
            <a:ext cx="0" cy="440575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862149" y="13063"/>
            <a:ext cx="548640" cy="3905794"/>
          </a:xfrm>
          <a:custGeom>
            <a:avLst/>
            <a:gdLst>
              <a:gd name="connsiteX0" fmla="*/ 0 w 548640"/>
              <a:gd name="connsiteY0" fmla="*/ 0 h 3905794"/>
              <a:gd name="connsiteX1" fmla="*/ 26125 w 548640"/>
              <a:gd name="connsiteY1" fmla="*/ 1933303 h 3905794"/>
              <a:gd name="connsiteX2" fmla="*/ 26125 w 548640"/>
              <a:gd name="connsiteY2" fmla="*/ 1933303 h 3905794"/>
              <a:gd name="connsiteX3" fmla="*/ 143691 w 548640"/>
              <a:gd name="connsiteY3" fmla="*/ 3226526 h 3905794"/>
              <a:gd name="connsiteX4" fmla="*/ 548640 w 548640"/>
              <a:gd name="connsiteY4" fmla="*/ 3905794 h 3905794"/>
              <a:gd name="connsiteX5" fmla="*/ 548640 w 548640"/>
              <a:gd name="connsiteY5" fmla="*/ 3905794 h 3905794"/>
              <a:gd name="connsiteX6" fmla="*/ 548640 w 548640"/>
              <a:gd name="connsiteY6" fmla="*/ 3905794 h 390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640" h="3905794">
                <a:moveTo>
                  <a:pt x="0" y="0"/>
                </a:moveTo>
                <a:lnTo>
                  <a:pt x="26125" y="1933303"/>
                </a:lnTo>
                <a:lnTo>
                  <a:pt x="26125" y="1933303"/>
                </a:lnTo>
                <a:cubicBezTo>
                  <a:pt x="45719" y="2148840"/>
                  <a:pt x="56605" y="2897778"/>
                  <a:pt x="143691" y="3226526"/>
                </a:cubicBezTo>
                <a:cubicBezTo>
                  <a:pt x="230777" y="3555274"/>
                  <a:pt x="548640" y="3905794"/>
                  <a:pt x="548640" y="3905794"/>
                </a:cubicBezTo>
                <a:lnTo>
                  <a:pt x="548640" y="3905794"/>
                </a:lnTo>
                <a:lnTo>
                  <a:pt x="548640" y="3905794"/>
                </a:lnTo>
              </a:path>
            </a:pathLst>
          </a:cu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410789" y="2207623"/>
            <a:ext cx="1449977" cy="161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76658" y="1839516"/>
            <a:ext cx="18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intersection point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AD278D-2B0E-4A1E-8A12-679E4BFFF2DC}"/>
              </a:ext>
            </a:extLst>
          </p:cNvPr>
          <p:cNvSpPr txBox="1"/>
          <p:nvPr/>
        </p:nvSpPr>
        <p:spPr>
          <a:xfrm>
            <a:off x="1480686" y="5682919"/>
            <a:ext cx="9230627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Perpetua" panose="02020502060401020303" pitchFamily="18" charset="0"/>
              </a:rPr>
              <a:t>There is always minimum one bound state, no matter how weak is the well!</a:t>
            </a:r>
          </a:p>
        </p:txBody>
      </p:sp>
    </p:spTree>
    <p:extLst>
      <p:ext uri="{BB962C8B-B14F-4D97-AF65-F5344CB8AC3E}">
        <p14:creationId xmlns:p14="http://schemas.microsoft.com/office/powerpoint/2010/main" val="40244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D1BB58-5AD7-4C68-9AB4-AB6AF9BA783F}"/>
              </a:ext>
            </a:extLst>
          </p:cNvPr>
          <p:cNvCxnSpPr/>
          <p:nvPr/>
        </p:nvCxnSpPr>
        <p:spPr>
          <a:xfrm>
            <a:off x="1905000" y="4343400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9C72A0-D58C-423B-9E52-D59C8D559042}"/>
              </a:ext>
            </a:extLst>
          </p:cNvPr>
          <p:cNvCxnSpPr>
            <a:cxnSpLocks/>
          </p:cNvCxnSpPr>
          <p:nvPr/>
        </p:nvCxnSpPr>
        <p:spPr>
          <a:xfrm>
            <a:off x="4647406" y="4334669"/>
            <a:ext cx="340" cy="1847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969875-0480-435A-BF45-60FF2FF1E959}"/>
              </a:ext>
            </a:extLst>
          </p:cNvPr>
          <p:cNvCxnSpPr/>
          <p:nvPr/>
        </p:nvCxnSpPr>
        <p:spPr>
          <a:xfrm rot="10800000">
            <a:off x="4647406" y="6180137"/>
            <a:ext cx="266541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8ECB0-53AE-4849-BCEC-F83690AFA693}"/>
              </a:ext>
            </a:extLst>
          </p:cNvPr>
          <p:cNvCxnSpPr>
            <a:cxnSpLocks/>
          </p:cNvCxnSpPr>
          <p:nvPr/>
        </p:nvCxnSpPr>
        <p:spPr>
          <a:xfrm>
            <a:off x="7315200" y="4333875"/>
            <a:ext cx="0" cy="18462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197D80-B57F-471E-8C06-86970E867921}"/>
              </a:ext>
            </a:extLst>
          </p:cNvPr>
          <p:cNvCxnSpPr/>
          <p:nvPr/>
        </p:nvCxnSpPr>
        <p:spPr>
          <a:xfrm>
            <a:off x="7318830" y="4334328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0BA8D9-A43F-4D73-B8B5-C1C723B182D5}"/>
              </a:ext>
            </a:extLst>
          </p:cNvPr>
          <p:cNvCxnSpPr/>
          <p:nvPr/>
        </p:nvCxnSpPr>
        <p:spPr>
          <a:xfrm flipV="1">
            <a:off x="1977117" y="4327074"/>
            <a:ext cx="8306594" cy="794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AC0E1B-A461-4232-8EED-8D58D97BF900}"/>
              </a:ext>
            </a:extLst>
          </p:cNvPr>
          <p:cNvCxnSpPr>
            <a:cxnSpLocks/>
          </p:cNvCxnSpPr>
          <p:nvPr/>
        </p:nvCxnSpPr>
        <p:spPr>
          <a:xfrm flipV="1">
            <a:off x="5998054" y="2615063"/>
            <a:ext cx="13671" cy="356507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625F12-FEEA-481C-8AB4-CF55067094B6}"/>
              </a:ext>
            </a:extLst>
          </p:cNvPr>
          <p:cNvSpPr txBox="1"/>
          <p:nvPr/>
        </p:nvSpPr>
        <p:spPr>
          <a:xfrm>
            <a:off x="6180277" y="2615063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V(x)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640725-5AAA-49A9-8684-FC7C761751E4}"/>
              </a:ext>
            </a:extLst>
          </p:cNvPr>
          <p:cNvSpPr txBox="1"/>
          <p:nvPr/>
        </p:nvSpPr>
        <p:spPr>
          <a:xfrm>
            <a:off x="10202740" y="4142408"/>
            <a:ext cx="73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(X)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9E3C6-021C-4586-8BA7-23C5744CC5B2}"/>
              </a:ext>
            </a:extLst>
          </p:cNvPr>
          <p:cNvSpPr txBox="1"/>
          <p:nvPr/>
        </p:nvSpPr>
        <p:spPr>
          <a:xfrm>
            <a:off x="4253561" y="395757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X=-a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4B33B9-8B62-45F9-BD90-764AE5E607F8}"/>
              </a:ext>
            </a:extLst>
          </p:cNvPr>
          <p:cNvSpPr txBox="1"/>
          <p:nvPr/>
        </p:nvSpPr>
        <p:spPr>
          <a:xfrm>
            <a:off x="7012094" y="393970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X=a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2030" y="525700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E&lt;0</a:t>
            </a:r>
            <a:endParaRPr lang="en-IN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045743" y="2321997"/>
                <a:ext cx="211740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IN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743" y="2321997"/>
                <a:ext cx="211740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H="1">
            <a:off x="4637318" y="0"/>
            <a:ext cx="10087" cy="4333875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297723" y="9525"/>
            <a:ext cx="10087" cy="4333875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4763050" y="1737642"/>
                <a:ext cx="24973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n-IN" i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𝑢𝑥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en-IN" i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𝑢𝑥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 &lt;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050" y="1737642"/>
                <a:ext cx="249735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7761131" y="2245731"/>
                <a:ext cx="18934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IN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I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131" y="2245731"/>
                <a:ext cx="18934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7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Book Antiqua" panose="02040602050305030304" pitchFamily="18" charset="0"/>
              </a:rPr>
              <a:t>1D Harmonic Oscillator</a:t>
            </a:r>
            <a:endParaRPr lang="en-IN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DC444-0956-4DF5-B81F-45376BF9B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1" t="23403" r="59739" b="28889"/>
          <a:stretch/>
        </p:blipFill>
        <p:spPr>
          <a:xfrm>
            <a:off x="8597900" y="1810616"/>
            <a:ext cx="3594100" cy="3271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6727" y="637309"/>
            <a:ext cx="741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Schrodinger equation for 1D Harmonic Oscillator</a:t>
            </a:r>
            <a:endParaRPr lang="en-IN" sz="2800" b="1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495550" y="1604963"/>
          <a:ext cx="66643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4" imgW="1981080" imgH="419040" progId="Equation.DSMT4">
                  <p:embed/>
                </p:oleObj>
              </mc:Choice>
              <mc:Fallback>
                <p:oleObj name="Equation" r:id="rId4" imgW="1981080" imgH="41904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1604963"/>
                        <a:ext cx="6664325" cy="1358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394200" y="3180773"/>
            <a:ext cx="2479964" cy="1793009"/>
            <a:chOff x="4294907" y="3721100"/>
            <a:chExt cx="2479964" cy="1793009"/>
          </a:xfrm>
        </p:grpSpPr>
        <p:sp>
          <p:nvSpPr>
            <p:cNvPr id="9" name="Rectangle 8"/>
            <p:cNvSpPr/>
            <p:nvPr/>
          </p:nvSpPr>
          <p:spPr>
            <a:xfrm>
              <a:off x="4294907" y="3721100"/>
              <a:ext cx="2479964" cy="17930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4428446" y="4073164"/>
            <a:ext cx="2212885" cy="1088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2" name="Equation" r:id="rId8" imgW="799920" imgH="393480" progId="Equation.DSMT4">
                    <p:embed/>
                  </p:oleObj>
                </mc:Choice>
                <mc:Fallback>
                  <p:oleObj name="Equation" r:id="rId8" imgW="799920" imgH="39348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428446" y="4073164"/>
                          <a:ext cx="2212885" cy="10888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673350" y="5191125"/>
          <a:ext cx="675005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10" imgW="2006280" imgH="419040" progId="Equation.DSMT4">
                  <p:embed/>
                </p:oleObj>
              </mc:Choice>
              <mc:Fallback>
                <p:oleObj name="Equation" r:id="rId10" imgW="2006280" imgH="41904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5191125"/>
                        <a:ext cx="6750050" cy="1358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CEC287-B1D9-4C43-839B-1B83B26BBE7D}"/>
              </a:ext>
            </a:extLst>
          </p:cNvPr>
          <p:cNvSpPr txBox="1"/>
          <p:nvPr/>
        </p:nvSpPr>
        <p:spPr>
          <a:xfrm>
            <a:off x="11010900" y="2790188"/>
            <a:ext cx="3305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2000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5947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646363" y="411163"/>
          <a:ext cx="675005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3" imgW="2006280" imgH="419040" progId="Equation.DSMT4">
                  <p:embed/>
                </p:oleObj>
              </mc:Choice>
              <mc:Fallback>
                <p:oleObj name="Equation" r:id="rId3" imgW="2006280" imgH="41904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411163"/>
                        <a:ext cx="6750050" cy="1358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840183" y="110836"/>
            <a:ext cx="692727" cy="2396836"/>
          </a:xfrm>
          <a:prstGeom prst="ellipse">
            <a:avLst/>
          </a:prstGeom>
          <a:solidFill>
            <a:srgbClr val="00206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541819" y="107084"/>
            <a:ext cx="692727" cy="2396836"/>
          </a:xfrm>
          <a:prstGeom prst="ellipse">
            <a:avLst/>
          </a:prstGeom>
          <a:solidFill>
            <a:srgbClr val="00206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7716983" y="107084"/>
            <a:ext cx="692727" cy="2396836"/>
          </a:xfrm>
          <a:prstGeom prst="ellipse">
            <a:avLst/>
          </a:prstGeom>
          <a:solidFill>
            <a:srgbClr val="00206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4569603" y="2804391"/>
            <a:ext cx="215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Many constants</a:t>
            </a:r>
            <a:endParaRPr lang="en-I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42340" y="3547696"/>
            <a:ext cx="849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introduce another constant </a:t>
            </a:r>
            <a:r>
              <a:rPr lang="el-GR" dirty="0"/>
              <a:t>α</a:t>
            </a:r>
            <a:r>
              <a:rPr lang="en-US" dirty="0"/>
              <a:t> which absorbs all these constants and get a nicer form</a:t>
            </a:r>
            <a:endParaRPr lang="en-IN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834598" y="4198668"/>
          <a:ext cx="1625600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5" imgW="457200" imgH="583920" progId="Equation.DSMT4">
                  <p:embed/>
                </p:oleObj>
              </mc:Choice>
              <mc:Fallback>
                <p:oleObj name="Equation" r:id="rId5" imgW="457200" imgH="5839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4598" y="4198668"/>
                        <a:ext cx="1625600" cy="207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42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724150" y="806450"/>
          <a:ext cx="615315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3" imgW="1828800" imgH="457200" progId="Equation.DSMT4">
                  <p:embed/>
                </p:oleObj>
              </mc:Choice>
              <mc:Fallback>
                <p:oleObj name="Equation" r:id="rId3" imgW="1828800" imgH="4572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806450"/>
                        <a:ext cx="6153150" cy="14827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2579688" y="2792413"/>
          <a:ext cx="6440487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5" imgW="1688760" imgH="444240" progId="Equation.DSMT4">
                  <p:embed/>
                </p:oleObj>
              </mc:Choice>
              <mc:Fallback>
                <p:oleObj name="Equation" r:id="rId5" imgW="1688760" imgH="44424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2792413"/>
                        <a:ext cx="6440487" cy="1631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27996" y="4607670"/>
          <a:ext cx="2126926" cy="152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7" imgW="723600" imgH="520560" progId="Equation.DSMT4">
                  <p:embed/>
                </p:oleObj>
              </mc:Choice>
              <mc:Fallback>
                <p:oleObj name="Equation" r:id="rId7" imgW="723600" imgH="5205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7996" y="4607670"/>
                        <a:ext cx="2126926" cy="1529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35383" y="5372617"/>
            <a:ext cx="133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choose</a:t>
            </a:r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7252856" y="2270930"/>
            <a:ext cx="1235652" cy="2673928"/>
          </a:xfrm>
          <a:prstGeom prst="ellipse">
            <a:avLst/>
          </a:prstGeom>
          <a:solidFill>
            <a:srgbClr val="00206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/>
          <p:cNvCxnSpPr>
            <a:cxnSpLocks/>
            <a:stCxn id="8" idx="5"/>
          </p:cNvCxnSpPr>
          <p:nvPr/>
        </p:nvCxnSpPr>
        <p:spPr>
          <a:xfrm>
            <a:off x="8307551" y="4553270"/>
            <a:ext cx="866757" cy="11886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9136208" y="5468850"/>
          <a:ext cx="3810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quation" r:id="rId9" imgW="139680" imgH="177480" progId="Equation.DSMT4">
                  <p:embed/>
                </p:oleObj>
              </mc:Choice>
              <mc:Fallback>
                <p:oleObj name="Equation" r:id="rId9" imgW="13968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36208" y="5468850"/>
                        <a:ext cx="381000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59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6535" y="17936"/>
            <a:ext cx="25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After simplifying</a:t>
            </a:r>
            <a:endParaRPr lang="en-IN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513247" y="640699"/>
          <a:ext cx="4164012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3" imgW="1091880" imgH="444240" progId="Equation.DSMT4">
                  <p:embed/>
                </p:oleObj>
              </mc:Choice>
              <mc:Fallback>
                <p:oleObj name="Equation" r:id="rId3" imgW="1091880" imgH="44424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47" y="640699"/>
                        <a:ext cx="4164012" cy="1631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83039" y="2504432"/>
          <a:ext cx="469582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5" imgW="1231560" imgH="444240" progId="Equation.DSMT4">
                  <p:embed/>
                </p:oleObj>
              </mc:Choice>
              <mc:Fallback>
                <p:oleObj name="Equation" r:id="rId5" imgW="1231560" imgH="44424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39" y="2504432"/>
                        <a:ext cx="4695825" cy="1631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06535" y="4998902"/>
          <a:ext cx="2112131" cy="120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7" imgW="622080" imgH="355320" progId="Equation.DSMT4">
                  <p:embed/>
                </p:oleObj>
              </mc:Choice>
              <mc:Fallback>
                <p:oleObj name="Equation" r:id="rId7" imgW="622080" imgH="355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06535" y="4998902"/>
                        <a:ext cx="2112131" cy="1206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3972" y="5492324"/>
            <a:ext cx="3505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Asymptotic solution</a:t>
            </a:r>
            <a:endParaRPr lang="en-IN" sz="32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359356" y="2361466"/>
          <a:ext cx="4987925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9" imgW="1307880" imgH="660240" progId="Equation.DSMT4">
                  <p:embed/>
                </p:oleObj>
              </mc:Choice>
              <mc:Fallback>
                <p:oleObj name="Equation" r:id="rId9" imgW="1307880" imgH="66024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356" y="2361466"/>
                        <a:ext cx="4987925" cy="24241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250620" y="4969531"/>
          <a:ext cx="2760662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11" imgW="723600" imgH="444240" progId="Equation.DSMT4">
                  <p:embed/>
                </p:oleObj>
              </mc:Choice>
              <mc:Fallback>
                <p:oleObj name="Equation" r:id="rId11" imgW="723600" imgH="44424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620" y="4969531"/>
                        <a:ext cx="2760662" cy="16303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7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871913" y="571500"/>
          <a:ext cx="3719512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3" imgW="888840" imgH="444240" progId="Equation.DSMT4">
                  <p:embed/>
                </p:oleObj>
              </mc:Choice>
              <mc:Fallback>
                <p:oleObj name="Equation" r:id="rId3" imgW="888840" imgH="44424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3" y="571500"/>
                        <a:ext cx="3719512" cy="13271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90486" y="2559476"/>
          <a:ext cx="211296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5" imgW="622080" imgH="355320" progId="Equation.DSMT4">
                  <p:embed/>
                </p:oleObj>
              </mc:Choice>
              <mc:Fallback>
                <p:oleObj name="Equation" r:id="rId5" imgW="622080" imgH="3553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0486" y="2559476"/>
                        <a:ext cx="2112962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71913" y="4426803"/>
            <a:ext cx="4585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about for smaller values of </a:t>
            </a:r>
            <a:r>
              <a:rPr lang="el-GR" sz="2400" dirty="0"/>
              <a:t>ζ</a:t>
            </a:r>
            <a:r>
              <a:rPr lang="en-US" sz="2400" dirty="0"/>
              <a:t>?</a:t>
            </a:r>
            <a:endParaRPr lang="en-IN" sz="2400" dirty="0"/>
          </a:p>
          <a:p>
            <a:r>
              <a:rPr lang="en-US" sz="2400" dirty="0"/>
              <a:t>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135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077016" y="345034"/>
          <a:ext cx="469582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Equation" r:id="rId3" imgW="1231560" imgH="444240" progId="Equation.DSMT4">
                  <p:embed/>
                </p:oleObj>
              </mc:Choice>
              <mc:Fallback>
                <p:oleObj name="Equation" r:id="rId3" imgW="1231560" imgH="44424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016" y="345034"/>
                        <a:ext cx="4695825" cy="1631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8025" y="2116138"/>
          <a:ext cx="349091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Equation" r:id="rId5" imgW="1028520" imgH="355320" progId="Equation.DSMT4">
                  <p:embed/>
                </p:oleObj>
              </mc:Choice>
              <mc:Fallback>
                <p:oleObj name="Equation" r:id="rId5" imgW="1028520" imgH="3553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8025" y="2116138"/>
                        <a:ext cx="3490913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91793" y="3732267"/>
            <a:ext cx="346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Substituting and simplifying we get</a:t>
            </a:r>
            <a:endParaRPr lang="en-IN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3365500" y="4510088"/>
          <a:ext cx="6777038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Equation" r:id="rId7" imgW="1777680" imgH="444240" progId="Equation.DSMT4">
                  <p:embed/>
                </p:oleObj>
              </mc:Choice>
              <mc:Fallback>
                <p:oleObj name="Equation" r:id="rId7" imgW="1777680" imgH="44424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4510088"/>
                        <a:ext cx="6777038" cy="1631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5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3257550" y="274638"/>
          <a:ext cx="6777038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3" imgW="1777680" imgH="444240" progId="Equation.DSMT4">
                  <p:embed/>
                </p:oleObj>
              </mc:Choice>
              <mc:Fallback>
                <p:oleObj name="Equation" r:id="rId3" imgW="1777680" imgH="44424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74638"/>
                        <a:ext cx="6777038" cy="1631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05095" y="2259106"/>
            <a:ext cx="3881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Polynomial solution</a:t>
            </a:r>
            <a:endParaRPr lang="en-IN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494694" y="2620060"/>
          <a:ext cx="6302375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5" imgW="1714320" imgH="660240" progId="Equation.DSMT4">
                  <p:embed/>
                </p:oleObj>
              </mc:Choice>
              <mc:Fallback>
                <p:oleObj name="Equation" r:id="rId5" imgW="1714320" imgH="660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4694" y="2620060"/>
                        <a:ext cx="6302375" cy="242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06124" y="5582644"/>
            <a:ext cx="5136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Hermite Polynomial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5072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106687" y="1796959"/>
          <a:ext cx="3902871" cy="198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3" imgW="1396800" imgH="711000" progId="Equation.DSMT4">
                  <p:embed/>
                </p:oleObj>
              </mc:Choice>
              <mc:Fallback>
                <p:oleObj name="Equation" r:id="rId3" imgW="1396800" imgH="7110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6687" y="1796959"/>
                        <a:ext cx="3902871" cy="1986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90796" y="4361681"/>
          <a:ext cx="3994962" cy="167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5" imgW="1028520" imgH="431640" progId="Equation.DSMT4">
                  <p:embed/>
                </p:oleObj>
              </mc:Choice>
              <mc:Fallback>
                <p:oleObj name="Equation" r:id="rId5" imgW="102852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0796" y="4361681"/>
                        <a:ext cx="3994962" cy="1676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E9C302B-3DFE-4050-A8D5-6A61C6661D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25" t="47500" r="74453" b="19305"/>
          <a:stretch/>
        </p:blipFill>
        <p:spPr>
          <a:xfrm>
            <a:off x="6300090" y="574766"/>
            <a:ext cx="5628608" cy="6032455"/>
          </a:xfrm>
          <a:prstGeom prst="rect">
            <a:avLst/>
          </a:prstGeom>
          <a:ln w="57150" cmpd="thinThick">
            <a:solidFill>
              <a:schemeClr val="accent1"/>
            </a:solidFill>
          </a:ln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B421CFDD-2B5D-4212-A905-A5495425364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2788" y="200025"/>
          <a:ext cx="464820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8" imgW="1218960" imgH="393480" progId="Equation.DSMT4">
                  <p:embed/>
                </p:oleObj>
              </mc:Choice>
              <mc:Fallback>
                <p:oleObj name="Equation" r:id="rId8" imgW="1218960" imgH="39348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B421CFDD-2B5D-4212-A905-A549542536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200025"/>
                        <a:ext cx="4648200" cy="14462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EFC89C7-A83E-4370-858B-69BAA057408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44277" y="553085"/>
          <a:ext cx="3687763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3" imgW="1002960" imgH="1371600" progId="Equation.DSMT4">
                  <p:embed/>
                </p:oleObj>
              </mc:Choice>
              <mc:Fallback>
                <p:oleObj name="Equation" r:id="rId3" imgW="1002960" imgH="1371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EFC89C7-A83E-4370-858B-69BAA05740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4277" y="553085"/>
                        <a:ext cx="3687763" cy="504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2A32675-A6D5-402C-9FDF-597309297D5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34100" y="1987550"/>
          <a:ext cx="5627688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5" imgW="1130040" imgH="368280" progId="Equation.DSMT4">
                  <p:embed/>
                </p:oleObj>
              </mc:Choice>
              <mc:Fallback>
                <p:oleObj name="Equation" r:id="rId5" imgW="1130040" imgH="368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2A32675-A6D5-402C-9FDF-597309297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34100" y="1987550"/>
                        <a:ext cx="5627688" cy="183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958AB9E-7B58-4855-BA29-2E05DC510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4442" y="4449762"/>
            <a:ext cx="6549211" cy="2003288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7A822F8-3E98-4395-A88B-BD873E22B7F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21636" y="4882287"/>
          <a:ext cx="2403475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8" imgW="482400" imgH="228600" progId="Equation.DSMT4">
                  <p:embed/>
                </p:oleObj>
              </mc:Choice>
              <mc:Fallback>
                <p:oleObj name="Equation" r:id="rId8" imgW="4824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7A822F8-3E98-4395-A88B-BD873E22B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21636" y="4882287"/>
                        <a:ext cx="2403475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79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431710"/>
            <a:ext cx="10515600" cy="1325563"/>
          </a:xfrm>
        </p:spPr>
        <p:txBody>
          <a:bodyPr/>
          <a:lstStyle/>
          <a:p>
            <a:r>
              <a:rPr lang="en-US" b="1" dirty="0" smtClean="0"/>
              <a:t>Applying boundary condition at x=a</a:t>
            </a:r>
            <a:endParaRPr lang="en-IN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D1BB58-5AD7-4C68-9AB4-AB6AF9BA783F}"/>
              </a:ext>
            </a:extLst>
          </p:cNvPr>
          <p:cNvCxnSpPr/>
          <p:nvPr/>
        </p:nvCxnSpPr>
        <p:spPr>
          <a:xfrm>
            <a:off x="1905000" y="4892043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9C72A0-D58C-423B-9E52-D59C8D559042}"/>
              </a:ext>
            </a:extLst>
          </p:cNvPr>
          <p:cNvCxnSpPr>
            <a:cxnSpLocks/>
          </p:cNvCxnSpPr>
          <p:nvPr/>
        </p:nvCxnSpPr>
        <p:spPr>
          <a:xfrm>
            <a:off x="4647406" y="4883312"/>
            <a:ext cx="340" cy="1847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969875-0480-435A-BF45-60FF2FF1E959}"/>
              </a:ext>
            </a:extLst>
          </p:cNvPr>
          <p:cNvCxnSpPr/>
          <p:nvPr/>
        </p:nvCxnSpPr>
        <p:spPr>
          <a:xfrm rot="10800000">
            <a:off x="4647406" y="6728780"/>
            <a:ext cx="266541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8ECB0-53AE-4849-BCEC-F83690AFA693}"/>
              </a:ext>
            </a:extLst>
          </p:cNvPr>
          <p:cNvCxnSpPr>
            <a:cxnSpLocks/>
          </p:cNvCxnSpPr>
          <p:nvPr/>
        </p:nvCxnSpPr>
        <p:spPr>
          <a:xfrm>
            <a:off x="7315200" y="4882518"/>
            <a:ext cx="0" cy="18462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197D80-B57F-471E-8C06-86970E867921}"/>
              </a:ext>
            </a:extLst>
          </p:cNvPr>
          <p:cNvCxnSpPr/>
          <p:nvPr/>
        </p:nvCxnSpPr>
        <p:spPr>
          <a:xfrm>
            <a:off x="7318830" y="4882971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0BA8D9-A43F-4D73-B8B5-C1C723B182D5}"/>
              </a:ext>
            </a:extLst>
          </p:cNvPr>
          <p:cNvCxnSpPr/>
          <p:nvPr/>
        </p:nvCxnSpPr>
        <p:spPr>
          <a:xfrm flipV="1">
            <a:off x="1977117" y="4875717"/>
            <a:ext cx="8306594" cy="794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AC0E1B-A461-4232-8EED-8D58D97BF900}"/>
              </a:ext>
            </a:extLst>
          </p:cNvPr>
          <p:cNvCxnSpPr>
            <a:cxnSpLocks/>
          </p:cNvCxnSpPr>
          <p:nvPr/>
        </p:nvCxnSpPr>
        <p:spPr>
          <a:xfrm flipV="1">
            <a:off x="5998054" y="3163706"/>
            <a:ext cx="13671" cy="356507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625F12-FEEA-481C-8AB4-CF55067094B6}"/>
              </a:ext>
            </a:extLst>
          </p:cNvPr>
          <p:cNvSpPr txBox="1"/>
          <p:nvPr/>
        </p:nvSpPr>
        <p:spPr>
          <a:xfrm>
            <a:off x="6180277" y="316370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V(x)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640725-5AAA-49A9-8684-FC7C761751E4}"/>
              </a:ext>
            </a:extLst>
          </p:cNvPr>
          <p:cNvSpPr txBox="1"/>
          <p:nvPr/>
        </p:nvSpPr>
        <p:spPr>
          <a:xfrm>
            <a:off x="10202740" y="4691051"/>
            <a:ext cx="73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(X)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9E3C6-021C-4586-8BA7-23C5744CC5B2}"/>
              </a:ext>
            </a:extLst>
          </p:cNvPr>
          <p:cNvSpPr txBox="1"/>
          <p:nvPr/>
        </p:nvSpPr>
        <p:spPr>
          <a:xfrm>
            <a:off x="4253561" y="450621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X=-a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4B33B9-8B62-45F9-BD90-764AE5E607F8}"/>
              </a:ext>
            </a:extLst>
          </p:cNvPr>
          <p:cNvSpPr txBox="1"/>
          <p:nvPr/>
        </p:nvSpPr>
        <p:spPr>
          <a:xfrm>
            <a:off x="7012094" y="44883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X=a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2030" y="5805649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E&lt;0</a:t>
            </a:r>
            <a:endParaRPr lang="en-IN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216051" y="-91440"/>
            <a:ext cx="81340" cy="5087045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0746E54E-933C-4123-9619-CDAC363F2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126947"/>
              </p:ext>
            </p:extLst>
          </p:nvPr>
        </p:nvGraphicFramePr>
        <p:xfrm>
          <a:off x="6011725" y="875799"/>
          <a:ext cx="32908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3" imgW="1143000" imgH="228600" progId="Equation.DSMT4">
                  <p:embed/>
                </p:oleObj>
              </mc:Choice>
              <mc:Fallback>
                <p:oleObj name="Equation" r:id="rId3" imgW="1143000" imgH="2286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0746E54E-933C-4123-9619-CDAC363F29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725" y="875799"/>
                        <a:ext cx="3290888" cy="6350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16D3015D-36DA-4D93-9B22-22E95B8A52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23762"/>
              </p:ext>
            </p:extLst>
          </p:nvPr>
        </p:nvGraphicFramePr>
        <p:xfrm>
          <a:off x="5714209" y="1861092"/>
          <a:ext cx="3657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5" imgW="1269720" imgH="228600" progId="Equation.DSMT4">
                  <p:embed/>
                </p:oleObj>
              </mc:Choice>
              <mc:Fallback>
                <p:oleObj name="Equation" r:id="rId5" imgW="1269720" imgH="22860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16D3015D-36DA-4D93-9B22-22E95B8A52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209" y="1861092"/>
                        <a:ext cx="3657600" cy="6350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A4F2FD4-0BB4-4585-AAF1-92A7267DAC7D}"/>
              </a:ext>
            </a:extLst>
          </p:cNvPr>
          <p:cNvSpPr txBox="1"/>
          <p:nvPr/>
        </p:nvSpPr>
        <p:spPr>
          <a:xfrm>
            <a:off x="126827" y="1665095"/>
            <a:ext cx="3149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Perpetua" panose="02020502060401020303" pitchFamily="18" charset="0"/>
              </a:rPr>
              <a:t>Taking the ratio of the </a:t>
            </a:r>
            <a:endParaRPr lang="en-IN" sz="2400" b="1" dirty="0" smtClean="0">
              <a:latin typeface="Perpetua" panose="02020502060401020303" pitchFamily="18" charset="0"/>
            </a:endParaRPr>
          </a:p>
          <a:p>
            <a:r>
              <a:rPr lang="en-IN" sz="2400" b="1" dirty="0" smtClean="0">
                <a:latin typeface="Perpetua" panose="02020502060401020303" pitchFamily="18" charset="0"/>
              </a:rPr>
              <a:t>two </a:t>
            </a:r>
            <a:r>
              <a:rPr lang="en-IN" sz="2400" b="1" dirty="0">
                <a:latin typeface="Perpetua" panose="02020502060401020303" pitchFamily="18" charset="0"/>
              </a:rPr>
              <a:t>equations yields :</a:t>
            </a:r>
          </a:p>
        </p:txBody>
      </p: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E5C3ED44-81E6-42B7-8586-CCE789A39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808391"/>
              </p:ext>
            </p:extLst>
          </p:nvPr>
        </p:nvGraphicFramePr>
        <p:xfrm>
          <a:off x="369179" y="2572707"/>
          <a:ext cx="24114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7" imgW="838080" imgH="203040" progId="Equation.DSMT4">
                  <p:embed/>
                </p:oleObj>
              </mc:Choice>
              <mc:Fallback>
                <p:oleObj name="Equation" r:id="rId7" imgW="838080" imgH="20304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E5C3ED44-81E6-42B7-8586-CCE789A39B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79" y="2572707"/>
                        <a:ext cx="2411413" cy="56356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8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D967-F8E6-41FA-922A-6F4A1A48F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86" t="46760" r="28964" b="26476"/>
          <a:stretch/>
        </p:blipFill>
        <p:spPr>
          <a:xfrm>
            <a:off x="3004500" y="0"/>
            <a:ext cx="3033979" cy="2899956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B360C5F-7962-42FC-8AE5-B445A299D25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531866"/>
          <a:ext cx="3033979" cy="988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4" imgW="1130040" imgH="368280" progId="Equation.DSMT4">
                  <p:embed/>
                </p:oleObj>
              </mc:Choice>
              <mc:Fallback>
                <p:oleObj name="Equation" r:id="rId4" imgW="1130040" imgH="3682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B360C5F-7962-42FC-8AE5-B445A299D2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531866"/>
                        <a:ext cx="3033979" cy="988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172CA92-11E1-44E0-9D63-24E38619E4B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3429000"/>
          <a:ext cx="2897259" cy="1199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6" imgW="888840" imgH="368280" progId="Equation.DSMT4">
                  <p:embed/>
                </p:oleObj>
              </mc:Choice>
              <mc:Fallback>
                <p:oleObj name="Equation" r:id="rId6" imgW="888840" imgH="3682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172CA92-11E1-44E0-9D63-24E38619E4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3429000"/>
                        <a:ext cx="2897259" cy="1199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147DB3D-BECE-44E9-9893-608B354BE64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287" t="47981" r="29053" b="25283"/>
          <a:stretch/>
        </p:blipFill>
        <p:spPr>
          <a:xfrm>
            <a:off x="2987439" y="2899956"/>
            <a:ext cx="3019681" cy="2899956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7DDD6CD-DC0A-498F-B217-847E331F2CA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826428" y="4432064"/>
          <a:ext cx="4303713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9" imgW="1320480" imgH="393480" progId="Equation.DSMT4">
                  <p:embed/>
                </p:oleObj>
              </mc:Choice>
              <mc:Fallback>
                <p:oleObj name="Equation" r:id="rId9" imgW="132048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7DDD6CD-DC0A-498F-B217-847E331F2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26428" y="4432064"/>
                        <a:ext cx="4303713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EA1359A7-D66E-4E49-B185-9B4AA25D2BD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7357" t="39238" r="30785" b="21524"/>
          <a:stretch/>
        </p:blipFill>
        <p:spPr>
          <a:xfrm>
            <a:off x="8461051" y="1759734"/>
            <a:ext cx="3034466" cy="30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16B537E0-28D2-4752-92CC-35D016503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46269"/>
              </p:ext>
            </p:extLst>
          </p:nvPr>
        </p:nvGraphicFramePr>
        <p:xfrm>
          <a:off x="6265863" y="2433638"/>
          <a:ext cx="25479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Equation" r:id="rId3" imgW="1130040" imgH="469800" progId="Equation.DSMT4">
                  <p:embed/>
                </p:oleObj>
              </mc:Choice>
              <mc:Fallback>
                <p:oleObj name="Equation" r:id="rId3" imgW="1130040" imgH="46980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16B537E0-28D2-4752-92CC-35D0165036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2433638"/>
                        <a:ext cx="2547937" cy="10223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F8E6812-0275-4F2E-9C63-EC787626A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328546"/>
              </p:ext>
            </p:extLst>
          </p:nvPr>
        </p:nvGraphicFramePr>
        <p:xfrm>
          <a:off x="3275516" y="2460625"/>
          <a:ext cx="18319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5" imgW="812520" imgH="431640" progId="Equation.DSMT4">
                  <p:embed/>
                </p:oleObj>
              </mc:Choice>
              <mc:Fallback>
                <p:oleObj name="Equation" r:id="rId5" imgW="812520" imgH="43164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CF8E6812-0275-4F2E-9C63-EC787626A2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516" y="2460625"/>
                        <a:ext cx="1831975" cy="9398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5C3ED44-81E6-42B7-8586-CCE789A39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39787"/>
              </p:ext>
            </p:extLst>
          </p:nvPr>
        </p:nvGraphicFramePr>
        <p:xfrm>
          <a:off x="4653796" y="965976"/>
          <a:ext cx="24114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Equation" r:id="rId7" imgW="838080" imgH="203040" progId="Equation.DSMT4">
                  <p:embed/>
                </p:oleObj>
              </mc:Choice>
              <mc:Fallback>
                <p:oleObj name="Equation" r:id="rId7" imgW="838080" imgH="20304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E5C3ED44-81E6-42B7-8586-CCE789A39B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796" y="965976"/>
                        <a:ext cx="2411413" cy="56356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80FF27A5-8AE2-4D9C-AEA8-94B67D046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097513"/>
              </p:ext>
            </p:extLst>
          </p:nvPr>
        </p:nvGraphicFramePr>
        <p:xfrm>
          <a:off x="5107491" y="5042563"/>
          <a:ext cx="22621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9" imgW="1002960" imgH="393480" progId="Equation.DSMT4">
                  <p:embed/>
                </p:oleObj>
              </mc:Choice>
              <mc:Fallback>
                <p:oleObj name="Equation" r:id="rId9" imgW="1002960" imgH="39348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80FF27A5-8AE2-4D9C-AEA8-94B67D0469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7491" y="5042563"/>
                        <a:ext cx="2262188" cy="8572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0E361E-7E97-4BC2-A189-789D2EAF7A65}"/>
              </a:ext>
            </a:extLst>
          </p:cNvPr>
          <p:cNvSpPr txBox="1"/>
          <p:nvPr/>
        </p:nvSpPr>
        <p:spPr>
          <a:xfrm>
            <a:off x="3490840" y="4331511"/>
            <a:ext cx="555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Perpetua" panose="02020502060401020303" pitchFamily="18" charset="0"/>
              </a:rPr>
              <a:t>Squaring and adding the equations yield: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8362" y="6257960"/>
            <a:ext cx="297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Multiplying  a</a:t>
            </a:r>
            <a:r>
              <a:rPr lang="en-US" b="1" baseline="30000" dirty="0" smtClean="0"/>
              <a:t>2</a:t>
            </a:r>
            <a:r>
              <a:rPr lang="en-US" b="1" dirty="0" smtClean="0"/>
              <a:t> on both sides</a:t>
            </a:r>
            <a:r>
              <a:rPr lang="en-US" b="1" baseline="30000" dirty="0" smtClean="0"/>
              <a:t> </a:t>
            </a:r>
            <a:endParaRPr lang="en-IN" b="1" baseline="30000" dirty="0"/>
          </a:p>
        </p:txBody>
      </p:sp>
    </p:spTree>
    <p:extLst>
      <p:ext uri="{BB962C8B-B14F-4D97-AF65-F5344CB8AC3E}">
        <p14:creationId xmlns:p14="http://schemas.microsoft.com/office/powerpoint/2010/main" val="30635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714E5708-14C1-4CAA-873B-5E3B5E5D9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811485"/>
              </p:ext>
            </p:extLst>
          </p:nvPr>
        </p:nvGraphicFramePr>
        <p:xfrm>
          <a:off x="4294823" y="428352"/>
          <a:ext cx="32353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3" imgW="1434960" imgH="419040" progId="Equation.DSMT4">
                  <p:embed/>
                </p:oleObj>
              </mc:Choice>
              <mc:Fallback>
                <p:oleObj name="Equation" r:id="rId3" imgW="1434960" imgH="41904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714E5708-14C1-4CAA-873B-5E3B5E5D91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823" y="428352"/>
                        <a:ext cx="3235325" cy="91281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8D54EE-52F5-4F11-BF18-062465F1E1A7}"/>
              </a:ext>
            </a:extLst>
          </p:cNvPr>
          <p:cNvSpPr txBox="1"/>
          <p:nvPr/>
        </p:nvSpPr>
        <p:spPr>
          <a:xfrm>
            <a:off x="671401" y="2074709"/>
            <a:ext cx="6432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Perpetua" panose="02020502060401020303" pitchFamily="18" charset="0"/>
              </a:rPr>
              <a:t>Have the variable transformations for simplicity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693E0E4E-9223-4F01-AEC4-756D485E6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666874"/>
              </p:ext>
            </p:extLst>
          </p:nvPr>
        </p:nvGraphicFramePr>
        <p:xfrm>
          <a:off x="7103483" y="1867392"/>
          <a:ext cx="36353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Equation" r:id="rId5" imgW="1612800" imgH="393480" progId="Equation.DSMT4">
                  <p:embed/>
                </p:oleObj>
              </mc:Choice>
              <mc:Fallback>
                <p:oleObj name="Equation" r:id="rId5" imgW="1612800" imgH="39348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693E0E4E-9223-4F01-AEC4-756D485E6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3483" y="1867392"/>
                        <a:ext cx="3635375" cy="8572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16B537E0-28D2-4752-92CC-35D016503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3947"/>
              </p:ext>
            </p:extLst>
          </p:nvPr>
        </p:nvGraphicFramePr>
        <p:xfrm>
          <a:off x="7647201" y="2956153"/>
          <a:ext cx="25479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7" imgW="1130040" imgH="469800" progId="Equation.DSMT4">
                  <p:embed/>
                </p:oleObj>
              </mc:Choice>
              <mc:Fallback>
                <p:oleObj name="Equation" r:id="rId7" imgW="1130040" imgH="4698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16B537E0-28D2-4752-92CC-35D0165036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7201" y="2956153"/>
                        <a:ext cx="2547937" cy="10223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779721-1324-4C0D-80F2-179D1FB1B2BC}"/>
              </a:ext>
            </a:extLst>
          </p:cNvPr>
          <p:cNvSpPr txBox="1"/>
          <p:nvPr/>
        </p:nvSpPr>
        <p:spPr>
          <a:xfrm>
            <a:off x="3379739" y="5461853"/>
            <a:ext cx="1784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latin typeface="Perpetua" panose="02020502060401020303" pitchFamily="18" charset="0"/>
              </a:rPr>
              <a:t>Therefore: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AF8A65CC-8B99-4C60-85D5-14CC6FC7E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37134"/>
              </p:ext>
            </p:extLst>
          </p:nvPr>
        </p:nvGraphicFramePr>
        <p:xfrm>
          <a:off x="5164138" y="5325616"/>
          <a:ext cx="23463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9" imgW="1041120" imgH="393480" progId="Equation.DSMT4">
                  <p:embed/>
                </p:oleObj>
              </mc:Choice>
              <mc:Fallback>
                <p:oleObj name="Equation" r:id="rId9" imgW="1041120" imgH="39348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AF8A65CC-8B99-4C60-85D5-14CC6FC7E3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5325616"/>
                        <a:ext cx="2346325" cy="8572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E5C3ED44-81E6-42B7-8586-CCE789A39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888033"/>
              </p:ext>
            </p:extLst>
          </p:nvPr>
        </p:nvGraphicFramePr>
        <p:xfrm>
          <a:off x="8520402" y="5461853"/>
          <a:ext cx="24114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11" imgW="838080" imgH="203040" progId="Equation.DSMT4">
                  <p:embed/>
                </p:oleObj>
              </mc:Choice>
              <mc:Fallback>
                <p:oleObj name="Equation" r:id="rId11" imgW="838080" imgH="20304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E5C3ED44-81E6-42B7-8586-CCE789A39B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0402" y="5461853"/>
                        <a:ext cx="2411413" cy="56356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8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AFBAAE-C6F3-4693-9F1F-13ED9C960A3A}"/>
              </a:ext>
            </a:extLst>
          </p:cNvPr>
          <p:cNvSpPr txBox="1"/>
          <p:nvPr/>
        </p:nvSpPr>
        <p:spPr>
          <a:xfrm>
            <a:off x="2491737" y="617427"/>
            <a:ext cx="9277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Perpetua" panose="02020502060401020303" pitchFamily="18" charset="0"/>
              </a:rPr>
              <a:t>Therefore from the continuity of wavefunction and its derivative at boundaries, we get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6064F9D6-F693-4AC7-A6EF-2EE2978664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253742"/>
              </p:ext>
            </p:extLst>
          </p:nvPr>
        </p:nvGraphicFramePr>
        <p:xfrm>
          <a:off x="4160633" y="2099196"/>
          <a:ext cx="3227580" cy="128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3" imgW="1231560" imgH="507960" progId="Equation.DSMT4">
                  <p:embed/>
                </p:oleObj>
              </mc:Choice>
              <mc:Fallback>
                <p:oleObj name="Equation" r:id="rId3" imgW="1231560" imgH="50796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6064F9D6-F693-4AC7-A6EF-2EE2978664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633" y="2099196"/>
                        <a:ext cx="3227580" cy="1284389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0B5988F2-B496-43D5-84B4-9DAF30053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375288"/>
              </p:ext>
            </p:extLst>
          </p:nvPr>
        </p:nvGraphicFramePr>
        <p:xfrm>
          <a:off x="1165175" y="4092812"/>
          <a:ext cx="103822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5" imgW="3962160" imgH="507960" progId="Equation.DSMT4">
                  <p:embed/>
                </p:oleObj>
              </mc:Choice>
              <mc:Fallback>
                <p:oleObj name="Equation" r:id="rId5" imgW="3962160" imgH="50796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B5988F2-B496-43D5-84B4-9DAF300535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175" y="4092812"/>
                        <a:ext cx="10382250" cy="128428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79ECB12-2EB9-4A91-9DD7-DEB9B17105CD}"/>
              </a:ext>
            </a:extLst>
          </p:cNvPr>
          <p:cNvSpPr txBox="1"/>
          <p:nvPr/>
        </p:nvSpPr>
        <p:spPr>
          <a:xfrm>
            <a:off x="4598475" y="5781752"/>
            <a:ext cx="278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latin typeface="Perpetua" panose="02020502060401020303" pitchFamily="18" charset="0"/>
              </a:rPr>
              <a:t>Solve graphically</a:t>
            </a:r>
          </a:p>
        </p:txBody>
      </p:sp>
    </p:spTree>
    <p:extLst>
      <p:ext uri="{BB962C8B-B14F-4D97-AF65-F5344CB8AC3E}">
        <p14:creationId xmlns:p14="http://schemas.microsoft.com/office/powerpoint/2010/main" val="10399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B5988F2-B496-43D5-84B4-9DAF300535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2526" y="187018"/>
          <a:ext cx="103822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3" imgW="3962160" imgH="507960" progId="Equation.DSMT4">
                  <p:embed/>
                </p:oleObj>
              </mc:Choice>
              <mc:Fallback>
                <p:oleObj name="Equation" r:id="rId3" imgW="3962160" imgH="50796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B5988F2-B496-43D5-84B4-9DAF300535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526" y="187018"/>
                        <a:ext cx="10382250" cy="128428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9ECB12-2EB9-4A91-9DD7-DEB9B17105CD}"/>
              </a:ext>
            </a:extLst>
          </p:cNvPr>
          <p:cNvSpPr txBox="1"/>
          <p:nvPr/>
        </p:nvSpPr>
        <p:spPr>
          <a:xfrm>
            <a:off x="4191000" y="1471306"/>
            <a:ext cx="278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latin typeface="Perpetua" panose="02020502060401020303" pitchFamily="18" charset="0"/>
              </a:rPr>
              <a:t>Solve graphically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A131E7-3F6E-46AB-BD25-8ED0ABBB1936}"/>
              </a:ext>
            </a:extLst>
          </p:cNvPr>
          <p:cNvCxnSpPr/>
          <p:nvPr/>
        </p:nvCxnSpPr>
        <p:spPr>
          <a:xfrm>
            <a:off x="2658533" y="4131733"/>
            <a:ext cx="6502400" cy="0"/>
          </a:xfrm>
          <a:prstGeom prst="straightConnector1">
            <a:avLst/>
          </a:prstGeom>
          <a:ln w="762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89D4B6-4E49-49C2-8518-F63834E127B8}"/>
              </a:ext>
            </a:extLst>
          </p:cNvPr>
          <p:cNvCxnSpPr>
            <a:cxnSpLocks/>
          </p:cNvCxnSpPr>
          <p:nvPr/>
        </p:nvCxnSpPr>
        <p:spPr>
          <a:xfrm>
            <a:off x="5791200" y="1964267"/>
            <a:ext cx="0" cy="4783666"/>
          </a:xfrm>
          <a:prstGeom prst="straightConnector1">
            <a:avLst/>
          </a:prstGeom>
          <a:ln w="762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70CA0B7-7478-4E1B-AA78-7F62836EA103}"/>
              </a:ext>
            </a:extLst>
          </p:cNvPr>
          <p:cNvSpPr txBox="1"/>
          <p:nvPr/>
        </p:nvSpPr>
        <p:spPr>
          <a:xfrm>
            <a:off x="8085667" y="413173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Z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791B67D-3641-4CEC-BECE-4DC4F5AC587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12479" y="2121525"/>
          <a:ext cx="27463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5" imgW="1180800" imgH="507960" progId="Equation.DSMT4">
                  <p:embed/>
                </p:oleObj>
              </mc:Choice>
              <mc:Fallback>
                <p:oleObj name="Equation" r:id="rId5" imgW="1180800" imgH="507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791B67D-3641-4CEC-BECE-4DC4F5AC58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2479" y="2121525"/>
                        <a:ext cx="2746375" cy="11811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36C465-879A-4627-829B-F85019CC2329}"/>
              </a:ext>
            </a:extLst>
          </p:cNvPr>
          <p:cNvCxnSpPr/>
          <p:nvPr/>
        </p:nvCxnSpPr>
        <p:spPr>
          <a:xfrm flipH="1">
            <a:off x="5791200" y="2755594"/>
            <a:ext cx="922867" cy="32627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159DDB-9060-41D7-BC2E-117012C92331}"/>
              </a:ext>
            </a:extLst>
          </p:cNvPr>
          <p:cNvSpPr txBox="1"/>
          <p:nvPr/>
        </p:nvSpPr>
        <p:spPr>
          <a:xfrm>
            <a:off x="1713891" y="5219074"/>
            <a:ext cx="9872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atin typeface="Perpetua" panose="02020502060401020303" pitchFamily="18" charset="0"/>
              </a:rPr>
              <a:t>Look for the  intersection </a:t>
            </a:r>
            <a:r>
              <a:rPr lang="en-IN" sz="3600" b="1" dirty="0" smtClean="0">
                <a:latin typeface="Perpetua" panose="02020502060401020303" pitchFamily="18" charset="0"/>
              </a:rPr>
              <a:t>points of the two graph</a:t>
            </a:r>
            <a:endParaRPr lang="en-IN" sz="3600" b="1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385354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111188" y="0"/>
            <a:ext cx="40341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0686" y="38535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IN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384466" y="3853543"/>
          <a:ext cx="300691" cy="71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Equation" r:id="rId3" imgW="164880" imgH="393480" progId="Equation.DSMT4">
                  <p:embed/>
                </p:oleObj>
              </mc:Choice>
              <mc:Fallback>
                <p:oleObj name="Equation" r:id="rId3" imgW="16488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4466" y="3853543"/>
                        <a:ext cx="300691" cy="717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25475" y="3800475"/>
          <a:ext cx="5080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5" name="Equation" r:id="rId5" imgW="279360" imgH="393480" progId="Equation.DSMT4">
                  <p:embed/>
                </p:oleObj>
              </mc:Choice>
              <mc:Fallback>
                <p:oleObj name="Equation" r:id="rId5" imgW="279360" imgH="393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475" y="3800475"/>
                        <a:ext cx="50800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259388" y="4083050"/>
          <a:ext cx="2540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9388" y="4083050"/>
                        <a:ext cx="254000" cy="25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653213" y="3875088"/>
          <a:ext cx="4381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" name="Equation" r:id="rId9" imgW="241200" imgH="393480" progId="Equation.DSMT4">
                  <p:embed/>
                </p:oleObj>
              </mc:Choice>
              <mc:Fallback>
                <p:oleObj name="Equation" r:id="rId9" imgW="241200" imgH="3934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53213" y="3875088"/>
                        <a:ext cx="4381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8505825" y="4038600"/>
          <a:ext cx="41433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" name="Equation" r:id="rId11" imgW="228600" imgH="177480" progId="Equation.DSMT4">
                  <p:embed/>
                </p:oleObj>
              </mc:Choice>
              <mc:Fallback>
                <p:oleObj name="Equation" r:id="rId11" imgW="228600" imgH="177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05825" y="4038600"/>
                        <a:ext cx="414338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0015072" y="3888864"/>
          <a:ext cx="4381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" name="Equation" r:id="rId13" imgW="241200" imgH="393480" progId="Equation.DSMT4">
                  <p:embed/>
                </p:oleObj>
              </mc:Choice>
              <mc:Fallback>
                <p:oleObj name="Equation" r:id="rId13" imgW="241200" imgH="3934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015072" y="3888864"/>
                        <a:ext cx="4381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1536363" y="4035425"/>
          <a:ext cx="3905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name="Equation" r:id="rId15" imgW="215640" imgH="177480" progId="Equation.DSMT4">
                  <p:embed/>
                </p:oleObj>
              </mc:Choice>
              <mc:Fallback>
                <p:oleObj name="Equation" r:id="rId15" imgW="215640" imgH="177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536363" y="4035425"/>
                        <a:ext cx="390525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3534811" y="0"/>
            <a:ext cx="0" cy="7100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72288" y="0"/>
            <a:ext cx="0" cy="7100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12576" y="0"/>
            <a:ext cx="0" cy="7100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4798" y="250451"/>
            <a:ext cx="0" cy="7100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39219" y="0"/>
            <a:ext cx="1780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t</a:t>
            </a:r>
            <a:r>
              <a:rPr lang="en-US" sz="3200" b="1" dirty="0" err="1" smtClean="0"/>
              <a:t>anz</a:t>
            </a:r>
            <a:r>
              <a:rPr lang="en-US" sz="3200" b="1" dirty="0" smtClean="0"/>
              <a:t> v/s z</a:t>
            </a:r>
            <a:endParaRPr lang="en-IN" sz="3200" b="1" dirty="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791B67D-3641-4CEC-BECE-4DC4F5AC5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4784"/>
              </p:ext>
            </p:extLst>
          </p:nvPr>
        </p:nvGraphicFramePr>
        <p:xfrm>
          <a:off x="7347328" y="0"/>
          <a:ext cx="17716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name="Equation" r:id="rId17" imgW="761760" imgH="507960" progId="Equation.DSMT4">
                  <p:embed/>
                </p:oleObj>
              </mc:Choice>
              <mc:Fallback>
                <p:oleObj name="Equation" r:id="rId17" imgW="761760" imgH="507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791B67D-3641-4CEC-BECE-4DC4F5AC58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47328" y="0"/>
                        <a:ext cx="1771650" cy="11811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9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796834" y="1"/>
            <a:ext cx="0" cy="6857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96834" y="3847011"/>
            <a:ext cx="11220995" cy="71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822960" y="-13063"/>
            <a:ext cx="9039496" cy="3918857"/>
          </a:xfrm>
          <a:custGeom>
            <a:avLst/>
            <a:gdLst>
              <a:gd name="connsiteX0" fmla="*/ 0 w 3226526"/>
              <a:gd name="connsiteY0" fmla="*/ 3918857 h 3918857"/>
              <a:gd name="connsiteX1" fmla="*/ 470263 w 3226526"/>
              <a:gd name="connsiteY1" fmla="*/ 3840480 h 3918857"/>
              <a:gd name="connsiteX2" fmla="*/ 470263 w 3226526"/>
              <a:gd name="connsiteY2" fmla="*/ 3840480 h 3918857"/>
              <a:gd name="connsiteX3" fmla="*/ 757646 w 3226526"/>
              <a:gd name="connsiteY3" fmla="*/ 3775166 h 3918857"/>
              <a:gd name="connsiteX4" fmla="*/ 1149531 w 3226526"/>
              <a:gd name="connsiteY4" fmla="*/ 3657600 h 3918857"/>
              <a:gd name="connsiteX5" fmla="*/ 1580606 w 3226526"/>
              <a:gd name="connsiteY5" fmla="*/ 3422469 h 3918857"/>
              <a:gd name="connsiteX6" fmla="*/ 2090057 w 3226526"/>
              <a:gd name="connsiteY6" fmla="*/ 2991394 h 3918857"/>
              <a:gd name="connsiteX7" fmla="*/ 2508069 w 3226526"/>
              <a:gd name="connsiteY7" fmla="*/ 2455817 h 3918857"/>
              <a:gd name="connsiteX8" fmla="*/ 2899954 w 3226526"/>
              <a:gd name="connsiteY8" fmla="*/ 1750423 h 3918857"/>
              <a:gd name="connsiteX9" fmla="*/ 3226526 w 3226526"/>
              <a:gd name="connsiteY9" fmla="*/ 0 h 3918857"/>
              <a:gd name="connsiteX10" fmla="*/ 3226526 w 3226526"/>
              <a:gd name="connsiteY10" fmla="*/ 0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6526" h="3918857">
                <a:moveTo>
                  <a:pt x="0" y="3918857"/>
                </a:moveTo>
                <a:lnTo>
                  <a:pt x="470263" y="3840480"/>
                </a:lnTo>
                <a:lnTo>
                  <a:pt x="470263" y="3840480"/>
                </a:lnTo>
                <a:cubicBezTo>
                  <a:pt x="518160" y="3829594"/>
                  <a:pt x="644435" y="3805646"/>
                  <a:pt x="757646" y="3775166"/>
                </a:cubicBezTo>
                <a:cubicBezTo>
                  <a:pt x="870857" y="3744686"/>
                  <a:pt x="1012371" y="3716383"/>
                  <a:pt x="1149531" y="3657600"/>
                </a:cubicBezTo>
                <a:cubicBezTo>
                  <a:pt x="1286691" y="3598817"/>
                  <a:pt x="1423852" y="3533503"/>
                  <a:pt x="1580606" y="3422469"/>
                </a:cubicBezTo>
                <a:cubicBezTo>
                  <a:pt x="1737360" y="3311435"/>
                  <a:pt x="1935480" y="3152503"/>
                  <a:pt x="2090057" y="2991394"/>
                </a:cubicBezTo>
                <a:cubicBezTo>
                  <a:pt x="2244634" y="2830285"/>
                  <a:pt x="2373086" y="2662645"/>
                  <a:pt x="2508069" y="2455817"/>
                </a:cubicBezTo>
                <a:cubicBezTo>
                  <a:pt x="2643052" y="2248989"/>
                  <a:pt x="2780211" y="2159726"/>
                  <a:pt x="2899954" y="1750423"/>
                </a:cubicBezTo>
                <a:cubicBezTo>
                  <a:pt x="3019697" y="1341120"/>
                  <a:pt x="3226526" y="0"/>
                  <a:pt x="3226526" y="0"/>
                </a:cubicBezTo>
                <a:lnTo>
                  <a:pt x="3226526" y="0"/>
                </a:ln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672117" y="39188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IN" dirty="0"/>
          </a:p>
        </p:txBody>
      </p:sp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0B5988F2-B496-43D5-84B4-9DAF30053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69190"/>
              </p:ext>
            </p:extLst>
          </p:nvPr>
        </p:nvGraphicFramePr>
        <p:xfrm>
          <a:off x="4575448" y="23483"/>
          <a:ext cx="3827462" cy="99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3" imgW="1460160" imgH="393480" progId="Equation.DSMT4">
                  <p:embed/>
                </p:oleObj>
              </mc:Choice>
              <mc:Fallback>
                <p:oleObj name="Equation" r:id="rId3" imgW="1460160" imgH="39348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0B5988F2-B496-43D5-84B4-9DAF300535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448" y="23483"/>
                        <a:ext cx="3827462" cy="996951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11273592" y="-578339"/>
            <a:ext cx="0" cy="440575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791B67D-3641-4CEC-BECE-4DC4F5AC587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80344" y="4673780"/>
          <a:ext cx="310038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5" imgW="1333440" imgH="507960" progId="Equation.DSMT4">
                  <p:embed/>
                </p:oleObj>
              </mc:Choice>
              <mc:Fallback>
                <p:oleObj name="Equation" r:id="rId5" imgW="1333440" imgH="5079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A791B67D-3641-4CEC-BECE-4DC4F5AC58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0344" y="4673780"/>
                        <a:ext cx="3100387" cy="11811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reeform 30"/>
          <p:cNvSpPr/>
          <p:nvPr/>
        </p:nvSpPr>
        <p:spPr>
          <a:xfrm>
            <a:off x="862149" y="13063"/>
            <a:ext cx="548640" cy="3905794"/>
          </a:xfrm>
          <a:custGeom>
            <a:avLst/>
            <a:gdLst>
              <a:gd name="connsiteX0" fmla="*/ 0 w 548640"/>
              <a:gd name="connsiteY0" fmla="*/ 0 h 3905794"/>
              <a:gd name="connsiteX1" fmla="*/ 26125 w 548640"/>
              <a:gd name="connsiteY1" fmla="*/ 1933303 h 3905794"/>
              <a:gd name="connsiteX2" fmla="*/ 26125 w 548640"/>
              <a:gd name="connsiteY2" fmla="*/ 1933303 h 3905794"/>
              <a:gd name="connsiteX3" fmla="*/ 143691 w 548640"/>
              <a:gd name="connsiteY3" fmla="*/ 3226526 h 3905794"/>
              <a:gd name="connsiteX4" fmla="*/ 548640 w 548640"/>
              <a:gd name="connsiteY4" fmla="*/ 3905794 h 3905794"/>
              <a:gd name="connsiteX5" fmla="*/ 548640 w 548640"/>
              <a:gd name="connsiteY5" fmla="*/ 3905794 h 3905794"/>
              <a:gd name="connsiteX6" fmla="*/ 548640 w 548640"/>
              <a:gd name="connsiteY6" fmla="*/ 3905794 h 390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640" h="3905794">
                <a:moveTo>
                  <a:pt x="0" y="0"/>
                </a:moveTo>
                <a:lnTo>
                  <a:pt x="26125" y="1933303"/>
                </a:lnTo>
                <a:lnTo>
                  <a:pt x="26125" y="1933303"/>
                </a:lnTo>
                <a:cubicBezTo>
                  <a:pt x="45719" y="2148840"/>
                  <a:pt x="56605" y="2897778"/>
                  <a:pt x="143691" y="3226526"/>
                </a:cubicBezTo>
                <a:cubicBezTo>
                  <a:pt x="230777" y="3555274"/>
                  <a:pt x="548640" y="3905794"/>
                  <a:pt x="548640" y="3905794"/>
                </a:cubicBezTo>
                <a:lnTo>
                  <a:pt x="548640" y="3905794"/>
                </a:lnTo>
                <a:lnTo>
                  <a:pt x="548640" y="3905794"/>
                </a:lnTo>
              </a:path>
            </a:pathLst>
          </a:cu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410789" y="2207623"/>
            <a:ext cx="1449977" cy="161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76658" y="1839516"/>
            <a:ext cx="18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intersection point</a:t>
            </a:r>
            <a:endParaRPr lang="en-IN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28173"/>
              </p:ext>
            </p:extLst>
          </p:nvPr>
        </p:nvGraphicFramePr>
        <p:xfrm>
          <a:off x="11123613" y="3786188"/>
          <a:ext cx="298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7" imgW="164880" imgH="393480" progId="Equation.DSMT4">
                  <p:embed/>
                </p:oleObj>
              </mc:Choice>
              <mc:Fallback>
                <p:oleObj name="Equation" r:id="rId7" imgW="164880" imgH="393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23613" y="3786188"/>
                        <a:ext cx="29845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1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1" grpId="0" animBg="1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299</Words>
  <Application>Microsoft Office PowerPoint</Application>
  <PresentationFormat>Widescreen</PresentationFormat>
  <Paragraphs>62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Book Antiqua</vt:lpstr>
      <vt:lpstr>Calibri</vt:lpstr>
      <vt:lpstr>Calibri Light</vt:lpstr>
      <vt:lpstr>Cambria Math</vt:lpstr>
      <vt:lpstr>Perpetua</vt:lpstr>
      <vt:lpstr>Office Theme</vt:lpstr>
      <vt:lpstr>Equation</vt:lpstr>
      <vt:lpstr>MathType 6.0 Equation</vt:lpstr>
      <vt:lpstr>PowerPoint Presentation</vt:lpstr>
      <vt:lpstr>PowerPoint Presentation</vt:lpstr>
      <vt:lpstr>Applying boundary condition at x=a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shallow, narrow well?</vt:lpstr>
      <vt:lpstr>PowerPoint Presentation</vt:lpstr>
      <vt:lpstr>1D Harmonic Oscillator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</cp:revision>
  <dcterms:created xsi:type="dcterms:W3CDTF">2022-03-01T11:17:11Z</dcterms:created>
  <dcterms:modified xsi:type="dcterms:W3CDTF">2022-03-02T14:32:24Z</dcterms:modified>
</cp:coreProperties>
</file>