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6:56:27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22719 12100 0</inkml:trace>
  <inkml:trace contextRef="#ctx0" brushRef="#br0" timeOffset="29219.7786">7303 15681 0,'0'-18'219,"17"18"-203,19 0-16,17 0 15,-36 0-15,19 0 16,-19 0 78,36 0-32,-35 0-62,17 0 16,0 0-1,-17 0-15,17 0 16,-17 0 0,17-17-1,36 17 1,-36 0 0,18-18-1,0 18 1,-18 0 15,71 0-15,-71 0-1,-17 0-15,0 0 16,-1 0-16,1 0 16,-1 0 15,19 0 0,-1 0-31,36 0 16,-19 0-1,19 0 1,-18 0 0,0 0-1,35 0 1,-35 0 15,-35 0-31,34 0 16,-16-35-16,-19 35 15,89 0 1,35 0 0,36 0-1,-54 0 1,-35 0-1,36 0 1,-71 0 0,-18 0-16,-17 0 15,-1 0-15,1 0 16,17 0-16,124 35 31,-106-17-31,35-18 16,-17 17-1,-1-17 17,-17 0-17,18 0 1,-1 18 0,89-18-1,-106 0-15,53 0 16,-18 0-16,-53 0 15,53 0 1,1 18 0,-1-18-1,-35 0 1,17 0 0,160 0 15,-142 0-31,71 0 15,158 0 17,-123 0-17,-35 0 1,0 0 0,-18 17-1,-53-17 1,0 0-1,-17 36 1,-1-19 0,54-17-1,70 0 1,-36 0 0,-52 0-1,53 0 1,53 0 15,-71 0-15,18 0-1,88 0 1,-195 0-16,1 18 16,-35-18-1,17 0-15,1 17 16,-1-17-16,53 0 15,53 0 1,18 0 0,0 0-1,-36 18 1,106-18 0,-17 18-1,0-18 16,-54 0-31,-16 0 16,-54 0-16,53 0 16,-88 0-1,35 17 1,-35-17 0,53 0-1,-18 0 1,-35 0-1,-18 0 1,53 18 0,-70-18-16,70 35 15,-35-35 1,18 36-16,34-19 16,-52 1-1,0-1 1,35 72 15,177 34-15,-177-52-1,124-1 1,-159-34-16,35 16 16,0 19-16,-35-53 0,18 17 15,-1 0 1,18 53-1,-52-70 1,-1 17 0,-35 1-1,0 52-15,0-53 0,0 18 16,0 88 0,-35-17 15,17-72-16,-17 1 1,35-17-16,-71 34 16,71-52-16,-35 52 15,17-52 1,18 17 0,-35 18-1,0-35 1,0 17-1,-1 0 1,19-17-16,-1 17 16,-17 1-1,-71 52 1,-35-35 0,35 17-1,-35 1 1,53-1 15,70-52-15,-35 17-1,35-17-15,-52 35 16,-54 0-16,71-36 16,-105 19-1,-19-36 1,1 0-1,-53 53 1,-18-53 0,-36 70-1,89-52 1,36-18 0,-36 17-1,-53-17 1,106 0-1,-18 0 1,106 36-16,-18-36 16,-17 17-1,0-17 1,17 0 0,-34 36-1,-72 17 1,142-53-1,-53 0-15,-53 52 16,35-52 0,0 0-16,-88 36 15,35-36 1,-4021 0 0,7955 0-1,-4111 0 16,231 0-31,-107 0 32,71 0-32,0 0 15,-18 0-15,18 0 0,-36 0 16,-175 0 0,-36 0-1,0 0 1,-1 0-1,125 0 1,229 0 0,-18 0 15,17 0-31,-17 0 16,1-18-16,-1 0 15,-36 18-15,37-35 16,-1 35-1,-71-17 1,71-19 0,0 1-1,18 0 1,-88-18 0,87 35-16,1 1 15,-18-19-15,-35 1 16,-124-124-1,89 124-15,-124-88 16,194 105 0,18 0-16,-18-35 15,35-70 1,18 17 0,-18-17-1,1-36 1,-1 35 15,1-17-15,17 0-1,-18 88-15,-35 18 16,53 0-16,-35-54 0,17 72 16,0-1-1,1-17 1,-19-53-1,-52 35 1,-53-53 0,88 71-1,-35-54 1,70 72 0,-35-18-1,18-1 16,-18-17-15,18 18 0,-18-18-1,35 18 1,1 17 31,17 1 0,0-1-32,0-17 1,0-1-16,0 19 31,0-19-15,17 36-1,19-17 1,-19-1 0,36 1-1,18-19 1,-18 19 0,-36 17-1,1-36 1,-18 19-1,35-1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FD1DA-E514-40F4-8EB6-29D3D02D5AA0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912B7-CF78-4CC8-8C45-03BC9B0D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5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12B7-CF78-4CC8-8C45-03BC9B0D293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003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9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0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8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7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0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1F4F9-C529-4798-B9FD-44EC1F9F3EB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2.wmf"/><Relationship Id="rId15" Type="http://schemas.openxmlformats.org/officeDocument/2006/relationships/image" Target="../media/image25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wmf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9.wmf"/><Relationship Id="rId5" Type="http://schemas.openxmlformats.org/officeDocument/2006/relationships/image" Target="../media/image13.pn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2.wmf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 smtClean="0"/>
              <a:t>Highlights of the course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Gradient: Geometrical interpretation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858000" y="2912386"/>
          <a:ext cx="1295400" cy="44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" name="Equation" r:id="rId4" imgW="596641" imgH="203112" progId="Equation.DSMT4">
                  <p:embed/>
                </p:oleObj>
              </mc:Choice>
              <mc:Fallback>
                <p:oleObj name="Equation" r:id="rId4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912386"/>
                        <a:ext cx="1295400" cy="440414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/>
          <a:srcRect l="20400" t="24533" r="43800" b="24533"/>
          <a:stretch>
            <a:fillRect/>
          </a:stretch>
        </p:blipFill>
        <p:spPr bwMode="auto">
          <a:xfrm>
            <a:off x="6444868" y="1098932"/>
            <a:ext cx="2209800" cy="176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61377"/>
              </p:ext>
            </p:extLst>
          </p:nvPr>
        </p:nvGraphicFramePr>
        <p:xfrm>
          <a:off x="642937" y="1247412"/>
          <a:ext cx="200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Equation" r:id="rId7" imgW="812520" imgH="215640" progId="Equation.DSMT4">
                  <p:embed/>
                </p:oleObj>
              </mc:Choice>
              <mc:Fallback>
                <p:oleObj name="Equation" r:id="rId7" imgW="812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" y="1247412"/>
                        <a:ext cx="2006600" cy="5334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68962"/>
              </p:ext>
            </p:extLst>
          </p:nvPr>
        </p:nvGraphicFramePr>
        <p:xfrm>
          <a:off x="527844" y="2378155"/>
          <a:ext cx="22367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" name="Equation" r:id="rId9" imgW="1143000" imgH="304560" progId="Equation.DSMT4">
                  <p:embed/>
                </p:oleObj>
              </mc:Choice>
              <mc:Fallback>
                <p:oleObj name="Equation" r:id="rId9" imgW="1143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4" y="2378155"/>
                        <a:ext cx="2236787" cy="5969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7475860" y="2209800"/>
          <a:ext cx="501650" cy="44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" name="Equation" r:id="rId11" imgW="241091" imgH="215713" progId="Equation.DSMT4">
                  <p:embed/>
                </p:oleObj>
              </mc:Choice>
              <mc:Fallback>
                <p:oleObj name="Equation" r:id="rId11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860" y="2209800"/>
                        <a:ext cx="501650" cy="448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33400" y="3810000"/>
            <a:ext cx="8305799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dT</a:t>
            </a:r>
            <a:r>
              <a:rPr lang="en-US" sz="2800" b="1" dirty="0" smtClean="0"/>
              <a:t> is maximum when gradient       points in the direction of      .</a:t>
            </a:r>
            <a:endParaRPr lang="en-US" sz="2800" dirty="0"/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119452"/>
              </p:ext>
            </p:extLst>
          </p:nvPr>
        </p:nvGraphicFramePr>
        <p:xfrm>
          <a:off x="5145036" y="3837790"/>
          <a:ext cx="501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" name="Equation" r:id="rId13" imgW="241091" imgH="215713" progId="Equation.DSMT4">
                  <p:embed/>
                </p:oleObj>
              </mc:Choice>
              <mc:Fallback>
                <p:oleObj name="Equation" r:id="rId13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36" y="3837790"/>
                        <a:ext cx="5016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706558"/>
              </p:ext>
            </p:extLst>
          </p:nvPr>
        </p:nvGraphicFramePr>
        <p:xfrm>
          <a:off x="2408904" y="4116678"/>
          <a:ext cx="495300" cy="60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" name="Equation" r:id="rId14" imgW="177480" imgH="215640" progId="Equation.DSMT4">
                  <p:embed/>
                </p:oleObj>
              </mc:Choice>
              <mc:Fallback>
                <p:oleObj name="Equation" r:id="rId14" imgW="177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08904" y="4116678"/>
                        <a:ext cx="495300" cy="601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4913293"/>
            <a:ext cx="91440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Maximum increase in the temperature occurs when gradient 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nd the      are parallel to each other</a:t>
            </a:r>
            <a:endParaRPr lang="en-US" sz="28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73393"/>
              </p:ext>
            </p:extLst>
          </p:nvPr>
        </p:nvGraphicFramePr>
        <p:xfrm>
          <a:off x="1257300" y="5221307"/>
          <a:ext cx="495300" cy="60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" name="Equation" r:id="rId16" imgW="177480" imgH="215640" progId="Equation.DSMT4">
                  <p:embed/>
                </p:oleObj>
              </mc:Choice>
              <mc:Fallback>
                <p:oleObj name="Equation" r:id="rId16" imgW="177480" imgH="215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57300" y="5221307"/>
                        <a:ext cx="495300" cy="601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6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IN" dirty="0" smtClean="0"/>
              <a:t>An 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97501" cy="4525963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0246"/>
              </p:ext>
            </p:extLst>
          </p:nvPr>
        </p:nvGraphicFramePr>
        <p:xfrm>
          <a:off x="6492582" y="1227438"/>
          <a:ext cx="1711325" cy="37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" name="Equation" r:id="rId3" imgW="1041120" imgH="228600" progId="Equation.DSMT4">
                  <p:embed/>
                </p:oleObj>
              </mc:Choice>
              <mc:Fallback>
                <p:oleObj name="Equation" r:id="rId3" imgW="1041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2582" y="1227438"/>
                        <a:ext cx="1711325" cy="374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81806"/>
              </p:ext>
            </p:extLst>
          </p:nvPr>
        </p:nvGraphicFramePr>
        <p:xfrm>
          <a:off x="3581400" y="1475669"/>
          <a:ext cx="1084312" cy="48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Equation" r:id="rId5" imgW="672840" imgH="444240" progId="Equation.DSMT4">
                  <p:embed/>
                </p:oleObj>
              </mc:Choice>
              <mc:Fallback>
                <p:oleObj name="Equation" r:id="rId5" imgW="672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1475669"/>
                        <a:ext cx="1084312" cy="489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963270"/>
              </p:ext>
            </p:extLst>
          </p:nvPr>
        </p:nvGraphicFramePr>
        <p:xfrm>
          <a:off x="1234102" y="2881363"/>
          <a:ext cx="4318000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Equation" r:id="rId7" imgW="2539800" imgH="2057400" progId="Equation.DSMT4">
                  <p:embed/>
                </p:oleObj>
              </mc:Choice>
              <mc:Fallback>
                <p:oleObj name="Equation" r:id="rId7" imgW="2539800" imgH="205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4102" y="2881363"/>
                        <a:ext cx="4318000" cy="349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89858" y="3778239"/>
            <a:ext cx="256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Yes the given unit vector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Points in the increasing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Direction of temperature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464" y="1234111"/>
            <a:ext cx="7752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Variation of temperature  in a region is given by the function                               Find whether the unit vector                       points in the direction of maximum</a:t>
            </a:r>
          </a:p>
          <a:p>
            <a:endParaRPr lang="en-IN" b="1" dirty="0" smtClean="0">
              <a:solidFill>
                <a:srgbClr val="0070C0"/>
              </a:solidFill>
            </a:endParaRPr>
          </a:p>
          <a:p>
            <a:r>
              <a:rPr lang="en-IN" b="1" dirty="0" smtClean="0">
                <a:solidFill>
                  <a:srgbClr val="0070C0"/>
                </a:solidFill>
              </a:rPr>
              <a:t> increase of temperature at location (1,1).</a:t>
            </a:r>
          </a:p>
          <a:p>
            <a:endParaRPr lang="en-IN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2590800"/>
            <a:ext cx="9144000" cy="120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97" y="59297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Another example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23234"/>
              </p:ext>
            </p:extLst>
          </p:nvPr>
        </p:nvGraphicFramePr>
        <p:xfrm>
          <a:off x="914400" y="1764454"/>
          <a:ext cx="6137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Equation" r:id="rId3" imgW="3136680" imgH="457200" progId="Equation.DSMT4">
                  <p:embed/>
                </p:oleObj>
              </mc:Choice>
              <mc:Fallback>
                <p:oleObj name="Equation" r:id="rId3" imgW="3136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64454"/>
                        <a:ext cx="6137275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017366" y="778107"/>
            <a:ext cx="5078634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Find the gradient of                        </a:t>
            </a:r>
            <a:endParaRPr lang="en-US" sz="2800" dirty="0"/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22326"/>
              </p:ext>
            </p:extLst>
          </p:nvPr>
        </p:nvGraphicFramePr>
        <p:xfrm>
          <a:off x="4091830" y="811117"/>
          <a:ext cx="1787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Equation" r:id="rId5" imgW="1091726" imgH="279279" progId="Equation.DSMT4">
                  <p:embed/>
                </p:oleObj>
              </mc:Choice>
              <mc:Fallback>
                <p:oleObj name="Equation" r:id="rId5" imgW="1091726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830" y="811117"/>
                        <a:ext cx="17872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533400" y="5293753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would it mean for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gradient        to vanish?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75104"/>
              </p:ext>
            </p:extLst>
          </p:nvPr>
        </p:nvGraphicFramePr>
        <p:xfrm>
          <a:off x="6172200" y="5395353"/>
          <a:ext cx="50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Equation" r:id="rId7" imgW="253890" imgH="241195" progId="Equation.DSMT4">
                  <p:embed/>
                </p:oleObj>
              </mc:Choice>
              <mc:Fallback>
                <p:oleObj name="Equation" r:id="rId7" imgW="25389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395353"/>
                        <a:ext cx="508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461393" y="6054302"/>
            <a:ext cx="4044825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Stationary point of </a:t>
            </a:r>
            <a:r>
              <a:rPr lang="en-US" sz="2800" b="1" i="1" dirty="0" smtClean="0"/>
              <a:t>f(</a:t>
            </a:r>
            <a:r>
              <a:rPr lang="en-US" sz="2800" b="1" i="1" dirty="0" err="1" smtClean="0"/>
              <a:t>x,y,z</a:t>
            </a:r>
            <a:r>
              <a:rPr lang="en-US" sz="2800" b="1" i="1" dirty="0" smtClean="0"/>
              <a:t>)</a:t>
            </a:r>
            <a:endParaRPr lang="en-US" sz="2800" i="1" dirty="0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69030"/>
              </p:ext>
            </p:extLst>
          </p:nvPr>
        </p:nvGraphicFramePr>
        <p:xfrm>
          <a:off x="533400" y="2949152"/>
          <a:ext cx="7354887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Equation" r:id="rId9" imgW="3759120" imgH="914400" progId="Equation.DSMT4">
                  <p:embed/>
                </p:oleObj>
              </mc:Choice>
              <mc:Fallback>
                <p:oleObj name="Equation" r:id="rId9" imgW="3759120" imgH="914400" progId="Equation.DSMT4">
                  <p:embed/>
                  <p:pic>
                    <p:nvPicPr>
                      <p:cNvPr id="378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49152"/>
                        <a:ext cx="7354887" cy="17907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5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operator (The del operator)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362200" y="1066800"/>
          <a:ext cx="32543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Equation" r:id="rId3" imgW="1663700" imgH="457200" progId="Equation.DSMT4">
                  <p:embed/>
                </p:oleObj>
              </mc:Choice>
              <mc:Fallback>
                <p:oleObj name="Equation" r:id="rId3" imgW="1663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3254375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381000" y="2438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ways the operator        can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act: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39304"/>
              </p:ext>
            </p:extLst>
          </p:nvPr>
        </p:nvGraphicFramePr>
        <p:xfrm>
          <a:off x="2571720" y="3124200"/>
          <a:ext cx="2768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Equation" r:id="rId5" imgW="1384300" imgH="774700" progId="Equation.DSMT4">
                  <p:embed/>
                </p:oleObj>
              </mc:Choice>
              <mc:Fallback>
                <p:oleObj name="Equation" r:id="rId5" imgW="13843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20" y="3124200"/>
                        <a:ext cx="2768600" cy="15494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17583" y="43149"/>
          <a:ext cx="711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Equation" r:id="rId7" imgW="203024" imgH="215713" progId="Equation.DSMT4">
                  <p:embed/>
                </p:oleObj>
              </mc:Choice>
              <mc:Fallback>
                <p:oleObj name="Equation" r:id="rId7" imgW="203024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83" y="43149"/>
                        <a:ext cx="711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922485" y="2372298"/>
          <a:ext cx="711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Equation" r:id="rId9" imgW="203024" imgH="215713" progId="Equation.DSMT4">
                  <p:embed/>
                </p:oleObj>
              </mc:Choice>
              <mc:Fallback>
                <p:oleObj name="Equation" r:id="rId9" imgW="203024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485" y="2372298"/>
                        <a:ext cx="711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724400"/>
            <a:ext cx="7567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divergence and curl operates  on a VECTOR FIELD .</a:t>
            </a:r>
          </a:p>
          <a:p>
            <a:endParaRPr lang="en-US" b="1" dirty="0" smtClean="0"/>
          </a:p>
          <a:p>
            <a:r>
              <a:rPr lang="en-US" b="1" dirty="0" smtClean="0"/>
              <a:t>Examples of vector fields are Velocity of fluid flow , Electric field, Magnetic field </a:t>
            </a:r>
            <a:r>
              <a:rPr lang="en-US" b="1" dirty="0" err="1" smtClean="0"/>
              <a:t>etc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18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Vector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vector </a:t>
            </a:r>
            <a:r>
              <a:rPr lang="en-US" sz="2400" dirty="0" smtClean="0"/>
              <a:t>field </a:t>
            </a:r>
            <a:r>
              <a:rPr lang="en-US" sz="2400" dirty="0"/>
              <a:t>in the plane is an assignment of a vector to every point (</a:t>
            </a:r>
            <a:r>
              <a:rPr lang="en-US" sz="2400" dirty="0" err="1" smtClean="0"/>
              <a:t>x,y</a:t>
            </a:r>
            <a:r>
              <a:rPr lang="en-US" sz="2400" dirty="0"/>
              <a:t>) in the </a:t>
            </a:r>
            <a:r>
              <a:rPr lang="en-US" sz="2400" dirty="0" smtClean="0"/>
              <a:t>plane.</a:t>
            </a:r>
          </a:p>
          <a:p>
            <a:r>
              <a:rPr lang="en-US" sz="2400" dirty="0" smtClean="0"/>
              <a:t>Algebraically </a:t>
            </a:r>
            <a:r>
              <a:rPr lang="en-US" sz="2400" dirty="0"/>
              <a:t>a vector </a:t>
            </a:r>
            <a:r>
              <a:rPr lang="en-US" sz="2400" dirty="0" smtClean="0"/>
              <a:t>field </a:t>
            </a:r>
            <a:r>
              <a:rPr lang="en-US" sz="2400" dirty="0"/>
              <a:t>is a function of (</a:t>
            </a:r>
            <a:r>
              <a:rPr lang="en-US" sz="2400" dirty="0" smtClean="0"/>
              <a:t>x, </a:t>
            </a:r>
            <a:r>
              <a:rPr lang="en-US" sz="2400" dirty="0"/>
              <a:t>y) whose value is a </a:t>
            </a:r>
            <a:r>
              <a:rPr lang="en-US" sz="2400" dirty="0" smtClean="0"/>
              <a:t>vector</a:t>
            </a:r>
          </a:p>
          <a:p>
            <a:r>
              <a:rPr lang="en-US" sz="2400" dirty="0" smtClean="0"/>
              <a:t>i.e</a:t>
            </a:r>
            <a:r>
              <a:rPr lang="en-US" sz="2400" dirty="0"/>
              <a:t>. </a:t>
            </a:r>
            <a:r>
              <a:rPr lang="en-US" sz="2400" b="1" dirty="0" smtClean="0"/>
              <a:t>F(x, </a:t>
            </a:r>
            <a:r>
              <a:rPr lang="en-US" sz="2400" b="1" dirty="0"/>
              <a:t>y) </a:t>
            </a:r>
            <a:r>
              <a:rPr lang="en-US" sz="2400" dirty="0"/>
              <a:t>is </a:t>
            </a:r>
            <a:r>
              <a:rPr lang="en-US" sz="2400" dirty="0" smtClean="0"/>
              <a:t>a vector field if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17693"/>
              </p:ext>
            </p:extLst>
          </p:nvPr>
        </p:nvGraphicFramePr>
        <p:xfrm>
          <a:off x="1066800" y="4019550"/>
          <a:ext cx="68453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3" imgW="1955520" imgH="266400" progId="Equation.DSMT4">
                  <p:embed/>
                </p:oleObj>
              </mc:Choice>
              <mc:Fallback>
                <p:oleObj name="Equation" r:id="rId3" imgW="1955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19550"/>
                        <a:ext cx="68453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5029200"/>
            <a:ext cx="4495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Lets see some examples……………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92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62640"/>
              </p:ext>
            </p:extLst>
          </p:nvPr>
        </p:nvGraphicFramePr>
        <p:xfrm>
          <a:off x="3336925" y="914400"/>
          <a:ext cx="20891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3" imgW="596641" imgH="253890" progId="Equation.DSMT4">
                  <p:embed/>
                </p:oleObj>
              </mc:Choice>
              <mc:Fallback>
                <p:oleObj name="Equation" r:id="rId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914400"/>
                        <a:ext cx="20891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743200" y="2514600"/>
            <a:ext cx="3657600" cy="350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743200" y="3429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5332" y="433171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51460" y="52578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894902" y="42672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807589" y="4255389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721989" y="4266406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572000" y="43434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465285" y="43418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4864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5720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6576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432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43200" y="43418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57600" y="43434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57600" y="52562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7432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720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4864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38400"/>
            <a:ext cx="4032386" cy="40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5257800" y="1295400"/>
          <a:ext cx="31559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4" imgW="901309" imgH="266584" progId="Equation.DSMT4">
                  <p:embed/>
                </p:oleObj>
              </mc:Choice>
              <mc:Fallback>
                <p:oleObj name="Equation" r:id="rId4" imgW="901309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95400"/>
                        <a:ext cx="31559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609600" y="1295400"/>
          <a:ext cx="2978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6" imgW="850531" imgH="266584" progId="Equation.DSMT4">
                  <p:embed/>
                </p:oleObj>
              </mc:Choice>
              <mc:Fallback>
                <p:oleObj name="Equation" r:id="rId6" imgW="850531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29781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362200"/>
            <a:ext cx="4114800" cy="403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7542881" y="4353498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38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84485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7400" y="43434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7400" y="51816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05600" y="5203634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3800" y="5203634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743200" y="1295400"/>
          <a:ext cx="3467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3" imgW="990170" imgH="266584" progId="Equation.DSMT4">
                  <p:embed/>
                </p:oleObj>
              </mc:Choice>
              <mc:Fallback>
                <p:oleObj name="Equation" r:id="rId3" imgW="990170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34671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514600"/>
            <a:ext cx="377755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96200" y="2286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(4,0)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87817" y="4300251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26786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(4,4)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768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96200" y="30596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(0,4)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0" y="3540089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 Quiz on 31</a:t>
            </a:r>
            <a:r>
              <a:rPr lang="en-US" baseline="30000" dirty="0" smtClean="0"/>
              <a:t>st</a:t>
            </a:r>
            <a:r>
              <a:rPr lang="en-US" dirty="0" smtClean="0"/>
              <a:t> December (Friday, 10:AM)</a:t>
            </a:r>
          </a:p>
          <a:p>
            <a:pPr marL="0" indent="0">
              <a:buNone/>
            </a:pPr>
            <a:r>
              <a:rPr lang="en-US" dirty="0" smtClean="0"/>
              <a:t>Online Quiz, 1 hour duration</a:t>
            </a:r>
          </a:p>
          <a:p>
            <a:pPr marL="0" indent="0">
              <a:buNone/>
            </a:pPr>
            <a:r>
              <a:rPr lang="en-US" dirty="0" smtClean="0"/>
              <a:t>Maximum marks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1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Chapter-2</a:t>
            </a:r>
            <a:r>
              <a:rPr lang="en-US" b="1" dirty="0"/>
              <a:t>: </a:t>
            </a:r>
            <a:r>
              <a:rPr lang="en-US" b="1" dirty="0" smtClean="0"/>
              <a:t>Introduction to Vector Operators </a:t>
            </a:r>
          </a:p>
          <a:p>
            <a:pPr marL="0" indent="0" algn="ctr">
              <a:buNone/>
            </a:pPr>
            <a:r>
              <a:rPr lang="en-US" dirty="0" smtClean="0"/>
              <a:t>Gradient, Divergence and Curl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 descr="https://i.ytimg.com/vi/-hTVNidxg2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6229384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10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lved Maxwell&amp;#39;s Equations in a Medium Equations Integral | Cheg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" y="375805"/>
            <a:ext cx="388055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6255"/>
            <a:ext cx="3252787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78" y="3429000"/>
            <a:ext cx="3581400" cy="2845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29000"/>
            <a:ext cx="4245495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9111" y="6403126"/>
            <a:ext cx="6384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Many </a:t>
            </a:r>
            <a:r>
              <a:rPr lang="en-US" sz="2000" b="1" dirty="0" err="1" smtClean="0"/>
              <a:t>many</a:t>
            </a:r>
            <a:r>
              <a:rPr lang="en-US" sz="2000" b="1" dirty="0" smtClean="0"/>
              <a:t> more to learn in Science and Engineering ………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41095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Ordinary Derivatives</a:t>
            </a:r>
          </a:p>
        </p:txBody>
      </p:sp>
      <p:pic>
        <p:nvPicPr>
          <p:cNvPr id="20482" name="Picture 2" descr="Image result for A person climbing up or downh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477250" cy="47720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7315200" y="3276600"/>
            <a:ext cx="990600" cy="8382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346634" y="3429000"/>
            <a:ext cx="4876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" y="5899406"/>
            <a:ext cx="8815453" cy="441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86800" y="6858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83" y="60314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010400" y="4191000"/>
          <a:ext cx="1219200" cy="138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380835" imgH="431613" progId="Equation.DSMT4">
                  <p:embed/>
                </p:oleObj>
              </mc:Choice>
              <mc:Fallback>
                <p:oleObj name="Equation" r:id="rId4" imgW="380835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1219200" cy="138176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2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Ordinary Derivatives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482836" y="3047604"/>
            <a:ext cx="13723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35188" y="3722784"/>
            <a:ext cx="1674812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344509" y="3170105"/>
            <a:ext cx="1288973" cy="145055"/>
          </a:xfrm>
          <a:custGeom>
            <a:avLst/>
            <a:gdLst>
              <a:gd name="connsiteX0" fmla="*/ 0 w 1288973"/>
              <a:gd name="connsiteY0" fmla="*/ 145055 h 145055"/>
              <a:gd name="connsiteX1" fmla="*/ 143219 w 1288973"/>
              <a:gd name="connsiteY1" fmla="*/ 78954 h 145055"/>
              <a:gd name="connsiteX2" fmla="*/ 539826 w 1288973"/>
              <a:gd name="connsiteY2" fmla="*/ 1836 h 145055"/>
              <a:gd name="connsiteX3" fmla="*/ 1101687 w 1288973"/>
              <a:gd name="connsiteY3" fmla="*/ 89971 h 145055"/>
              <a:gd name="connsiteX4" fmla="*/ 1288973 w 1288973"/>
              <a:gd name="connsiteY4" fmla="*/ 89971 h 1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973" h="145055">
                <a:moveTo>
                  <a:pt x="0" y="145055"/>
                </a:moveTo>
                <a:cubicBezTo>
                  <a:pt x="26624" y="123939"/>
                  <a:pt x="53248" y="102824"/>
                  <a:pt x="143219" y="78954"/>
                </a:cubicBezTo>
                <a:cubicBezTo>
                  <a:pt x="233190" y="55084"/>
                  <a:pt x="380081" y="0"/>
                  <a:pt x="539826" y="1836"/>
                </a:cubicBezTo>
                <a:cubicBezTo>
                  <a:pt x="699571" y="3672"/>
                  <a:pt x="976829" y="75282"/>
                  <a:pt x="1101687" y="89971"/>
                </a:cubicBezTo>
                <a:cubicBezTo>
                  <a:pt x="1226545" y="104660"/>
                  <a:pt x="1257759" y="97315"/>
                  <a:pt x="1288973" y="89971"/>
                </a:cubicBezTo>
              </a:path>
            </a:pathLst>
          </a:cu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65133" y="297180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22387" y="373380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902436" y="3024650"/>
            <a:ext cx="13723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554788" y="3699830"/>
            <a:ext cx="1674812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84733" y="294884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41987" y="371084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6762520" y="2514600"/>
            <a:ext cx="933680" cy="990600"/>
          </a:xfrm>
          <a:custGeom>
            <a:avLst/>
            <a:gdLst>
              <a:gd name="connsiteX0" fmla="*/ 0 w 550844"/>
              <a:gd name="connsiteY0" fmla="*/ 1101687 h 1101687"/>
              <a:gd name="connsiteX1" fmla="*/ 242372 w 550844"/>
              <a:gd name="connsiteY1" fmla="*/ 991518 h 1101687"/>
              <a:gd name="connsiteX2" fmla="*/ 374574 w 550844"/>
              <a:gd name="connsiteY2" fmla="*/ 760164 h 1101687"/>
              <a:gd name="connsiteX3" fmla="*/ 451692 w 550844"/>
              <a:gd name="connsiteY3" fmla="*/ 605928 h 1101687"/>
              <a:gd name="connsiteX4" fmla="*/ 517793 w 550844"/>
              <a:gd name="connsiteY4" fmla="*/ 308472 h 1101687"/>
              <a:gd name="connsiteX5" fmla="*/ 550844 w 550844"/>
              <a:gd name="connsiteY5" fmla="*/ 0 h 11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844" h="1101687">
                <a:moveTo>
                  <a:pt x="0" y="1101687"/>
                </a:moveTo>
                <a:cubicBezTo>
                  <a:pt x="89971" y="1075063"/>
                  <a:pt x="179943" y="1048439"/>
                  <a:pt x="242372" y="991518"/>
                </a:cubicBezTo>
                <a:cubicBezTo>
                  <a:pt x="304801" y="934598"/>
                  <a:pt x="339687" y="824429"/>
                  <a:pt x="374574" y="760164"/>
                </a:cubicBezTo>
                <a:cubicBezTo>
                  <a:pt x="409461" y="695899"/>
                  <a:pt x="427822" y="681210"/>
                  <a:pt x="451692" y="605928"/>
                </a:cubicBezTo>
                <a:cubicBezTo>
                  <a:pt x="475562" y="530646"/>
                  <a:pt x="501268" y="409460"/>
                  <a:pt x="517793" y="308472"/>
                </a:cubicBezTo>
                <a:cubicBezTo>
                  <a:pt x="534318" y="207484"/>
                  <a:pt x="542581" y="103742"/>
                  <a:pt x="550844" y="0"/>
                </a:cubicBezTo>
              </a:path>
            </a:pathLst>
          </a:cu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4873"/>
              </p:ext>
            </p:extLst>
          </p:nvPr>
        </p:nvGraphicFramePr>
        <p:xfrm>
          <a:off x="20637" y="4648200"/>
          <a:ext cx="33321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" y="4648200"/>
                        <a:ext cx="3332163" cy="13811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92745"/>
              </p:ext>
            </p:extLst>
          </p:nvPr>
        </p:nvGraphicFramePr>
        <p:xfrm>
          <a:off x="4724400" y="5181600"/>
          <a:ext cx="42545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5" imgW="1206360" imgH="393480" progId="Equation.DSMT4">
                  <p:embed/>
                </p:oleObj>
              </mc:Choice>
              <mc:Fallback>
                <p:oleObj name="Equation" r:id="rId5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81600"/>
                        <a:ext cx="4254500" cy="138430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2800" y="4743271"/>
            <a:ext cx="139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RECOLLECT</a:t>
            </a:r>
          </a:p>
          <a:p>
            <a:r>
              <a:rPr lang="en-US" sz="2000" b="1" dirty="0" smtClean="0"/>
              <a:t>(By Taylor</a:t>
            </a:r>
          </a:p>
          <a:p>
            <a:r>
              <a:rPr lang="en-US" sz="2000" b="1" dirty="0" smtClean="0"/>
              <a:t>Series) for</a:t>
            </a:r>
          </a:p>
          <a:p>
            <a:r>
              <a:rPr lang="en-US" sz="2000" b="1" dirty="0" smtClean="0"/>
              <a:t>Plane polar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0" y="3810000"/>
            <a:ext cx="2652996" cy="1216243"/>
            <a:chOff x="381000" y="-2741482"/>
            <a:chExt cx="2652996" cy="1220804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1148684"/>
                </p:ext>
              </p:extLst>
            </p:nvPr>
          </p:nvGraphicFramePr>
          <p:xfrm>
            <a:off x="381000" y="-2130277"/>
            <a:ext cx="2652996" cy="609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" name="Equation" r:id="rId7" imgW="990600" imgH="228600" progId="Equation.DSMT4">
                    <p:embed/>
                  </p:oleObj>
                </mc:Choice>
                <mc:Fallback>
                  <p:oleObj name="Equation" r:id="rId7" imgW="990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-2130277"/>
                          <a:ext cx="2652996" cy="609599"/>
                        </a:xfrm>
                        <a:prstGeom prst="rect">
                          <a:avLst/>
                        </a:prstGeom>
                        <a:solidFill>
                          <a:srgbClr val="3366FF">
                            <a:alpha val="16862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438400" y="-2741482"/>
              <a:ext cx="505267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</a:rPr>
                <a:t>?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1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  <p:bldP spid="2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Derivative of a function in 3D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7" name="Picture 7" descr="E:\BTech\PH103\plt3d_surf2.png"/>
          <p:cNvPicPr>
            <a:picLocks noChangeAspect="1" noChangeArrowheads="1"/>
          </p:cNvPicPr>
          <p:nvPr/>
        </p:nvPicPr>
        <p:blipFill>
          <a:blip r:embed="rId2"/>
          <a:srcRect t="6660"/>
          <a:stretch>
            <a:fillRect/>
          </a:stretch>
        </p:blipFill>
        <p:spPr bwMode="auto">
          <a:xfrm>
            <a:off x="838200" y="990600"/>
            <a:ext cx="7319963" cy="5126959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657600" y="352040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3050163" y="3757186"/>
            <a:ext cx="692909" cy="4795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3133473" y="2966157"/>
            <a:ext cx="631518" cy="5266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33600" y="5867400"/>
            <a:ext cx="5376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Derivative is directional!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Scalar Field Function 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3124200" y="1295400"/>
            <a:ext cx="5455920" cy="436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313727"/>
            <a:ext cx="29851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 </a:t>
            </a:r>
            <a:r>
              <a:rPr lang="en-US" sz="2000" b="1" dirty="0"/>
              <a:t>function of </a:t>
            </a:r>
            <a:r>
              <a:rPr lang="en-US" sz="2000" b="1" dirty="0" smtClean="0"/>
              <a:t>space whose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value at each point is a </a:t>
            </a:r>
            <a:endParaRPr lang="en-US" sz="2000" b="1" dirty="0" smtClean="0"/>
          </a:p>
          <a:p>
            <a:r>
              <a:rPr lang="en-US" sz="2000" b="1" dirty="0" smtClean="0"/>
              <a:t>scalar quantity</a:t>
            </a:r>
          </a:p>
          <a:p>
            <a:endParaRPr lang="en-US" sz="2000" b="1" dirty="0"/>
          </a:p>
          <a:p>
            <a:r>
              <a:rPr lang="en-US" sz="2000" b="1" dirty="0" smtClean="0"/>
              <a:t>Example: Temperature</a:t>
            </a:r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83022"/>
              </p:ext>
            </p:extLst>
          </p:nvPr>
        </p:nvGraphicFramePr>
        <p:xfrm>
          <a:off x="304800" y="3962400"/>
          <a:ext cx="2184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4" imgW="596641" imgH="203112" progId="Equation.DSMT4">
                  <p:embed/>
                </p:oleObj>
              </mc:Choice>
              <mc:Fallback>
                <p:oleObj name="Equation" r:id="rId4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2184400" cy="7429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8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Gradient of a scalar function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57200" y="1447800"/>
          <a:ext cx="2184400" cy="74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3" imgW="596641" imgH="203112" progId="Equation.DSMT4">
                  <p:embed/>
                </p:oleObj>
              </mc:Choice>
              <mc:Fallback>
                <p:oleObj name="Equation" r:id="rId3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2184400" cy="74266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 l="20400" t="24533" r="43800" b="24533"/>
          <a:stretch>
            <a:fillRect/>
          </a:stretch>
        </p:blipFill>
        <p:spPr bwMode="auto">
          <a:xfrm>
            <a:off x="3124200" y="1295400"/>
            <a:ext cx="5455920" cy="436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304800" y="3810000"/>
          <a:ext cx="260191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6" imgW="710891" imgH="393529" progId="Equation.DSMT4">
                  <p:embed/>
                </p:oleObj>
              </mc:Choice>
              <mc:Fallback>
                <p:oleObj name="Equation" r:id="rId6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2601912" cy="14398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" y="5486400"/>
            <a:ext cx="2992871" cy="584775"/>
          </a:xfrm>
          <a:prstGeom prst="rect">
            <a:avLst/>
          </a:prstGeom>
          <a:solidFill>
            <a:schemeClr val="accent3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Partial derivative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6172200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823168"/>
              </p:ext>
            </p:extLst>
          </p:nvPr>
        </p:nvGraphicFramePr>
        <p:xfrm>
          <a:off x="5091113" y="5524018"/>
          <a:ext cx="11572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8" imgW="495000" imgH="647640" progId="Equation.DSMT4">
                  <p:embed/>
                </p:oleObj>
              </mc:Choice>
              <mc:Fallback>
                <p:oleObj name="Equation" r:id="rId8" imgW="4950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5524018"/>
                        <a:ext cx="1157287" cy="1512887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0" y="6172200"/>
            <a:ext cx="182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 spherical polar</a:t>
            </a:r>
            <a:endParaRPr lang="en-US" b="1" dirty="0"/>
          </a:p>
        </p:txBody>
      </p:sp>
      <p:pic>
        <p:nvPicPr>
          <p:cNvPr id="36914" name="Picture 5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90800"/>
            <a:ext cx="3267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63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Gradient of a function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629400" y="2971800"/>
          <a:ext cx="1676400" cy="56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Equation" r:id="rId3" imgW="596641" imgH="203112" progId="Equation.DSMT4">
                  <p:embed/>
                </p:oleObj>
              </mc:Choice>
              <mc:Fallback>
                <p:oleObj name="Equation" r:id="rId3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971800"/>
                        <a:ext cx="1676400" cy="56994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762001" y="2819400"/>
          <a:ext cx="3428999" cy="82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5" name="Equation" r:id="rId6" imgW="1752600" imgH="419100" progId="Equation.DSMT4">
                  <p:embed/>
                </p:oleObj>
              </mc:Choice>
              <mc:Fallback>
                <p:oleObj name="Equation" r:id="rId6" imgW="175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819400"/>
                        <a:ext cx="3428999" cy="82010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838200" y="1295400"/>
          <a:ext cx="33321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" name="Equation" r:id="rId8" imgW="1040948" imgH="431613" progId="Equation.DSMT4">
                  <p:embed/>
                </p:oleObj>
              </mc:Choice>
              <mc:Fallback>
                <p:oleObj name="Equation" r:id="rId8" imgW="104094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3332163" cy="13811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447800" y="3886200"/>
          <a:ext cx="6137276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Equation" r:id="rId10" imgW="3136900" imgH="457200" progId="Equation.DSMT4">
                  <p:embed/>
                </p:oleObj>
              </mc:Choice>
              <mc:Fallback>
                <p:oleObj name="Equation" r:id="rId10" imgW="313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6137276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771900" y="5113338"/>
          <a:ext cx="16398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Equation" r:id="rId12" imgW="837836" imgH="215806" progId="Equation.DSMT4">
                  <p:embed/>
                </p:oleObj>
              </mc:Choice>
              <mc:Fallback>
                <p:oleObj name="Equation" r:id="rId12" imgW="83783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113338"/>
                        <a:ext cx="1639888" cy="4222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625725" y="5715000"/>
          <a:ext cx="36274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Equation" r:id="rId14" imgW="1854200" imgH="457200" progId="Equation.DSMT4">
                  <p:embed/>
                </p:oleObj>
              </mc:Choice>
              <mc:Fallback>
                <p:oleObj name="Equation" r:id="rId14" imgW="185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5715000"/>
                        <a:ext cx="3627438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934200" y="5867400"/>
            <a:ext cx="1487908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Gradient</a:t>
            </a:r>
            <a:endParaRPr lang="en-US" sz="2800" dirty="0"/>
          </a:p>
        </p:txBody>
      </p:sp>
      <p:sp>
        <p:nvSpPr>
          <p:cNvPr id="14" name="Left Arrow 13"/>
          <p:cNvSpPr/>
          <p:nvPr/>
        </p:nvSpPr>
        <p:spPr>
          <a:xfrm>
            <a:off x="6400800" y="6008783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2629080" y="4356000"/>
              <a:ext cx="5550120" cy="2400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19720" y="4346640"/>
                <a:ext cx="5568840" cy="24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43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344</Words>
  <Application>Microsoft Office PowerPoint</Application>
  <PresentationFormat>On-screen Show (4:3)</PresentationFormat>
  <Paragraphs>75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Equation</vt:lpstr>
      <vt:lpstr>Highlights of the course</vt:lpstr>
      <vt:lpstr>PowerPoint Presentation</vt:lpstr>
      <vt:lpstr>PowerPoint Presentation</vt:lpstr>
      <vt:lpstr>Ordinary Derivatives</vt:lpstr>
      <vt:lpstr>Ordinary Derivatives</vt:lpstr>
      <vt:lpstr>Derivative of a function in 3D</vt:lpstr>
      <vt:lpstr>Scalar Field Function </vt:lpstr>
      <vt:lpstr>Gradient of a scalar function</vt:lpstr>
      <vt:lpstr>Gradient of a function</vt:lpstr>
      <vt:lpstr>Gradient: Geometrical interpretation</vt:lpstr>
      <vt:lpstr>An example</vt:lpstr>
      <vt:lpstr>Another example</vt:lpstr>
      <vt:lpstr>Vector operator (The del operator)</vt:lpstr>
      <vt:lpstr>Vector Field</vt:lpstr>
      <vt:lpstr>Vector Field</vt:lpstr>
      <vt:lpstr>Vector Field</vt:lpstr>
      <vt:lpstr>Vector Field</vt:lpstr>
      <vt:lpstr>Announcement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HP</cp:lastModifiedBy>
  <cp:revision>30</cp:revision>
  <dcterms:created xsi:type="dcterms:W3CDTF">2019-08-20T12:51:58Z</dcterms:created>
  <dcterms:modified xsi:type="dcterms:W3CDTF">2021-12-14T03:02:47Z</dcterms:modified>
  <cp:contentStatus/>
</cp:coreProperties>
</file>