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9" r:id="rId5"/>
    <p:sldId id="277" r:id="rId6"/>
    <p:sldId id="260" r:id="rId7"/>
    <p:sldId id="309" r:id="rId8"/>
    <p:sldId id="28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310" r:id="rId18"/>
    <p:sldId id="311" r:id="rId19"/>
    <p:sldId id="302" r:id="rId20"/>
    <p:sldId id="303" r:id="rId21"/>
    <p:sldId id="304" r:id="rId22"/>
    <p:sldId id="312" r:id="rId23"/>
    <p:sldId id="306" r:id="rId24"/>
    <p:sldId id="307" r:id="rId25"/>
    <p:sldId id="308" r:id="rId26"/>
    <p:sldId id="288" r:id="rId27"/>
    <p:sldId id="289" r:id="rId28"/>
    <p:sldId id="290" r:id="rId29"/>
    <p:sldId id="291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8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image" Target="../media/image35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2696-B024-4B15-A048-1F72AFFBAF6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3D8B-ED07-4DFA-86B0-23F0E5230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3" Type="http://schemas.openxmlformats.org/officeDocument/2006/relationships/image" Target="../media/image8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10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4.wmf"/><Relationship Id="rId1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png"/><Relationship Id="rId4" Type="http://schemas.openxmlformats.org/officeDocument/2006/relationships/image" Target="../media/image11.wmf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gi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Waves to Quantum Physics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Image result for Ripples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76600"/>
            <a:ext cx="2857500" cy="2286001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3886200" y="4038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 descr="Image result for matter wave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-3226" r="47593" b="3226"/>
          <a:stretch/>
        </p:blipFill>
        <p:spPr bwMode="auto">
          <a:xfrm>
            <a:off x="5791200" y="3197792"/>
            <a:ext cx="2819400" cy="26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847451"/>
              </p:ext>
            </p:extLst>
          </p:nvPr>
        </p:nvGraphicFramePr>
        <p:xfrm>
          <a:off x="1524000" y="889000"/>
          <a:ext cx="5905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Equation" r:id="rId3" imgW="2451100" imgH="457200" progId="Equation.DSMT4">
                  <p:embed/>
                </p:oleObj>
              </mc:Choice>
              <mc:Fallback>
                <p:oleObj name="Equation" r:id="rId3" imgW="2451100" imgH="45720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889000"/>
                        <a:ext cx="5905500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974" y="2057400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Dividing by </a:t>
            </a:r>
            <a:r>
              <a:rPr lang="en-US" b="1" dirty="0" smtClean="0">
                <a:sym typeface="Symbol"/>
              </a:rPr>
              <a:t>x throughout</a:t>
            </a:r>
            <a:endParaRPr lang="en-US" b="1" dirty="0"/>
          </a:p>
        </p:txBody>
      </p:sp>
      <p:graphicFrame>
        <p:nvGraphicFramePr>
          <p:cNvPr id="315398" name="Object 5"/>
          <p:cNvGraphicFramePr>
            <a:graphicFrameLocks noChangeAspect="1"/>
          </p:cNvGraphicFramePr>
          <p:nvPr/>
        </p:nvGraphicFramePr>
        <p:xfrm>
          <a:off x="1447800" y="2514600"/>
          <a:ext cx="614997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Equation" r:id="rId5" imgW="2552700" imgH="635000" progId="Equation.DSMT4">
                  <p:embed/>
                </p:oleObj>
              </mc:Choice>
              <mc:Fallback>
                <p:oleObj name="Equation" r:id="rId5" imgW="2552700" imgH="63500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6149975" cy="1517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385736"/>
              </p:ext>
            </p:extLst>
          </p:nvPr>
        </p:nvGraphicFramePr>
        <p:xfrm>
          <a:off x="1055688" y="4352925"/>
          <a:ext cx="2754312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Equation" r:id="rId7" imgW="1143000" imgH="889000" progId="Equation.DSMT4">
                  <p:embed/>
                </p:oleObj>
              </mc:Choice>
              <mc:Fallback>
                <p:oleObj name="Equation" r:id="rId7" imgW="1143000" imgH="8890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4352925"/>
                        <a:ext cx="2754312" cy="21240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918969"/>
              </p:ext>
            </p:extLst>
          </p:nvPr>
        </p:nvGraphicFramePr>
        <p:xfrm>
          <a:off x="4716462" y="4191000"/>
          <a:ext cx="2293938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Equation" r:id="rId9" imgW="952500" imgH="1016000" progId="Equation.DSMT4">
                  <p:embed/>
                </p:oleObj>
              </mc:Choice>
              <mc:Fallback>
                <p:oleObj name="Equation" r:id="rId9" imgW="952500" imgH="101600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2" y="4191000"/>
                        <a:ext cx="2293938" cy="24272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78540"/>
              </p:ext>
            </p:extLst>
          </p:nvPr>
        </p:nvGraphicFramePr>
        <p:xfrm>
          <a:off x="7827962" y="5041900"/>
          <a:ext cx="13160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name="Equation" r:id="rId11" imgW="545626" imgH="177646" progId="Equation.DSMT4">
                  <p:embed/>
                </p:oleObj>
              </mc:Choice>
              <mc:Fallback>
                <p:oleObj name="Equation" r:id="rId11" imgW="545626" imgH="177646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2" y="5041900"/>
                        <a:ext cx="1316038" cy="425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371600" y="-762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Derivation of wave </a:t>
            </a:r>
            <a:r>
              <a:rPr lang="en-US" sz="3600" b="1" dirty="0" smtClean="0">
                <a:solidFill>
                  <a:srgbClr val="0070C0"/>
                </a:solidFill>
              </a:rPr>
              <a:t>equation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362200"/>
            <a:ext cx="5223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Perpetua" pitchFamily="18" charset="0"/>
                <a:sym typeface="Symbol"/>
              </a:rPr>
              <a:t>In the limit x tending to 0 i.e. N</a:t>
            </a:r>
            <a:r>
              <a:rPr lang="en-US" sz="2800" dirty="0" smtClean="0">
                <a:latin typeface="Perpetua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Perpetua" pitchFamily="18" charset="0"/>
                <a:sym typeface="Symbol"/>
              </a:rPr>
              <a:t></a:t>
            </a:r>
            <a:endParaRPr lang="en-US" sz="2800" dirty="0">
              <a:latin typeface="Perpetua" pitchFamily="18" charset="0"/>
            </a:endParaRPr>
          </a:p>
        </p:txBody>
      </p:sp>
      <p:graphicFrame>
        <p:nvGraphicFramePr>
          <p:cNvPr id="316419" name="Object 5"/>
          <p:cNvGraphicFramePr>
            <a:graphicFrameLocks noChangeAspect="1"/>
          </p:cNvGraphicFramePr>
          <p:nvPr/>
        </p:nvGraphicFramePr>
        <p:xfrm>
          <a:off x="2197100" y="304800"/>
          <a:ext cx="4649788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3" imgW="1930400" imgH="635000" progId="Equation.DSMT4">
                  <p:embed/>
                </p:oleObj>
              </mc:Choice>
              <mc:Fallback>
                <p:oleObj name="Equation" r:id="rId3" imgW="1930400" imgH="63500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04800"/>
                        <a:ext cx="4649788" cy="1517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0" name="Object 5"/>
          <p:cNvGraphicFramePr>
            <a:graphicFrameLocks noChangeAspect="1"/>
          </p:cNvGraphicFramePr>
          <p:nvPr/>
        </p:nvGraphicFramePr>
        <p:xfrm>
          <a:off x="2667000" y="3048000"/>
          <a:ext cx="36703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5" imgW="1524000" imgH="419100" progId="Equation.DSMT4">
                  <p:embed/>
                </p:oleObj>
              </mc:Choice>
              <mc:Fallback>
                <p:oleObj name="Equation" r:id="rId5" imgW="1524000" imgH="4191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3670300" cy="10017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4267200"/>
            <a:ext cx="4656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Perpetua" pitchFamily="18" charset="0"/>
                <a:sym typeface="Symbol"/>
              </a:rPr>
              <a:t>Wave equation</a:t>
            </a:r>
            <a:endParaRPr lang="en-US" sz="6600" dirty="0">
              <a:latin typeface="Perpetua" pitchFamily="18" charset="0"/>
            </a:endParaRPr>
          </a:p>
        </p:txBody>
      </p:sp>
      <p:graphicFrame>
        <p:nvGraphicFramePr>
          <p:cNvPr id="353285" name="Object 5"/>
          <p:cNvGraphicFramePr>
            <a:graphicFrameLocks noChangeAspect="1"/>
          </p:cNvGraphicFramePr>
          <p:nvPr/>
        </p:nvGraphicFramePr>
        <p:xfrm>
          <a:off x="7132638" y="2773363"/>
          <a:ext cx="17716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7" imgW="736600" imgH="457200" progId="Equation.DSMT4">
                  <p:embed/>
                </p:oleObj>
              </mc:Choice>
              <mc:Fallback>
                <p:oleObj name="Equation" r:id="rId7" imgW="736600" imgH="4572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2773363"/>
                        <a:ext cx="1771650" cy="10937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410200"/>
            <a:ext cx="8523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How to solve this wave equation? We need to find S(</a:t>
            </a:r>
            <a:r>
              <a:rPr lang="en-US" sz="2800" b="1" dirty="0" err="1" smtClean="0">
                <a:solidFill>
                  <a:srgbClr val="0070C0"/>
                </a:solidFill>
              </a:rPr>
              <a:t>x,t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20" name="Object 5"/>
          <p:cNvGraphicFramePr>
            <a:graphicFrameLocks noChangeAspect="1"/>
          </p:cNvGraphicFramePr>
          <p:nvPr/>
        </p:nvGraphicFramePr>
        <p:xfrm>
          <a:off x="2667000" y="3048000"/>
          <a:ext cx="36703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3" imgW="1524000" imgH="419100" progId="Equation.DSMT4">
                  <p:embed/>
                </p:oleObj>
              </mc:Choice>
              <mc:Fallback>
                <p:oleObj name="Equation" r:id="rId3" imgW="1524000" imgH="4191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3670300" cy="10017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82404" y="4454604"/>
            <a:ext cx="4656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Perpetua" pitchFamily="18" charset="0"/>
                <a:sym typeface="Symbol"/>
              </a:rPr>
              <a:t>Wave equation</a:t>
            </a:r>
            <a:endParaRPr lang="en-US" sz="6600" dirty="0"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435" y="457200"/>
            <a:ext cx="4043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Perpetua" pitchFamily="18" charset="0"/>
                <a:sym typeface="Symbol"/>
              </a:rPr>
              <a:t>The trial Solution: </a:t>
            </a:r>
            <a:endParaRPr lang="en-US" sz="4400" dirty="0">
              <a:latin typeface="Perpetua" pitchFamily="18" charset="0"/>
            </a:endParaRPr>
          </a:p>
        </p:txBody>
      </p:sp>
      <p:graphicFrame>
        <p:nvGraphicFramePr>
          <p:cNvPr id="316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42364"/>
              </p:ext>
            </p:extLst>
          </p:nvPr>
        </p:nvGraphicFramePr>
        <p:xfrm>
          <a:off x="4256262" y="527037"/>
          <a:ext cx="26908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5" imgW="1117600" imgH="228600" progId="Equation.DSMT4">
                  <p:embed/>
                </p:oleObj>
              </mc:Choice>
              <mc:Fallback>
                <p:oleObj name="Equation" r:id="rId5" imgW="1117600" imgH="2286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262" y="527037"/>
                        <a:ext cx="2690813" cy="546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 rot="11332657">
            <a:off x="3272373" y="1012112"/>
            <a:ext cx="1433071" cy="2148114"/>
          </a:xfrm>
          <a:custGeom>
            <a:avLst/>
            <a:gdLst>
              <a:gd name="connsiteX0" fmla="*/ 159657 w 1433071"/>
              <a:gd name="connsiteY0" fmla="*/ 2133600 h 2148114"/>
              <a:gd name="connsiteX1" fmla="*/ 217714 w 1433071"/>
              <a:gd name="connsiteY1" fmla="*/ 2148114 h 2148114"/>
              <a:gd name="connsiteX2" fmla="*/ 261257 w 1433071"/>
              <a:gd name="connsiteY2" fmla="*/ 2133600 h 2148114"/>
              <a:gd name="connsiteX3" fmla="*/ 464457 w 1433071"/>
              <a:gd name="connsiteY3" fmla="*/ 2104571 h 2148114"/>
              <a:gd name="connsiteX4" fmla="*/ 638629 w 1433071"/>
              <a:gd name="connsiteY4" fmla="*/ 2075543 h 2148114"/>
              <a:gd name="connsiteX5" fmla="*/ 725714 w 1433071"/>
              <a:gd name="connsiteY5" fmla="*/ 2046514 h 2148114"/>
              <a:gd name="connsiteX6" fmla="*/ 827314 w 1433071"/>
              <a:gd name="connsiteY6" fmla="*/ 1988457 h 2148114"/>
              <a:gd name="connsiteX7" fmla="*/ 928914 w 1433071"/>
              <a:gd name="connsiteY7" fmla="*/ 1959428 h 2148114"/>
              <a:gd name="connsiteX8" fmla="*/ 986972 w 1433071"/>
              <a:gd name="connsiteY8" fmla="*/ 1930400 h 2148114"/>
              <a:gd name="connsiteX9" fmla="*/ 1030514 w 1433071"/>
              <a:gd name="connsiteY9" fmla="*/ 1915886 h 2148114"/>
              <a:gd name="connsiteX10" fmla="*/ 1074057 w 1433071"/>
              <a:gd name="connsiteY10" fmla="*/ 1886857 h 2148114"/>
              <a:gd name="connsiteX11" fmla="*/ 1103086 w 1433071"/>
              <a:gd name="connsiteY11" fmla="*/ 1770743 h 2148114"/>
              <a:gd name="connsiteX12" fmla="*/ 1146629 w 1433071"/>
              <a:gd name="connsiteY12" fmla="*/ 1741714 h 2148114"/>
              <a:gd name="connsiteX13" fmla="*/ 1190172 w 1433071"/>
              <a:gd name="connsiteY13" fmla="*/ 1683657 h 2148114"/>
              <a:gd name="connsiteX14" fmla="*/ 1233714 w 1433071"/>
              <a:gd name="connsiteY14" fmla="*/ 1654628 h 2148114"/>
              <a:gd name="connsiteX15" fmla="*/ 1320800 w 1433071"/>
              <a:gd name="connsiteY15" fmla="*/ 1582057 h 2148114"/>
              <a:gd name="connsiteX16" fmla="*/ 1378857 w 1433071"/>
              <a:gd name="connsiteY16" fmla="*/ 1480457 h 2148114"/>
              <a:gd name="connsiteX17" fmla="*/ 1422400 w 1433071"/>
              <a:gd name="connsiteY17" fmla="*/ 1335314 h 2148114"/>
              <a:gd name="connsiteX18" fmla="*/ 1393372 w 1433071"/>
              <a:gd name="connsiteY18" fmla="*/ 1088571 h 2148114"/>
              <a:gd name="connsiteX19" fmla="*/ 1364343 w 1433071"/>
              <a:gd name="connsiteY19" fmla="*/ 957943 h 2148114"/>
              <a:gd name="connsiteX20" fmla="*/ 1306286 w 1433071"/>
              <a:gd name="connsiteY20" fmla="*/ 899886 h 2148114"/>
              <a:gd name="connsiteX21" fmla="*/ 1190172 w 1433071"/>
              <a:gd name="connsiteY21" fmla="*/ 725714 h 2148114"/>
              <a:gd name="connsiteX22" fmla="*/ 1088572 w 1433071"/>
              <a:gd name="connsiteY22" fmla="*/ 624114 h 2148114"/>
              <a:gd name="connsiteX23" fmla="*/ 1001486 w 1433071"/>
              <a:gd name="connsiteY23" fmla="*/ 537028 h 2148114"/>
              <a:gd name="connsiteX24" fmla="*/ 957943 w 1433071"/>
              <a:gd name="connsiteY24" fmla="*/ 493486 h 2148114"/>
              <a:gd name="connsiteX25" fmla="*/ 914400 w 1433071"/>
              <a:gd name="connsiteY25" fmla="*/ 464457 h 2148114"/>
              <a:gd name="connsiteX26" fmla="*/ 856343 w 1433071"/>
              <a:gd name="connsiteY26" fmla="*/ 406400 h 2148114"/>
              <a:gd name="connsiteX27" fmla="*/ 798286 w 1433071"/>
              <a:gd name="connsiteY27" fmla="*/ 377371 h 2148114"/>
              <a:gd name="connsiteX28" fmla="*/ 696686 w 1433071"/>
              <a:gd name="connsiteY28" fmla="*/ 348343 h 2148114"/>
              <a:gd name="connsiteX29" fmla="*/ 667657 w 1433071"/>
              <a:gd name="connsiteY29" fmla="*/ 304800 h 2148114"/>
              <a:gd name="connsiteX30" fmla="*/ 624114 w 1433071"/>
              <a:gd name="connsiteY30" fmla="*/ 290286 h 2148114"/>
              <a:gd name="connsiteX31" fmla="*/ 522514 w 1433071"/>
              <a:gd name="connsiteY31" fmla="*/ 246743 h 2148114"/>
              <a:gd name="connsiteX32" fmla="*/ 348343 w 1433071"/>
              <a:gd name="connsiteY32" fmla="*/ 159657 h 2148114"/>
              <a:gd name="connsiteX33" fmla="*/ 246743 w 1433071"/>
              <a:gd name="connsiteY33" fmla="*/ 116114 h 2148114"/>
              <a:gd name="connsiteX34" fmla="*/ 159657 w 1433071"/>
              <a:gd name="connsiteY34" fmla="*/ 72571 h 2148114"/>
              <a:gd name="connsiteX35" fmla="*/ 72572 w 1433071"/>
              <a:gd name="connsiteY35" fmla="*/ 43543 h 2148114"/>
              <a:gd name="connsiteX36" fmla="*/ 14514 w 1433071"/>
              <a:gd name="connsiteY36" fmla="*/ 29028 h 2148114"/>
              <a:gd name="connsiteX37" fmla="*/ 0 w 1433071"/>
              <a:gd name="connsiteY37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33071" h="2148114">
                <a:moveTo>
                  <a:pt x="159657" y="2133600"/>
                </a:moveTo>
                <a:cubicBezTo>
                  <a:pt x="179009" y="2138438"/>
                  <a:pt x="197766" y="2148114"/>
                  <a:pt x="217714" y="2148114"/>
                </a:cubicBezTo>
                <a:cubicBezTo>
                  <a:pt x="233013" y="2148114"/>
                  <a:pt x="246322" y="2136919"/>
                  <a:pt x="261257" y="2133600"/>
                </a:cubicBezTo>
                <a:cubicBezTo>
                  <a:pt x="315062" y="2121644"/>
                  <a:pt x="414248" y="2110847"/>
                  <a:pt x="464457" y="2104571"/>
                </a:cubicBezTo>
                <a:cubicBezTo>
                  <a:pt x="583518" y="2064885"/>
                  <a:pt x="395561" y="2124157"/>
                  <a:pt x="638629" y="2075543"/>
                </a:cubicBezTo>
                <a:cubicBezTo>
                  <a:pt x="668633" y="2069542"/>
                  <a:pt x="700254" y="2063487"/>
                  <a:pt x="725714" y="2046514"/>
                </a:cubicBezTo>
                <a:cubicBezTo>
                  <a:pt x="760534" y="2023301"/>
                  <a:pt x="786804" y="2003188"/>
                  <a:pt x="827314" y="1988457"/>
                </a:cubicBezTo>
                <a:cubicBezTo>
                  <a:pt x="860415" y="1976420"/>
                  <a:pt x="895813" y="1971465"/>
                  <a:pt x="928914" y="1959428"/>
                </a:cubicBezTo>
                <a:cubicBezTo>
                  <a:pt x="949248" y="1952034"/>
                  <a:pt x="967085" y="1938923"/>
                  <a:pt x="986972" y="1930400"/>
                </a:cubicBezTo>
                <a:cubicBezTo>
                  <a:pt x="1001034" y="1924373"/>
                  <a:pt x="1016000" y="1920724"/>
                  <a:pt x="1030514" y="1915886"/>
                </a:cubicBezTo>
                <a:cubicBezTo>
                  <a:pt x="1045028" y="1906210"/>
                  <a:pt x="1063160" y="1900479"/>
                  <a:pt x="1074057" y="1886857"/>
                </a:cubicBezTo>
                <a:cubicBezTo>
                  <a:pt x="1088877" y="1868332"/>
                  <a:pt x="1097659" y="1780241"/>
                  <a:pt x="1103086" y="1770743"/>
                </a:cubicBezTo>
                <a:cubicBezTo>
                  <a:pt x="1111741" y="1755597"/>
                  <a:pt x="1134294" y="1754049"/>
                  <a:pt x="1146629" y="1741714"/>
                </a:cubicBezTo>
                <a:cubicBezTo>
                  <a:pt x="1163734" y="1724609"/>
                  <a:pt x="1173067" y="1700762"/>
                  <a:pt x="1190172" y="1683657"/>
                </a:cubicBezTo>
                <a:cubicBezTo>
                  <a:pt x="1202507" y="1671322"/>
                  <a:pt x="1220313" y="1665795"/>
                  <a:pt x="1233714" y="1654628"/>
                </a:cubicBezTo>
                <a:cubicBezTo>
                  <a:pt x="1345464" y="1561503"/>
                  <a:pt x="1212696" y="1654127"/>
                  <a:pt x="1320800" y="1582057"/>
                </a:cubicBezTo>
                <a:cubicBezTo>
                  <a:pt x="1340237" y="1552902"/>
                  <a:pt x="1368812" y="1513941"/>
                  <a:pt x="1378857" y="1480457"/>
                </a:cubicBezTo>
                <a:cubicBezTo>
                  <a:pt x="1433071" y="1299744"/>
                  <a:pt x="1353639" y="1472838"/>
                  <a:pt x="1422400" y="1335314"/>
                </a:cubicBezTo>
                <a:cubicBezTo>
                  <a:pt x="1394574" y="973568"/>
                  <a:pt x="1426911" y="1256263"/>
                  <a:pt x="1393372" y="1088571"/>
                </a:cubicBezTo>
                <a:cubicBezTo>
                  <a:pt x="1391977" y="1081597"/>
                  <a:pt x="1380034" y="979911"/>
                  <a:pt x="1364343" y="957943"/>
                </a:cubicBezTo>
                <a:cubicBezTo>
                  <a:pt x="1348436" y="935672"/>
                  <a:pt x="1325638" y="919238"/>
                  <a:pt x="1306286" y="899886"/>
                </a:cubicBezTo>
                <a:cubicBezTo>
                  <a:pt x="1278726" y="817204"/>
                  <a:pt x="1285309" y="820851"/>
                  <a:pt x="1190172" y="725714"/>
                </a:cubicBezTo>
                <a:cubicBezTo>
                  <a:pt x="1156305" y="691847"/>
                  <a:pt x="1109991" y="666952"/>
                  <a:pt x="1088572" y="624114"/>
                </a:cubicBezTo>
                <a:cubicBezTo>
                  <a:pt x="1036966" y="520903"/>
                  <a:pt x="1091796" y="601535"/>
                  <a:pt x="1001486" y="537028"/>
                </a:cubicBezTo>
                <a:cubicBezTo>
                  <a:pt x="984783" y="525097"/>
                  <a:pt x="973712" y="506626"/>
                  <a:pt x="957943" y="493486"/>
                </a:cubicBezTo>
                <a:cubicBezTo>
                  <a:pt x="944542" y="482319"/>
                  <a:pt x="927645" y="475810"/>
                  <a:pt x="914400" y="464457"/>
                </a:cubicBezTo>
                <a:cubicBezTo>
                  <a:pt x="893620" y="446646"/>
                  <a:pt x="878238" y="422821"/>
                  <a:pt x="856343" y="406400"/>
                </a:cubicBezTo>
                <a:cubicBezTo>
                  <a:pt x="839034" y="393418"/>
                  <a:pt x="818173" y="385894"/>
                  <a:pt x="798286" y="377371"/>
                </a:cubicBezTo>
                <a:cubicBezTo>
                  <a:pt x="769137" y="364878"/>
                  <a:pt x="726144" y="355707"/>
                  <a:pt x="696686" y="348343"/>
                </a:cubicBezTo>
                <a:cubicBezTo>
                  <a:pt x="687010" y="333829"/>
                  <a:pt x="681279" y="315697"/>
                  <a:pt x="667657" y="304800"/>
                </a:cubicBezTo>
                <a:cubicBezTo>
                  <a:pt x="655710" y="295243"/>
                  <a:pt x="638176" y="296313"/>
                  <a:pt x="624114" y="290286"/>
                </a:cubicBezTo>
                <a:cubicBezTo>
                  <a:pt x="498567" y="236480"/>
                  <a:pt x="624630" y="280781"/>
                  <a:pt x="522514" y="246743"/>
                </a:cubicBezTo>
                <a:cubicBezTo>
                  <a:pt x="425587" y="174048"/>
                  <a:pt x="497019" y="219128"/>
                  <a:pt x="348343" y="159657"/>
                </a:cubicBezTo>
                <a:cubicBezTo>
                  <a:pt x="314133" y="145973"/>
                  <a:pt x="280198" y="131555"/>
                  <a:pt x="246743" y="116114"/>
                </a:cubicBezTo>
                <a:cubicBezTo>
                  <a:pt x="217275" y="102513"/>
                  <a:pt x="189616" y="85054"/>
                  <a:pt x="159657" y="72571"/>
                </a:cubicBezTo>
                <a:cubicBezTo>
                  <a:pt x="131412" y="60802"/>
                  <a:pt x="101880" y="52335"/>
                  <a:pt x="72572" y="43543"/>
                </a:cubicBezTo>
                <a:cubicBezTo>
                  <a:pt x="53465" y="37811"/>
                  <a:pt x="31620" y="39291"/>
                  <a:pt x="14514" y="29028"/>
                </a:cubicBezTo>
                <a:cubicBezTo>
                  <a:pt x="5238" y="23462"/>
                  <a:pt x="4838" y="9676"/>
                  <a:pt x="0" y="0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3285" name="Object 5"/>
          <p:cNvGraphicFramePr>
            <a:graphicFrameLocks noChangeAspect="1"/>
          </p:cNvGraphicFramePr>
          <p:nvPr/>
        </p:nvGraphicFramePr>
        <p:xfrm>
          <a:off x="7132638" y="2773363"/>
          <a:ext cx="17716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7" imgW="736600" imgH="457200" progId="Equation.DSMT4">
                  <p:embed/>
                </p:oleObj>
              </mc:Choice>
              <mc:Fallback>
                <p:oleObj name="Equation" r:id="rId7" imgW="736600" imgH="4572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2773363"/>
                        <a:ext cx="1771650" cy="10937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33800" y="1676400"/>
            <a:ext cx="540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Calibri"/>
              </a:rPr>
              <a:t>ω</a:t>
            </a:r>
            <a:r>
              <a:rPr lang="en-US" sz="2400" b="1" dirty="0" smtClean="0">
                <a:latin typeface="Calibri"/>
              </a:rPr>
              <a:t> correspond to normal mode frequency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80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52400" y="0"/>
          <a:ext cx="36703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tion" r:id="rId3" imgW="1524000" imgH="419100" progId="Equation.DSMT4">
                  <p:embed/>
                </p:oleObj>
              </mc:Choice>
              <mc:Fallback>
                <p:oleObj name="Equation" r:id="rId3" imgW="1524000" imgH="41910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3670300" cy="10017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715000" y="304800"/>
          <a:ext cx="26908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Equation" r:id="rId5" imgW="1117600" imgH="228600" progId="Equation.DSMT4">
                  <p:embed/>
                </p:oleObj>
              </mc:Choice>
              <mc:Fallback>
                <p:oleObj name="Equation" r:id="rId5" imgW="1117600" imgH="22860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2690813" cy="546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3886200" y="533400"/>
            <a:ext cx="1905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4308" name="Object 4"/>
          <p:cNvGraphicFramePr>
            <a:graphicFrameLocks noChangeAspect="1"/>
          </p:cNvGraphicFramePr>
          <p:nvPr/>
        </p:nvGraphicFramePr>
        <p:xfrm>
          <a:off x="2362200" y="1524000"/>
          <a:ext cx="324326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Equation" r:id="rId7" imgW="1346200" imgH="419100" progId="Equation.DSMT4">
                  <p:embed/>
                </p:oleObj>
              </mc:Choice>
              <mc:Fallback>
                <p:oleObj name="Equation" r:id="rId7" imgW="1346200" imgH="4191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0"/>
                        <a:ext cx="3243262" cy="10017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9" name="Object 5"/>
          <p:cNvGraphicFramePr>
            <a:graphicFrameLocks noChangeAspect="1"/>
          </p:cNvGraphicFramePr>
          <p:nvPr/>
        </p:nvGraphicFramePr>
        <p:xfrm>
          <a:off x="2286000" y="2819400"/>
          <a:ext cx="339566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Equation" r:id="rId9" imgW="1409700" imgH="469900" progId="Equation.DSMT4">
                  <p:embed/>
                </p:oleObj>
              </mc:Choice>
              <mc:Fallback>
                <p:oleObj name="Equation" r:id="rId9" imgW="1409700" imgH="46990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19400"/>
                        <a:ext cx="3395663" cy="1122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3200400" y="4114800"/>
          <a:ext cx="2049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Equation" r:id="rId11" imgW="850531" imgH="634725" progId="Equation.DSMT4">
                  <p:embed/>
                </p:oleObj>
              </mc:Choice>
              <mc:Fallback>
                <p:oleObj name="Equation" r:id="rId11" imgW="850531" imgH="634725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14800"/>
                        <a:ext cx="2049463" cy="1517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683054"/>
              </p:ext>
            </p:extLst>
          </p:nvPr>
        </p:nvGraphicFramePr>
        <p:xfrm>
          <a:off x="1828800" y="1752600"/>
          <a:ext cx="2692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3" imgW="1117600" imgH="228600" progId="Equation.DSMT4">
                  <p:embed/>
                </p:oleObj>
              </mc:Choice>
              <mc:Fallback>
                <p:oleObj name="Equation" r:id="rId3" imgW="1117600" imgH="2286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2692400" cy="546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967184"/>
              </p:ext>
            </p:extLst>
          </p:nvPr>
        </p:nvGraphicFramePr>
        <p:xfrm>
          <a:off x="5715000" y="1295400"/>
          <a:ext cx="2049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Equation" r:id="rId5" imgW="850531" imgH="634725" progId="Equation.DSMT4">
                  <p:embed/>
                </p:oleObj>
              </mc:Choice>
              <mc:Fallback>
                <p:oleObj name="Equation" r:id="rId5" imgW="850531" imgH="63472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95400"/>
                        <a:ext cx="2049463" cy="1517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276600"/>
            <a:ext cx="444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Perpetua" pitchFamily="18" charset="0"/>
              </a:rPr>
              <a:t>Thus the general solution is: </a:t>
            </a:r>
            <a:endParaRPr lang="en-US" sz="3200" dirty="0">
              <a:latin typeface="Perpetua" pitchFamily="18" charset="0"/>
            </a:endParaRPr>
          </a:p>
        </p:txBody>
      </p:sp>
      <p:graphicFrame>
        <p:nvGraphicFramePr>
          <p:cNvPr id="355332" name="Object 4"/>
          <p:cNvGraphicFramePr>
            <a:graphicFrameLocks noChangeAspect="1"/>
          </p:cNvGraphicFramePr>
          <p:nvPr/>
        </p:nvGraphicFramePr>
        <p:xfrm>
          <a:off x="4953000" y="3204030"/>
          <a:ext cx="3962400" cy="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7" imgW="1143000" imgH="228600" progId="Equation.DSMT4">
                  <p:embed/>
                </p:oleObj>
              </mc:Choice>
              <mc:Fallback>
                <p:oleObj name="Equation" r:id="rId7" imgW="1143000" imgH="22860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04030"/>
                        <a:ext cx="3962400" cy="78608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152400" y="4572000"/>
          <a:ext cx="8839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9" imgW="3314700" imgH="241300" progId="Equation.DSMT4">
                  <p:embed/>
                </p:oleObj>
              </mc:Choice>
              <mc:Fallback>
                <p:oleObj name="Equation" r:id="rId9" imgW="3314700" imgH="24130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572000"/>
                        <a:ext cx="8839200" cy="6381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71172" y="4572000"/>
            <a:ext cx="3352800" cy="6096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0" y="5715000"/>
            <a:ext cx="4433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Perpetua" pitchFamily="18" charset="0"/>
              </a:rPr>
              <a:t>Let’s recapitulate……</a:t>
            </a:r>
            <a:endParaRPr lang="en-US" sz="3600" b="1" dirty="0">
              <a:latin typeface="Perpetu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7630" y="4495800"/>
            <a:ext cx="3733800" cy="6858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28600"/>
            <a:ext cx="8459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General solution of Wave equation 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57600" y="1828800"/>
            <a:ext cx="1785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We know</a:t>
            </a:r>
            <a:endParaRPr lang="en-US" sz="3200" b="1" dirty="0"/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320752"/>
              </p:ext>
            </p:extLst>
          </p:nvPr>
        </p:nvGraphicFramePr>
        <p:xfrm>
          <a:off x="914400" y="1066800"/>
          <a:ext cx="7273925" cy="7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6" name="Equation" r:id="rId3" imgW="2882900" imgH="279400" progId="Equation.DSMT4">
                  <p:embed/>
                </p:oleObj>
              </mc:Choice>
              <mc:Fallback>
                <p:oleObj name="Equation" r:id="rId3" imgW="2882900" imgH="27940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73925" cy="7049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049796"/>
              </p:ext>
            </p:extLst>
          </p:nvPr>
        </p:nvGraphicFramePr>
        <p:xfrm>
          <a:off x="2819400" y="2438400"/>
          <a:ext cx="3276600" cy="96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" name="Equation" r:id="rId5" imgW="2070100" imgH="609600" progId="Equation.DSMT4">
                  <p:embed/>
                </p:oleObj>
              </mc:Choice>
              <mc:Fallback>
                <p:oleObj name="Equation" r:id="rId5" imgW="2070100" imgH="60960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438400"/>
                        <a:ext cx="3276600" cy="96505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rot="16200000" flipH="1">
            <a:off x="2895600" y="20574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5524500" y="17907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886526"/>
              </p:ext>
            </p:extLst>
          </p:nvPr>
        </p:nvGraphicFramePr>
        <p:xfrm>
          <a:off x="4876800" y="3429000"/>
          <a:ext cx="3048000" cy="97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8" name="Equation" r:id="rId7" imgW="1308100" imgH="419100" progId="Equation.DSMT4">
                  <p:embed/>
                </p:oleObj>
              </mc:Choice>
              <mc:Fallback>
                <p:oleObj name="Equation" r:id="rId7" imgW="1308100" imgH="4191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3048000" cy="97400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5140" y="3610428"/>
            <a:ext cx="466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Let’s Choose A and B as</a:t>
            </a:r>
            <a:endParaRPr lang="en-US" sz="36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1039"/>
              </p:ext>
            </p:extLst>
          </p:nvPr>
        </p:nvGraphicFramePr>
        <p:xfrm>
          <a:off x="1397000" y="4572000"/>
          <a:ext cx="65690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9" name="Equation" r:id="rId9" imgW="2603500" imgH="279400" progId="Equation.DSMT4">
                  <p:embed/>
                </p:oleObj>
              </mc:Choice>
              <mc:Fallback>
                <p:oleObj name="Equation" r:id="rId9" imgW="2603500" imgH="2794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572000"/>
                        <a:ext cx="6569075" cy="7048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430" name="Object 198"/>
          <p:cNvGraphicFramePr>
            <a:graphicFrameLocks noChangeAspect="1"/>
          </p:cNvGraphicFramePr>
          <p:nvPr/>
        </p:nvGraphicFramePr>
        <p:xfrm>
          <a:off x="2133600" y="0"/>
          <a:ext cx="4572000" cy="798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" name="Equation" r:id="rId11" imgW="1600200" imgH="279400" progId="Equation.DSMT4">
                  <p:embed/>
                </p:oleObj>
              </mc:Choice>
              <mc:Fallback>
                <p:oleObj name="Equation" r:id="rId11" imgW="1600200" imgH="2794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0"/>
                        <a:ext cx="4572000" cy="79828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3238500" y="114300"/>
            <a:ext cx="6858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866900" y="1181100"/>
            <a:ext cx="6858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476500" y="4686300"/>
            <a:ext cx="6858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2455" name="Object 7"/>
          <p:cNvGraphicFramePr>
            <a:graphicFrameLocks noChangeAspect="1"/>
          </p:cNvGraphicFramePr>
          <p:nvPr/>
        </p:nvGraphicFramePr>
        <p:xfrm>
          <a:off x="2362200" y="5715000"/>
          <a:ext cx="515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Equation" r:id="rId13" imgW="1473200" imgH="254000" progId="Equation.DSMT4">
                  <p:embed/>
                </p:oleObj>
              </mc:Choice>
              <mc:Fallback>
                <p:oleObj name="Equation" r:id="rId13" imgW="1473200" imgH="2540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15000"/>
                        <a:ext cx="51562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rot="5400000">
            <a:off x="4000500" y="5905500"/>
            <a:ext cx="6858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514600"/>
            <a:ext cx="8590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Thus the general solution of a wave equation  is: </a:t>
            </a:r>
            <a:endParaRPr lang="en-US" sz="3200" b="1" dirty="0">
              <a:latin typeface="Perpetua" pitchFamily="18" charset="0"/>
            </a:endParaRPr>
          </a:p>
        </p:txBody>
      </p:sp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498475" y="3505200"/>
          <a:ext cx="80613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3" imgW="3022600" imgH="228600" progId="Equation.DSMT4">
                  <p:embed/>
                </p:oleObj>
              </mc:Choice>
              <mc:Fallback>
                <p:oleObj name="Equation" r:id="rId3" imgW="3022600" imgH="2286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505200"/>
                        <a:ext cx="8061325" cy="6048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228600" y="1270000"/>
          <a:ext cx="8839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5" imgW="3314700" imgH="241300" progId="Equation.DSMT4">
                  <p:embed/>
                </p:oleObj>
              </mc:Choice>
              <mc:Fallback>
                <p:oleObj name="Equation" r:id="rId5" imgW="3314700" imgH="2413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70000"/>
                        <a:ext cx="8839200" cy="635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aveling Wav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6044293" cy="4745053"/>
          </a:xfrm>
          <a:prstGeom prst="rect">
            <a:avLst/>
          </a:prstGeom>
        </p:spPr>
      </p:pic>
      <p:pic>
        <p:nvPicPr>
          <p:cNvPr id="13" name="Picture 12" descr="Traveling Wa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6045163" cy="4745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702" y="0"/>
            <a:ext cx="2559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dirty="0" smtClean="0"/>
              <a:t>=0 and t = 0, cosine has </a:t>
            </a:r>
          </a:p>
          <a:p>
            <a:r>
              <a:rPr lang="en-US" b="1" dirty="0" smtClean="0"/>
              <a:t>Max value hence </a:t>
            </a:r>
            <a:r>
              <a:rPr lang="el-GR" b="1" dirty="0" smtClean="0">
                <a:sym typeface="Symbol"/>
              </a:rPr>
              <a:t> </a:t>
            </a:r>
            <a:r>
              <a:rPr lang="en-US" b="1" dirty="0" smtClean="0"/>
              <a:t>x = 0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0"/>
            <a:ext cx="345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Plot of </a:t>
            </a:r>
            <a:r>
              <a:rPr lang="en-US" sz="3200" b="1" dirty="0" err="1" smtClean="0"/>
              <a:t>cos</a:t>
            </a:r>
            <a:r>
              <a:rPr lang="en-US" sz="3200" b="1" dirty="0" smtClean="0"/>
              <a:t>(</a:t>
            </a:r>
            <a:r>
              <a:rPr lang="el-GR" sz="3200" b="1" dirty="0" smtClean="0">
                <a:sym typeface="Symbol"/>
              </a:rPr>
              <a:t> </a:t>
            </a:r>
            <a:r>
              <a:rPr lang="en-US" sz="3200" b="1" dirty="0" smtClean="0"/>
              <a:t>x –</a:t>
            </a:r>
            <a:r>
              <a:rPr lang="el-GR" sz="3200" b="1" dirty="0" smtClean="0">
                <a:latin typeface="Calibri"/>
              </a:rPr>
              <a:t>ω</a:t>
            </a:r>
            <a:r>
              <a:rPr lang="en-US" sz="3200" b="1" dirty="0" smtClean="0">
                <a:latin typeface="Calibri"/>
              </a:rPr>
              <a:t>t)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58100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t = </a:t>
            </a:r>
            <a:r>
              <a:rPr lang="el-GR" b="1" dirty="0" smtClean="0"/>
              <a:t>Δ</a:t>
            </a:r>
            <a:r>
              <a:rPr lang="en-US" b="1" dirty="0" smtClean="0"/>
              <a:t>t, cosine has  max value and wave has moved a distance </a:t>
            </a:r>
            <a:r>
              <a:rPr lang="el-GR" b="1" dirty="0" smtClean="0"/>
              <a:t>Δ</a:t>
            </a:r>
            <a:r>
              <a:rPr lang="en-US" b="1" dirty="0" smtClean="0"/>
              <a:t>x,  hence </a:t>
            </a:r>
            <a:r>
              <a:rPr lang="el-GR" b="1" dirty="0" smtClean="0">
                <a:sym typeface="Symbol"/>
              </a:rPr>
              <a:t></a:t>
            </a:r>
            <a:r>
              <a:rPr lang="el-GR" b="1" dirty="0" smtClean="0"/>
              <a:t>Δ</a:t>
            </a:r>
            <a:r>
              <a:rPr lang="en-US" b="1" dirty="0" smtClean="0"/>
              <a:t>x </a:t>
            </a:r>
            <a:r>
              <a:rPr lang="en-US" b="1" dirty="0"/>
              <a:t>–</a:t>
            </a:r>
            <a:r>
              <a:rPr lang="el-GR" b="1" dirty="0" smtClean="0"/>
              <a:t>ω</a:t>
            </a:r>
            <a:r>
              <a:rPr lang="el-GR" b="1" dirty="0"/>
              <a:t> </a:t>
            </a:r>
            <a:r>
              <a:rPr lang="el-GR" b="1" dirty="0" smtClean="0"/>
              <a:t>Δ</a:t>
            </a:r>
            <a:r>
              <a:rPr lang="en-US" b="1" dirty="0" smtClean="0"/>
              <a:t>t = 0</a:t>
            </a:r>
          </a:p>
          <a:p>
            <a:r>
              <a:rPr lang="en-US" b="1" dirty="0" smtClean="0"/>
              <a:t>        v = </a:t>
            </a:r>
            <a:r>
              <a:rPr lang="el-GR" b="1" dirty="0"/>
              <a:t>Δ</a:t>
            </a:r>
            <a:r>
              <a:rPr lang="en-US" b="1" dirty="0" smtClean="0"/>
              <a:t>x/</a:t>
            </a:r>
            <a:r>
              <a:rPr lang="el-GR" b="1" dirty="0" smtClean="0"/>
              <a:t>Δ</a:t>
            </a:r>
            <a:r>
              <a:rPr lang="en-US" b="1" dirty="0"/>
              <a:t>t </a:t>
            </a:r>
            <a:r>
              <a:rPr lang="en-US" b="1" dirty="0" smtClean="0"/>
              <a:t>= </a:t>
            </a:r>
            <a:r>
              <a:rPr lang="el-GR" b="1" dirty="0" smtClean="0"/>
              <a:t>ω</a:t>
            </a:r>
            <a:r>
              <a:rPr lang="en-US" b="1" dirty="0" smtClean="0"/>
              <a:t>/</a:t>
            </a:r>
            <a:r>
              <a:rPr lang="el-GR" b="1" dirty="0" smtClean="0">
                <a:sym typeface="Symbol"/>
              </a:rPr>
              <a:t> </a:t>
            </a:r>
            <a:endParaRPr lang="en-US" b="1" dirty="0" smtClean="0"/>
          </a:p>
          <a:p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659294" y="2369906"/>
            <a:ext cx="3200400" cy="3032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47275" y="1524000"/>
            <a:ext cx="56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X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69888" y="1890466"/>
            <a:ext cx="228600" cy="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1828800" y="461665"/>
            <a:ext cx="4419702" cy="144333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91169" y="1890466"/>
            <a:ext cx="251717" cy="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till_Going.png"/>
          <p:cNvPicPr>
            <a:picLocks noChangeAspect="1"/>
          </p:cNvPicPr>
          <p:nvPr/>
        </p:nvPicPr>
        <p:blipFill>
          <a:blip r:embed="rId2"/>
          <a:srcRect l="7965" t="10309" r="14159" b="6873"/>
          <a:stretch>
            <a:fillRect/>
          </a:stretch>
        </p:blipFill>
        <p:spPr>
          <a:xfrm>
            <a:off x="840554" y="707008"/>
            <a:ext cx="6912989" cy="5679655"/>
          </a:xfrm>
          <a:prstGeom prst="rect">
            <a:avLst/>
          </a:prstGeom>
        </p:spPr>
      </p:pic>
      <p:pic>
        <p:nvPicPr>
          <p:cNvPr id="23" name="Picture 22" descr="Left_Going.png"/>
          <p:cNvPicPr>
            <a:picLocks noChangeAspect="1"/>
          </p:cNvPicPr>
          <p:nvPr/>
        </p:nvPicPr>
        <p:blipFill>
          <a:blip r:embed="rId3"/>
          <a:srcRect l="7965" t="10309" r="14159" b="6873"/>
          <a:stretch>
            <a:fillRect/>
          </a:stretch>
        </p:blipFill>
        <p:spPr>
          <a:xfrm>
            <a:off x="823686" y="732972"/>
            <a:ext cx="6912989" cy="567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702" y="0"/>
            <a:ext cx="288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dirty="0" smtClean="0"/>
              <a:t>=0 and t = 0, cosine has </a:t>
            </a:r>
          </a:p>
          <a:p>
            <a:r>
              <a:rPr lang="en-US" b="1" dirty="0" smtClean="0"/>
              <a:t>Max value hence </a:t>
            </a:r>
            <a:r>
              <a:rPr lang="el-GR" b="1" dirty="0" smtClean="0">
                <a:sym typeface="Symbol"/>
              </a:rPr>
              <a:t> </a:t>
            </a:r>
            <a:r>
              <a:rPr lang="en-US" b="1" dirty="0" smtClean="0"/>
              <a:t>x </a:t>
            </a:r>
            <a:r>
              <a:rPr lang="en-US" b="1" dirty="0"/>
              <a:t>–</a:t>
            </a:r>
            <a:r>
              <a:rPr lang="el-GR" b="1" dirty="0"/>
              <a:t>ω</a:t>
            </a:r>
            <a:r>
              <a:rPr lang="en-US" b="1" dirty="0" smtClean="0"/>
              <a:t>t = 0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0"/>
            <a:ext cx="333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Plot of </a:t>
            </a:r>
            <a:r>
              <a:rPr lang="en-US" sz="3200" b="1" dirty="0" err="1" smtClean="0"/>
              <a:t>cos</a:t>
            </a:r>
            <a:r>
              <a:rPr lang="en-US" sz="3200" b="1" dirty="0" smtClean="0"/>
              <a:t>(</a:t>
            </a:r>
            <a:r>
              <a:rPr lang="en-US" sz="3200" b="1" dirty="0" err="1">
                <a:latin typeface="Calibri"/>
              </a:rPr>
              <a:t>κ</a:t>
            </a:r>
            <a:r>
              <a:rPr lang="en-US" sz="3200" b="1" dirty="0" err="1" smtClean="0"/>
              <a:t>x</a:t>
            </a:r>
            <a:r>
              <a:rPr lang="en-US" sz="3200" b="1" dirty="0" smtClean="0"/>
              <a:t> +</a:t>
            </a:r>
            <a:r>
              <a:rPr lang="el-GR" sz="3200" b="1" dirty="0" smtClean="0">
                <a:latin typeface="Calibri"/>
              </a:rPr>
              <a:t>ω</a:t>
            </a:r>
            <a:r>
              <a:rPr lang="en-US" sz="3200" b="1" dirty="0" smtClean="0">
                <a:latin typeface="Calibri"/>
              </a:rPr>
              <a:t>t)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40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t = </a:t>
            </a:r>
            <a:r>
              <a:rPr lang="el-GR" b="1" dirty="0" smtClean="0"/>
              <a:t>Δ</a:t>
            </a:r>
            <a:r>
              <a:rPr lang="en-US" b="1" dirty="0" smtClean="0"/>
              <a:t>t, the wave has moved a distance </a:t>
            </a:r>
            <a:r>
              <a:rPr lang="el-GR" b="1" dirty="0" smtClean="0"/>
              <a:t>Δ</a:t>
            </a:r>
            <a:r>
              <a:rPr lang="en-US" b="1" dirty="0" smtClean="0"/>
              <a:t>x,  hence </a:t>
            </a:r>
            <a:r>
              <a:rPr lang="el-GR" b="1" dirty="0" smtClean="0">
                <a:sym typeface="Symbol"/>
              </a:rPr>
              <a:t></a:t>
            </a:r>
            <a:r>
              <a:rPr lang="el-GR" b="1" dirty="0" smtClean="0"/>
              <a:t>Δ</a:t>
            </a:r>
            <a:r>
              <a:rPr lang="en-US" b="1" dirty="0" smtClean="0"/>
              <a:t>x +</a:t>
            </a:r>
            <a:r>
              <a:rPr lang="el-GR" b="1" dirty="0" smtClean="0"/>
              <a:t>ω Δ</a:t>
            </a:r>
            <a:r>
              <a:rPr lang="en-US" b="1" dirty="0" smtClean="0"/>
              <a:t>t = 0         v = </a:t>
            </a:r>
            <a:r>
              <a:rPr lang="el-GR" b="1" dirty="0"/>
              <a:t>Δ</a:t>
            </a:r>
            <a:r>
              <a:rPr lang="en-US" b="1" dirty="0" smtClean="0"/>
              <a:t>x/</a:t>
            </a:r>
            <a:r>
              <a:rPr lang="el-GR" b="1" dirty="0" smtClean="0"/>
              <a:t>Δ</a:t>
            </a:r>
            <a:r>
              <a:rPr lang="en-US" b="1" dirty="0"/>
              <a:t>t </a:t>
            </a:r>
            <a:r>
              <a:rPr lang="en-US" b="1" dirty="0" smtClean="0"/>
              <a:t>= -</a:t>
            </a:r>
            <a:r>
              <a:rPr lang="el-GR" b="1" dirty="0" smtClean="0"/>
              <a:t>ω</a:t>
            </a:r>
            <a:r>
              <a:rPr lang="en-US" b="1" dirty="0" smtClean="0"/>
              <a:t>/</a:t>
            </a:r>
            <a:r>
              <a:rPr lang="el-GR" b="1" dirty="0" smtClean="0">
                <a:sym typeface="Symbol"/>
              </a:rPr>
              <a:t> </a:t>
            </a:r>
            <a:endParaRPr lang="en-US" b="1" dirty="0" smtClean="0"/>
          </a:p>
          <a:p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352800" y="3429000"/>
            <a:ext cx="34290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9334" y="1564696"/>
            <a:ext cx="56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X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31947" y="1931162"/>
            <a:ext cx="228600" cy="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3733800" y="685800"/>
            <a:ext cx="2819400" cy="1143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53228" y="1931162"/>
            <a:ext cx="251717" cy="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514600"/>
            <a:ext cx="8590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Thus the general solution of a wave equation  is: </a:t>
            </a:r>
            <a:endParaRPr lang="en-US" sz="3200" b="1" dirty="0">
              <a:latin typeface="Perpetua" pitchFamily="18" charset="0"/>
            </a:endParaRPr>
          </a:p>
        </p:txBody>
      </p:sp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498475" y="3505200"/>
          <a:ext cx="80613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3" imgW="3022600" imgH="228600" progId="Equation.DSMT4">
                  <p:embed/>
                </p:oleObj>
              </mc:Choice>
              <mc:Fallback>
                <p:oleObj name="Equation" r:id="rId3" imgW="30226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505200"/>
                        <a:ext cx="8061325" cy="6048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4659868"/>
            <a:ext cx="123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going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659868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going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6667500" y="2933700"/>
            <a:ext cx="533400" cy="2895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3238500" y="3009900"/>
            <a:ext cx="533400" cy="2895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5562600"/>
            <a:ext cx="786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Constants are determined by initial conditions</a:t>
            </a:r>
            <a:endParaRPr lang="en-US" sz="36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RECAP: Oscillations</a:t>
            </a:r>
            <a:endParaRPr lang="en-US" b="1" dirty="0"/>
          </a:p>
        </p:txBody>
      </p:sp>
      <p:pic>
        <p:nvPicPr>
          <p:cNvPr id="41986" name="Picture 2" descr="Image result for spring mass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209800" cy="78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897" y="838200"/>
            <a:ext cx="2557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One equation of motion</a:t>
            </a:r>
          </a:p>
          <a:p>
            <a:r>
              <a:rPr lang="en-US" sz="1600" b="1" dirty="0" smtClean="0"/>
              <a:t>One resonance frequency &amp;</a:t>
            </a:r>
          </a:p>
          <a:p>
            <a:r>
              <a:rPr lang="en-US" sz="1600" b="1" dirty="0" smtClean="0"/>
              <a:t> One Normal mode</a:t>
            </a:r>
            <a:endParaRPr lang="en-US" sz="16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41794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8623" y="4687669"/>
            <a:ext cx="2379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 equations of motion</a:t>
            </a:r>
          </a:p>
          <a:p>
            <a:r>
              <a:rPr lang="en-US" b="1" dirty="0" smtClean="0"/>
              <a:t>n resonant frequencies</a:t>
            </a:r>
          </a:p>
          <a:p>
            <a:r>
              <a:rPr lang="en-US" b="1" dirty="0" smtClean="0"/>
              <a:t>        &amp; n </a:t>
            </a:r>
            <a:r>
              <a:rPr lang="en-US" b="1" dirty="0"/>
              <a:t>n</a:t>
            </a:r>
            <a:r>
              <a:rPr lang="en-US" b="1" dirty="0" smtClean="0"/>
              <a:t>ormal modes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485900" y="4034135"/>
            <a:ext cx="7163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We studied Equation </a:t>
            </a:r>
            <a:r>
              <a:rPr lang="en-US" sz="2400" b="1" dirty="0">
                <a:latin typeface="+mj-lt"/>
              </a:rPr>
              <a:t>of motion for </a:t>
            </a:r>
            <a:r>
              <a:rPr lang="en-US" sz="2400" b="1" dirty="0" smtClean="0">
                <a:latin typeface="+mj-lt"/>
              </a:rPr>
              <a:t>N </a:t>
            </a:r>
            <a:r>
              <a:rPr lang="en-US" sz="2400" b="1" dirty="0">
                <a:latin typeface="+mj-lt"/>
              </a:rPr>
              <a:t>coupled oscillator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504" y="2433637"/>
            <a:ext cx="251460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01996"/>
              </p:ext>
            </p:extLst>
          </p:nvPr>
        </p:nvGraphicFramePr>
        <p:xfrm>
          <a:off x="3276600" y="2183642"/>
          <a:ext cx="2165350" cy="552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Equation" r:id="rId6" imgW="1625600" imgH="419100" progId="Equation.DSMT4">
                  <p:embed/>
                </p:oleObj>
              </mc:Choice>
              <mc:Fallback>
                <p:oleObj name="Equation" r:id="rId6" imgW="1625600" imgH="41910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83642"/>
                        <a:ext cx="2165350" cy="55274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63936"/>
              </p:ext>
            </p:extLst>
          </p:nvPr>
        </p:nvGraphicFramePr>
        <p:xfrm>
          <a:off x="3276600" y="2742580"/>
          <a:ext cx="2783755" cy="5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9" name="Equation" r:id="rId8" imgW="2082800" imgH="419100" progId="Equation.DSMT4">
                  <p:embed/>
                </p:oleObj>
              </mc:Choice>
              <mc:Fallback>
                <p:oleObj name="Equation" r:id="rId8" imgW="2082800" imgH="41910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2580"/>
                        <a:ext cx="2783755" cy="5546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950234"/>
              </p:ext>
            </p:extLst>
          </p:nvPr>
        </p:nvGraphicFramePr>
        <p:xfrm>
          <a:off x="3263032" y="3280838"/>
          <a:ext cx="2220398" cy="54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" name="Equation" r:id="rId10" imgW="1663700" imgH="419100" progId="Equation.DSMT4">
                  <p:embed/>
                </p:oleObj>
              </mc:Choice>
              <mc:Fallback>
                <p:oleObj name="Equation" r:id="rId10" imgW="1663700" imgH="41910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032" y="3280838"/>
                        <a:ext cx="2220398" cy="54915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10909" y="2590800"/>
            <a:ext cx="2368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equations of motion</a:t>
            </a:r>
          </a:p>
          <a:p>
            <a:r>
              <a:rPr lang="en-US" b="1" dirty="0" smtClean="0"/>
              <a:t>3 resonant frequencies</a:t>
            </a:r>
          </a:p>
          <a:p>
            <a:r>
              <a:rPr lang="en-US" b="1" dirty="0" smtClean="0"/>
              <a:t>       &amp; 3 </a:t>
            </a:r>
            <a:r>
              <a:rPr lang="en-US" b="1" dirty="0"/>
              <a:t>n</a:t>
            </a:r>
            <a:r>
              <a:rPr lang="en-US" b="1" dirty="0" smtClean="0"/>
              <a:t>ormal modes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34083" y="4721534"/>
            <a:ext cx="251717" cy="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7273" y="4355068"/>
            <a:ext cx="56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X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4721534"/>
            <a:ext cx="228600" cy="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00200" y="5334000"/>
            <a:ext cx="437689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What will be the equation of motion for </a:t>
            </a:r>
            <a:r>
              <a:rPr lang="en-US" b="1" dirty="0" err="1" smtClean="0"/>
              <a:t>i</a:t>
            </a:r>
            <a:r>
              <a:rPr lang="en-US" b="1" baseline="30000" dirty="0" err="1" smtClean="0"/>
              <a:t>th</a:t>
            </a:r>
            <a:r>
              <a:rPr lang="en-US" b="1" dirty="0" smtClean="0"/>
              <a:t> mass?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71600" y="6477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Displacements S</a:t>
            </a:r>
            <a:r>
              <a:rPr lang="en-US" sz="2000" b="1" baseline="-25000" dirty="0" smtClean="0">
                <a:latin typeface="+mj-lt"/>
              </a:rPr>
              <a:t>1</a:t>
            </a:r>
            <a:r>
              <a:rPr lang="en-US" sz="2000" b="1" dirty="0" smtClean="0">
                <a:latin typeface="+mj-lt"/>
              </a:rPr>
              <a:t>, S</a:t>
            </a:r>
            <a:r>
              <a:rPr lang="en-US" sz="2000" b="1" baseline="-25000" dirty="0" smtClean="0">
                <a:latin typeface="+mj-lt"/>
              </a:rPr>
              <a:t>2</a:t>
            </a:r>
            <a:r>
              <a:rPr lang="en-US" sz="2000" b="1" dirty="0" smtClean="0">
                <a:latin typeface="+mj-lt"/>
              </a:rPr>
              <a:t>, ……..S</a:t>
            </a:r>
            <a:r>
              <a:rPr lang="en-US" sz="2000" b="1" baseline="-25000" dirty="0" smtClean="0">
                <a:latin typeface="+mj-lt"/>
              </a:rPr>
              <a:t>N</a:t>
            </a:r>
            <a:r>
              <a:rPr lang="en-US" sz="2000" b="1" dirty="0" smtClean="0">
                <a:latin typeface="+mj-lt"/>
              </a:rPr>
              <a:t> as a function of time was studied  </a:t>
            </a:r>
            <a:endParaRPr lang="en-US" sz="20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6019800"/>
            <a:ext cx="242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Change of notation to S</a:t>
            </a:r>
            <a:endParaRPr lang="en-US" b="1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59787"/>
              </p:ext>
            </p:extLst>
          </p:nvPr>
        </p:nvGraphicFramePr>
        <p:xfrm>
          <a:off x="3775075" y="1143000"/>
          <a:ext cx="11668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" name="Equation" r:id="rId12" imgW="876240" imgH="419040" progId="Equation.DSMT4">
                  <p:embed/>
                </p:oleObj>
              </mc:Choice>
              <mc:Fallback>
                <p:oleObj name="Equation" r:id="rId12" imgW="876240" imgH="41904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1143000"/>
                        <a:ext cx="1166813" cy="552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987" name="Straight Connector 41986"/>
          <p:cNvCxnSpPr/>
          <p:nvPr/>
        </p:nvCxnSpPr>
        <p:spPr>
          <a:xfrm>
            <a:off x="0" y="1981200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41988" name="Object 419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321792"/>
              </p:ext>
            </p:extLst>
          </p:nvPr>
        </p:nvGraphicFramePr>
        <p:xfrm>
          <a:off x="2209801" y="5870246"/>
          <a:ext cx="3657599" cy="68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2" name="Equation" r:id="rId14" imgW="2222500" imgH="419100" progId="Equation.DSMT4">
                  <p:embed/>
                </p:oleObj>
              </mc:Choice>
              <mc:Fallback>
                <p:oleObj name="Equation" r:id="rId14" imgW="2222500" imgH="4191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5870246"/>
                        <a:ext cx="3657599" cy="68295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5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15" grpId="0"/>
      <p:bldP spid="17" grpId="0"/>
      <p:bldP spid="23" grpId="0" animBg="1"/>
      <p:bldP spid="25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Displacement  as function of position and time</a:t>
            </a:r>
            <a:endParaRPr lang="en-US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moving</a:t>
            </a:r>
            <a:endParaRPr lang="en-US" dirty="0"/>
          </a:p>
        </p:txBody>
      </p:sp>
      <p:pic>
        <p:nvPicPr>
          <p:cNvPr id="20484" name="Picture 4" descr="C:\Users\iitp\Downloads\sinmovie0-36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371725"/>
            <a:ext cx="3429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048000" y="5087655"/>
            <a:ext cx="34916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54864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209800"/>
            <a:ext cx="67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S(</a:t>
            </a:r>
            <a:r>
              <a:rPr lang="en-US" b="1" dirty="0" err="1" smtClean="0"/>
              <a:t>x,t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58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Longitudinal Waves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38915" name="Picture 3" descr="C:\Users\iitp\Desktop\Lwave-Red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1981200"/>
            <a:ext cx="88392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Transverse Waves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Transverse waves also follow the  same treatment</a:t>
            </a:r>
          </a:p>
          <a:p>
            <a:r>
              <a:rPr lang="en-US" b="1" dirty="0" smtClean="0">
                <a:latin typeface="Perpetua" pitchFamily="18" charset="0"/>
              </a:rPr>
              <a:t>Similar analysis </a:t>
            </a:r>
          </a:p>
          <a:p>
            <a:pPr marL="0" indent="0">
              <a:buNone/>
            </a:pPr>
            <a:endParaRPr lang="en-US" dirty="0">
              <a:latin typeface="Perpetua" pitchFamily="18" charset="0"/>
            </a:endParaRPr>
          </a:p>
        </p:txBody>
      </p:sp>
      <p:pic>
        <p:nvPicPr>
          <p:cNvPr id="40963" name="Picture 3" descr="C:\Users\iitp\Desktop\Twa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6101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Wave in 3 dimension</a:t>
            </a:r>
            <a:endParaRPr lang="en-US" dirty="0"/>
          </a:p>
        </p:txBody>
      </p:sp>
      <p:graphicFrame>
        <p:nvGraphicFramePr>
          <p:cNvPr id="414722" name="Object 2"/>
          <p:cNvGraphicFramePr>
            <a:graphicFrameLocks noChangeAspect="1"/>
          </p:cNvGraphicFramePr>
          <p:nvPr/>
        </p:nvGraphicFramePr>
        <p:xfrm>
          <a:off x="2362200" y="1600200"/>
          <a:ext cx="421457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3" imgW="1447800" imgH="431800" progId="Equation.DSMT4">
                  <p:embed/>
                </p:oleObj>
              </mc:Choice>
              <mc:Fallback>
                <p:oleObj name="Equation" r:id="rId3" imgW="1447800" imgH="431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00200"/>
                        <a:ext cx="4214575" cy="12334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174625" y="3471863"/>
          <a:ext cx="8694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5" imgW="3263900" imgH="254000" progId="Equation.DSMT4">
                  <p:embed/>
                </p:oleObj>
              </mc:Choice>
              <mc:Fallback>
                <p:oleObj name="Equation" r:id="rId5" imgW="3263900" imgH="254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471863"/>
                        <a:ext cx="8694738" cy="6635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Electro-Magnetic Wave</a:t>
            </a:r>
            <a:endParaRPr lang="en-US" b="1" dirty="0"/>
          </a:p>
        </p:txBody>
      </p:sp>
      <p:graphicFrame>
        <p:nvGraphicFramePr>
          <p:cNvPr id="415746" name="Object 2"/>
          <p:cNvGraphicFramePr>
            <a:graphicFrameLocks noChangeAspect="1"/>
          </p:cNvGraphicFramePr>
          <p:nvPr/>
        </p:nvGraphicFramePr>
        <p:xfrm>
          <a:off x="2895600" y="1295400"/>
          <a:ext cx="3048000" cy="137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3" imgW="914400" imgH="419100" progId="Equation.DSMT4">
                  <p:embed/>
                </p:oleObj>
              </mc:Choice>
              <mc:Fallback>
                <p:oleObj name="Equation" r:id="rId3" imgW="914400" imgH="4191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95400"/>
                        <a:ext cx="3048000" cy="137223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7" name="Object 3"/>
          <p:cNvGraphicFramePr>
            <a:graphicFrameLocks noChangeAspect="1"/>
          </p:cNvGraphicFramePr>
          <p:nvPr/>
        </p:nvGraphicFramePr>
        <p:xfrm>
          <a:off x="2971800" y="2895600"/>
          <a:ext cx="309086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5" imgW="927100" imgH="431800" progId="Equation.DSMT4">
                  <p:embed/>
                </p:oleObj>
              </mc:Choice>
              <mc:Fallback>
                <p:oleObj name="Equation" r:id="rId5" imgW="927100" imgH="431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5600"/>
                        <a:ext cx="3090862" cy="14128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2362200" y="4724400"/>
          <a:ext cx="45672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7" imgW="1714500" imgH="228600" progId="Equation.DSMT4">
                  <p:embed/>
                </p:oleObj>
              </mc:Choice>
              <mc:Fallback>
                <p:oleObj name="Equation" r:id="rId7" imgW="1714500" imgH="2286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24400"/>
                        <a:ext cx="4567238" cy="596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2362200" y="5715000"/>
          <a:ext cx="4533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9" imgW="1701800" imgH="228600" progId="Equation.DSMT4">
                  <p:embed/>
                </p:oleObj>
              </mc:Choice>
              <mc:Fallback>
                <p:oleObj name="Equation" r:id="rId9" imgW="1701800" imgH="2286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15000"/>
                        <a:ext cx="4533900" cy="596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8634" y="1353456"/>
            <a:ext cx="2104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Perpetua" pitchFamily="18" charset="0"/>
              </a:rPr>
              <a:t>Particle</a:t>
            </a:r>
            <a:endParaRPr lang="en-US" sz="5400" dirty="0">
              <a:latin typeface="Perpet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2330" y="1295400"/>
            <a:ext cx="153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Perpetua" pitchFamily="18" charset="0"/>
              </a:rPr>
              <a:t>Wave</a:t>
            </a:r>
            <a:endParaRPr lang="en-US" sz="5400" dirty="0">
              <a:latin typeface="Perpetu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374352" y="3144893"/>
            <a:ext cx="1838014" cy="1471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474434" y="3188434"/>
            <a:ext cx="1838014" cy="1471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4114800"/>
            <a:ext cx="2793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Perpetua" pitchFamily="18" charset="0"/>
              </a:rPr>
              <a:t>Mechanics</a:t>
            </a:r>
            <a:endParaRPr lang="en-US" sz="5400" dirty="0">
              <a:latin typeface="Perpet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8814" y="4182070"/>
            <a:ext cx="1850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Perpetua" pitchFamily="18" charset="0"/>
              </a:rPr>
              <a:t>Optics</a:t>
            </a:r>
            <a:endParaRPr lang="en-US" sz="54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Wave nature of light</a:t>
            </a:r>
            <a:endParaRPr lang="en-US" dirty="0"/>
          </a:p>
        </p:txBody>
      </p:sp>
      <p:pic>
        <p:nvPicPr>
          <p:cNvPr id="416770" name="Picture 2" descr="Image result for Interference of l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47800"/>
            <a:ext cx="5734050" cy="3829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6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Few surprises/Contradictions in the beginning of 19</a:t>
            </a:r>
            <a:r>
              <a:rPr lang="en-US" b="1" baseline="30000" dirty="0" smtClean="0">
                <a:latin typeface="Perpetua" pitchFamily="18" charset="0"/>
              </a:rPr>
              <a:t>th</a:t>
            </a:r>
            <a:r>
              <a:rPr lang="en-US" b="1" dirty="0" smtClean="0">
                <a:latin typeface="Perpetua" pitchFamily="18" charset="0"/>
              </a:rPr>
              <a:t> Century!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114800"/>
            <a:ext cx="5398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Particle nature of light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763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Effect</a:t>
            </a:r>
            <a:endParaRPr lang="en-US" dirty="0"/>
          </a:p>
        </p:txBody>
      </p:sp>
      <p:pic>
        <p:nvPicPr>
          <p:cNvPr id="4" name="Picture 4" descr="Image result for Photoelectric effect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47244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0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44553"/>
              </p:ext>
            </p:extLst>
          </p:nvPr>
        </p:nvGraphicFramePr>
        <p:xfrm>
          <a:off x="1219200" y="958773"/>
          <a:ext cx="3567113" cy="870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3" imgW="1701800" imgH="419100" progId="Equation.DSMT4">
                  <p:embed/>
                </p:oleObj>
              </mc:Choice>
              <mc:Fallback>
                <p:oleObj name="Equation" r:id="rId3" imgW="1701800" imgH="4191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58773"/>
                        <a:ext cx="3567113" cy="87002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981200"/>
            <a:ext cx="887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This equation solve ONLY for time dependence of displacements S</a:t>
            </a:r>
            <a:r>
              <a:rPr lang="en-US" sz="2000" b="1" baseline="-25000" dirty="0" smtClean="0">
                <a:latin typeface="+mj-lt"/>
              </a:rPr>
              <a:t>i</a:t>
            </a:r>
            <a:r>
              <a:rPr lang="en-US" sz="2000" b="1" dirty="0" smtClean="0">
                <a:latin typeface="+mj-lt"/>
              </a:rPr>
              <a:t>(t)</a:t>
            </a:r>
          </a:p>
          <a:p>
            <a:pPr algn="ctr"/>
            <a:r>
              <a:rPr lang="en-US" sz="2000" b="1" dirty="0" smtClean="0">
                <a:latin typeface="+mj-lt"/>
              </a:rPr>
              <a:t>across the equilibrium point</a:t>
            </a:r>
            <a:endParaRPr lang="en-US" sz="2000" b="1" dirty="0">
              <a:latin typeface="+mj-lt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88839"/>
              </p:ext>
            </p:extLst>
          </p:nvPr>
        </p:nvGraphicFramePr>
        <p:xfrm>
          <a:off x="5991225" y="1026472"/>
          <a:ext cx="2506441" cy="72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5" imgW="825500" imgH="241300" progId="Equation.DSMT4">
                  <p:embed/>
                </p:oleObj>
              </mc:Choice>
              <mc:Fallback>
                <p:oleObj name="Equation" r:id="rId5" imgW="825500" imgH="2413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1026472"/>
                        <a:ext cx="2506441" cy="72612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2907268"/>
            <a:ext cx="739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Oscillations around the equilibrium point was studied using many examples</a:t>
            </a:r>
            <a:endParaRPr lang="en-US" b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962400"/>
            <a:ext cx="335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1718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23" y="3657600"/>
            <a:ext cx="3066777" cy="168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22214"/>
            <a:ext cx="2843960" cy="143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RECAP: Oscillations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56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Quantum Physics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8634" y="2962870"/>
            <a:ext cx="2104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Perpetua" pitchFamily="18" charset="0"/>
              </a:rPr>
              <a:t>Particle</a:t>
            </a:r>
            <a:endParaRPr lang="en-US" sz="5400" dirty="0">
              <a:latin typeface="Perpetu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57600" y="3272135"/>
            <a:ext cx="2362200" cy="2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01322" y="2923204"/>
            <a:ext cx="153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Perpetua" pitchFamily="18" charset="0"/>
              </a:rPr>
              <a:t>Wave</a:t>
            </a:r>
            <a:endParaRPr lang="en-US" sz="5400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1724" y="1600200"/>
            <a:ext cx="153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Perpetua" pitchFamily="18" charset="0"/>
              </a:rPr>
              <a:t>Wave</a:t>
            </a:r>
            <a:endParaRPr lang="en-US" sz="5400" dirty="0">
              <a:latin typeface="Perpet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52800" y="2061865"/>
            <a:ext cx="2362200" cy="2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35141" y="1716732"/>
            <a:ext cx="2104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Perpetua" pitchFamily="18" charset="0"/>
              </a:rPr>
              <a:t>Particle</a:t>
            </a:r>
            <a:endParaRPr lang="en-US" sz="54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274320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Oscillations to Waves</a:t>
            </a:r>
          </a:p>
          <a:p>
            <a:pPr algn="ctr"/>
            <a:r>
              <a:rPr lang="en-US" sz="2800" b="1" dirty="0" smtClean="0"/>
              <a:t>How are they related?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30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0960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Oscillations to Waves</a:t>
            </a:r>
          </a:p>
          <a:p>
            <a:pPr algn="ctr"/>
            <a:r>
              <a:rPr lang="en-US" sz="2800" b="1" dirty="0" smtClean="0"/>
              <a:t>How are they related?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46168" y="1752600"/>
            <a:ext cx="8874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/>
              <a:t>A wave can be thought of as a disturbance or oscillation that travels through space-time, accompanied by a transfer of energy</a:t>
            </a:r>
            <a:r>
              <a:rPr lang="en-US" sz="2000" b="1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2658" y="3581400"/>
            <a:ext cx="6856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Longitudinal waves generated in a coupled oscillator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482417" y="4267200"/>
            <a:ext cx="4527983" cy="1447800"/>
            <a:chOff x="2590800" y="3429000"/>
            <a:chExt cx="5181600" cy="190458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429000"/>
              <a:ext cx="5181600" cy="190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2819400" y="4343400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4304778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386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006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102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198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7818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" y="2667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 smtClean="0"/>
              <a:t>If </a:t>
            </a:r>
            <a:r>
              <a:rPr lang="en-US" sz="2000" b="1" dirty="0"/>
              <a:t>the direction of wave propagation is parallel to the direction it oscillates then its called as  </a:t>
            </a:r>
            <a:r>
              <a:rPr lang="en-US" sz="2000" b="1" dirty="0" smtClean="0"/>
              <a:t>Longitudinal </a:t>
            </a:r>
            <a:r>
              <a:rPr lang="en-US" sz="2000" b="1" dirty="0"/>
              <a:t>waves.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" y="61722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A wave does not move mass in the direction of propagation; it transfers energy.</a:t>
            </a:r>
          </a:p>
        </p:txBody>
      </p:sp>
    </p:spTree>
    <p:extLst>
      <p:ext uri="{BB962C8B-B14F-4D97-AF65-F5344CB8AC3E}">
        <p14:creationId xmlns:p14="http://schemas.microsoft.com/office/powerpoint/2010/main" val="32865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535901" y="-76200"/>
            <a:ext cx="2636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Longitudinal waves</a:t>
            </a:r>
            <a:endParaRPr lang="en-US" sz="2400" b="1" dirty="0"/>
          </a:p>
        </p:txBody>
      </p:sp>
      <p:pic>
        <p:nvPicPr>
          <p:cNvPr id="2056" name="Picture 8" descr="C:\Users\iitp\Downloads\Transverse and Longitudinal Waves _ Waves _ Physics _ FuseSchool 36s - 45s (0Anh9HthWgQ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501226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itp\Desktop\Lwave-Red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9985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85800" y="3276600"/>
          <a:ext cx="41005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4" imgW="1701800" imgH="419100" progId="Equation.DSMT4">
                  <p:embed/>
                </p:oleObj>
              </mc:Choice>
              <mc:Fallback>
                <p:oleObj name="Equation" r:id="rId4" imgW="17018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600"/>
                        <a:ext cx="4100513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4495800"/>
            <a:ext cx="8874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Perpetua" pitchFamily="18" charset="0"/>
              </a:rPr>
              <a:t>This equation solve ONLY for time dependence of displacements S</a:t>
            </a:r>
            <a:r>
              <a:rPr lang="en-US" sz="2800" b="1" baseline="-25000" dirty="0" smtClean="0">
                <a:latin typeface="Perpetua" pitchFamily="18" charset="0"/>
              </a:rPr>
              <a:t>i</a:t>
            </a:r>
            <a:endParaRPr lang="en-US" sz="2800" b="1" baseline="-25000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8874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Perpetua" pitchFamily="18" charset="0"/>
              </a:rPr>
              <a:t>Need to invent a differential equation which gives spatial dependence also.</a:t>
            </a:r>
            <a:endParaRPr lang="en-US" sz="2800" b="1" baseline="-25000" dirty="0">
              <a:latin typeface="Perpetua" pitchFamily="18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5867399" y="3429000"/>
          <a:ext cx="263026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6" imgW="825480" imgH="241200" progId="Equation.DSMT4">
                  <p:embed/>
                </p:oleObj>
              </mc:Choice>
              <mc:Fallback>
                <p:oleObj name="Equation" r:id="rId6" imgW="8254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399" y="3429000"/>
                        <a:ext cx="2630267" cy="762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AutoShape 5" descr="Related image"/>
          <p:cNvSpPr>
            <a:spLocks noChangeAspect="1" noChangeArrowheads="1"/>
          </p:cNvSpPr>
          <p:nvPr/>
        </p:nvSpPr>
        <p:spPr bwMode="auto">
          <a:xfrm>
            <a:off x="155575" y="-1287463"/>
            <a:ext cx="5734050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Related image"/>
          <p:cNvSpPr>
            <a:spLocks noChangeAspect="1" noChangeArrowheads="1"/>
          </p:cNvSpPr>
          <p:nvPr/>
        </p:nvSpPr>
        <p:spPr bwMode="auto">
          <a:xfrm>
            <a:off x="155575" y="-1287463"/>
            <a:ext cx="5734050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851025"/>
            <a:ext cx="547687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0"/>
            <a:ext cx="609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715000" y="3233058"/>
            <a:ext cx="2971800" cy="114300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RECAP: </a:t>
            </a:r>
            <a:r>
              <a:rPr lang="en-US" b="1" dirty="0" smtClean="0">
                <a:solidFill>
                  <a:srgbClr val="0070C0"/>
                </a:solidFill>
              </a:rPr>
              <a:t>Derivation of Wave Equation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in a medium (Large N)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RECAP: </a:t>
            </a:r>
            <a:r>
              <a:rPr lang="en-US" b="1" dirty="0" smtClean="0"/>
              <a:t>Derivation of Wave Equation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610861"/>
              </p:ext>
            </p:extLst>
          </p:nvPr>
        </p:nvGraphicFramePr>
        <p:xfrm>
          <a:off x="2438400" y="1524000"/>
          <a:ext cx="41005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3" imgW="1701800" imgH="419100" progId="Equation.DSMT4">
                  <p:embed/>
                </p:oleObj>
              </mc:Choice>
              <mc:Fallback>
                <p:oleObj name="Equation" r:id="rId3" imgW="1701800" imgH="4191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24000"/>
                        <a:ext cx="4100513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 rot="5400000">
            <a:off x="5029200" y="1600200"/>
            <a:ext cx="381000" cy="2209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2895600"/>
            <a:ext cx="4753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Need to bring spatial derivatives for</a:t>
            </a:r>
          </a:p>
          <a:p>
            <a:r>
              <a:rPr lang="en-US" sz="2400" b="1" dirty="0"/>
              <a:t>u</a:t>
            </a:r>
            <a:r>
              <a:rPr lang="en-US" sz="2400" b="1" dirty="0" smtClean="0"/>
              <a:t>nderstanding wave propagation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724400"/>
            <a:ext cx="6828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Rate of rate of change of  displacement with respect</a:t>
            </a:r>
          </a:p>
          <a:p>
            <a:r>
              <a:rPr lang="en-US" sz="2400" b="1" dirty="0" smtClean="0"/>
              <a:t> to SPATIAL CO-ORDINATE x need to be known</a:t>
            </a:r>
            <a:endParaRPr lang="en-US" sz="2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629382"/>
              </p:ext>
            </p:extLst>
          </p:nvPr>
        </p:nvGraphicFramePr>
        <p:xfrm>
          <a:off x="1752600" y="5562600"/>
          <a:ext cx="5905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5" imgW="2451100" imgH="457200" progId="Equation.DSMT4">
                  <p:embed/>
                </p:oleObj>
              </mc:Choice>
              <mc:Fallback>
                <p:oleObj name="Equation" r:id="rId5" imgW="2451100" imgH="4572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5905500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909623"/>
              </p:ext>
            </p:extLst>
          </p:nvPr>
        </p:nvGraphicFramePr>
        <p:xfrm>
          <a:off x="2286000" y="3733800"/>
          <a:ext cx="523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7" imgW="2171700" imgH="419100" progId="Equation.DSMT4">
                  <p:embed/>
                </p:oleObj>
              </mc:Choice>
              <mc:Fallback>
                <p:oleObj name="Equation" r:id="rId7" imgW="2171700" imgH="4191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5232400" cy="990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2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547</Words>
  <Application>Microsoft Office PowerPoint</Application>
  <PresentationFormat>On-screen Show (4:3)</PresentationFormat>
  <Paragraphs>89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Waves to Quantum Physics</vt:lpstr>
      <vt:lpstr>RECAP: Oscillations</vt:lpstr>
      <vt:lpstr>RECAP: Oscillations</vt:lpstr>
      <vt:lpstr>PowerPoint Presentation</vt:lpstr>
      <vt:lpstr>PowerPoint Presentation</vt:lpstr>
      <vt:lpstr>PowerPoint Presentation</vt:lpstr>
      <vt:lpstr>PowerPoint Presentation</vt:lpstr>
      <vt:lpstr>RECAP: Derivation of Wave Equation in a medium (Large N)</vt:lpstr>
      <vt:lpstr>RECAP: Derivation of Wave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Displacement  as function of position and time</vt:lpstr>
      <vt:lpstr>Wave moving</vt:lpstr>
      <vt:lpstr>Longitudinal Waves</vt:lpstr>
      <vt:lpstr>Transverse Waves</vt:lpstr>
      <vt:lpstr>Wave in 3 dimension</vt:lpstr>
      <vt:lpstr>Electro-Magnetic Wave</vt:lpstr>
      <vt:lpstr>PowerPoint Presentation</vt:lpstr>
      <vt:lpstr>Wave nature of light</vt:lpstr>
      <vt:lpstr>Few surprises/Contradictions in the beginning of 19th Century!</vt:lpstr>
      <vt:lpstr>Photoelectric Effect</vt:lpstr>
      <vt:lpstr>Quantum Physics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to Quantum Physics</dc:title>
  <dc:creator>IITP</dc:creator>
  <cp:lastModifiedBy>iitp</cp:lastModifiedBy>
  <cp:revision>33</cp:revision>
  <dcterms:created xsi:type="dcterms:W3CDTF">2019-11-09T11:08:46Z</dcterms:created>
  <dcterms:modified xsi:type="dcterms:W3CDTF">2019-11-19T15:52:33Z</dcterms:modified>
</cp:coreProperties>
</file>