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1.wmf"/><Relationship Id="rId7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7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1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7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8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4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0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2B81-359C-4C7D-B31D-5C83220C6BF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10680-AE15-4383-A600-A46075088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5.wmf"/><Relationship Id="rId9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Perpetua" pitchFamily="18" charset="0"/>
              </a:rPr>
              <a:t>Quantum Physics - RECAP</a:t>
            </a:r>
            <a:endParaRPr lang="en-US" b="1" dirty="0">
              <a:latin typeface="Perpetua" pitchFamily="18" charset="0"/>
            </a:endParaRPr>
          </a:p>
        </p:txBody>
      </p:sp>
      <p:pic>
        <p:nvPicPr>
          <p:cNvPr id="198658" name="Picture 2" descr="A. Piccard, E. Henriot, P. Ehrenfest, E. Herzen, Th. De Donder, E. Schrödinger, J.E. Verschaffelt, W. Pauli, W. Heisenberg, R.H. Fowler, L. Brillouin; P. Debye, M. Knudsen, W.L. Bragg, H.A. Kramers, P.A.M. Dirac, A.H. Compton, L. de Broglie, M. Born, N. Bohr; I. Langmuir, M. Planck, M. Curie, H.A. Lorentz, A. Einstein, P. Langevin, Ch. E. Guye, C.T.R. Wilson, O.W. Richardson Fifth conference participants, 1927. Institut International de Physique Solvay in Leopold Park.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924800" cy="5739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282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42" name="Object 2"/>
          <p:cNvGraphicFramePr>
            <a:graphicFrameLocks noChangeAspect="1"/>
          </p:cNvGraphicFramePr>
          <p:nvPr/>
        </p:nvGraphicFramePr>
        <p:xfrm>
          <a:off x="1905000" y="228600"/>
          <a:ext cx="5334000" cy="856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2514600" imgH="419100" progId="Equation.DSMT4">
                  <p:embed/>
                </p:oleObj>
              </mc:Choice>
              <mc:Fallback>
                <p:oleObj name="Equation" r:id="rId3" imgW="2514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"/>
                        <a:ext cx="5334000" cy="856964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371600"/>
            <a:ext cx="2829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Perpetua" pitchFamily="18" charset="0"/>
              </a:rPr>
              <a:t>For a free particle</a:t>
            </a:r>
            <a:endParaRPr lang="en-US" sz="3200" dirty="0">
              <a:latin typeface="Perpetua" pitchFamily="18" charset="0"/>
            </a:endParaRPr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3124200" y="1981200"/>
          <a:ext cx="35829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689100" imgH="419100" progId="Equation.DSMT4">
                  <p:embed/>
                </p:oleObj>
              </mc:Choice>
              <mc:Fallback>
                <p:oleObj name="Equation" r:id="rId5" imgW="1689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81200"/>
                        <a:ext cx="3582987" cy="8572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3048000"/>
            <a:ext cx="5125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Perpetua" pitchFamily="18" charset="0"/>
              </a:rPr>
              <a:t>Apply variable separable method:</a:t>
            </a:r>
            <a:endParaRPr lang="en-US" sz="3200" dirty="0">
              <a:latin typeface="Perpetua" pitchFamily="18" charset="0"/>
            </a:endParaRPr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3613150" y="3733800"/>
          <a:ext cx="2451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1155700" imgH="203200" progId="Equation.DSMT4">
                  <p:embed/>
                </p:oleObj>
              </mc:Choice>
              <mc:Fallback>
                <p:oleObj name="Equation" r:id="rId7" imgW="11557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3733800"/>
                        <a:ext cx="2451100" cy="4159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0" y="2198916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 (1)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86714" y="37338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 (2)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4491335"/>
            <a:ext cx="5178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Perpetua" pitchFamily="18" charset="0"/>
              </a:rPr>
              <a:t>Substitute (2) in (1) and dividing by </a:t>
            </a:r>
            <a:r>
              <a:rPr lang="en-US" sz="2400" dirty="0" smtClean="0">
                <a:latin typeface="Perpetua" pitchFamily="18" charset="0"/>
                <a:sym typeface="Symbol"/>
              </a:rPr>
              <a:t>(x)(t)</a:t>
            </a:r>
            <a:endParaRPr lang="en-US" sz="2400" dirty="0">
              <a:latin typeface="Perpetua" pitchFamily="18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2433638" y="5029200"/>
          <a:ext cx="449738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9" imgW="2120900" imgH="444500" progId="Equation.DSMT4">
                  <p:embed/>
                </p:oleObj>
              </mc:Choice>
              <mc:Fallback>
                <p:oleObj name="Equation" r:id="rId9" imgW="21209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5029200"/>
                        <a:ext cx="4497387" cy="9080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38460" y="52578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 (3)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24600" y="4724400"/>
            <a:ext cx="1066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1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9" grpId="0"/>
      <p:bldP spid="10" grpId="0"/>
      <p:bldP spid="11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66" name="Object 2"/>
          <p:cNvGraphicFramePr>
            <a:graphicFrameLocks noChangeAspect="1"/>
          </p:cNvGraphicFramePr>
          <p:nvPr/>
        </p:nvGraphicFramePr>
        <p:xfrm>
          <a:off x="1039813" y="228600"/>
          <a:ext cx="2100262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990600" imgH="419100" progId="Equation.DSMT4">
                  <p:embed/>
                </p:oleObj>
              </mc:Choice>
              <mc:Fallback>
                <p:oleObj name="Equation" r:id="rId3" imgW="990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228600"/>
                        <a:ext cx="2100262" cy="8556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7" name="Object 3"/>
          <p:cNvGraphicFramePr>
            <a:graphicFrameLocks noChangeAspect="1"/>
          </p:cNvGraphicFramePr>
          <p:nvPr/>
        </p:nvGraphicFramePr>
        <p:xfrm>
          <a:off x="5548313" y="228600"/>
          <a:ext cx="27463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1294838" imgH="444307" progId="Equation.DSMT4">
                  <p:embed/>
                </p:oleObj>
              </mc:Choice>
              <mc:Fallback>
                <p:oleObj name="Equation" r:id="rId5" imgW="1294838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228600"/>
                        <a:ext cx="2746375" cy="9080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16200000" flipH="1">
            <a:off x="2095500" y="2628900"/>
            <a:ext cx="533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955675" y="1549400"/>
          <a:ext cx="24225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7" imgW="1143000" imgH="393700" progId="Equation.DSMT4">
                  <p:embed/>
                </p:oleObj>
              </mc:Choice>
              <mc:Fallback>
                <p:oleObj name="Equation" r:id="rId7" imgW="1143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549400"/>
                        <a:ext cx="2422525" cy="8032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819400"/>
            <a:ext cx="3695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Perpetua" pitchFamily="18" charset="0"/>
              </a:rPr>
              <a:t>Integrate in the limit 0 to t</a:t>
            </a:r>
            <a:endParaRPr lang="en-US" sz="2800" dirty="0">
              <a:latin typeface="Perpetua" pitchFamily="18" charset="0"/>
            </a:endParaRPr>
          </a:p>
        </p:txBody>
      </p:sp>
      <p:graphicFrame>
        <p:nvGraphicFramePr>
          <p:cNvPr id="164869" name="Object 5"/>
          <p:cNvGraphicFramePr>
            <a:graphicFrameLocks noChangeAspect="1"/>
          </p:cNvGraphicFramePr>
          <p:nvPr/>
        </p:nvGraphicFramePr>
        <p:xfrm>
          <a:off x="1322388" y="3670300"/>
          <a:ext cx="23336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9" imgW="1104840" imgH="355320" progId="Equation.DSMT4">
                  <p:embed/>
                </p:oleObj>
              </mc:Choice>
              <mc:Fallback>
                <p:oleObj name="Equation" r:id="rId9" imgW="11048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3670300"/>
                        <a:ext cx="2333625" cy="72231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0" name="Object 6"/>
          <p:cNvGraphicFramePr>
            <a:graphicFrameLocks noChangeAspect="1"/>
          </p:cNvGraphicFramePr>
          <p:nvPr/>
        </p:nvGraphicFramePr>
        <p:xfrm>
          <a:off x="5254625" y="1549400"/>
          <a:ext cx="290671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1" imgW="1371600" imgH="419100" progId="Equation.DSMT4">
                  <p:embed/>
                </p:oleObj>
              </mc:Choice>
              <mc:Fallback>
                <p:oleObj name="Equation" r:id="rId11" imgW="1371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1549400"/>
                        <a:ext cx="2906713" cy="8556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53000" y="2895600"/>
            <a:ext cx="4109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Perpetua" pitchFamily="18" charset="0"/>
              </a:rPr>
              <a:t>Similar to Harmonic oscillator</a:t>
            </a:r>
            <a:endParaRPr lang="en-US" sz="2800" dirty="0">
              <a:latin typeface="Perpetua" pitchFamily="18" charset="0"/>
            </a:endParaRPr>
          </a:p>
        </p:txBody>
      </p:sp>
      <p:graphicFrame>
        <p:nvGraphicFramePr>
          <p:cNvPr id="164871" name="Object 7"/>
          <p:cNvGraphicFramePr>
            <a:graphicFrameLocks noChangeAspect="1"/>
          </p:cNvGraphicFramePr>
          <p:nvPr/>
        </p:nvGraphicFramePr>
        <p:xfrm>
          <a:off x="5410200" y="3657600"/>
          <a:ext cx="28003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3" imgW="1320800" imgH="685800" progId="Equation.DSMT4">
                  <p:embed/>
                </p:oleObj>
              </mc:Choice>
              <mc:Fallback>
                <p:oleObj name="Equation" r:id="rId13" imgW="1320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57600"/>
                        <a:ext cx="2800350" cy="14001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0" y="52578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3429000" y="5334000"/>
          <a:ext cx="2451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5" imgW="1155700" imgH="203200" progId="Equation.DSMT4">
                  <p:embed/>
                </p:oleObj>
              </mc:Choice>
              <mc:Fallback>
                <p:oleObj name="Equation" r:id="rId15" imgW="11557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00"/>
                        <a:ext cx="2451100" cy="4159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3" name="Object 9"/>
          <p:cNvGraphicFramePr>
            <a:graphicFrameLocks noChangeAspect="1"/>
          </p:cNvGraphicFramePr>
          <p:nvPr/>
        </p:nvGraphicFramePr>
        <p:xfrm>
          <a:off x="2133600" y="5867400"/>
          <a:ext cx="5889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7" imgW="2260600" imgH="393700" progId="Equation.DSMT4">
                  <p:embed/>
                </p:oleObj>
              </mc:Choice>
              <mc:Fallback>
                <p:oleObj name="Equation" r:id="rId17" imgW="2260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867400"/>
                        <a:ext cx="5889000" cy="9906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74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1828800" y="0"/>
          <a:ext cx="58896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260600" imgH="393700" progId="Equation.DSMT4">
                  <p:embed/>
                </p:oleObj>
              </mc:Choice>
              <mc:Fallback>
                <p:oleObj name="Equation" r:id="rId3" imgW="2260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0"/>
                        <a:ext cx="5889625" cy="9906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2393950" y="1558925"/>
          <a:ext cx="50625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943100" imgH="304800" progId="Equation.DSMT4">
                  <p:embed/>
                </p:oleObj>
              </mc:Choice>
              <mc:Fallback>
                <p:oleObj name="Equation" r:id="rId5" imgW="19431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1558925"/>
                        <a:ext cx="5062538" cy="7667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5823" y="2819400"/>
            <a:ext cx="88422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Perpetua" pitchFamily="18" charset="0"/>
              </a:rPr>
              <a:t>Recollect  the general solution of a wave equation</a:t>
            </a:r>
          </a:p>
          <a:p>
            <a:r>
              <a:rPr lang="en-US" sz="3200" b="1" dirty="0" smtClean="0">
                <a:latin typeface="Perpetua" pitchFamily="18" charset="0"/>
              </a:rPr>
              <a:t>from Chapter 5: </a:t>
            </a:r>
            <a:endParaRPr lang="en-US" sz="3200" b="1" dirty="0">
              <a:latin typeface="Perpetua" pitchFamily="18" charset="0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09600" y="3962400"/>
          <a:ext cx="80613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3022600" imgH="228600" progId="Equation.DSMT4">
                  <p:embed/>
                </p:oleObj>
              </mc:Choice>
              <mc:Fallback>
                <p:oleObj name="Equation" r:id="rId7" imgW="3022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8061325" cy="6048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105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erpetua" pitchFamily="18" charset="0"/>
              </a:rPr>
              <a:t>For the present case, C=0 for the right going wave. </a:t>
            </a:r>
            <a:endParaRPr lang="en-US" sz="36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0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1828800" y="1905000"/>
          <a:ext cx="58896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2260600" imgH="393700" progId="Equation.DSMT4">
                  <p:embed/>
                </p:oleObj>
              </mc:Choice>
              <mc:Fallback>
                <p:oleObj name="Equation" r:id="rId3" imgW="2260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5889625" cy="9906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2895600" y="304800"/>
          <a:ext cx="35829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1689100" imgH="419100" progId="Equation.DSMT4">
                  <p:embed/>
                </p:oleObj>
              </mc:Choice>
              <mc:Fallback>
                <p:oleObj name="Equation" r:id="rId5" imgW="1689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4800"/>
                        <a:ext cx="3582988" cy="8572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304800" y="3886200"/>
          <a:ext cx="84582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7" imgW="2514600" imgH="419100" progId="Equation.DSMT4">
                  <p:embed/>
                </p:oleObj>
              </mc:Choice>
              <mc:Fallback>
                <p:oleObj name="Equation" r:id="rId7" imgW="2514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8458200" cy="1358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410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erpetua" pitchFamily="18" charset="0"/>
              </a:rPr>
              <a:t>For any </a:t>
            </a:r>
            <a:r>
              <a:rPr lang="en-US" sz="3600" dirty="0" err="1" smtClean="0">
                <a:latin typeface="Perpetua" pitchFamily="18" charset="0"/>
              </a:rPr>
              <a:t>schrödinger</a:t>
            </a:r>
            <a:r>
              <a:rPr lang="en-US" sz="3600" dirty="0" smtClean="0">
                <a:latin typeface="Perpetua" pitchFamily="18" charset="0"/>
              </a:rPr>
              <a:t> equation with potential time independent, the time part will be </a:t>
            </a:r>
            <a:r>
              <a:rPr lang="en-US" sz="3600" b="1" u="sng" dirty="0" smtClean="0">
                <a:latin typeface="Perpetua" pitchFamily="18" charset="0"/>
              </a:rPr>
              <a:t>the same</a:t>
            </a:r>
            <a:r>
              <a:rPr lang="en-US" sz="3600" dirty="0" smtClean="0">
                <a:latin typeface="Perpetua" pitchFamily="18" charset="0"/>
              </a:rPr>
              <a:t>. </a:t>
            </a:r>
            <a:endParaRPr lang="en-US" sz="3600" dirty="0">
              <a:latin typeface="Perpetua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4419600" y="3429000"/>
            <a:ext cx="3124200" cy="2514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6678" name="Picture 6" descr="Image result for Bulb cartoon"/>
          <p:cNvPicPr>
            <a:picLocks noChangeAspect="1" noChangeArrowheads="1"/>
          </p:cNvPicPr>
          <p:nvPr/>
        </p:nvPicPr>
        <p:blipFill>
          <a:blip r:embed="rId9" cstate="print"/>
          <a:srcRect b="8000"/>
          <a:stretch>
            <a:fillRect/>
          </a:stretch>
        </p:blipFill>
        <p:spPr bwMode="auto">
          <a:xfrm>
            <a:off x="152400" y="304800"/>
            <a:ext cx="1519720" cy="1954266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3276600" y="1524000"/>
            <a:ext cx="1905000" cy="1676400"/>
          </a:xfrm>
          <a:prstGeom prst="roundRect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228600" y="533400"/>
          <a:ext cx="84582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514600" imgH="419100" progId="Equation.DSMT4">
                  <p:embed/>
                </p:oleObj>
              </mc:Choice>
              <mc:Fallback>
                <p:oleObj name="Equation" r:id="rId3" imgW="2514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8458200" cy="1358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057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erpetua" pitchFamily="18" charset="0"/>
              </a:rPr>
              <a:t>Time dependent </a:t>
            </a:r>
            <a:r>
              <a:rPr lang="en-US" sz="3600" dirty="0">
                <a:latin typeface="Perpetua" pitchFamily="18" charset="0"/>
              </a:rPr>
              <a:t>S</a:t>
            </a:r>
            <a:r>
              <a:rPr lang="en-US" sz="3600" dirty="0" smtClean="0">
                <a:latin typeface="Perpetua" pitchFamily="18" charset="0"/>
              </a:rPr>
              <a:t>chrödinger equation.</a:t>
            </a:r>
            <a:endParaRPr lang="en-US" sz="3600" dirty="0">
              <a:latin typeface="Perpetua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298575" y="3392488"/>
          <a:ext cx="662146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1968500" imgH="419100" progId="Equation.DSMT4">
                  <p:embed/>
                </p:oleObj>
              </mc:Choice>
              <mc:Fallback>
                <p:oleObj name="Equation" r:id="rId5" imgW="1968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3392488"/>
                        <a:ext cx="6621463" cy="1358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9162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erpetua" pitchFamily="18" charset="0"/>
              </a:rPr>
              <a:t>Time independent Schrödinger equation.</a:t>
            </a:r>
            <a:endParaRPr lang="en-US" sz="3600" dirty="0">
              <a:latin typeface="Perpetua" pitchFamily="18" charset="0"/>
            </a:endParaRPr>
          </a:p>
        </p:txBody>
      </p:sp>
      <p:pic>
        <p:nvPicPr>
          <p:cNvPr id="8" name="Picture 6" descr="Image result for Bulb cartoon"/>
          <p:cNvPicPr>
            <a:picLocks noChangeAspect="1" noChangeArrowheads="1"/>
          </p:cNvPicPr>
          <p:nvPr/>
        </p:nvPicPr>
        <p:blipFill>
          <a:blip r:embed="rId7" cstate="print"/>
          <a:srcRect b="8000"/>
          <a:stretch>
            <a:fillRect/>
          </a:stretch>
        </p:blipFill>
        <p:spPr bwMode="auto">
          <a:xfrm>
            <a:off x="7624280" y="4724400"/>
            <a:ext cx="1519720" cy="1954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64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4400" dirty="0" smtClean="0">
                <a:latin typeface="Perpetua" pitchFamily="18" charset="0"/>
              </a:rPr>
              <a:t>(b) Find the </a:t>
            </a:r>
            <a:r>
              <a:rPr lang="en-US" sz="4400" dirty="0" err="1" smtClean="0">
                <a:latin typeface="Perpetua" pitchFamily="18" charset="0"/>
              </a:rPr>
              <a:t>eigen</a:t>
            </a:r>
            <a:r>
              <a:rPr lang="en-US" sz="4400" dirty="0" smtClean="0">
                <a:latin typeface="Perpetua" pitchFamily="18" charset="0"/>
              </a:rPr>
              <a:t>-value of the energy operator.</a:t>
            </a:r>
          </a:p>
        </p:txBody>
      </p:sp>
      <p:graphicFrame>
        <p:nvGraphicFramePr>
          <p:cNvPr id="166914" name="Object 2"/>
          <p:cNvGraphicFramePr>
            <a:graphicFrameLocks noChangeAspect="1"/>
          </p:cNvGraphicFramePr>
          <p:nvPr/>
        </p:nvGraphicFramePr>
        <p:xfrm>
          <a:off x="2514600" y="1905000"/>
          <a:ext cx="4419600" cy="124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1358310" imgH="393529" progId="Equation.DSMT4">
                  <p:embed/>
                </p:oleObj>
              </mc:Choice>
              <mc:Fallback>
                <p:oleObj name="Equation" r:id="rId3" imgW="135831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4419600" cy="124788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5" name="Object 3"/>
          <p:cNvGraphicFramePr>
            <a:graphicFrameLocks noChangeAspect="1"/>
          </p:cNvGraphicFramePr>
          <p:nvPr/>
        </p:nvGraphicFramePr>
        <p:xfrm>
          <a:off x="3376613" y="3584575"/>
          <a:ext cx="28797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1104900" imgH="241300" progId="Equation.DSMT4">
                  <p:embed/>
                </p:oleObj>
              </mc:Choice>
              <mc:Fallback>
                <p:oleObj name="Equation" r:id="rId5" imgW="11049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3584575"/>
                        <a:ext cx="2879725" cy="6064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2743200" y="4648200"/>
          <a:ext cx="42545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1308100" imgH="241300" progId="Equation.DSMT4">
                  <p:embed/>
                </p:oleObj>
              </mc:Choice>
              <mc:Fallback>
                <p:oleObj name="Equation" r:id="rId7" imgW="13081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648200"/>
                        <a:ext cx="4254500" cy="7651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3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4400" dirty="0" smtClean="0">
                <a:latin typeface="Perpetua" pitchFamily="18" charset="0"/>
              </a:rPr>
              <a:t>(b) Find the </a:t>
            </a:r>
            <a:r>
              <a:rPr lang="en-US" sz="4400" dirty="0" err="1" smtClean="0">
                <a:latin typeface="Perpetua" pitchFamily="18" charset="0"/>
              </a:rPr>
              <a:t>eigen</a:t>
            </a:r>
            <a:r>
              <a:rPr lang="en-US" sz="4400" dirty="0" smtClean="0">
                <a:latin typeface="Perpetua" pitchFamily="18" charset="0"/>
              </a:rPr>
              <a:t>-value of momentum operator.</a:t>
            </a:r>
          </a:p>
        </p:txBody>
      </p:sp>
      <p:graphicFrame>
        <p:nvGraphicFramePr>
          <p:cNvPr id="166914" name="Object 2"/>
          <p:cNvGraphicFramePr>
            <a:graphicFrameLocks noChangeAspect="1"/>
          </p:cNvGraphicFramePr>
          <p:nvPr/>
        </p:nvGraphicFramePr>
        <p:xfrm>
          <a:off x="2390775" y="1905000"/>
          <a:ext cx="466725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435100" imgH="393700" progId="Equation.DSMT4">
                  <p:embed/>
                </p:oleObj>
              </mc:Choice>
              <mc:Fallback>
                <p:oleObj name="Equation" r:id="rId3" imgW="1435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1905000"/>
                        <a:ext cx="4667250" cy="12477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3048000" y="4495800"/>
          <a:ext cx="40481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1244600" imgH="203200" progId="Equation.DSMT4">
                  <p:embed/>
                </p:oleObj>
              </mc:Choice>
              <mc:Fallback>
                <p:oleObj name="Equation" r:id="rId5" imgW="1244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95800"/>
                        <a:ext cx="4048125" cy="6445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2" name="Object 6"/>
          <p:cNvGraphicFramePr>
            <a:graphicFrameLocks noChangeAspect="1"/>
          </p:cNvGraphicFramePr>
          <p:nvPr/>
        </p:nvGraphicFramePr>
        <p:xfrm>
          <a:off x="3376613" y="3584575"/>
          <a:ext cx="28797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7" imgW="1104900" imgH="241300" progId="Equation.DSMT4">
                  <p:embed/>
                </p:oleObj>
              </mc:Choice>
              <mc:Fallback>
                <p:oleObj name="Equation" r:id="rId7" imgW="11049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3584575"/>
                        <a:ext cx="2879725" cy="6064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5486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3600" dirty="0" smtClean="0">
                <a:latin typeface="Perpetua" pitchFamily="18" charset="0"/>
              </a:rPr>
              <a:t>(c) What is your intuition about the uncertainty in position and momentum?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178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Perpetua" pitchFamily="18" charset="0"/>
              </a:rPr>
              <a:t>In Quantum Physics position </a:t>
            </a:r>
            <a:r>
              <a:rPr lang="en-US" b="1" i="1" dirty="0" smtClean="0">
                <a:latin typeface="Perpetua" pitchFamily="18" charset="0"/>
              </a:rPr>
              <a:t>x</a:t>
            </a:r>
            <a:r>
              <a:rPr lang="en-US" b="1" dirty="0" smtClean="0">
                <a:latin typeface="Perpetua" pitchFamily="18" charset="0"/>
              </a:rPr>
              <a:t> and momentum </a:t>
            </a:r>
            <a:r>
              <a:rPr lang="en-US" b="1" i="1" dirty="0" smtClean="0">
                <a:latin typeface="Perpetua" pitchFamily="18" charset="0"/>
              </a:rPr>
              <a:t>p</a:t>
            </a:r>
            <a:r>
              <a:rPr lang="en-US" b="1" dirty="0" smtClean="0">
                <a:latin typeface="Perpetua" pitchFamily="18" charset="0"/>
              </a:rPr>
              <a:t> are not accurately measurable.</a:t>
            </a:r>
          </a:p>
          <a:p>
            <a:pPr marL="0" indent="0">
              <a:buNone/>
            </a:pPr>
            <a:endParaRPr lang="en-US" b="1" dirty="0">
              <a:latin typeface="Perpetua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Perpetua" pitchFamily="18" charset="0"/>
              </a:rPr>
              <a:t>All information of the system is encoded in wave function </a:t>
            </a:r>
            <a:r>
              <a:rPr lang="en-US" b="1" dirty="0">
                <a:solidFill>
                  <a:srgbClr val="002060"/>
                </a:solidFill>
                <a:latin typeface="Perpetua" pitchFamily="18" charset="0"/>
                <a:sym typeface="Symbol"/>
              </a:rPr>
              <a:t>(x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).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Perpetua" pitchFamily="18" charset="0"/>
              <a:sym typeface="Symbol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Perpetua" pitchFamily="18" charset="0"/>
                <a:sym typeface="Symbol"/>
              </a:rPr>
              <a:t>(x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) is obtained by solving Schrödinger Equation.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Perpetua" pitchFamily="18" charset="0"/>
              <a:sym typeface="Symbol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Expectation or average values of observables </a:t>
            </a:r>
            <a:r>
              <a:rPr lang="en-US" b="1" i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x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, </a:t>
            </a:r>
            <a:r>
              <a:rPr lang="en-US" b="1" i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p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 etc are obtained using </a:t>
            </a:r>
            <a:r>
              <a:rPr lang="en-US" b="1" dirty="0">
                <a:solidFill>
                  <a:srgbClr val="002060"/>
                </a:solidFill>
                <a:latin typeface="Perpetua" pitchFamily="18" charset="0"/>
                <a:sym typeface="Symbol"/>
              </a:rPr>
              <a:t>(x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).</a:t>
            </a:r>
            <a:endParaRPr lang="en-US" b="1" dirty="0" smtClean="0">
              <a:latin typeface="Perpetua" pitchFamily="18" charset="0"/>
            </a:endParaRPr>
          </a:p>
          <a:p>
            <a:pPr marL="0" indent="0">
              <a:buNone/>
            </a:pPr>
            <a:endParaRPr lang="en-US" dirty="0">
              <a:latin typeface="Perpetua" pitchFamily="18" charset="0"/>
            </a:endParaRPr>
          </a:p>
          <a:p>
            <a:pPr marL="0" indent="0">
              <a:buNone/>
            </a:pPr>
            <a:endParaRPr lang="en-US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8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85800"/>
            <a:ext cx="2743200" cy="838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Expectation value</a:t>
            </a:r>
          </a:p>
          <a:p>
            <a:pPr marL="0" indent="0">
              <a:buNone/>
            </a:pPr>
            <a:r>
              <a:rPr lang="en-US" sz="2800" b="1" dirty="0"/>
              <a:t>o</a:t>
            </a:r>
            <a:r>
              <a:rPr lang="en-US" sz="2800" b="1" dirty="0" smtClean="0"/>
              <a:t>f position 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57373"/>
              </p:ext>
            </p:extLst>
          </p:nvPr>
        </p:nvGraphicFramePr>
        <p:xfrm>
          <a:off x="2590800" y="685800"/>
          <a:ext cx="3124200" cy="954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041120" imgH="431640" progId="Equation.DSMT4">
                  <p:embed/>
                </p:oleObj>
              </mc:Choice>
              <mc:Fallback>
                <p:oleObj name="Equation" r:id="rId3" imgW="1041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85800"/>
                        <a:ext cx="3124200" cy="954034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345243"/>
              </p:ext>
            </p:extLst>
          </p:nvPr>
        </p:nvGraphicFramePr>
        <p:xfrm>
          <a:off x="5838372" y="762000"/>
          <a:ext cx="32930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346200" imgH="279400" progId="Equation.DSMT4">
                  <p:embed/>
                </p:oleObj>
              </mc:Choice>
              <mc:Fallback>
                <p:oleObj name="Equation" r:id="rId5" imgW="13462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372" y="762000"/>
                        <a:ext cx="3293012" cy="673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110770"/>
              </p:ext>
            </p:extLst>
          </p:nvPr>
        </p:nvGraphicFramePr>
        <p:xfrm>
          <a:off x="2839586" y="2286000"/>
          <a:ext cx="2516188" cy="53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939392" imgH="203112" progId="Equation.DSMT4">
                  <p:embed/>
                </p:oleObj>
              </mc:Choice>
              <mc:Fallback>
                <p:oleObj name="Equation" r:id="rId7" imgW="939392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586" y="2286000"/>
                        <a:ext cx="2516188" cy="53551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-76200" y="2209800"/>
            <a:ext cx="2743200" cy="838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Position operator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Eigen value </a:t>
            </a:r>
            <a:r>
              <a:rPr lang="en-US" sz="2800" b="1" dirty="0" err="1" smtClean="0"/>
              <a:t>eqn</a:t>
            </a:r>
            <a:endParaRPr lang="en-US" sz="28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832707"/>
              </p:ext>
            </p:extLst>
          </p:nvPr>
        </p:nvGraphicFramePr>
        <p:xfrm>
          <a:off x="2819400" y="3447903"/>
          <a:ext cx="2738438" cy="81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9" imgW="1295400" imgH="393700" progId="Equation.DSMT4">
                  <p:embed/>
                </p:oleObj>
              </mc:Choice>
              <mc:Fallback>
                <p:oleObj name="Equation" r:id="rId9" imgW="1295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47903"/>
                        <a:ext cx="2738438" cy="81929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Brace 11"/>
          <p:cNvSpPr/>
          <p:nvPr/>
        </p:nvSpPr>
        <p:spPr>
          <a:xfrm rot="16200000" flipH="1">
            <a:off x="7778754" y="895350"/>
            <a:ext cx="533400" cy="148590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0" y="1905000"/>
            <a:ext cx="122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Probability</a:t>
            </a:r>
            <a:endParaRPr lang="en-US" b="1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-76200" y="3352801"/>
            <a:ext cx="2819400" cy="106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Momentum operator and Eigen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Value </a:t>
            </a:r>
            <a:r>
              <a:rPr lang="en-US" sz="2800" b="1" dirty="0" err="1" smtClean="0"/>
              <a:t>eqn</a:t>
            </a:r>
            <a:endParaRPr lang="en-US" sz="2800" b="1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0" y="4724401"/>
            <a:ext cx="2743200" cy="838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Expectation value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/>
              <a:t>o</a:t>
            </a:r>
            <a:r>
              <a:rPr lang="en-US" sz="2800" b="1" dirty="0" smtClean="0"/>
              <a:t>f momentum</a:t>
            </a:r>
            <a:endParaRPr lang="en-US" sz="2800" b="1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123011"/>
              </p:ext>
            </p:extLst>
          </p:nvPr>
        </p:nvGraphicFramePr>
        <p:xfrm>
          <a:off x="2819399" y="4699001"/>
          <a:ext cx="3311181" cy="787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1" imgW="1892160" imgH="457200" progId="Equation.DSMT4">
                  <p:embed/>
                </p:oleObj>
              </mc:Choice>
              <mc:Fallback>
                <p:oleObj name="Equation" r:id="rId11" imgW="1892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399" y="4699001"/>
                        <a:ext cx="3311181" cy="787399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897622"/>
              </p:ext>
            </p:extLst>
          </p:nvPr>
        </p:nvGraphicFramePr>
        <p:xfrm>
          <a:off x="2743201" y="6012677"/>
          <a:ext cx="3657600" cy="692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3" imgW="2019300" imgH="393700" progId="Equation.DSMT4">
                  <p:embed/>
                </p:oleObj>
              </mc:Choice>
              <mc:Fallback>
                <p:oleObj name="Equation" r:id="rId13" imgW="2019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6012677"/>
                        <a:ext cx="3657600" cy="69292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0" y="6096001"/>
            <a:ext cx="2743200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Energy operator</a:t>
            </a:r>
            <a:endParaRPr lang="en-US" sz="2800" b="1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69439"/>
              </p:ext>
            </p:extLst>
          </p:nvPr>
        </p:nvGraphicFramePr>
        <p:xfrm>
          <a:off x="6245225" y="3629025"/>
          <a:ext cx="24352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5" imgW="990360" imgH="203040" progId="Equation.DSMT4">
                  <p:embed/>
                </p:oleObj>
              </mc:Choice>
              <mc:Fallback>
                <p:oleObj name="Equation" r:id="rId15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3629025"/>
                        <a:ext cx="2435225" cy="4857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048403"/>
              </p:ext>
            </p:extLst>
          </p:nvPr>
        </p:nvGraphicFramePr>
        <p:xfrm>
          <a:off x="6400800" y="6096001"/>
          <a:ext cx="2730853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7" imgW="1206360" imgH="241200" progId="Equation.DSMT4">
                  <p:embed/>
                </p:oleObj>
              </mc:Choice>
              <mc:Fallback>
                <p:oleObj name="Equation" r:id="rId17" imgW="1206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096001"/>
                        <a:ext cx="2730853" cy="533399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355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2" grpId="0" animBg="1"/>
      <p:bldP spid="13" grpId="0"/>
      <p:bldP spid="14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find </a:t>
            </a:r>
            <a:r>
              <a:rPr lang="en-US" b="1" dirty="0">
                <a:solidFill>
                  <a:srgbClr val="002060"/>
                </a:solidFill>
                <a:latin typeface="Perpetua" pitchFamily="18" charset="0"/>
                <a:sym typeface="Symbol"/>
              </a:rPr>
              <a:t>(x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)?</a:t>
            </a:r>
            <a:endParaRPr lang="en-US" b="1" dirty="0">
              <a:solidFill>
                <a:srgbClr val="002060"/>
              </a:solidFill>
              <a:latin typeface="Perpetua" pitchFamily="18" charset="0"/>
              <a:sym typeface="Symbol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063329"/>
              </p:ext>
            </p:extLst>
          </p:nvPr>
        </p:nvGraphicFramePr>
        <p:xfrm>
          <a:off x="3023350" y="3429000"/>
          <a:ext cx="2920250" cy="83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422400" imgH="419100" progId="Equation.DSMT4">
                  <p:embed/>
                </p:oleObj>
              </mc:Choice>
              <mc:Fallback>
                <p:oleObj name="Equation" r:id="rId3" imgW="14224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350" y="3429000"/>
                        <a:ext cx="2920250" cy="835326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959012"/>
              </p:ext>
            </p:extLst>
          </p:nvPr>
        </p:nvGraphicFramePr>
        <p:xfrm>
          <a:off x="3563348" y="1828800"/>
          <a:ext cx="1999252" cy="37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850531" imgH="165028" progId="Equation.DSMT4">
                  <p:embed/>
                </p:oleObj>
              </mc:Choice>
              <mc:Fallback>
                <p:oleObj name="Equation" r:id="rId5" imgW="850531" imgH="1650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348" y="1828800"/>
                        <a:ext cx="1999252" cy="37659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9905" y="1752600"/>
            <a:ext cx="3358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Classical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38400"/>
            <a:ext cx="3698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Quantum Mechanical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366370"/>
              </p:ext>
            </p:extLst>
          </p:nvPr>
        </p:nvGraphicFramePr>
        <p:xfrm>
          <a:off x="3505200" y="2438400"/>
          <a:ext cx="2040123" cy="639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7" imgW="825142" imgH="266584" progId="Equation.DSMT4">
                  <p:embed/>
                </p:oleObj>
              </mc:Choice>
              <mc:Fallback>
                <p:oleObj name="Equation" r:id="rId7" imgW="825142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38400"/>
                        <a:ext cx="2040123" cy="639651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983008"/>
              </p:ext>
            </p:extLst>
          </p:nvPr>
        </p:nvGraphicFramePr>
        <p:xfrm>
          <a:off x="1144587" y="4495800"/>
          <a:ext cx="7161213" cy="1158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9" imgW="2514600" imgH="419100" progId="Equation.DSMT4">
                  <p:embed/>
                </p:oleObj>
              </mc:Choice>
              <mc:Fallback>
                <p:oleObj name="Equation" r:id="rId9" imgW="2514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4495800"/>
                        <a:ext cx="7161213" cy="115884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58674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  <a:latin typeface="Perpetua" pitchFamily="18" charset="0"/>
              </a:rPr>
              <a:t>Schrödinger’s Equation (1-D)</a:t>
            </a:r>
            <a:endParaRPr lang="en-US" sz="4400" b="1" dirty="0">
              <a:solidFill>
                <a:srgbClr val="00B050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6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 descr="E:\BTech\PH103\Beiser.jpg"/>
          <p:cNvPicPr>
            <a:picLocks noChangeAspect="1" noChangeArrowheads="1"/>
          </p:cNvPicPr>
          <p:nvPr/>
        </p:nvPicPr>
        <p:blipFill>
          <a:blip r:embed="rId2"/>
          <a:srcRect t="45581" b="20465"/>
          <a:stretch>
            <a:fillRect/>
          </a:stretch>
        </p:blipFill>
        <p:spPr bwMode="auto">
          <a:xfrm>
            <a:off x="1066800" y="1143000"/>
            <a:ext cx="6987307" cy="487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381000"/>
            <a:ext cx="5456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Perpetua" pitchFamily="18" charset="0"/>
              </a:rPr>
              <a:t>Ref. Arthur </a:t>
            </a:r>
            <a:r>
              <a:rPr lang="en-US" sz="4000" b="1" dirty="0" err="1" smtClean="0">
                <a:solidFill>
                  <a:srgbClr val="0070C0"/>
                </a:solidFill>
                <a:latin typeface="Perpetua" pitchFamily="18" charset="0"/>
              </a:rPr>
              <a:t>Beiser</a:t>
            </a:r>
            <a:r>
              <a:rPr lang="en-US" sz="4000" b="1" dirty="0" smtClean="0">
                <a:solidFill>
                  <a:srgbClr val="0070C0"/>
                </a:solidFill>
                <a:latin typeface="Perpetua" pitchFamily="18" charset="0"/>
              </a:rPr>
              <a:t>, P. 168</a:t>
            </a:r>
            <a:endParaRPr lang="en-US" sz="4000" b="1" dirty="0">
              <a:solidFill>
                <a:srgbClr val="0070C0"/>
              </a:solidFill>
              <a:latin typeface="Perpetua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6200" y="3886200"/>
            <a:ext cx="9372600" cy="1524000"/>
          </a:xfrm>
          <a:prstGeom prst="ellipse">
            <a:avLst/>
          </a:prstGeom>
          <a:solidFill>
            <a:srgbClr val="E7258B">
              <a:alpha val="40000"/>
            </a:srgbClr>
          </a:solidFill>
          <a:ln>
            <a:solidFill>
              <a:srgbClr val="239F70">
                <a:alpha val="4313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  <a:latin typeface="Perpetua" pitchFamily="18" charset="0"/>
              </a:rPr>
              <a:t>Practice problems</a:t>
            </a:r>
            <a:endParaRPr lang="en-US" sz="5400" b="1" dirty="0">
              <a:solidFill>
                <a:srgbClr val="00B0F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76600"/>
            <a:ext cx="8229600" cy="99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smtClean="0">
                <a:latin typeface="Perpetua" pitchFamily="18" charset="0"/>
              </a:rPr>
              <a:t>Application of Schrödinger equation on physical system</a:t>
            </a:r>
            <a:endParaRPr lang="en-US" sz="3600" b="1" dirty="0">
              <a:latin typeface="Perpet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838200"/>
            <a:ext cx="3868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TODAY’S PLAN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Step1:  Write down the Schrodinger Equation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Step2:   Solve it and get Wave function </a:t>
            </a:r>
            <a:r>
              <a:rPr lang="en-US" b="1" dirty="0">
                <a:solidFill>
                  <a:srgbClr val="0070C0"/>
                </a:solidFill>
                <a:latin typeface="Perpetua" pitchFamily="18" charset="0"/>
                <a:sym typeface="Symbol"/>
              </a:rPr>
              <a:t>(x</a:t>
            </a: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  <a:sym typeface="Symbol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Step3:   Normalize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254122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Once you get 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</a:t>
            </a:r>
            <a:r>
              <a:rPr lang="en-US" sz="2800" b="1" dirty="0">
                <a:solidFill>
                  <a:srgbClr val="002060"/>
                </a:solidFill>
                <a:latin typeface="Perpetua" pitchFamily="18" charset="0"/>
                <a:sym typeface="Symbol"/>
              </a:rPr>
              <a:t>(x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  <a:sym typeface="Symbol"/>
              </a:rPr>
              <a:t>), you get everything you want!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886200"/>
            <a:ext cx="10439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Step 4:  Depending on problem, Look for limits of Integration </a:t>
            </a: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any boundary conditions then, easily you can evaluate </a:t>
            </a:r>
          </a:p>
          <a:p>
            <a:endParaRPr lang="en-US" sz="2800" b="1" dirty="0" smtClean="0"/>
          </a:p>
          <a:p>
            <a:r>
              <a:rPr lang="en-US" sz="2400" b="1" dirty="0" smtClean="0"/>
              <a:t>Probability, Expectation Values,  Eigen Values for Energy, Momentum </a:t>
            </a:r>
          </a:p>
          <a:p>
            <a:pPr algn="ctr"/>
            <a:r>
              <a:rPr lang="en-US" sz="2400" b="1" dirty="0" err="1" smtClean="0"/>
              <a:t>Etc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 </a:t>
            </a:r>
            <a:r>
              <a:rPr lang="en-US" sz="3200" b="1" dirty="0" smtClean="0">
                <a:solidFill>
                  <a:srgbClr val="002060"/>
                </a:solidFill>
              </a:rPr>
              <a:t>ALMOST EVERYTHING!!!!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676400"/>
            <a:ext cx="43282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Perpetua" pitchFamily="18" charset="0"/>
              </a:rPr>
              <a:t>Free particle</a:t>
            </a:r>
            <a:endParaRPr lang="en-US" sz="6000" b="1" dirty="0">
              <a:solidFill>
                <a:srgbClr val="FF0000"/>
              </a:solidFill>
              <a:latin typeface="Perpet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40603"/>
            <a:ext cx="5898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Perpetua" pitchFamily="18" charset="0"/>
              </a:rPr>
              <a:t>Practice Problem no.1</a:t>
            </a:r>
            <a:endParaRPr lang="en-US" sz="4800" b="1" dirty="0">
              <a:solidFill>
                <a:srgbClr val="FF0000"/>
              </a:solidFill>
              <a:latin typeface="Perpetua" pitchFamily="18" charset="0"/>
            </a:endParaRPr>
          </a:p>
        </p:txBody>
      </p:sp>
      <p:pic>
        <p:nvPicPr>
          <p:cNvPr id="155652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51606">
            <a:off x="1793600" y="3317600"/>
            <a:ext cx="3571875" cy="3571875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 rot="2629993">
            <a:off x="6421258" y="3061875"/>
            <a:ext cx="1600200" cy="1143000"/>
          </a:xfrm>
          <a:prstGeom prst="wedgeEllipseCallout">
            <a:avLst>
              <a:gd name="adj1" fmla="val -62234"/>
              <a:gd name="adj2" fmla="val 218487"/>
            </a:avLst>
          </a:prstGeom>
          <a:solidFill>
            <a:srgbClr val="C0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Perpetua" pitchFamily="18" charset="0"/>
              </a:rPr>
              <a:t>I am free!!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Perpetua" pitchFamily="18" charset="0"/>
              </a:rPr>
              <a:t>free!!</a:t>
            </a:r>
            <a:endParaRPr lang="en-US" sz="2400" dirty="0">
              <a:solidFill>
                <a:schemeClr val="tx1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1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220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Perpetua" pitchFamily="18" charset="0"/>
              </a:rPr>
              <a:t>Consider a quantum mechanical free particle (Particle moving without any external potential) in 1-Dimension in +x direction towards right. </a:t>
            </a:r>
          </a:p>
          <a:p>
            <a:pPr marL="514350" indent="-514350">
              <a:buAutoNum type="alphaLcParenBoth"/>
            </a:pPr>
            <a:r>
              <a:rPr lang="en-US" sz="4000" dirty="0" smtClean="0">
                <a:latin typeface="Perpetua" pitchFamily="18" charset="0"/>
              </a:rPr>
              <a:t>Find the </a:t>
            </a:r>
            <a:r>
              <a:rPr lang="en-US" sz="4000" dirty="0" err="1" smtClean="0">
                <a:latin typeface="Perpetua" pitchFamily="18" charset="0"/>
              </a:rPr>
              <a:t>wavefunction</a:t>
            </a:r>
            <a:r>
              <a:rPr lang="en-US" sz="4000" dirty="0" smtClean="0">
                <a:latin typeface="Perpetua" pitchFamily="18" charset="0"/>
              </a:rPr>
              <a:t> of the free particle.</a:t>
            </a:r>
          </a:p>
          <a:p>
            <a:pPr marL="514350" indent="-514350">
              <a:buAutoNum type="alphaLcParenBoth"/>
            </a:pPr>
            <a:r>
              <a:rPr lang="en-US" sz="4000" dirty="0" smtClean="0">
                <a:latin typeface="Perpetua" pitchFamily="18" charset="0"/>
              </a:rPr>
              <a:t>Find the </a:t>
            </a:r>
            <a:r>
              <a:rPr lang="en-US" sz="4000" dirty="0" err="1" smtClean="0">
                <a:latin typeface="Perpetua" pitchFamily="18" charset="0"/>
              </a:rPr>
              <a:t>eigen</a:t>
            </a:r>
            <a:r>
              <a:rPr lang="en-US" sz="4000" dirty="0" smtClean="0">
                <a:latin typeface="Perpetua" pitchFamily="18" charset="0"/>
              </a:rPr>
              <a:t> value of the energy and momentum operator.</a:t>
            </a:r>
          </a:p>
          <a:p>
            <a:pPr marL="514350" indent="-514350">
              <a:buAutoNum type="alphaLcParenBoth"/>
            </a:pPr>
            <a:r>
              <a:rPr lang="en-US" sz="4000" dirty="0" smtClean="0">
                <a:latin typeface="Perpetua" pitchFamily="18" charset="0"/>
              </a:rPr>
              <a:t>What is your intuition about the </a:t>
            </a:r>
            <a:r>
              <a:rPr lang="en-US" sz="4000" dirty="0" err="1" smtClean="0">
                <a:latin typeface="Perpetua" pitchFamily="18" charset="0"/>
              </a:rPr>
              <a:t>uncertainity</a:t>
            </a:r>
            <a:r>
              <a:rPr lang="en-US" sz="4000" dirty="0" smtClean="0">
                <a:latin typeface="Perpetua" pitchFamily="18" charset="0"/>
              </a:rPr>
              <a:t> in position and momentum?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785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402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Quantum Physics - RECAP</vt:lpstr>
      <vt:lpstr>RECAP</vt:lpstr>
      <vt:lpstr>RECAP</vt:lpstr>
      <vt:lpstr>RECAP</vt:lpstr>
      <vt:lpstr>PowerPoint Presentation</vt:lpstr>
      <vt:lpstr>Practice problems</vt:lpstr>
      <vt:lpstr>How to Solve Problems?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Physics - RECAP</dc:title>
  <dc:creator>iitp</dc:creator>
  <cp:lastModifiedBy>iitp</cp:lastModifiedBy>
  <cp:revision>1</cp:revision>
  <dcterms:created xsi:type="dcterms:W3CDTF">2019-11-19T12:13:21Z</dcterms:created>
  <dcterms:modified xsi:type="dcterms:W3CDTF">2019-11-19T16:25:29Z</dcterms:modified>
</cp:coreProperties>
</file>