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9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0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8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2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B3F7A-EEB0-43CD-99F6-37BD564FAD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C5D3-8285-4EB5-9BC3-07190D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2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jpeg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/>
              <a:t>Fictitious Forces</a:t>
            </a:r>
            <a:br>
              <a:rPr lang="en-US" sz="5400" b="1" dirty="0"/>
            </a:br>
            <a:endParaRPr lang="en-US" sz="5400" dirty="0"/>
          </a:p>
        </p:txBody>
      </p:sp>
      <p:pic>
        <p:nvPicPr>
          <p:cNvPr id="4" name="Picture 3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743200"/>
            <a:ext cx="4343400" cy="2893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68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0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134436"/>
              </p:ext>
            </p:extLst>
          </p:nvPr>
        </p:nvGraphicFramePr>
        <p:xfrm>
          <a:off x="1905000" y="660400"/>
          <a:ext cx="48371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565400" imgH="495300" progId="Equation.DSMT4">
                  <p:embed/>
                </p:oleObj>
              </mc:Choice>
              <mc:Fallback>
                <p:oleObj name="Equation" r:id="rId3" imgW="25654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60400"/>
                        <a:ext cx="4837112" cy="939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5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6084"/>
              </p:ext>
            </p:extLst>
          </p:nvPr>
        </p:nvGraphicFramePr>
        <p:xfrm>
          <a:off x="3886200" y="1851025"/>
          <a:ext cx="1363663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723586" imgH="710891" progId="Equation.DSMT4">
                  <p:embed/>
                </p:oleObj>
              </mc:Choice>
              <mc:Fallback>
                <p:oleObj name="Equation" r:id="rId5" imgW="723586" imgH="7108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51025"/>
                        <a:ext cx="1363663" cy="1349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550" name="Object 6"/>
          <p:cNvGraphicFramePr>
            <a:graphicFrameLocks noChangeAspect="1"/>
          </p:cNvGraphicFramePr>
          <p:nvPr/>
        </p:nvGraphicFramePr>
        <p:xfrm>
          <a:off x="914400" y="3581400"/>
          <a:ext cx="6994526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3708400" imgH="495300" progId="Equation.DSMT4">
                  <p:embed/>
                </p:oleObj>
              </mc:Choice>
              <mc:Fallback>
                <p:oleObj name="Equation" r:id="rId7" imgW="37084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81400"/>
                        <a:ext cx="6994526" cy="939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551" name="Object 7"/>
          <p:cNvGraphicFramePr>
            <a:graphicFrameLocks noChangeAspect="1"/>
          </p:cNvGraphicFramePr>
          <p:nvPr/>
        </p:nvGraphicFramePr>
        <p:xfrm>
          <a:off x="609600" y="5105400"/>
          <a:ext cx="79533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4216400" imgH="482600" progId="Equation.DSMT4">
                  <p:embed/>
                </p:oleObj>
              </mc:Choice>
              <mc:Fallback>
                <p:oleObj name="Equation" r:id="rId9" imgW="42164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7953375" cy="9080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4873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Acceleration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635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87362"/>
          </a:xfrm>
        </p:spPr>
        <p:txBody>
          <a:bodyPr>
            <a:noAutofit/>
          </a:bodyPr>
          <a:lstStyle/>
          <a:p>
            <a:r>
              <a:rPr lang="en-US" b="1" dirty="0" smtClean="0"/>
              <a:t>Acceleration and Force in rotating frame</a:t>
            </a:r>
            <a:endParaRPr lang="en-US" b="1" dirty="0"/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1920875" y="2971800"/>
          <a:ext cx="55816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959100" imgH="431800" progId="Equation.DSMT4">
                  <p:embed/>
                </p:oleObj>
              </mc:Choice>
              <mc:Fallback>
                <p:oleObj name="Equation" r:id="rId3" imgW="2959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971800"/>
                        <a:ext cx="5581650" cy="819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1219200" y="4191000"/>
          <a:ext cx="704373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3733800" imgH="457200" progId="Equation.DSMT4">
                  <p:embed/>
                </p:oleObj>
              </mc:Choice>
              <mc:Fallback>
                <p:oleObj name="Equation" r:id="rId5" imgW="3733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7043738" cy="8667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332" name="Object 852"/>
          <p:cNvGraphicFramePr>
            <a:graphicFrameLocks noChangeAspect="1"/>
          </p:cNvGraphicFramePr>
          <p:nvPr/>
        </p:nvGraphicFramePr>
        <p:xfrm>
          <a:off x="1298575" y="1243013"/>
          <a:ext cx="691038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3670300" imgH="482600" progId="Equation.DSMT4">
                  <p:embed/>
                </p:oleObj>
              </mc:Choice>
              <mc:Fallback>
                <p:oleObj name="Equation" r:id="rId7" imgW="36703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243013"/>
                        <a:ext cx="6910388" cy="91281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9554" y="5463239"/>
            <a:ext cx="7801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Perpetua" pitchFamily="18" charset="0"/>
              </a:rPr>
              <a:t>Inertial frame: Non-Rotating frame</a:t>
            </a:r>
            <a:endParaRPr lang="en-US" sz="4000" b="1" dirty="0">
              <a:latin typeface="Perpet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6135469"/>
            <a:ext cx="7801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Perpetua" pitchFamily="18" charset="0"/>
              </a:rPr>
              <a:t>Non-Inertial frame: Rotating frame</a:t>
            </a:r>
            <a:endParaRPr lang="en-US" sz="4000" b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5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487362"/>
          </a:xfrm>
        </p:spPr>
        <p:txBody>
          <a:bodyPr>
            <a:noAutofit/>
          </a:bodyPr>
          <a:lstStyle/>
          <a:p>
            <a:r>
              <a:rPr lang="en-US" b="1" dirty="0" smtClean="0"/>
              <a:t>Force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530064" y="1367470"/>
            <a:ext cx="227853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8583" y="2496117"/>
            <a:ext cx="2678017" cy="1848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" y="1524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590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3539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2220913" y="685800"/>
          <a:ext cx="69230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3670300" imgH="457200" progId="Equation.DSMT4">
                  <p:embed/>
                </p:oleObj>
              </mc:Choice>
              <mc:Fallback>
                <p:oleObj name="Equation" r:id="rId3" imgW="3670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685800"/>
                        <a:ext cx="6923087" cy="8667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9514" name="Picture 10" descr="Earth Illustr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762000"/>
            <a:ext cx="1320089" cy="1352550"/>
          </a:xfrm>
          <a:prstGeom prst="rect">
            <a:avLst/>
          </a:prstGeom>
          <a:noFill/>
        </p:spPr>
      </p:pic>
      <p:graphicFrame>
        <p:nvGraphicFramePr>
          <p:cNvPr id="149515" name="Object 11"/>
          <p:cNvGraphicFramePr>
            <a:graphicFrameLocks noChangeAspect="1"/>
          </p:cNvGraphicFramePr>
          <p:nvPr/>
        </p:nvGraphicFramePr>
        <p:xfrm>
          <a:off x="1439863" y="3048000"/>
          <a:ext cx="69135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6" imgW="3670300" imgH="457200" progId="Equation.DSMT4">
                  <p:embed/>
                </p:oleObj>
              </mc:Choice>
              <mc:Fallback>
                <p:oleObj name="Equation" r:id="rId6" imgW="3670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048000"/>
                        <a:ext cx="6913562" cy="863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rot="16200000" flipH="1">
            <a:off x="6781800" y="2819400"/>
            <a:ext cx="1752600" cy="1295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2209800" y="3657600"/>
            <a:ext cx="18288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90600" y="4191000"/>
            <a:ext cx="177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Centrifugal force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4572000" y="3657600"/>
            <a:ext cx="12192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33800" y="4267200"/>
            <a:ext cx="143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Coriolis</a:t>
            </a:r>
            <a:r>
              <a:rPr lang="en-US" b="1" dirty="0" smtClean="0"/>
              <a:t> force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0" y="4254500"/>
            <a:ext cx="16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Azimuthal</a:t>
            </a:r>
            <a:r>
              <a:rPr lang="en-US" b="1" dirty="0" smtClean="0"/>
              <a:t> force</a:t>
            </a:r>
            <a:endParaRPr lang="en-US" b="1" dirty="0"/>
          </a:p>
        </p:txBody>
      </p:sp>
      <p:cxnSp>
        <p:nvCxnSpPr>
          <p:cNvPr id="43" name="Straight Arrow Connector 42"/>
          <p:cNvCxnSpPr/>
          <p:nvPr/>
        </p:nvCxnSpPr>
        <p:spPr>
          <a:xfrm rot="10800000" flipV="1">
            <a:off x="6553200" y="3733800"/>
            <a:ext cx="12192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 flipV="1">
            <a:off x="1875618" y="1905000"/>
            <a:ext cx="2010582" cy="5911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38600" y="2496117"/>
            <a:ext cx="2359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Earth in rotating frame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955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4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Accelerated Frame </a:t>
            </a:r>
            <a:r>
              <a:rPr lang="en-US" smtClean="0"/>
              <a:t>of Reference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750874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Newton’s laws hold only in inertial frames of reference. However, there are many</a:t>
            </a:r>
          </a:p>
          <a:p>
            <a:r>
              <a:rPr lang="en-US" b="1" dirty="0">
                <a:solidFill>
                  <a:srgbClr val="0070C0"/>
                </a:solidFill>
              </a:rPr>
              <a:t>non-inertial (that is, accelerated) frames of reference that we might reasonably want</a:t>
            </a:r>
          </a:p>
          <a:p>
            <a:r>
              <a:rPr lang="en-US" b="1" dirty="0">
                <a:solidFill>
                  <a:srgbClr val="0070C0"/>
                </a:solidFill>
              </a:rPr>
              <a:t>to study (such as elevators, merry-go-rounds, as so on). </a:t>
            </a:r>
            <a:r>
              <a:rPr lang="en-US" sz="2400" b="1" dirty="0">
                <a:solidFill>
                  <a:srgbClr val="FF0000"/>
                </a:solidFill>
              </a:rPr>
              <a:t>Is there any possible way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to modify Newton’s laws so that they hold in non-inertial frames, or do we have </a:t>
            </a:r>
            <a:r>
              <a:rPr lang="en-US" sz="2400" b="1" dirty="0" smtClean="0">
                <a:solidFill>
                  <a:srgbClr val="FF0000"/>
                </a:solidFill>
              </a:rPr>
              <a:t>to give </a:t>
            </a:r>
            <a:r>
              <a:rPr lang="en-US" sz="2400" b="1" dirty="0">
                <a:solidFill>
                  <a:srgbClr val="FF0000"/>
                </a:solidFill>
              </a:rPr>
              <a:t>up entirely on F = </a:t>
            </a:r>
            <a:r>
              <a:rPr lang="en-US" sz="2400" b="1" i="1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a?</a:t>
            </a:r>
          </a:p>
        </p:txBody>
      </p:sp>
      <p:graphicFrame>
        <p:nvGraphicFramePr>
          <p:cNvPr id="551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599726"/>
              </p:ext>
            </p:extLst>
          </p:nvPr>
        </p:nvGraphicFramePr>
        <p:xfrm>
          <a:off x="1752600" y="3657600"/>
          <a:ext cx="13382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710891" imgH="304668" progId="Equation.DSMT4">
                  <p:embed/>
                </p:oleObj>
              </mc:Choice>
              <mc:Fallback>
                <p:oleObj name="Equation" r:id="rId3" imgW="710891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1338263" cy="5762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1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105366"/>
              </p:ext>
            </p:extLst>
          </p:nvPr>
        </p:nvGraphicFramePr>
        <p:xfrm>
          <a:off x="5638800" y="3733800"/>
          <a:ext cx="15049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799753" imgH="304668" progId="Equation.DSMT4">
                  <p:embed/>
                </p:oleObj>
              </mc:Choice>
              <mc:Fallback>
                <p:oleObj name="Equation" r:id="rId5" imgW="799753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33800"/>
                        <a:ext cx="1504950" cy="5762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1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39198"/>
              </p:ext>
            </p:extLst>
          </p:nvPr>
        </p:nvGraphicFramePr>
        <p:xfrm>
          <a:off x="1544638" y="4800600"/>
          <a:ext cx="5956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3162300" imgH="457200" progId="Equation.DSMT4">
                  <p:embed/>
                </p:oleObj>
              </mc:Choice>
              <mc:Fallback>
                <p:oleObj name="Equation" r:id="rId7" imgW="3162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800600"/>
                        <a:ext cx="5956300" cy="863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33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209800"/>
            <a:ext cx="4878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Perpetua" pitchFamily="18" charset="0"/>
              </a:rPr>
              <a:t>Practice Problems</a:t>
            </a:r>
            <a:endParaRPr lang="en-US" sz="4800" b="1" dirty="0">
              <a:solidFill>
                <a:srgbClr val="7030A0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Consider a person standing motionless with respect to a carousel, a distance r from  the center. Let the carousel rotate in the X-Y plane with angular velocity </a:t>
            </a:r>
            <a:r>
              <a:rPr lang="en-US" sz="3200" b="1" dirty="0" smtClean="0">
                <a:sym typeface="Symbol"/>
              </a:rPr>
              <a:t></a:t>
            </a:r>
            <a:r>
              <a:rPr lang="en-US" sz="3200" dirty="0" smtClean="0">
                <a:sym typeface="Symbol"/>
              </a:rPr>
              <a:t>=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</a:t>
            </a:r>
            <a:r>
              <a:rPr lang="en-US" sz="3200" b="1" dirty="0" err="1" smtClean="0">
                <a:sym typeface="Symbol"/>
              </a:rPr>
              <a:t>e</a:t>
            </a:r>
            <a:r>
              <a:rPr lang="en-US" sz="3200" b="1" baseline="-25000" dirty="0" err="1" smtClean="0">
                <a:sym typeface="Symbol"/>
              </a:rPr>
              <a:t>z</a:t>
            </a:r>
            <a:r>
              <a:rPr lang="en-US" sz="3200" b="1" baseline="-25000" dirty="0" smtClean="0">
                <a:sym typeface="Symbol"/>
              </a:rPr>
              <a:t>. </a:t>
            </a:r>
            <a:r>
              <a:rPr lang="en-US" sz="3200" b="1" dirty="0" smtClean="0">
                <a:sym typeface="Symbol"/>
              </a:rPr>
              <a:t> </a:t>
            </a:r>
          </a:p>
          <a:p>
            <a:endParaRPr lang="en-US" sz="3200" b="1" dirty="0" smtClean="0">
              <a:sym typeface="Symbol"/>
            </a:endParaRPr>
          </a:p>
          <a:p>
            <a:pPr marL="342900" indent="-342900">
              <a:buFontTx/>
              <a:buAutoNum type="arabicParenBoth"/>
            </a:pPr>
            <a:r>
              <a:rPr lang="en-US" sz="3200" b="1" dirty="0" smtClean="0">
                <a:sym typeface="Symbol"/>
              </a:rPr>
              <a:t>What are the fictitious forces present?</a:t>
            </a:r>
          </a:p>
          <a:p>
            <a:pPr marL="342900" indent="-342900">
              <a:buAutoNum type="arabicParenBoth"/>
            </a:pPr>
            <a:r>
              <a:rPr lang="en-US" sz="3200" b="1" dirty="0" smtClean="0">
                <a:sym typeface="Symbol"/>
              </a:rPr>
              <a:t>What is the direction of centrifugal force?</a:t>
            </a:r>
          </a:p>
          <a:p>
            <a:pPr marL="342900" indent="-342900">
              <a:buAutoNum type="arabicParenBoth"/>
            </a:pPr>
            <a:r>
              <a:rPr lang="en-US" sz="3200" b="1" dirty="0" smtClean="0">
                <a:sym typeface="Symbol"/>
              </a:rPr>
              <a:t>What is the magnitude of the centrifugal force felt by the person?</a:t>
            </a:r>
          </a:p>
          <a:p>
            <a:pPr marL="342900" indent="-342900">
              <a:buAutoNum type="arabicParenBoth"/>
            </a:pPr>
            <a:endParaRPr lang="en-US" sz="3200" b="1" dirty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dirty="0" smtClean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dirty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dirty="0" smtClean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baseline="-25000" dirty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baseline="-25000" dirty="0" smtClean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baseline="-25000" dirty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baseline="-25000" dirty="0" smtClean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baseline="-25000" dirty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baseline="-25000" dirty="0" smtClean="0">
              <a:sym typeface="Symbol"/>
            </a:endParaRPr>
          </a:p>
          <a:p>
            <a:pPr marL="342900" indent="-342900">
              <a:buAutoNum type="arabicParenBoth"/>
            </a:pPr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3276600" y="5715000"/>
            <a:ext cx="2286000" cy="685800"/>
          </a:xfrm>
          <a:prstGeom prst="ellipse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835047" y="5555293"/>
            <a:ext cx="951978" cy="350729"/>
          </a:xfrm>
          <a:custGeom>
            <a:avLst/>
            <a:gdLst>
              <a:gd name="connsiteX0" fmla="*/ 951978 w 951978"/>
              <a:gd name="connsiteY0" fmla="*/ 350729 h 350729"/>
              <a:gd name="connsiteX1" fmla="*/ 814191 w 951978"/>
              <a:gd name="connsiteY1" fmla="*/ 212943 h 350729"/>
              <a:gd name="connsiteX2" fmla="*/ 638827 w 951978"/>
              <a:gd name="connsiteY2" fmla="*/ 100208 h 350729"/>
              <a:gd name="connsiteX3" fmla="*/ 450937 w 951978"/>
              <a:gd name="connsiteY3" fmla="*/ 50104 h 350729"/>
              <a:gd name="connsiteX4" fmla="*/ 0 w 951978"/>
              <a:gd name="connsiteY4" fmla="*/ 0 h 35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78" h="350729">
                <a:moveTo>
                  <a:pt x="951978" y="350729"/>
                </a:moveTo>
                <a:cubicBezTo>
                  <a:pt x="909180" y="302713"/>
                  <a:pt x="866383" y="254697"/>
                  <a:pt x="814191" y="212943"/>
                </a:cubicBezTo>
                <a:cubicBezTo>
                  <a:pt x="761999" y="171189"/>
                  <a:pt x="699369" y="127348"/>
                  <a:pt x="638827" y="100208"/>
                </a:cubicBezTo>
                <a:cubicBezTo>
                  <a:pt x="578285" y="73068"/>
                  <a:pt x="557408" y="66805"/>
                  <a:pt x="450937" y="50104"/>
                </a:cubicBezTo>
                <a:cubicBezTo>
                  <a:pt x="344466" y="33403"/>
                  <a:pt x="172233" y="16701"/>
                  <a:pt x="0" y="0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86400" y="5486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419600" y="5981700"/>
            <a:ext cx="1066800" cy="38100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5804770"/>
            <a:ext cx="312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3581400" y="5257800"/>
            <a:ext cx="16764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73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US" dirty="0" smtClean="0"/>
              <a:t>On a Carousel </a:t>
            </a:r>
            <a:endParaRPr lang="en-US" dirty="0"/>
          </a:p>
        </p:txBody>
      </p:sp>
      <p:graphicFrame>
        <p:nvGraphicFramePr>
          <p:cNvPr id="153601" name="Object 1"/>
          <p:cNvGraphicFramePr>
            <a:graphicFrameLocks noChangeAspect="1"/>
          </p:cNvGraphicFramePr>
          <p:nvPr/>
        </p:nvGraphicFramePr>
        <p:xfrm>
          <a:off x="5029200" y="2667000"/>
          <a:ext cx="35210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866900" imgH="330200" progId="Equation.DSMT4">
                  <p:embed/>
                </p:oleObj>
              </mc:Choice>
              <mc:Fallback>
                <p:oleObj name="Equation" r:id="rId3" imgW="18669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67000"/>
                        <a:ext cx="3521075" cy="62706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381000" y="5105400"/>
          <a:ext cx="24685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308100" imgH="330200" progId="Equation.DSMT4">
                  <p:embed/>
                </p:oleObj>
              </mc:Choice>
              <mc:Fallback>
                <p:oleObj name="Equation" r:id="rId5" imgW="1308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2468562" cy="627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648200" y="3657600"/>
            <a:ext cx="4495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radially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outwards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953000"/>
            <a:ext cx="4114800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person is not moving with respect to carousel, and if </a:t>
            </a:r>
            <a:r>
              <a:rPr lang="en-US" b="1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dirty="0" smtClean="0">
                <a:solidFill>
                  <a:schemeClr val="bg1"/>
                </a:solidFill>
              </a:rPr>
              <a:t> is constant, then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Centrifugal force is the only non-zero fictitious force.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4375" y="1702496"/>
            <a:ext cx="2286000" cy="685800"/>
          </a:xfrm>
          <a:prstGeom prst="ellipse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972822" y="1542789"/>
            <a:ext cx="951978" cy="350729"/>
          </a:xfrm>
          <a:custGeom>
            <a:avLst/>
            <a:gdLst>
              <a:gd name="connsiteX0" fmla="*/ 951978 w 951978"/>
              <a:gd name="connsiteY0" fmla="*/ 350729 h 350729"/>
              <a:gd name="connsiteX1" fmla="*/ 814191 w 951978"/>
              <a:gd name="connsiteY1" fmla="*/ 212943 h 350729"/>
              <a:gd name="connsiteX2" fmla="*/ 638827 w 951978"/>
              <a:gd name="connsiteY2" fmla="*/ 100208 h 350729"/>
              <a:gd name="connsiteX3" fmla="*/ 450937 w 951978"/>
              <a:gd name="connsiteY3" fmla="*/ 50104 h 350729"/>
              <a:gd name="connsiteX4" fmla="*/ 0 w 951978"/>
              <a:gd name="connsiteY4" fmla="*/ 0 h 35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78" h="350729">
                <a:moveTo>
                  <a:pt x="951978" y="350729"/>
                </a:moveTo>
                <a:cubicBezTo>
                  <a:pt x="909180" y="302713"/>
                  <a:pt x="866383" y="254697"/>
                  <a:pt x="814191" y="212943"/>
                </a:cubicBezTo>
                <a:cubicBezTo>
                  <a:pt x="761999" y="171189"/>
                  <a:pt x="699369" y="127348"/>
                  <a:pt x="638827" y="100208"/>
                </a:cubicBezTo>
                <a:cubicBezTo>
                  <a:pt x="578285" y="73068"/>
                  <a:pt x="557408" y="66805"/>
                  <a:pt x="450937" y="50104"/>
                </a:cubicBezTo>
                <a:cubicBezTo>
                  <a:pt x="344466" y="33403"/>
                  <a:pt x="172233" y="16701"/>
                  <a:pt x="0" y="0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557375" y="1969196"/>
            <a:ext cx="1066800" cy="38100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09775" y="1792266"/>
            <a:ext cx="312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5719175" y="1245296"/>
            <a:ext cx="16764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7375" y="2286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Symbol"/>
              </a:rPr>
              <a:t></a:t>
            </a:r>
            <a:endParaRPr lang="en-US" b="1" dirty="0"/>
          </a:p>
        </p:txBody>
      </p:sp>
      <p:pic>
        <p:nvPicPr>
          <p:cNvPr id="153892" name="Picture 292" descr="Related imag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7517" y="1676400"/>
            <a:ext cx="3801083" cy="2636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33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Plan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0310" y="2895600"/>
            <a:ext cx="4383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Rotating  frame of reference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03831" y="2049790"/>
            <a:ext cx="4907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Inertial and Non-Inertial frames</a:t>
            </a:r>
            <a:endParaRPr lang="en-US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733800"/>
            <a:ext cx="7620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Relating the Frames</a:t>
            </a:r>
            <a:endParaRPr lang="en-US" sz="3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4618038"/>
            <a:ext cx="7620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Fictitious Forces in rotating frame</a:t>
            </a:r>
            <a:endParaRPr lang="en-US" sz="32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0" y="5456238"/>
            <a:ext cx="7620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Practice Problems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9465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Rotating or Accelerating Frame of Reference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Newton’s laws hold only in </a:t>
            </a:r>
            <a:r>
              <a:rPr lang="en-US" b="1" u="sng" dirty="0">
                <a:solidFill>
                  <a:srgbClr val="0070C0"/>
                </a:solidFill>
              </a:rPr>
              <a:t>inertial frames of reference</a:t>
            </a:r>
            <a:r>
              <a:rPr lang="en-US" b="1" dirty="0">
                <a:solidFill>
                  <a:srgbClr val="0070C0"/>
                </a:solidFill>
              </a:rPr>
              <a:t>. However, there are many</a:t>
            </a:r>
          </a:p>
          <a:p>
            <a:r>
              <a:rPr lang="en-US" b="1" u="sng" dirty="0">
                <a:solidFill>
                  <a:srgbClr val="0070C0"/>
                </a:solidFill>
              </a:rPr>
              <a:t>non-inertial</a:t>
            </a:r>
            <a:r>
              <a:rPr lang="en-US" b="1" dirty="0">
                <a:solidFill>
                  <a:srgbClr val="0070C0"/>
                </a:solidFill>
              </a:rPr>
              <a:t> (that is, </a:t>
            </a:r>
            <a:r>
              <a:rPr lang="en-US" b="1" dirty="0" smtClean="0">
                <a:solidFill>
                  <a:srgbClr val="0070C0"/>
                </a:solidFill>
              </a:rPr>
              <a:t>accelerated or rotating)  </a:t>
            </a:r>
            <a:r>
              <a:rPr lang="en-US" b="1" dirty="0">
                <a:solidFill>
                  <a:srgbClr val="0070C0"/>
                </a:solidFill>
              </a:rPr>
              <a:t>frames of reference that we might reasonably </a:t>
            </a:r>
            <a:r>
              <a:rPr lang="en-US" b="1" dirty="0" smtClean="0">
                <a:solidFill>
                  <a:srgbClr val="0070C0"/>
                </a:solidFill>
              </a:rPr>
              <a:t>want to </a:t>
            </a:r>
            <a:r>
              <a:rPr lang="en-US" b="1" dirty="0">
                <a:solidFill>
                  <a:srgbClr val="0070C0"/>
                </a:solidFill>
              </a:rPr>
              <a:t>study (such as elevators, merry-go-rounds, as so on). 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Is </a:t>
            </a:r>
            <a:r>
              <a:rPr lang="en-US" b="1" dirty="0">
                <a:solidFill>
                  <a:srgbClr val="0070C0"/>
                </a:solidFill>
              </a:rPr>
              <a:t>there any possible </a:t>
            </a:r>
            <a:r>
              <a:rPr lang="en-US" b="1" dirty="0" smtClean="0">
                <a:solidFill>
                  <a:srgbClr val="0070C0"/>
                </a:solidFill>
              </a:rPr>
              <a:t>way to </a:t>
            </a:r>
            <a:r>
              <a:rPr lang="en-US" b="1" dirty="0">
                <a:solidFill>
                  <a:srgbClr val="0070C0"/>
                </a:solidFill>
              </a:rPr>
              <a:t>modify Newton’s laws so that they hold in non-inertial frames, or do we have </a:t>
            </a:r>
            <a:r>
              <a:rPr lang="en-US" b="1" dirty="0" smtClean="0">
                <a:solidFill>
                  <a:srgbClr val="0070C0"/>
                </a:solidFill>
              </a:rPr>
              <a:t>to give </a:t>
            </a:r>
            <a:r>
              <a:rPr lang="en-US" b="1" dirty="0">
                <a:solidFill>
                  <a:srgbClr val="0070C0"/>
                </a:solidFill>
              </a:rPr>
              <a:t>up entirely on F = </a:t>
            </a:r>
            <a:r>
              <a:rPr lang="en-US" b="1" i="1" dirty="0">
                <a:solidFill>
                  <a:srgbClr val="0070C0"/>
                </a:solidFill>
              </a:rPr>
              <a:t>m</a:t>
            </a:r>
            <a:r>
              <a:rPr lang="en-US" b="1" dirty="0">
                <a:solidFill>
                  <a:srgbClr val="0070C0"/>
                </a:solidFill>
              </a:rPr>
              <a:t>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9014" y="4953000"/>
            <a:ext cx="3881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Inertial frame: Non-Rotating frame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89014" y="5334000"/>
            <a:ext cx="3881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Non-Inertial frame: Rotating frame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4628" y="6096000"/>
            <a:ext cx="8606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 this chapter we consider effects in rotating frame only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27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DERIVATION OF FICTITIOUS FORCES IN ROTATING FRAME OF REFERENCE</a:t>
            </a:r>
            <a:endParaRPr lang="en-US" b="1" dirty="0"/>
          </a:p>
        </p:txBody>
      </p:sp>
      <p:sp>
        <p:nvSpPr>
          <p:cNvPr id="4" name="AutoShape 2" descr="https://upload.wikimedia.org/wikipedia/commons/b/b6/Corioliskraftanimation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53666" name="Picture 2" descr="Image result for Cartoon man throwing ball"/>
          <p:cNvPicPr>
            <a:picLocks noChangeAspect="1" noChangeArrowheads="1"/>
          </p:cNvPicPr>
          <p:nvPr/>
        </p:nvPicPr>
        <p:blipFill>
          <a:blip r:embed="rId2"/>
          <a:srcRect r="37582"/>
          <a:stretch>
            <a:fillRect/>
          </a:stretch>
        </p:blipFill>
        <p:spPr bwMode="auto">
          <a:xfrm>
            <a:off x="304800" y="2438400"/>
            <a:ext cx="1896520" cy="2667000"/>
          </a:xfrm>
          <a:prstGeom prst="rect">
            <a:avLst/>
          </a:prstGeom>
          <a:noFill/>
        </p:spPr>
      </p:pic>
      <p:pic>
        <p:nvPicPr>
          <p:cNvPr id="753668" name="Picture 4" descr="Image result for Cartoon man throwing ball"/>
          <p:cNvPicPr>
            <a:picLocks noChangeAspect="1" noChangeArrowheads="1"/>
          </p:cNvPicPr>
          <p:nvPr/>
        </p:nvPicPr>
        <p:blipFill>
          <a:blip r:embed="rId3"/>
          <a:srcRect l="26400"/>
          <a:stretch>
            <a:fillRect/>
          </a:stretch>
        </p:blipFill>
        <p:spPr bwMode="auto">
          <a:xfrm>
            <a:off x="6781800" y="2743200"/>
            <a:ext cx="2068151" cy="2051292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2209800" y="30480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3670" name="Picture 6" descr="blur adult and children play and run on the white playground at the top aerial view"/>
          <p:cNvPicPr>
            <a:picLocks noChangeAspect="1" noChangeArrowheads="1"/>
          </p:cNvPicPr>
          <p:nvPr/>
        </p:nvPicPr>
        <p:blipFill>
          <a:blip r:embed="rId4" cstate="print"/>
          <a:srcRect l="46000" t="34921" r="42000" b="44444"/>
          <a:stretch>
            <a:fillRect/>
          </a:stretch>
        </p:blipFill>
        <p:spPr bwMode="auto">
          <a:xfrm>
            <a:off x="1143000" y="5105400"/>
            <a:ext cx="722376" cy="782546"/>
          </a:xfrm>
          <a:prstGeom prst="rect">
            <a:avLst/>
          </a:prstGeom>
          <a:noFill/>
        </p:spPr>
      </p:pic>
      <p:pic>
        <p:nvPicPr>
          <p:cNvPr id="9" name="Picture 6" descr="blur adult and children play and run on the white playground at the top aerial view"/>
          <p:cNvPicPr>
            <a:picLocks noChangeAspect="1" noChangeArrowheads="1"/>
          </p:cNvPicPr>
          <p:nvPr/>
        </p:nvPicPr>
        <p:blipFill>
          <a:blip r:embed="rId4" cstate="print"/>
          <a:srcRect l="80000" t="44444" r="10000" b="31746"/>
          <a:stretch>
            <a:fillRect/>
          </a:stretch>
        </p:blipFill>
        <p:spPr bwMode="auto">
          <a:xfrm>
            <a:off x="7848600" y="5105400"/>
            <a:ext cx="601980" cy="902982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1905000" y="5257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4.56647E-6 L 0.48333 4.5664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0.6 4.8554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lur adult and children play and run on the white playground at the top aerial view"/>
          <p:cNvPicPr>
            <a:picLocks noChangeAspect="1" noChangeArrowheads="1"/>
          </p:cNvPicPr>
          <p:nvPr/>
        </p:nvPicPr>
        <p:blipFill>
          <a:blip r:embed="rId2" cstate="print"/>
          <a:srcRect l="46000" t="34921" r="42000" b="44444"/>
          <a:stretch>
            <a:fillRect/>
          </a:stretch>
        </p:blipFill>
        <p:spPr bwMode="auto">
          <a:xfrm>
            <a:off x="0" y="3200400"/>
            <a:ext cx="722376" cy="782546"/>
          </a:xfrm>
          <a:prstGeom prst="rect">
            <a:avLst/>
          </a:prstGeom>
          <a:noFill/>
        </p:spPr>
      </p:pic>
      <p:pic>
        <p:nvPicPr>
          <p:cNvPr id="5" name="Picture 6" descr="blur adult and children play and run on the white playground at the top aerial view"/>
          <p:cNvPicPr>
            <a:picLocks noChangeAspect="1" noChangeArrowheads="1"/>
          </p:cNvPicPr>
          <p:nvPr/>
        </p:nvPicPr>
        <p:blipFill>
          <a:blip r:embed="rId2" cstate="print"/>
          <a:srcRect l="80000" t="44444" r="10000" b="31746"/>
          <a:stretch>
            <a:fillRect/>
          </a:stretch>
        </p:blipFill>
        <p:spPr bwMode="auto">
          <a:xfrm>
            <a:off x="7703820" y="3135618"/>
            <a:ext cx="601980" cy="902982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85800" y="3276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3505200"/>
            <a:ext cx="63246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2578" name="Picture 2" descr="5. A merry-go-round at a playground spins children around in a circle of radius 1.8 m. The coefficient of friction between a"/>
          <p:cNvPicPr>
            <a:picLocks noChangeAspect="1" noChangeArrowheads="1"/>
          </p:cNvPicPr>
          <p:nvPr/>
        </p:nvPicPr>
        <p:blipFill>
          <a:blip r:embed="rId3"/>
          <a:srcRect l="12343" t="23542" r="65829" b="31390"/>
          <a:stretch>
            <a:fillRect/>
          </a:stretch>
        </p:blipFill>
        <p:spPr bwMode="auto">
          <a:xfrm rot="14291281">
            <a:off x="2472791" y="1477656"/>
            <a:ext cx="4228578" cy="4577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19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.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792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687493">
            <a:off x="553831" y="3294333"/>
            <a:ext cx="83248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45521">
            <a:off x="561975" y="3305175"/>
            <a:ext cx="83248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3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2947988"/>
            <a:ext cx="83248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990600" y="32004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2578" name="Picture 2" descr="5. A merry-go-round at a playground spins children around in a circle of radius 1.8 m. The coefficient of friction between a"/>
          <p:cNvPicPr>
            <a:picLocks noChangeAspect="1" noChangeArrowheads="1"/>
          </p:cNvPicPr>
          <p:nvPr/>
        </p:nvPicPr>
        <p:blipFill>
          <a:blip r:embed="rId3"/>
          <a:srcRect l="12343" t="23542" r="65829" b="31390"/>
          <a:stretch>
            <a:fillRect/>
          </a:stretch>
        </p:blipFill>
        <p:spPr bwMode="auto">
          <a:xfrm rot="14291281">
            <a:off x="3091634" y="2093952"/>
            <a:ext cx="2922504" cy="3163657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2438400" y="4495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90600" y="3200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47244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38400" y="4495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1" grpId="1" animBg="1"/>
      <p:bldP spid="1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546696" y="31358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79696" y="4050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870296" y="3288268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113733" y="3358173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063568" y="2494002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070866" y="2491179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3"/>
          <p:cNvGrpSpPr/>
          <p:nvPr/>
        </p:nvGrpSpPr>
        <p:grpSpPr>
          <a:xfrm rot="19989134">
            <a:off x="3962110" y="1494096"/>
            <a:ext cx="2362200" cy="2438400"/>
            <a:chOff x="3270096" y="2362200"/>
            <a:chExt cx="2362200" cy="2438400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3955896" y="3962400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Magnetic Disk 26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921421" y="151508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Lab frame Vs Body frame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152900" y="1181100"/>
            <a:ext cx="10668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971800" y="1066800"/>
            <a:ext cx="1905000" cy="1143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3400" y="5117068"/>
            <a:ext cx="840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Lab frame: Non-Rotating frame or Inertial Frame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3400" y="5816025"/>
            <a:ext cx="8619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Body frame: Rotating frame or Non-Inertial frame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1636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4873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Relating the Co-ordinates</a:t>
            </a:r>
            <a:endParaRPr lang="en-US" sz="32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79536" y="1367470"/>
            <a:ext cx="227853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08183" y="2496117"/>
            <a:ext cx="2678017" cy="1848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1524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590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23539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pSp>
        <p:nvGrpSpPr>
          <p:cNvPr id="3" name="Group 19"/>
          <p:cNvGrpSpPr/>
          <p:nvPr/>
        </p:nvGrpSpPr>
        <p:grpSpPr>
          <a:xfrm rot="19251055">
            <a:off x="29594" y="-71306"/>
            <a:ext cx="3113323" cy="2957673"/>
            <a:chOff x="1311174" y="-202079"/>
            <a:chExt cx="3113323" cy="2957673"/>
          </a:xfrm>
        </p:grpSpPr>
        <p:cxnSp>
          <p:nvCxnSpPr>
            <p:cNvPr id="13" name="Straight Arrow Connector 12"/>
            <p:cNvCxnSpPr/>
            <p:nvPr/>
          </p:nvCxnSpPr>
          <p:spPr>
            <a:xfrm rot="18548945" flipV="1">
              <a:off x="1135150" y="279761"/>
              <a:ext cx="1582925" cy="123087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2348945" flipV="1">
              <a:off x="2201263" y="1022359"/>
              <a:ext cx="2136807" cy="1733235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026313" y="-202079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40445" y="1908155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17241" y="1926809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1905000" y="762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4"/>
          </p:cNvCxnSpPr>
          <p:nvPr/>
        </p:nvCxnSpPr>
        <p:spPr>
          <a:xfrm rot="5400000" flipH="1" flipV="1">
            <a:off x="838200" y="1295400"/>
            <a:ext cx="1524000" cy="7620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1447800" y="1295400"/>
          <a:ext cx="2063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26780" imgH="164814" progId="Equation.DSMT4">
                  <p:embed/>
                </p:oleObj>
              </mc:Choice>
              <mc:Fallback>
                <p:oleObj name="Equation" r:id="rId3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95400"/>
                        <a:ext cx="206375" cy="2698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408125"/>
              </p:ext>
            </p:extLst>
          </p:nvPr>
        </p:nvGraphicFramePr>
        <p:xfrm>
          <a:off x="5608638" y="4643437"/>
          <a:ext cx="284956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511300" imgH="444500" progId="Equation.DSMT4">
                  <p:embed/>
                </p:oleObj>
              </mc:Choice>
              <mc:Fallback>
                <p:oleObj name="Equation" r:id="rId5" imgW="15113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4643437"/>
                        <a:ext cx="2849562" cy="8429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8874" name="Object 10"/>
          <p:cNvGraphicFramePr>
            <a:graphicFrameLocks noChangeAspect="1"/>
          </p:cNvGraphicFramePr>
          <p:nvPr/>
        </p:nvGraphicFramePr>
        <p:xfrm>
          <a:off x="4572000" y="1676400"/>
          <a:ext cx="3508409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1320227" imgH="203112" progId="Equation.DSMT4">
                  <p:embed/>
                </p:oleObj>
              </mc:Choice>
              <mc:Fallback>
                <p:oleObj name="Equation" r:id="rId7" imgW="132022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76400"/>
                        <a:ext cx="3508409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371600" y="3124200"/>
            <a:ext cx="3097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frame: Non-Rotating frame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2514600" y="2514600"/>
            <a:ext cx="10668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1600" y="3505200"/>
            <a:ext cx="277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Body frame: Rotating frame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228600" y="2286000"/>
            <a:ext cx="1905000" cy="990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561" y="4876800"/>
            <a:ext cx="5375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Velocity as observed in Non-Rotating frame/Lab frame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247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What will be the acceleration in Non-Rotating frame?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2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21" grpId="0" animBg="1"/>
      <p:bldP spid="24" grpId="0"/>
      <p:bldP spid="27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4873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Acceleration </a:t>
            </a:r>
            <a:endParaRPr lang="en-US" sz="4000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485606" y="1524000"/>
            <a:ext cx="794" cy="609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8311" name="Object 8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12071"/>
              </p:ext>
            </p:extLst>
          </p:nvPr>
        </p:nvGraphicFramePr>
        <p:xfrm>
          <a:off x="4321111" y="685800"/>
          <a:ext cx="284956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511300" imgH="444500" progId="Equation.DSMT4">
                  <p:embed/>
                </p:oleObj>
              </mc:Choice>
              <mc:Fallback>
                <p:oleObj name="Equation" r:id="rId3" imgW="15113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11" y="685800"/>
                        <a:ext cx="2849562" cy="8429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 rot="5400000" flipH="1" flipV="1">
            <a:off x="79536" y="1367470"/>
            <a:ext cx="227853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208183" y="2496117"/>
            <a:ext cx="2678017" cy="1848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5800" y="1524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0" y="2590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" y="23539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pSp>
        <p:nvGrpSpPr>
          <p:cNvPr id="53" name="Group 19"/>
          <p:cNvGrpSpPr/>
          <p:nvPr/>
        </p:nvGrpSpPr>
        <p:grpSpPr>
          <a:xfrm rot="19251055">
            <a:off x="29594" y="-71306"/>
            <a:ext cx="3113323" cy="2957673"/>
            <a:chOff x="1311174" y="-202079"/>
            <a:chExt cx="3113323" cy="2957673"/>
          </a:xfrm>
        </p:grpSpPr>
        <p:cxnSp>
          <p:nvCxnSpPr>
            <p:cNvPr id="54" name="Straight Arrow Connector 53"/>
            <p:cNvCxnSpPr/>
            <p:nvPr/>
          </p:nvCxnSpPr>
          <p:spPr>
            <a:xfrm rot="18548945" flipV="1">
              <a:off x="1135150" y="279761"/>
              <a:ext cx="1582925" cy="123087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2348945" flipV="1">
              <a:off x="2201263" y="1022359"/>
              <a:ext cx="2136807" cy="1733235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026313" y="-202079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baseline="-25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140445" y="1908155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17241" y="1926809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1905000" y="762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endCxn id="59" idx="4"/>
          </p:cNvCxnSpPr>
          <p:nvPr/>
        </p:nvCxnSpPr>
        <p:spPr>
          <a:xfrm rot="5400000" flipH="1" flipV="1">
            <a:off x="838200" y="1295400"/>
            <a:ext cx="1524000" cy="7620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1447800" y="1295400"/>
          <a:ext cx="2063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95400"/>
                        <a:ext cx="206375" cy="2698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313" name="Object 8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13575"/>
              </p:ext>
            </p:extLst>
          </p:nvPr>
        </p:nvGraphicFramePr>
        <p:xfrm>
          <a:off x="4648200" y="2133600"/>
          <a:ext cx="16764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888614" imgH="444307" progId="Equation.DSMT4">
                  <p:embed/>
                </p:oleObj>
              </mc:Choice>
              <mc:Fallback>
                <p:oleObj name="Equation" r:id="rId7" imgW="888614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33600"/>
                        <a:ext cx="1676400" cy="8445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314" name="Object 8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826824"/>
              </p:ext>
            </p:extLst>
          </p:nvPr>
        </p:nvGraphicFramePr>
        <p:xfrm>
          <a:off x="4267200" y="3556000"/>
          <a:ext cx="28495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1511300" imgH="495300" progId="Equation.DSMT4">
                  <p:embed/>
                </p:oleObj>
              </mc:Choice>
              <mc:Fallback>
                <p:oleObj name="Equation" r:id="rId9" imgW="15113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56000"/>
                        <a:ext cx="2849563" cy="939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486400" y="2971800"/>
            <a:ext cx="1" cy="609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8315" name="Object 8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43644"/>
              </p:ext>
            </p:extLst>
          </p:nvPr>
        </p:nvGraphicFramePr>
        <p:xfrm>
          <a:off x="2760663" y="5405437"/>
          <a:ext cx="28019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1" imgW="1485255" imgH="444307" progId="Equation.DSMT4">
                  <p:embed/>
                </p:oleObj>
              </mc:Choice>
              <mc:Fallback>
                <p:oleObj name="Equation" r:id="rId11" imgW="1485255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5405437"/>
                        <a:ext cx="2801937" cy="8429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6781800" y="4419600"/>
            <a:ext cx="6096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8316" name="Object 8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458980"/>
              </p:ext>
            </p:extLst>
          </p:nvPr>
        </p:nvGraphicFramePr>
        <p:xfrm>
          <a:off x="6165850" y="5308600"/>
          <a:ext cx="28257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3" imgW="1497950" imgH="495085" progId="Equation.DSMT4">
                  <p:embed/>
                </p:oleObj>
              </mc:Choice>
              <mc:Fallback>
                <p:oleObj name="Equation" r:id="rId13" imgW="1497950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5308600"/>
                        <a:ext cx="2825750" cy="939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flipH="1">
            <a:off x="4648200" y="4419600"/>
            <a:ext cx="838202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9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407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Fictitious Forces </vt:lpstr>
      <vt:lpstr>Plan</vt:lpstr>
      <vt:lpstr>Rotating or Accelerating Frame of Reference</vt:lpstr>
      <vt:lpstr>DERIVATION OF FICTITIOUS FORCES IN ROTATING FRAME OF REFERENCE</vt:lpstr>
      <vt:lpstr>PowerPoint Presentation</vt:lpstr>
      <vt:lpstr>PowerPoint Presentation</vt:lpstr>
      <vt:lpstr>Lab frame Vs Body frame</vt:lpstr>
      <vt:lpstr>Relating the Co-ordinates</vt:lpstr>
      <vt:lpstr>Acceleration </vt:lpstr>
      <vt:lpstr>Acceleration </vt:lpstr>
      <vt:lpstr>Acceleration and Force in rotating frame</vt:lpstr>
      <vt:lpstr>Force</vt:lpstr>
      <vt:lpstr>Accelerated Frame of Reference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Fictitious Forces</dc:title>
  <dc:creator>iitp</dc:creator>
  <cp:lastModifiedBy>iitp</cp:lastModifiedBy>
  <cp:revision>2</cp:revision>
  <dcterms:created xsi:type="dcterms:W3CDTF">2019-10-21T14:38:21Z</dcterms:created>
  <dcterms:modified xsi:type="dcterms:W3CDTF">2019-10-28T15:34:17Z</dcterms:modified>
</cp:coreProperties>
</file>