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98" r:id="rId2"/>
    <p:sldId id="417" r:id="rId3"/>
    <p:sldId id="424" r:id="rId4"/>
    <p:sldId id="421" r:id="rId5"/>
    <p:sldId id="423" r:id="rId6"/>
    <p:sldId id="375" r:id="rId7"/>
    <p:sldId id="376" r:id="rId8"/>
    <p:sldId id="377" r:id="rId9"/>
    <p:sldId id="399" r:id="rId10"/>
    <p:sldId id="378" r:id="rId11"/>
    <p:sldId id="425" r:id="rId12"/>
    <p:sldId id="415" r:id="rId13"/>
    <p:sldId id="416" r:id="rId14"/>
    <p:sldId id="400" r:id="rId15"/>
    <p:sldId id="401" r:id="rId16"/>
    <p:sldId id="402" r:id="rId17"/>
    <p:sldId id="403" r:id="rId18"/>
    <p:sldId id="404" r:id="rId19"/>
    <p:sldId id="412" r:id="rId20"/>
    <p:sldId id="406" r:id="rId21"/>
    <p:sldId id="407" r:id="rId22"/>
    <p:sldId id="408" r:id="rId23"/>
    <p:sldId id="409" r:id="rId24"/>
    <p:sldId id="410" r:id="rId25"/>
    <p:sldId id="41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6743A"/>
    <a:srgbClr val="C78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e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24.wmf"/><Relationship Id="rId1" Type="http://schemas.openxmlformats.org/officeDocument/2006/relationships/image" Target="../media/image44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image" Target="../media/image13.wmf"/><Relationship Id="rId1" Type="http://schemas.openxmlformats.org/officeDocument/2006/relationships/image" Target="../media/image5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15.wmf"/><Relationship Id="rId9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84C2E-0439-4EA5-AA7C-A8CF1C0DC140}" type="datetimeFigureOut">
              <a:rPr lang="en-IN" smtClean="0"/>
              <a:t>01-05-2022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0741F-488E-45CF-A760-B3A9BA89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26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94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72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8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13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718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01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01-05-2022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418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01-05-2022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53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01-05-2022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32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20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2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BAB13-8C11-4BFF-9530-1884EEB3E58D}" type="datetimeFigureOut">
              <a:rPr lang="en-IN" smtClean="0"/>
              <a:t>01-05-2022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4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17.wmf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png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6.png"/><Relationship Id="rId15" Type="http://schemas.openxmlformats.org/officeDocument/2006/relationships/image" Target="../media/image8.wmf"/><Relationship Id="rId23" Type="http://schemas.openxmlformats.org/officeDocument/2006/relationships/image" Target="../media/image11.e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16.wmf"/><Relationship Id="rId4" Type="http://schemas.openxmlformats.org/officeDocument/2006/relationships/image" Target="../media/image5.wmf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4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43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5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984" y="1371601"/>
            <a:ext cx="8229600" cy="1143000"/>
          </a:xfrm>
        </p:spPr>
        <p:txBody>
          <a:bodyPr/>
          <a:lstStyle/>
          <a:p>
            <a:r>
              <a:rPr lang="en-US" dirty="0"/>
              <a:t>RIGID BODY IN MOTION</a:t>
            </a:r>
          </a:p>
        </p:txBody>
      </p:sp>
      <p:pic>
        <p:nvPicPr>
          <p:cNvPr id="70658" name="Picture 2" descr="Related 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6984" y="2259298"/>
            <a:ext cx="6096000" cy="342900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69718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1610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Step2: How to find diagonalized MI matrix??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8315" y="952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Following </a:t>
            </a:r>
            <a:r>
              <a:rPr lang="en-US" sz="3600" b="1" dirty="0" err="1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Diagonalization</a:t>
            </a:r>
            <a:r>
              <a:rPr lang="en-US" sz="36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Theorem, </a:t>
            </a:r>
          </a:p>
        </p:txBody>
      </p:sp>
      <p:graphicFrame>
        <p:nvGraphicFramePr>
          <p:cNvPr id="281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986388"/>
              </p:ext>
            </p:extLst>
          </p:nvPr>
        </p:nvGraphicFramePr>
        <p:xfrm>
          <a:off x="378620" y="1995507"/>
          <a:ext cx="2971800" cy="183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5" name="Equation" r:id="rId3" imgW="1155700" imgH="711200" progId="Equation.DSMT4">
                  <p:embed/>
                </p:oleObj>
              </mc:Choice>
              <mc:Fallback>
                <p:oleObj name="Equation" r:id="rId3" imgW="1155700" imgH="711200" progId="Equation.DSMT4">
                  <p:embed/>
                  <p:pic>
                    <p:nvPicPr>
                      <p:cNvPr id="281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20" y="1995507"/>
                        <a:ext cx="2971800" cy="18303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326342" y="4507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(Will be taught in MA102)</a:t>
            </a:r>
          </a:p>
        </p:txBody>
      </p:sp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6342" y="5449844"/>
            <a:ext cx="7973546" cy="140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133600" y="6511635"/>
            <a:ext cx="5437890" cy="34636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0" y="6206836"/>
            <a:ext cx="990600" cy="34636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94195" y="2107168"/>
            <a:ext cx="4419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Perpetua" pitchFamily="18" charset="0"/>
              </a:rPr>
              <a:t>Diagonalization</a:t>
            </a:r>
            <a:r>
              <a:rPr lang="en-US" sz="2400" b="1" dirty="0">
                <a:latin typeface="Perpetua" pitchFamily="18" charset="0"/>
              </a:rPr>
              <a:t> ensures the rotation axis is along the coordinate axis (Principal axis)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89929" y="4023888"/>
            <a:ext cx="5983941" cy="564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Diagonalization Theorem </a:t>
            </a:r>
            <a:r>
              <a:rPr lang="en-US" dirty="0"/>
              <a:t>in mathematics rotates the co-ordinate axis to the axis where L and </a:t>
            </a:r>
            <a:r>
              <a:rPr lang="el-GR" b="1" dirty="0"/>
              <a:t>ω</a:t>
            </a:r>
            <a:r>
              <a:rPr lang="en-US" b="1" dirty="0"/>
              <a:t> </a:t>
            </a:r>
            <a:r>
              <a:rPr lang="en-US" dirty="0"/>
              <a:t>are parallel </a:t>
            </a:r>
          </a:p>
        </p:txBody>
      </p:sp>
    </p:spTree>
    <p:extLst>
      <p:ext uri="{BB962C8B-B14F-4D97-AF65-F5344CB8AC3E}">
        <p14:creationId xmlns:p14="http://schemas.microsoft.com/office/powerpoint/2010/main" val="4944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44B1-7BF7-46E9-9D17-0468CBDF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AD693-9356-4477-A121-BA98D37CB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68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2557" y="-72194"/>
            <a:ext cx="648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Comparison with Square Laminar Problem</a:t>
            </a:r>
            <a:endParaRPr lang="en-IN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502" y="1124969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Step1: </a:t>
            </a:r>
            <a:endParaRPr lang="en-IN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495696" y="953456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       Find the axis of rotation where </a:t>
            </a:r>
            <a:r>
              <a:rPr lang="en-US" sz="16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L</a:t>
            </a:r>
            <a:r>
              <a:rPr lang="en-US" sz="16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and </a:t>
            </a:r>
            <a:r>
              <a:rPr lang="en-US" sz="16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</a:t>
            </a:r>
            <a:r>
              <a:rPr lang="en-US" sz="16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are parallel.</a:t>
            </a:r>
            <a:endParaRPr lang="en-US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4852" y="742713"/>
            <a:ext cx="2123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an </a:t>
            </a:r>
            <a:r>
              <a:rPr lang="en-US" dirty="0" err="1"/>
              <a:t>Aribitary</a:t>
            </a:r>
            <a:r>
              <a:rPr lang="en-US" dirty="0"/>
              <a:t> [I]</a:t>
            </a:r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71362" y="326571"/>
            <a:ext cx="77110" cy="635889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73333" y="457641"/>
            <a:ext cx="24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Square Laminar Problem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36329" y="1679348"/>
            <a:ext cx="223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Impose the condition </a:t>
            </a:r>
            <a:endParaRPr lang="en-IN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32087"/>
              </p:ext>
            </p:extLst>
          </p:nvPr>
        </p:nvGraphicFramePr>
        <p:xfrm>
          <a:off x="2322557" y="1679348"/>
          <a:ext cx="12382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5" name="Equation" r:id="rId3" imgW="1863794" imgH="593371" progId="Equation.DSMT4">
                  <p:embed/>
                </p:oleObj>
              </mc:Choice>
              <mc:Fallback>
                <p:oleObj name="Equation" r:id="rId3" imgW="1863794" imgH="593371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57" y="1679348"/>
                        <a:ext cx="1238250" cy="392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0865" y="1575283"/>
            <a:ext cx="1695309" cy="139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2516" y="1701832"/>
            <a:ext cx="3631958" cy="1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10653589" y="1704273"/>
            <a:ext cx="1563394" cy="1576103"/>
            <a:chOff x="1676308" y="70434"/>
            <a:chExt cx="4648292" cy="4653966"/>
          </a:xfrm>
        </p:grpSpPr>
        <p:grpSp>
          <p:nvGrpSpPr>
            <p:cNvPr id="17" name="Group 16"/>
            <p:cNvGrpSpPr/>
            <p:nvPr/>
          </p:nvGrpSpPr>
          <p:grpSpPr>
            <a:xfrm>
              <a:off x="1676308" y="70434"/>
              <a:ext cx="4648292" cy="3968166"/>
              <a:chOff x="-914400" y="1518234"/>
              <a:chExt cx="4648292" cy="3968166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rot="5400000" flipH="1" flipV="1">
                <a:off x="-458244" y="2895600"/>
                <a:ext cx="2133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608556" y="3886200"/>
                <a:ext cx="3125244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 flipH="1">
                <a:off x="595822" y="1518234"/>
                <a:ext cx="369804" cy="109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429000" y="3962400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-927323" y="3950271"/>
                <a:ext cx="1549052" cy="15232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Parallelogram 25"/>
              <p:cNvSpPr/>
              <p:nvPr/>
            </p:nvSpPr>
            <p:spPr>
              <a:xfrm rot="21425560">
                <a:off x="-732240" y="3971456"/>
                <a:ext cx="3393780" cy="1259649"/>
              </a:xfrm>
              <a:prstGeom prst="parallelogram">
                <a:avLst>
                  <a:gd name="adj" fmla="val 105646"/>
                </a:avLst>
              </a:prstGeom>
              <a:solidFill>
                <a:schemeClr val="accent6">
                  <a:lumMod val="75000"/>
                  <a:alpha val="2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 rot="16200000" flipH="1">
              <a:off x="2781300" y="2933700"/>
              <a:ext cx="22098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4026074" y="4038601"/>
              <a:ext cx="446762" cy="323589"/>
            </a:xfrm>
            <a:custGeom>
              <a:avLst/>
              <a:gdLst>
                <a:gd name="connsiteX0" fmla="*/ 446762 w 446762"/>
                <a:gd name="connsiteY0" fmla="*/ 73068 h 323589"/>
                <a:gd name="connsiteX1" fmla="*/ 346553 w 446762"/>
                <a:gd name="connsiteY1" fmla="*/ 10438 h 323589"/>
                <a:gd name="connsiteX2" fmla="*/ 45929 w 446762"/>
                <a:gd name="connsiteY2" fmla="*/ 135699 h 323589"/>
                <a:gd name="connsiteX3" fmla="*/ 70981 w 446762"/>
                <a:gd name="connsiteY3" fmla="*/ 323589 h 323589"/>
                <a:gd name="connsiteX4" fmla="*/ 70981 w 446762"/>
                <a:gd name="connsiteY4" fmla="*/ 323589 h 3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62" h="323589">
                  <a:moveTo>
                    <a:pt x="446762" y="73068"/>
                  </a:moveTo>
                  <a:cubicBezTo>
                    <a:pt x="430060" y="36534"/>
                    <a:pt x="413358" y="0"/>
                    <a:pt x="346553" y="10438"/>
                  </a:cubicBezTo>
                  <a:cubicBezTo>
                    <a:pt x="279748" y="20876"/>
                    <a:pt x="91858" y="83507"/>
                    <a:pt x="45929" y="135699"/>
                  </a:cubicBezTo>
                  <a:cubicBezTo>
                    <a:pt x="0" y="187891"/>
                    <a:pt x="70981" y="323589"/>
                    <a:pt x="70981" y="323589"/>
                  </a:cubicBezTo>
                  <a:lnTo>
                    <a:pt x="70981" y="323589"/>
                  </a:lnTo>
                </a:path>
              </a:pathLst>
            </a:custGeom>
            <a:ln w="539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33436" y="38100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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448749" y="2848579"/>
            <a:ext cx="15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7"/>
          <a:srcRect l="9023" t="15953" r="52835" b="26519"/>
          <a:stretch/>
        </p:blipFill>
        <p:spPr bwMode="auto">
          <a:xfrm>
            <a:off x="8070984" y="835783"/>
            <a:ext cx="2083168" cy="88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288516"/>
              </p:ext>
            </p:extLst>
          </p:nvPr>
        </p:nvGraphicFramePr>
        <p:xfrm>
          <a:off x="6866644" y="2832332"/>
          <a:ext cx="1014369" cy="65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6" name="Equation" r:id="rId8" imgW="1041120" imgH="685800" progId="Equation.DSMT4">
                  <p:embed/>
                </p:oleObj>
              </mc:Choice>
              <mc:Fallback>
                <p:oleObj name="Equation" r:id="rId8" imgW="1041120" imgH="685800" progId="Equation.DSMT4">
                  <p:embed/>
                  <p:pic>
                    <p:nvPicPr>
                      <p:cNvPr id="297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644" y="2832332"/>
                        <a:ext cx="1014369" cy="652376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355839"/>
              </p:ext>
            </p:extLst>
          </p:nvPr>
        </p:nvGraphicFramePr>
        <p:xfrm>
          <a:off x="8484099" y="2660818"/>
          <a:ext cx="931628" cy="102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7" name="Equation" r:id="rId10" imgW="1180800" imgH="1295280" progId="Equation.DSMT4">
                  <p:embed/>
                </p:oleObj>
              </mc:Choice>
              <mc:Fallback>
                <p:oleObj name="Equation" r:id="rId10" imgW="1180800" imgH="12952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84099" y="2660818"/>
                        <a:ext cx="931628" cy="102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405645"/>
              </p:ext>
            </p:extLst>
          </p:nvPr>
        </p:nvGraphicFramePr>
        <p:xfrm>
          <a:off x="1814576" y="2334609"/>
          <a:ext cx="1320510" cy="30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8" name="Equation" r:id="rId12" imgW="1091880" imgH="253800" progId="Equation.DSMT4">
                  <p:embed/>
                </p:oleObj>
              </mc:Choice>
              <mc:Fallback>
                <p:oleObj name="Equation" r:id="rId12" imgW="1091880" imgH="253800" progId="Equation.DSMT4">
                  <p:embed/>
                  <p:pic>
                    <p:nvPicPr>
                      <p:cNvPr id="275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76" y="2334609"/>
                        <a:ext cx="1320510" cy="30217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451897"/>
              </p:ext>
            </p:extLst>
          </p:nvPr>
        </p:nvGraphicFramePr>
        <p:xfrm>
          <a:off x="36329" y="2779895"/>
          <a:ext cx="2597054" cy="861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9" name="Equation" r:id="rId14" imgW="2222500" imgH="736600" progId="Equation.DSMT4">
                  <p:embed/>
                </p:oleObj>
              </mc:Choice>
              <mc:Fallback>
                <p:oleObj name="Equation" r:id="rId14" imgW="2222500" imgH="736600" progId="Equation.DSMT4">
                  <p:embed/>
                  <p:pic>
                    <p:nvPicPr>
                      <p:cNvPr id="276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9" y="2779895"/>
                        <a:ext cx="2597054" cy="861064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757804"/>
              </p:ext>
            </p:extLst>
          </p:nvPr>
        </p:nvGraphicFramePr>
        <p:xfrm>
          <a:off x="3016979" y="2821573"/>
          <a:ext cx="2076860" cy="86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0" name="Equation" r:id="rId16" imgW="1778000" imgH="736600" progId="Equation.DSMT4">
                  <p:embed/>
                </p:oleObj>
              </mc:Choice>
              <mc:Fallback>
                <p:oleObj name="Equation" r:id="rId16" imgW="1778000" imgH="736600" progId="Equation.DSMT4">
                  <p:embed/>
                  <p:pic>
                    <p:nvPicPr>
                      <p:cNvPr id="277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979" y="2821573"/>
                        <a:ext cx="2076860" cy="861031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3312281" y="3709711"/>
            <a:ext cx="138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erpetua" pitchFamily="18" charset="0"/>
                <a:sym typeface="Symbol"/>
              </a:rPr>
              <a:t>Find </a:t>
            </a:r>
            <a:r>
              <a:rPr lang="en-US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1, </a:t>
            </a:r>
            <a:r>
              <a:rPr lang="en-US" dirty="0">
                <a:solidFill>
                  <a:srgbClr val="FF0000"/>
                </a:solidFill>
                <a:latin typeface="Perpetua" pitchFamily="18" charset="0"/>
                <a:sym typeface="Symbol"/>
              </a:rPr>
              <a:t></a:t>
            </a:r>
            <a:r>
              <a:rPr lang="en-US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2</a:t>
            </a:r>
            <a:r>
              <a:rPr lang="en-US" dirty="0">
                <a:solidFill>
                  <a:srgbClr val="FF0000"/>
                </a:solidFill>
                <a:latin typeface="Perpetua" pitchFamily="18" charset="0"/>
                <a:sym typeface="Symbol"/>
              </a:rPr>
              <a:t>, </a:t>
            </a:r>
            <a:r>
              <a:rPr lang="en-US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3</a:t>
            </a:r>
            <a:endParaRPr lang="en-US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9847" y="4021740"/>
            <a:ext cx="3937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erpetua" pitchFamily="18" charset="0"/>
                <a:sym typeface="Symbol"/>
              </a:rPr>
              <a:t>For each , corresponding []’s can be found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6375524" y="3497938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one of the </a:t>
            </a:r>
            <a:r>
              <a:rPr lang="en-US" dirty="0">
                <a:solidFill>
                  <a:srgbClr val="FF0000"/>
                </a:solidFill>
                <a:latin typeface="Perpetua" pitchFamily="18" charset="0"/>
                <a:sym typeface="Symbol"/>
              </a:rPr>
              <a:t>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7572129" y="104471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[I]=</a:t>
            </a:r>
            <a:endParaRPr lang="en-IN" dirty="0"/>
          </a:p>
        </p:txBody>
      </p:sp>
      <p:grpSp>
        <p:nvGrpSpPr>
          <p:cNvPr id="42" name="Group 41"/>
          <p:cNvGrpSpPr/>
          <p:nvPr/>
        </p:nvGrpSpPr>
        <p:grpSpPr>
          <a:xfrm>
            <a:off x="5247005" y="4079043"/>
            <a:ext cx="1806175" cy="1621421"/>
            <a:chOff x="8403091" y="3102429"/>
            <a:chExt cx="3267075" cy="3343487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B954864E-DA6E-4763-A0F7-892F6E2B0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03091" y="3759866"/>
              <a:ext cx="3267075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153C617-8DC5-47FF-BF41-9CD5FC934C24}"/>
                </a:ext>
              </a:extLst>
            </p:cNvPr>
            <p:cNvCxnSpPr/>
            <p:nvPr/>
          </p:nvCxnSpPr>
          <p:spPr>
            <a:xfrm flipV="1">
              <a:off x="9753600" y="3102429"/>
              <a:ext cx="0" cy="217714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247005" y="3802044"/>
            <a:ext cx="4131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Other 2 axis of rotation’s for which L and  are </a:t>
            </a:r>
            <a:r>
              <a:rPr lang="en-US" sz="1200" dirty="0">
                <a:sym typeface="Symbol"/>
              </a:rPr>
              <a:t> are parallel are</a:t>
            </a:r>
            <a:r>
              <a:rPr lang="en-US" sz="1200" dirty="0"/>
              <a:t> </a:t>
            </a:r>
            <a:endParaRPr lang="en-IN" sz="1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7120213" y="4066790"/>
            <a:ext cx="2054203" cy="1521219"/>
            <a:chOff x="7826829" y="3759866"/>
            <a:chExt cx="3843337" cy="2686050"/>
          </a:xfrm>
        </p:grpSpPr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C7630D87-E7C7-477A-97FA-6AFC9408C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03091" y="3759866"/>
              <a:ext cx="3267075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B7A8EBA-9637-4145-999C-9040BCAA0F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6829" y="5285240"/>
              <a:ext cx="1926773" cy="50596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0" name="Object 4">
            <a:extLst>
              <a:ext uri="{FF2B5EF4-FFF2-40B4-BE49-F238E27FC236}">
                <a16:creationId xmlns:a16="http://schemas.microsoft.com/office/drawing/2014/main" id="{FB79A0F5-2E73-4FB6-AAE9-F36EAC49F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613413"/>
              </p:ext>
            </p:extLst>
          </p:nvPr>
        </p:nvGraphicFramePr>
        <p:xfrm>
          <a:off x="5406071" y="5753657"/>
          <a:ext cx="969453" cy="545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1" name="Equation" r:id="rId18" imgW="698400" imgH="393480" progId="Equation.DSMT4">
                  <p:embed/>
                </p:oleObj>
              </mc:Choice>
              <mc:Fallback>
                <p:oleObj name="Equation" r:id="rId18" imgW="698400" imgH="39348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FB79A0F5-2E73-4FB6-AAE9-F36EAC49F9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071" y="5753657"/>
                        <a:ext cx="969453" cy="54501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B7AD77C4-BE02-42A9-9287-F5B282B734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20494"/>
              </p:ext>
            </p:extLst>
          </p:nvPr>
        </p:nvGraphicFramePr>
        <p:xfrm>
          <a:off x="7120212" y="5787529"/>
          <a:ext cx="1008391" cy="5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2" name="Equation" r:id="rId20" imgW="774360" imgH="393480" progId="Equation.DSMT4">
                  <p:embed/>
                </p:oleObj>
              </mc:Choice>
              <mc:Fallback>
                <p:oleObj name="Equation" r:id="rId20" imgW="77436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AD77C4-BE02-42A9-9287-F5B282B734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212" y="5787529"/>
                        <a:ext cx="1008391" cy="5111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6219016" y="5342708"/>
            <a:ext cx="391886" cy="331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ectangle 52"/>
          <p:cNvSpPr/>
          <p:nvPr/>
        </p:nvSpPr>
        <p:spPr>
          <a:xfrm>
            <a:off x="8356974" y="5181595"/>
            <a:ext cx="391886" cy="40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58098"/>
              </p:ext>
            </p:extLst>
          </p:nvPr>
        </p:nvGraphicFramePr>
        <p:xfrm>
          <a:off x="9112568" y="4792695"/>
          <a:ext cx="2350912" cy="1443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3" name="Equation" r:id="rId22" imgW="2962247" imgH="1819075" progId="Equation.DSMT4">
                  <p:embed/>
                </p:oleObj>
              </mc:Choice>
              <mc:Fallback>
                <p:oleObj name="Equation" r:id="rId22" imgW="2962247" imgH="1819075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112568" y="4792695"/>
                        <a:ext cx="2350912" cy="1443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552839" y="4561339"/>
            <a:ext cx="4328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erpetua" pitchFamily="18" charset="0"/>
                <a:sym typeface="Symbol"/>
              </a:rPr>
              <a:t>[]’s  also give the corresponding axis of rotations</a:t>
            </a:r>
            <a:endParaRPr lang="en-IN" dirty="0"/>
          </a:p>
        </p:txBody>
      </p:sp>
      <p:sp>
        <p:nvSpPr>
          <p:cNvPr id="56" name="TextBox 55"/>
          <p:cNvSpPr txBox="1"/>
          <p:nvPr/>
        </p:nvSpPr>
        <p:spPr>
          <a:xfrm>
            <a:off x="33016" y="5100938"/>
            <a:ext cx="50215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/>
              <a:t>Step2:    </a:t>
            </a:r>
            <a:r>
              <a:rPr lang="en-US" sz="1200" dirty="0"/>
              <a:t>By writing </a:t>
            </a:r>
            <a:r>
              <a:rPr lang="en-US" sz="1200" dirty="0" err="1"/>
              <a:t>eigen</a:t>
            </a:r>
            <a:r>
              <a:rPr lang="en-US" sz="1200" dirty="0"/>
              <a:t> values as diagonal elements chooses Moment </a:t>
            </a:r>
          </a:p>
          <a:p>
            <a:pPr algn="just"/>
            <a:r>
              <a:rPr lang="en-US" sz="1200" dirty="0"/>
              <a:t>of Inertia  matrix  corresponding to a co-ordinate axis as its rotation axis  </a:t>
            </a:r>
            <a:endParaRPr lang="en-IN" sz="1200" dirty="0"/>
          </a:p>
          <a:p>
            <a:r>
              <a:rPr lang="en-US" sz="1200" dirty="0"/>
              <a:t> </a:t>
            </a:r>
            <a:endParaRPr lang="en-IN" sz="1200" dirty="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80068"/>
              </p:ext>
            </p:extLst>
          </p:nvPr>
        </p:nvGraphicFramePr>
        <p:xfrm>
          <a:off x="2138973" y="5700464"/>
          <a:ext cx="1795471" cy="1102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4" name="Equation" r:id="rId24" imgW="2962247" imgH="1819075" progId="Equation.DSMT4">
                  <p:embed/>
                </p:oleObj>
              </mc:Choice>
              <mc:Fallback>
                <p:oleObj name="Equation" r:id="rId24" imgW="2962247" imgH="1819075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38973" y="5700464"/>
                        <a:ext cx="1795471" cy="1102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8748860" y="6390108"/>
            <a:ext cx="287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be discussed in Tutorials</a:t>
            </a:r>
            <a:endParaRPr lang="en-IN" dirty="0"/>
          </a:p>
        </p:txBody>
      </p:sp>
      <p:sp>
        <p:nvSpPr>
          <p:cNvPr id="59" name="TextBox 58"/>
          <p:cNvSpPr txBox="1"/>
          <p:nvPr/>
        </p:nvSpPr>
        <p:spPr>
          <a:xfrm>
            <a:off x="-20291" y="6026162"/>
            <a:ext cx="190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 (Principal axes)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483382" y="406687"/>
            <a:ext cx="246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Mathematical approach</a:t>
            </a:r>
            <a:endParaRPr lang="en-IN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9321351" y="6132610"/>
            <a:ext cx="190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 (Principal axes)</a:t>
            </a:r>
            <a:endParaRPr lang="en-IN" dirty="0"/>
          </a:p>
        </p:txBody>
      </p:sp>
      <p:grpSp>
        <p:nvGrpSpPr>
          <p:cNvPr id="61" name="Group 22">
            <a:extLst>
              <a:ext uri="{FF2B5EF4-FFF2-40B4-BE49-F238E27FC236}">
                <a16:creationId xmlns:a16="http://schemas.microsoft.com/office/drawing/2014/main" id="{47D7CCE0-B366-498E-BF8B-5CD17BC55F79}"/>
              </a:ext>
            </a:extLst>
          </p:cNvPr>
          <p:cNvGrpSpPr/>
          <p:nvPr/>
        </p:nvGrpSpPr>
        <p:grpSpPr>
          <a:xfrm>
            <a:off x="9575714" y="3531968"/>
            <a:ext cx="1745781" cy="1281786"/>
            <a:chOff x="3277644" y="1295400"/>
            <a:chExt cx="5733890" cy="4393754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90E4EF7-3417-4037-A1D4-E9676D1D9AE8}"/>
                </a:ext>
              </a:extLst>
            </p:cNvPr>
            <p:cNvCxnSpPr/>
            <p:nvPr/>
          </p:nvCxnSpPr>
          <p:spPr>
            <a:xfrm rot="5400000" flipH="1" flipV="1">
              <a:off x="3733800" y="2743200"/>
              <a:ext cx="2133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BDD6870-39CD-4F7C-AAB8-9A12AC4819F3}"/>
                </a:ext>
              </a:extLst>
            </p:cNvPr>
            <p:cNvCxnSpPr/>
            <p:nvPr/>
          </p:nvCxnSpPr>
          <p:spPr>
            <a:xfrm flipV="1">
              <a:off x="4800600" y="3784475"/>
              <a:ext cx="4210934" cy="2552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8FE019B-6352-4F51-BC10-E43155D2E378}"/>
                </a:ext>
              </a:extLst>
            </p:cNvPr>
            <p:cNvSpPr txBox="1"/>
            <p:nvPr/>
          </p:nvSpPr>
          <p:spPr>
            <a:xfrm>
              <a:off x="4495799" y="1295400"/>
              <a:ext cx="328022" cy="44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FBA78CC-E1BA-4519-B580-3AD246B09A99}"/>
                </a:ext>
              </a:extLst>
            </p:cNvPr>
            <p:cNvSpPr txBox="1"/>
            <p:nvPr/>
          </p:nvSpPr>
          <p:spPr>
            <a:xfrm>
              <a:off x="8382000" y="3886200"/>
              <a:ext cx="342425" cy="44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7C5E2E5-3F34-4234-B357-F9EBE6E806A4}"/>
                </a:ext>
              </a:extLst>
            </p:cNvPr>
            <p:cNvCxnSpPr/>
            <p:nvPr/>
          </p:nvCxnSpPr>
          <p:spPr>
            <a:xfrm rot="5400000">
              <a:off x="3087144" y="3975448"/>
              <a:ext cx="1904206" cy="15232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267059EC-5694-497C-B83B-EFE52EE4710D}"/>
                </a:ext>
              </a:extLst>
            </p:cNvPr>
            <p:cNvSpPr/>
            <p:nvPr/>
          </p:nvSpPr>
          <p:spPr>
            <a:xfrm rot="1171392">
              <a:off x="4904287" y="3188781"/>
              <a:ext cx="3386232" cy="1259650"/>
            </a:xfrm>
            <a:prstGeom prst="parallelogram">
              <a:avLst>
                <a:gd name="adj" fmla="val 114107"/>
              </a:avLst>
            </a:prstGeom>
            <a:solidFill>
              <a:schemeClr val="accent6">
                <a:lumMod val="75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8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7" grpId="0"/>
      <p:bldP spid="38" grpId="0"/>
      <p:bldP spid="43" grpId="0"/>
      <p:bldP spid="55" grpId="0"/>
      <p:bldP spid="56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0949" y="2508069"/>
            <a:ext cx="7256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Let us try one example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244701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find the principal axis of a rigid body?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752600"/>
            <a:ext cx="745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Given a moment of Inertia matrix                                         for some unknown</a:t>
            </a:r>
            <a:r>
              <a:rPr lang="en-US" dirty="0"/>
              <a:t>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62601" y="1524000"/>
          <a:ext cx="19605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0" name="Equation" r:id="rId3" imgW="1960560" imgH="1054080" progId="Equation.DSMT4">
                  <p:embed/>
                </p:oleObj>
              </mc:Choice>
              <mc:Fallback>
                <p:oleObj name="Equation" r:id="rId3" imgW="1960560" imgH="1054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2601" y="1524000"/>
                        <a:ext cx="1960563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>
            <a:off x="9525000" y="1137166"/>
            <a:ext cx="990601" cy="1600200"/>
          </a:xfrm>
          <a:custGeom>
            <a:avLst/>
            <a:gdLst>
              <a:gd name="connsiteX0" fmla="*/ 797490 w 4323567"/>
              <a:gd name="connsiteY0" fmla="*/ 659704 h 2726499"/>
              <a:gd name="connsiteX1" fmla="*/ 1323583 w 4323567"/>
              <a:gd name="connsiteY1" fmla="*/ 133611 h 2726499"/>
              <a:gd name="connsiteX2" fmla="*/ 2012515 w 4323567"/>
              <a:gd name="connsiteY2" fmla="*/ 8351 h 2726499"/>
              <a:gd name="connsiteX3" fmla="*/ 2475978 w 4323567"/>
              <a:gd name="connsiteY3" fmla="*/ 183715 h 2726499"/>
              <a:gd name="connsiteX4" fmla="*/ 3014597 w 4323567"/>
              <a:gd name="connsiteY4" fmla="*/ 697282 h 2726499"/>
              <a:gd name="connsiteX5" fmla="*/ 3290170 w 4323567"/>
              <a:gd name="connsiteY5" fmla="*/ 1022959 h 2726499"/>
              <a:gd name="connsiteX6" fmla="*/ 3903945 w 4323567"/>
              <a:gd name="connsiteY6" fmla="*/ 810016 h 2726499"/>
              <a:gd name="connsiteX7" fmla="*/ 4091835 w 4323567"/>
              <a:gd name="connsiteY7" fmla="*/ 1110641 h 2726499"/>
              <a:gd name="connsiteX8" fmla="*/ 4242148 w 4323567"/>
              <a:gd name="connsiteY8" fmla="*/ 1987463 h 2726499"/>
              <a:gd name="connsiteX9" fmla="*/ 3603320 w 4323567"/>
              <a:gd name="connsiteY9" fmla="*/ 2288088 h 2726499"/>
              <a:gd name="connsiteX10" fmla="*/ 2651342 w 4323567"/>
              <a:gd name="connsiteY10" fmla="*/ 2475978 h 2726499"/>
              <a:gd name="connsiteX11" fmla="*/ 1536526 w 4323567"/>
              <a:gd name="connsiteY11" fmla="*/ 2588712 h 2726499"/>
              <a:gd name="connsiteX12" fmla="*/ 1022959 w 4323567"/>
              <a:gd name="connsiteY12" fmla="*/ 2663869 h 2726499"/>
              <a:gd name="connsiteX13" fmla="*/ 346553 w 4323567"/>
              <a:gd name="connsiteY13" fmla="*/ 2212932 h 2726499"/>
              <a:gd name="connsiteX14" fmla="*/ 20877 w 4323567"/>
              <a:gd name="connsiteY14" fmla="*/ 1286005 h 2726499"/>
              <a:gd name="connsiteX15" fmla="*/ 221293 w 4323567"/>
              <a:gd name="connsiteY15" fmla="*/ 734860 h 2726499"/>
              <a:gd name="connsiteX16" fmla="*/ 572022 w 4323567"/>
              <a:gd name="connsiteY16" fmla="*/ 572022 h 2726499"/>
              <a:gd name="connsiteX17" fmla="*/ 847594 w 4323567"/>
              <a:gd name="connsiteY17" fmla="*/ 647178 h 272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3567" h="2726499">
                <a:moveTo>
                  <a:pt x="797490" y="659704"/>
                </a:moveTo>
                <a:cubicBezTo>
                  <a:pt x="959284" y="450937"/>
                  <a:pt x="1121079" y="242170"/>
                  <a:pt x="1323583" y="133611"/>
                </a:cubicBezTo>
                <a:cubicBezTo>
                  <a:pt x="1526087" y="25052"/>
                  <a:pt x="1820449" y="0"/>
                  <a:pt x="2012515" y="8351"/>
                </a:cubicBezTo>
                <a:cubicBezTo>
                  <a:pt x="2204581" y="16702"/>
                  <a:pt x="2308964" y="68893"/>
                  <a:pt x="2475978" y="183715"/>
                </a:cubicBezTo>
                <a:cubicBezTo>
                  <a:pt x="2642992" y="298537"/>
                  <a:pt x="2878898" y="557408"/>
                  <a:pt x="3014597" y="697282"/>
                </a:cubicBezTo>
                <a:cubicBezTo>
                  <a:pt x="3150296" y="837156"/>
                  <a:pt x="3141945" y="1004170"/>
                  <a:pt x="3290170" y="1022959"/>
                </a:cubicBezTo>
                <a:cubicBezTo>
                  <a:pt x="3438395" y="1041748"/>
                  <a:pt x="3770334" y="795402"/>
                  <a:pt x="3903945" y="810016"/>
                </a:cubicBezTo>
                <a:cubicBezTo>
                  <a:pt x="4037556" y="824630"/>
                  <a:pt x="4035468" y="914400"/>
                  <a:pt x="4091835" y="1110641"/>
                </a:cubicBezTo>
                <a:cubicBezTo>
                  <a:pt x="4148202" y="1306882"/>
                  <a:pt x="4323567" y="1791222"/>
                  <a:pt x="4242148" y="1987463"/>
                </a:cubicBezTo>
                <a:cubicBezTo>
                  <a:pt x="4160729" y="2183704"/>
                  <a:pt x="3868454" y="2206669"/>
                  <a:pt x="3603320" y="2288088"/>
                </a:cubicBezTo>
                <a:cubicBezTo>
                  <a:pt x="3338186" y="2369507"/>
                  <a:pt x="2995808" y="2425874"/>
                  <a:pt x="2651342" y="2475978"/>
                </a:cubicBezTo>
                <a:cubicBezTo>
                  <a:pt x="2306876" y="2526082"/>
                  <a:pt x="1807923" y="2557397"/>
                  <a:pt x="1536526" y="2588712"/>
                </a:cubicBezTo>
                <a:cubicBezTo>
                  <a:pt x="1265129" y="2620027"/>
                  <a:pt x="1221288" y="2726499"/>
                  <a:pt x="1022959" y="2663869"/>
                </a:cubicBezTo>
                <a:cubicBezTo>
                  <a:pt x="824630" y="2601239"/>
                  <a:pt x="513567" y="2442576"/>
                  <a:pt x="346553" y="2212932"/>
                </a:cubicBezTo>
                <a:cubicBezTo>
                  <a:pt x="179539" y="1983288"/>
                  <a:pt x="41754" y="1532350"/>
                  <a:pt x="20877" y="1286005"/>
                </a:cubicBezTo>
                <a:cubicBezTo>
                  <a:pt x="0" y="1039660"/>
                  <a:pt x="129436" y="853857"/>
                  <a:pt x="221293" y="734860"/>
                </a:cubicBezTo>
                <a:cubicBezTo>
                  <a:pt x="313151" y="615863"/>
                  <a:pt x="467639" y="586636"/>
                  <a:pt x="572022" y="572022"/>
                </a:cubicBezTo>
                <a:cubicBezTo>
                  <a:pt x="676405" y="557408"/>
                  <a:pt x="761999" y="602293"/>
                  <a:pt x="847594" y="647178"/>
                </a:cubicBezTo>
              </a:path>
            </a:pathLst>
          </a:custGeom>
          <a:solidFill>
            <a:srgbClr val="00B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62780" y="4465320"/>
            <a:ext cx="786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Step 1: Find an axis for which </a:t>
            </a:r>
            <a:r>
              <a:rPr lang="en-US" sz="2400" b="1" dirty="0">
                <a:solidFill>
                  <a:srgbClr val="002060"/>
                </a:solidFill>
              </a:rPr>
              <a:t>L</a:t>
            </a:r>
            <a:r>
              <a:rPr lang="en-US" sz="2400" dirty="0">
                <a:solidFill>
                  <a:srgbClr val="002060"/>
                </a:solidFill>
              </a:rPr>
              <a:t> is parallel to </a:t>
            </a:r>
            <a:r>
              <a:rPr lang="el-GR" sz="2400" b="1" dirty="0">
                <a:solidFill>
                  <a:srgbClr val="002060"/>
                </a:solidFill>
              </a:rPr>
              <a:t>ω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for the given [I]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3164" y="291427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/>
              <a:t>This Co-ordinate axis corresponds which the MI matrix  given in the problem </a:t>
            </a:r>
            <a:endParaRPr lang="en-IN" sz="11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007237" y="1937266"/>
            <a:ext cx="163176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020300" y="496389"/>
            <a:ext cx="0" cy="1440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02604" y="17526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10020300" y="233389"/>
            <a:ext cx="30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00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Finding an axis for which </a:t>
            </a:r>
            <a:r>
              <a:rPr lang="en-US" b="1" dirty="0">
                <a:solidFill>
                  <a:srgbClr val="002060"/>
                </a:solidFill>
              </a:rPr>
              <a:t>L</a:t>
            </a:r>
            <a:r>
              <a:rPr lang="en-US" dirty="0">
                <a:solidFill>
                  <a:srgbClr val="002060"/>
                </a:solidFill>
              </a:rPr>
              <a:t> is parallel to </a:t>
            </a:r>
            <a:r>
              <a:rPr lang="el-GR" b="1" dirty="0">
                <a:solidFill>
                  <a:srgbClr val="002060"/>
                </a:solidFill>
              </a:rPr>
              <a:t>ω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for the given [I]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676400"/>
            <a:ext cx="8991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IMPOSING THE CONDITION                                                     TO THE GIVEN [I]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57800" y="2133600"/>
          <a:ext cx="2339010" cy="736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2" name="Equation" r:id="rId3" imgW="787058" imgH="253890" progId="Equation.DSMT4">
                  <p:embed/>
                </p:oleObj>
              </mc:Choice>
              <mc:Fallback>
                <p:oleObj name="Equation" r:id="rId3" imgW="787058" imgH="25389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2339010" cy="73694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10201" y="3200400"/>
          <a:ext cx="19605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3" name="Equation" r:id="rId5" imgW="1960560" imgH="1054080" progId="Equation.DSMT4">
                  <p:embed/>
                </p:oleObj>
              </mc:Choice>
              <mc:Fallback>
                <p:oleObj name="Equation" r:id="rId5" imgW="1960560" imgH="10540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3200400"/>
                        <a:ext cx="196056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00400" y="5029200"/>
            <a:ext cx="6781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 IMPOSING THIS CONDITION AND FINDING THE UNKNOWNS </a:t>
            </a:r>
            <a:r>
              <a:rPr lang="el-GR" dirty="0"/>
              <a:t>λ</a:t>
            </a:r>
            <a:r>
              <a:rPr lang="en-US" dirty="0"/>
              <a:t> AND </a:t>
            </a:r>
            <a:r>
              <a:rPr lang="el-GR" dirty="0"/>
              <a:t>ω</a:t>
            </a:r>
            <a:r>
              <a:rPr lang="en-US" dirty="0"/>
              <a:t> GIVE INFORMATION ABOUT THE AXIS FOR WHICH  L AND </a:t>
            </a:r>
            <a:r>
              <a:rPr lang="el-GR" dirty="0"/>
              <a:t>ω</a:t>
            </a:r>
            <a:r>
              <a:rPr lang="en-US" dirty="0"/>
              <a:t> ARE PARALLEL FOR THE UNKNOWN RIGID BODY</a:t>
            </a:r>
          </a:p>
        </p:txBody>
      </p:sp>
    </p:spTree>
    <p:extLst>
      <p:ext uri="{BB962C8B-B14F-4D97-AF65-F5344CB8AC3E}">
        <p14:creationId xmlns:p14="http://schemas.microsoft.com/office/powerpoint/2010/main" val="18884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Finding an axis for which </a:t>
            </a:r>
            <a:r>
              <a:rPr lang="en-US" b="1" dirty="0">
                <a:solidFill>
                  <a:srgbClr val="002060"/>
                </a:solidFill>
              </a:rPr>
              <a:t>L</a:t>
            </a:r>
            <a:r>
              <a:rPr lang="en-US" dirty="0">
                <a:solidFill>
                  <a:srgbClr val="002060"/>
                </a:solidFill>
              </a:rPr>
              <a:t> is parallel to </a:t>
            </a:r>
            <a:r>
              <a:rPr lang="el-GR" b="1" dirty="0">
                <a:solidFill>
                  <a:srgbClr val="002060"/>
                </a:solidFill>
              </a:rPr>
              <a:t>ω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for the given [I]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6800" y="1524000"/>
                <a:ext cx="381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𝑰</m:t>
                          </m:r>
                        </m:e>
                      </m:d>
                      <m:r>
                        <a:rPr lang="el-GR" sz="2800" b="1" i="1">
                          <a:latin typeface="Cambria Math"/>
                        </a:rPr>
                        <m:t>𝝎</m:t>
                      </m:r>
                      <m:r>
                        <a:rPr lang="en-US" sz="2800" b="1" i="1">
                          <a:latin typeface="Cambria Math"/>
                        </a:rPr>
                        <m:t> − </m:t>
                      </m:r>
                      <m:r>
                        <a:rPr lang="el-GR" sz="2800" b="1" i="1">
                          <a:latin typeface="Cambria Math"/>
                        </a:rPr>
                        <m:t>𝝀𝝎</m:t>
                      </m:r>
                      <m:r>
                        <a:rPr lang="en-US" sz="2800" b="1" i="1">
                          <a:latin typeface="Cambria Math"/>
                        </a:rPr>
                        <m:t> =</m:t>
                      </m:r>
                      <m:r>
                        <a:rPr lang="en-US" sz="28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524000"/>
                <a:ext cx="3810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3200400"/>
            <a:ext cx="741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Theorem: If </a:t>
            </a:r>
            <a:r>
              <a:rPr lang="en-US" b="1" dirty="0"/>
              <a:t>[A][x]=0, </a:t>
            </a:r>
            <a:r>
              <a:rPr lang="en-US" dirty="0"/>
              <a:t>then [A] is non-invertible. This implies A</a:t>
            </a:r>
            <a:r>
              <a:rPr lang="en-US" baseline="30000" dirty="0"/>
              <a:t>-1 </a:t>
            </a:r>
            <a:r>
              <a:rPr lang="en-US" dirty="0"/>
              <a:t>does not exist</a:t>
            </a:r>
            <a:endParaRPr lang="en-US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6019024" y="373380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Hence, |A|=0.</a:t>
            </a:r>
            <a:endParaRPr lang="en-US" b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38801" y="2286000"/>
                <a:ext cx="2749279" cy="836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2 −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λ</m:t>
                            </m:r>
                            <m:r>
                              <a:rPr lang="en-US" i="1">
                                <a:latin typeface="Cambria Math"/>
                              </a:rPr>
                              <m:t>           −1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−1               2−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λ</m:t>
                            </m:r>
                          </m:e>
                        </m:eqAr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ω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ω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= 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2286000"/>
                <a:ext cx="2749279" cy="836896"/>
              </a:xfrm>
              <a:prstGeom prst="rect">
                <a:avLst/>
              </a:prstGeom>
              <a:blipFill>
                <a:blip r:embed="rId4"/>
                <a:stretch>
                  <a:fillRect r="-8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562600" y="4343400"/>
          <a:ext cx="245903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9" name="Equation" r:id="rId5" imgW="1066800" imgH="457200" progId="Equation.DSMT4">
                  <p:embed/>
                </p:oleObj>
              </mc:Choice>
              <mc:Fallback>
                <p:oleObj name="Equation" r:id="rId5" imgW="106680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343400"/>
                        <a:ext cx="2459038" cy="10541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33400" y="54102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solidFill>
                  <a:srgbClr val="0070C0"/>
                </a:solidFill>
                <a:latin typeface="Perpetua" pitchFamily="18" charset="0"/>
                <a:ea typeface="+mj-ea"/>
                <a:cs typeface="+mj-cs"/>
              </a:rPr>
              <a:t>Characteristic Equation</a:t>
            </a:r>
            <a:endParaRPr lang="en-US" sz="28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019025" y="5551488"/>
          <a:ext cx="21669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0" name="Equation" r:id="rId7" imgW="939392" imgH="203112" progId="Equation.DSMT4">
                  <p:embed/>
                </p:oleObj>
              </mc:Choice>
              <mc:Fallback>
                <p:oleObj name="Equation" r:id="rId7" imgW="939392" imgH="203112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025" y="5551488"/>
                        <a:ext cx="2166937" cy="4683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6140021" y="6172200"/>
          <a:ext cx="19034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1" name="Equation" r:id="rId9" imgW="825500" imgH="228600" progId="Equation.DSMT4">
                  <p:embed/>
                </p:oleObj>
              </mc:Choice>
              <mc:Fallback>
                <p:oleObj name="Equation" r:id="rId9" imgW="825500" imgH="228600" progId="Equation.DSMT4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021" y="6172200"/>
                        <a:ext cx="1903412" cy="5270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>
          <a:xfrm>
            <a:off x="7361126" y="2141952"/>
            <a:ext cx="2828033" cy="4183693"/>
          </a:xfrm>
          <a:custGeom>
            <a:avLst/>
            <a:gdLst>
              <a:gd name="connsiteX0" fmla="*/ 726513 w 2828033"/>
              <a:gd name="connsiteY0" fmla="*/ 4183693 h 4183693"/>
              <a:gd name="connsiteX1" fmla="*/ 964508 w 2828033"/>
              <a:gd name="connsiteY1" fmla="*/ 4133589 h 4183693"/>
              <a:gd name="connsiteX2" fmla="*/ 1302711 w 2828033"/>
              <a:gd name="connsiteY2" fmla="*/ 4033381 h 4183693"/>
              <a:gd name="connsiteX3" fmla="*/ 1478075 w 2828033"/>
              <a:gd name="connsiteY3" fmla="*/ 4020854 h 4183693"/>
              <a:gd name="connsiteX4" fmla="*/ 1603335 w 2828033"/>
              <a:gd name="connsiteY4" fmla="*/ 4008328 h 4183693"/>
              <a:gd name="connsiteX5" fmla="*/ 2029220 w 2828033"/>
              <a:gd name="connsiteY5" fmla="*/ 3883068 h 4183693"/>
              <a:gd name="connsiteX6" fmla="*/ 2179533 w 2828033"/>
              <a:gd name="connsiteY6" fmla="*/ 3807912 h 4183693"/>
              <a:gd name="connsiteX7" fmla="*/ 2342371 w 2828033"/>
              <a:gd name="connsiteY7" fmla="*/ 3707704 h 4183693"/>
              <a:gd name="connsiteX8" fmla="*/ 2567839 w 2828033"/>
              <a:gd name="connsiteY8" fmla="*/ 3519813 h 4183693"/>
              <a:gd name="connsiteX9" fmla="*/ 2730678 w 2828033"/>
              <a:gd name="connsiteY9" fmla="*/ 3306871 h 4183693"/>
              <a:gd name="connsiteX10" fmla="*/ 2793308 w 2828033"/>
              <a:gd name="connsiteY10" fmla="*/ 3106454 h 4183693"/>
              <a:gd name="connsiteX11" fmla="*/ 2805834 w 2828033"/>
              <a:gd name="connsiteY11" fmla="*/ 2016690 h 4183693"/>
              <a:gd name="connsiteX12" fmla="*/ 2668048 w 2828033"/>
              <a:gd name="connsiteY12" fmla="*/ 1515649 h 4183693"/>
              <a:gd name="connsiteX13" fmla="*/ 2405001 w 2828033"/>
              <a:gd name="connsiteY13" fmla="*/ 939452 h 4183693"/>
              <a:gd name="connsiteX14" fmla="*/ 2154480 w 2828033"/>
              <a:gd name="connsiteY14" fmla="*/ 338202 h 4183693"/>
              <a:gd name="connsiteX15" fmla="*/ 2079324 w 2828033"/>
              <a:gd name="connsiteY15" fmla="*/ 187890 h 4183693"/>
              <a:gd name="connsiteX16" fmla="*/ 2004168 w 2828033"/>
              <a:gd name="connsiteY16" fmla="*/ 137786 h 4183693"/>
              <a:gd name="connsiteX17" fmla="*/ 1716070 w 2828033"/>
              <a:gd name="connsiteY17" fmla="*/ 37578 h 4183693"/>
              <a:gd name="connsiteX18" fmla="*/ 1427971 w 2828033"/>
              <a:gd name="connsiteY18" fmla="*/ 0 h 4183693"/>
              <a:gd name="connsiteX19" fmla="*/ 914404 w 2828033"/>
              <a:gd name="connsiteY19" fmla="*/ 12526 h 4183693"/>
              <a:gd name="connsiteX20" fmla="*/ 814196 w 2828033"/>
              <a:gd name="connsiteY20" fmla="*/ 75156 h 4183693"/>
              <a:gd name="connsiteX21" fmla="*/ 676409 w 2828033"/>
              <a:gd name="connsiteY21" fmla="*/ 87682 h 4183693"/>
              <a:gd name="connsiteX22" fmla="*/ 413363 w 2828033"/>
              <a:gd name="connsiteY22" fmla="*/ 150312 h 4183693"/>
              <a:gd name="connsiteX23" fmla="*/ 200420 w 2828033"/>
              <a:gd name="connsiteY23" fmla="*/ 275572 h 4183693"/>
              <a:gd name="connsiteX24" fmla="*/ 150316 w 2828033"/>
              <a:gd name="connsiteY24" fmla="*/ 313150 h 4183693"/>
              <a:gd name="connsiteX25" fmla="*/ 37582 w 2828033"/>
              <a:gd name="connsiteY25" fmla="*/ 363254 h 4183693"/>
              <a:gd name="connsiteX26" fmla="*/ 12530 w 2828033"/>
              <a:gd name="connsiteY26" fmla="*/ 400833 h 4183693"/>
              <a:gd name="connsiteX27" fmla="*/ 4 w 2828033"/>
              <a:gd name="connsiteY27" fmla="*/ 501041 h 418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28033" h="4183693">
                <a:moveTo>
                  <a:pt x="726513" y="4183693"/>
                </a:moveTo>
                <a:cubicBezTo>
                  <a:pt x="805845" y="4166992"/>
                  <a:pt x="886063" y="4154053"/>
                  <a:pt x="964508" y="4133589"/>
                </a:cubicBezTo>
                <a:cubicBezTo>
                  <a:pt x="1078279" y="4103910"/>
                  <a:pt x="1187867" y="4058591"/>
                  <a:pt x="1302711" y="4033381"/>
                </a:cubicBezTo>
                <a:cubicBezTo>
                  <a:pt x="1359952" y="4020816"/>
                  <a:pt x="1419674" y="4025721"/>
                  <a:pt x="1478075" y="4020854"/>
                </a:cubicBezTo>
                <a:cubicBezTo>
                  <a:pt x="1519892" y="4017369"/>
                  <a:pt x="1561582" y="4012503"/>
                  <a:pt x="1603335" y="4008328"/>
                </a:cubicBezTo>
                <a:cubicBezTo>
                  <a:pt x="1743440" y="3977194"/>
                  <a:pt x="1906083" y="3944636"/>
                  <a:pt x="2029220" y="3883068"/>
                </a:cubicBezTo>
                <a:cubicBezTo>
                  <a:pt x="2079324" y="3858016"/>
                  <a:pt x="2130657" y="3835283"/>
                  <a:pt x="2179533" y="3807912"/>
                </a:cubicBezTo>
                <a:cubicBezTo>
                  <a:pt x="2235141" y="3776772"/>
                  <a:pt x="2291187" y="3745680"/>
                  <a:pt x="2342371" y="3707704"/>
                </a:cubicBezTo>
                <a:cubicBezTo>
                  <a:pt x="2420939" y="3649411"/>
                  <a:pt x="2495722" y="3585920"/>
                  <a:pt x="2567839" y="3519813"/>
                </a:cubicBezTo>
                <a:cubicBezTo>
                  <a:pt x="2623265" y="3469006"/>
                  <a:pt x="2690959" y="3363612"/>
                  <a:pt x="2730678" y="3306871"/>
                </a:cubicBezTo>
                <a:cubicBezTo>
                  <a:pt x="2751555" y="3240065"/>
                  <a:pt x="2777892" y="3174727"/>
                  <a:pt x="2793308" y="3106454"/>
                </a:cubicBezTo>
                <a:cubicBezTo>
                  <a:pt x="2859728" y="2812307"/>
                  <a:pt x="2811469" y="2069282"/>
                  <a:pt x="2805834" y="2016690"/>
                </a:cubicBezTo>
                <a:cubicBezTo>
                  <a:pt x="2787381" y="1844462"/>
                  <a:pt x="2719559" y="1681026"/>
                  <a:pt x="2668048" y="1515649"/>
                </a:cubicBezTo>
                <a:cubicBezTo>
                  <a:pt x="2531878" y="1078471"/>
                  <a:pt x="2603701" y="1416332"/>
                  <a:pt x="2405001" y="939452"/>
                </a:cubicBezTo>
                <a:cubicBezTo>
                  <a:pt x="2321494" y="739035"/>
                  <a:pt x="2251578" y="532398"/>
                  <a:pt x="2154480" y="338202"/>
                </a:cubicBezTo>
                <a:cubicBezTo>
                  <a:pt x="2129428" y="288098"/>
                  <a:pt x="2112935" y="232704"/>
                  <a:pt x="2079324" y="187890"/>
                </a:cubicBezTo>
                <a:cubicBezTo>
                  <a:pt x="2061259" y="163803"/>
                  <a:pt x="2030778" y="151874"/>
                  <a:pt x="2004168" y="137786"/>
                </a:cubicBezTo>
                <a:cubicBezTo>
                  <a:pt x="1887715" y="76135"/>
                  <a:pt x="1845357" y="64513"/>
                  <a:pt x="1716070" y="37578"/>
                </a:cubicBezTo>
                <a:cubicBezTo>
                  <a:pt x="1589746" y="11261"/>
                  <a:pt x="1553262" y="11390"/>
                  <a:pt x="1427971" y="0"/>
                </a:cubicBezTo>
                <a:cubicBezTo>
                  <a:pt x="1256782" y="4175"/>
                  <a:pt x="1085000" y="-2308"/>
                  <a:pt x="914404" y="12526"/>
                </a:cubicBezTo>
                <a:cubicBezTo>
                  <a:pt x="810926" y="21524"/>
                  <a:pt x="889307" y="59061"/>
                  <a:pt x="814196" y="75156"/>
                </a:cubicBezTo>
                <a:cubicBezTo>
                  <a:pt x="769101" y="84819"/>
                  <a:pt x="722338" y="83507"/>
                  <a:pt x="676409" y="87682"/>
                </a:cubicBezTo>
                <a:cubicBezTo>
                  <a:pt x="588727" y="108559"/>
                  <a:pt x="488358" y="100315"/>
                  <a:pt x="413363" y="150312"/>
                </a:cubicBezTo>
                <a:cubicBezTo>
                  <a:pt x="99505" y="359549"/>
                  <a:pt x="481637" y="111529"/>
                  <a:pt x="200420" y="275572"/>
                </a:cubicBezTo>
                <a:cubicBezTo>
                  <a:pt x="182387" y="286091"/>
                  <a:pt x="168989" y="303814"/>
                  <a:pt x="150316" y="313150"/>
                </a:cubicBezTo>
                <a:cubicBezTo>
                  <a:pt x="-28560" y="402588"/>
                  <a:pt x="148119" y="289562"/>
                  <a:pt x="37582" y="363254"/>
                </a:cubicBezTo>
                <a:cubicBezTo>
                  <a:pt x="29231" y="375780"/>
                  <a:pt x="16856" y="386413"/>
                  <a:pt x="12530" y="400833"/>
                </a:cubicBezTo>
                <a:cubicBezTo>
                  <a:pt x="-586" y="444555"/>
                  <a:pt x="4" y="465792"/>
                  <a:pt x="4" y="5010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5-Point Star 13"/>
              <p:cNvSpPr/>
              <p:nvPr/>
            </p:nvSpPr>
            <p:spPr>
              <a:xfrm>
                <a:off x="7543800" y="3657600"/>
                <a:ext cx="3276600" cy="2939534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can find relations btw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ω</m:t>
                    </m:r>
                    <m:r>
                      <a:rPr lang="en-US" i="1" baseline="-2500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ω</m:t>
                    </m:r>
                    <m:r>
                      <a:rPr lang="en-US" i="1" baseline="-25000">
                        <a:latin typeface="Cambria Math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5-Point Star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657600"/>
                <a:ext cx="3276600" cy="2939534"/>
              </a:xfrm>
              <a:prstGeom prst="star5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0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Finding an axis for which </a:t>
            </a:r>
            <a:r>
              <a:rPr lang="en-US" b="1" dirty="0">
                <a:solidFill>
                  <a:srgbClr val="002060"/>
                </a:solidFill>
              </a:rPr>
              <a:t>L</a:t>
            </a:r>
            <a:r>
              <a:rPr lang="en-US" dirty="0">
                <a:solidFill>
                  <a:srgbClr val="002060"/>
                </a:solidFill>
              </a:rPr>
              <a:t> is parallel to </a:t>
            </a:r>
            <a:r>
              <a:rPr lang="el-GR" b="1" dirty="0">
                <a:solidFill>
                  <a:srgbClr val="002060"/>
                </a:solidFill>
              </a:rPr>
              <a:t>ω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for the given [I]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57400" y="1972497"/>
            <a:ext cx="8229600" cy="2362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1,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2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are called the Eigen values which satisfies the equation</a:t>
            </a:r>
            <a:endParaRPr lang="en-US" sz="44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57400" y="3733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[]’s are called the Eigen vectors.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74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For each Eigen values, Eigen vector can be found.</a:t>
            </a:r>
          </a:p>
        </p:txBody>
      </p:sp>
    </p:spTree>
    <p:extLst>
      <p:ext uri="{BB962C8B-B14F-4D97-AF65-F5344CB8AC3E}">
        <p14:creationId xmlns:p14="http://schemas.microsoft.com/office/powerpoint/2010/main" val="12569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38814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Eigen vector corresponding to </a:t>
            </a:r>
            <a:r>
              <a:rPr lang="el-GR" dirty="0"/>
              <a:t>λ</a:t>
            </a:r>
            <a:r>
              <a:rPr lang="en-US" baseline="-25000" dirty="0"/>
              <a:t> 1</a:t>
            </a:r>
            <a:r>
              <a:rPr lang="en-US" dirty="0"/>
              <a:t> =1</a:t>
            </a:r>
            <a:endParaRPr lang="en-US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082240"/>
              </p:ext>
            </p:extLst>
          </p:nvPr>
        </p:nvGraphicFramePr>
        <p:xfrm>
          <a:off x="4887686" y="727869"/>
          <a:ext cx="325278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0" name="Equation" r:id="rId3" imgW="1409088" imgH="482391" progId="Equation.DSMT4">
                  <p:embed/>
                </p:oleObj>
              </mc:Choice>
              <mc:Fallback>
                <p:oleObj name="Equation" r:id="rId3" imgW="1409088" imgH="482391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686" y="727869"/>
                        <a:ext cx="3252788" cy="11128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954081"/>
              </p:ext>
            </p:extLst>
          </p:nvPr>
        </p:nvGraphicFramePr>
        <p:xfrm>
          <a:off x="5557838" y="2943225"/>
          <a:ext cx="19129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1" name="Equation" r:id="rId5" imgW="812520" imgH="253800" progId="Equation.DSMT4">
                  <p:embed/>
                </p:oleObj>
              </mc:Choice>
              <mc:Fallback>
                <p:oleObj name="Equation" r:id="rId5" imgW="81252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2943225"/>
                        <a:ext cx="1912937" cy="5842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490991"/>
              </p:ext>
            </p:extLst>
          </p:nvPr>
        </p:nvGraphicFramePr>
        <p:xfrm>
          <a:off x="4583113" y="3709988"/>
          <a:ext cx="42449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2" name="Equation" r:id="rId7" imgW="1841400" imgH="939600" progId="Equation.DSMT4">
                  <p:embed/>
                </p:oleObj>
              </mc:Choice>
              <mc:Fallback>
                <p:oleObj name="Equation" r:id="rId7" imgW="1841400" imgH="939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3709988"/>
                        <a:ext cx="4244975" cy="21685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83595"/>
              </p:ext>
            </p:extLst>
          </p:nvPr>
        </p:nvGraphicFramePr>
        <p:xfrm>
          <a:off x="9789998" y="5648574"/>
          <a:ext cx="5270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3" name="Equation" r:id="rId9" imgW="228600" imgH="457200" progId="Equation.DSMT4">
                  <p:embed/>
                </p:oleObj>
              </mc:Choice>
              <mc:Fallback>
                <p:oleObj name="Equation" r:id="rId9" imgW="22860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9998" y="5648574"/>
                        <a:ext cx="527050" cy="10541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618343" y="5559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Eigen vector corresponding to </a:t>
            </a:r>
            <a:r>
              <a:rPr lang="el-GR" dirty="0"/>
              <a:t>λ</a:t>
            </a:r>
            <a:r>
              <a:rPr lang="en-US" baseline="-25000" dirty="0"/>
              <a:t> 1</a:t>
            </a:r>
            <a:r>
              <a:rPr lang="en-US" dirty="0"/>
              <a:t> =1 is </a:t>
            </a:r>
            <a:endParaRPr lang="en-US" baseline="-250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94429"/>
              </p:ext>
            </p:extLst>
          </p:nvPr>
        </p:nvGraphicFramePr>
        <p:xfrm>
          <a:off x="777377" y="727869"/>
          <a:ext cx="3688381" cy="114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4" name="Equation" r:id="rId11" imgW="1549080" imgH="482400" progId="Equation.DSMT4">
                  <p:embed/>
                </p:oleObj>
              </mc:Choice>
              <mc:Fallback>
                <p:oleObj name="Equation" r:id="rId11" imgW="154908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77" y="727869"/>
                        <a:ext cx="3688381" cy="1148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969635"/>
              </p:ext>
            </p:extLst>
          </p:nvPr>
        </p:nvGraphicFramePr>
        <p:xfrm>
          <a:off x="5479732" y="2081828"/>
          <a:ext cx="2292667" cy="724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5" name="Equation" r:id="rId13" imgW="761760" imgH="241200" progId="Equation.DSMT4">
                  <p:embed/>
                </p:oleObj>
              </mc:Choice>
              <mc:Fallback>
                <p:oleObj name="Equation" r:id="rId13" imgW="76176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732" y="2081828"/>
                        <a:ext cx="2292667" cy="72487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60073"/>
              </p:ext>
            </p:extLst>
          </p:nvPr>
        </p:nvGraphicFramePr>
        <p:xfrm>
          <a:off x="9365278" y="727868"/>
          <a:ext cx="1973282" cy="1153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6" name="Equation" r:id="rId15" imgW="825480" imgH="482400" progId="Equation.DSMT4">
                  <p:embed/>
                </p:oleObj>
              </mc:Choice>
              <mc:Fallback>
                <p:oleObj name="Equation" r:id="rId15" imgW="825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65278" y="727868"/>
                        <a:ext cx="1973282" cy="1153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8373291" y="1188720"/>
            <a:ext cx="6595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66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38814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Eigen vector corresponding to </a:t>
            </a:r>
            <a:r>
              <a:rPr lang="el-GR" dirty="0"/>
              <a:t>λ</a:t>
            </a:r>
            <a:r>
              <a:rPr lang="en-US" baseline="-25000" dirty="0"/>
              <a:t> 2</a:t>
            </a:r>
            <a:r>
              <a:rPr lang="en-US" dirty="0"/>
              <a:t> =3</a:t>
            </a:r>
            <a:endParaRPr lang="en-US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90674"/>
              </p:ext>
            </p:extLst>
          </p:nvPr>
        </p:nvGraphicFramePr>
        <p:xfrm>
          <a:off x="4843463" y="728663"/>
          <a:ext cx="33416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44" name="Equation" r:id="rId3" imgW="1447560" imgH="482400" progId="Equation.DSMT4">
                  <p:embed/>
                </p:oleObj>
              </mc:Choice>
              <mc:Fallback>
                <p:oleObj name="Equation" r:id="rId3" imgW="144756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728663"/>
                        <a:ext cx="3341687" cy="11128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424394"/>
              </p:ext>
            </p:extLst>
          </p:nvPr>
        </p:nvGraphicFramePr>
        <p:xfrm>
          <a:off x="5568835" y="3116194"/>
          <a:ext cx="21828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45" name="Equation" r:id="rId5" imgW="927000" imgH="253800" progId="Equation.DSMT4">
                  <p:embed/>
                </p:oleObj>
              </mc:Choice>
              <mc:Fallback>
                <p:oleObj name="Equation" r:id="rId5" imgW="92700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835" y="3116194"/>
                        <a:ext cx="2182813" cy="5842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53163"/>
              </p:ext>
            </p:extLst>
          </p:nvPr>
        </p:nvGraphicFramePr>
        <p:xfrm>
          <a:off x="4525963" y="3760788"/>
          <a:ext cx="4684712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46" name="Equation" r:id="rId7" imgW="2031840" imgH="939600" progId="Equation.DSMT4">
                  <p:embed/>
                </p:oleObj>
              </mc:Choice>
              <mc:Fallback>
                <p:oleObj name="Equation" r:id="rId7" imgW="2031840" imgH="939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3760788"/>
                        <a:ext cx="4684712" cy="21669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37816"/>
              </p:ext>
            </p:extLst>
          </p:nvPr>
        </p:nvGraphicFramePr>
        <p:xfrm>
          <a:off x="9269413" y="5794375"/>
          <a:ext cx="76041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47" name="Equation" r:id="rId9" imgW="330120" imgH="457200" progId="Equation.DSMT4">
                  <p:embed/>
                </p:oleObj>
              </mc:Choice>
              <mc:Fallback>
                <p:oleObj name="Equation" r:id="rId9" imgW="33012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9413" y="5794375"/>
                        <a:ext cx="760412" cy="10541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834572" y="56500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Eigen vector corresponding to </a:t>
            </a:r>
            <a:r>
              <a:rPr lang="el-GR" dirty="0"/>
              <a:t>λ</a:t>
            </a:r>
            <a:r>
              <a:rPr lang="en-US" baseline="-25000" dirty="0"/>
              <a:t> 2</a:t>
            </a:r>
            <a:r>
              <a:rPr lang="en-US" dirty="0"/>
              <a:t> =3</a:t>
            </a:r>
            <a:endParaRPr lang="en-US" baseline="-250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00389"/>
              </p:ext>
            </p:extLst>
          </p:nvPr>
        </p:nvGraphicFramePr>
        <p:xfrm>
          <a:off x="733425" y="728663"/>
          <a:ext cx="377825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48" name="Equation" r:id="rId11" imgW="1587240" imgH="482400" progId="Equation.DSMT4">
                  <p:embed/>
                </p:oleObj>
              </mc:Choice>
              <mc:Fallback>
                <p:oleObj name="Equation" r:id="rId11" imgW="1587240" imgH="4824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728663"/>
                        <a:ext cx="3778250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270038"/>
              </p:ext>
            </p:extLst>
          </p:nvPr>
        </p:nvGraphicFramePr>
        <p:xfrm>
          <a:off x="5360080" y="1950900"/>
          <a:ext cx="26003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49" name="Equation" r:id="rId13" imgW="2600125" imgH="1104891" progId="Equation.DSMT4">
                  <p:embed/>
                </p:oleObj>
              </mc:Choice>
              <mc:Fallback>
                <p:oleObj name="Equation" r:id="rId13" imgW="2600125" imgH="11048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60080" y="1950900"/>
                        <a:ext cx="2600325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7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Perpetua" pitchFamily="18" charset="0"/>
              </a:rPr>
              <a:t>How to find principal axis????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396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How to find diagonalized MI matrix??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5410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00B050"/>
                </a:solidFill>
                <a:latin typeface="Perpetua" pitchFamily="18" charset="0"/>
                <a:ea typeface="+mj-ea"/>
                <a:cs typeface="+mj-cs"/>
              </a:rPr>
              <a:t>Mathematical approach!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For simple geometries it is easy to find by intuition but not for any general case</a:t>
            </a:r>
          </a:p>
        </p:txBody>
      </p:sp>
    </p:spTree>
    <p:extLst>
      <p:ext uri="{BB962C8B-B14F-4D97-AF65-F5344CB8AC3E}">
        <p14:creationId xmlns:p14="http://schemas.microsoft.com/office/powerpoint/2010/main" val="22561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Perpetua" pitchFamily="18" charset="0"/>
              </a:rPr>
              <a:t>Physical meaning of eigenvectors</a:t>
            </a:r>
            <a:endParaRPr lang="en-US" b="1" u="sng" dirty="0"/>
          </a:p>
        </p:txBody>
      </p:sp>
      <p:grpSp>
        <p:nvGrpSpPr>
          <p:cNvPr id="36" name="Group 35"/>
          <p:cNvGrpSpPr/>
          <p:nvPr/>
        </p:nvGrpSpPr>
        <p:grpSpPr>
          <a:xfrm>
            <a:off x="2692052" y="2615855"/>
            <a:ext cx="6019892" cy="3861147"/>
            <a:chOff x="1168052" y="2615854"/>
            <a:chExt cx="6019892" cy="3861147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2197151" y="4533505"/>
              <a:ext cx="3861147" cy="25845"/>
            </a:xfrm>
            <a:prstGeom prst="straightConnector1">
              <a:avLst/>
            </a:prstGeom>
            <a:ln w="762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168052" y="4824859"/>
              <a:ext cx="6019800" cy="792"/>
            </a:xfrm>
            <a:prstGeom prst="straightConnector1">
              <a:avLst/>
            </a:prstGeom>
            <a:ln w="76200"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883052" y="490185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8852" y="299685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3886151" y="3521902"/>
            <a:ext cx="4323567" cy="2726499"/>
          </a:xfrm>
          <a:custGeom>
            <a:avLst/>
            <a:gdLst>
              <a:gd name="connsiteX0" fmla="*/ 797490 w 4323567"/>
              <a:gd name="connsiteY0" fmla="*/ 659704 h 2726499"/>
              <a:gd name="connsiteX1" fmla="*/ 1323583 w 4323567"/>
              <a:gd name="connsiteY1" fmla="*/ 133611 h 2726499"/>
              <a:gd name="connsiteX2" fmla="*/ 2012515 w 4323567"/>
              <a:gd name="connsiteY2" fmla="*/ 8351 h 2726499"/>
              <a:gd name="connsiteX3" fmla="*/ 2475978 w 4323567"/>
              <a:gd name="connsiteY3" fmla="*/ 183715 h 2726499"/>
              <a:gd name="connsiteX4" fmla="*/ 3014597 w 4323567"/>
              <a:gd name="connsiteY4" fmla="*/ 697282 h 2726499"/>
              <a:gd name="connsiteX5" fmla="*/ 3290170 w 4323567"/>
              <a:gd name="connsiteY5" fmla="*/ 1022959 h 2726499"/>
              <a:gd name="connsiteX6" fmla="*/ 3903945 w 4323567"/>
              <a:gd name="connsiteY6" fmla="*/ 810016 h 2726499"/>
              <a:gd name="connsiteX7" fmla="*/ 4091835 w 4323567"/>
              <a:gd name="connsiteY7" fmla="*/ 1110641 h 2726499"/>
              <a:gd name="connsiteX8" fmla="*/ 4242148 w 4323567"/>
              <a:gd name="connsiteY8" fmla="*/ 1987463 h 2726499"/>
              <a:gd name="connsiteX9" fmla="*/ 3603320 w 4323567"/>
              <a:gd name="connsiteY9" fmla="*/ 2288088 h 2726499"/>
              <a:gd name="connsiteX10" fmla="*/ 2651342 w 4323567"/>
              <a:gd name="connsiteY10" fmla="*/ 2475978 h 2726499"/>
              <a:gd name="connsiteX11" fmla="*/ 1536526 w 4323567"/>
              <a:gd name="connsiteY11" fmla="*/ 2588712 h 2726499"/>
              <a:gd name="connsiteX12" fmla="*/ 1022959 w 4323567"/>
              <a:gd name="connsiteY12" fmla="*/ 2663869 h 2726499"/>
              <a:gd name="connsiteX13" fmla="*/ 346553 w 4323567"/>
              <a:gd name="connsiteY13" fmla="*/ 2212932 h 2726499"/>
              <a:gd name="connsiteX14" fmla="*/ 20877 w 4323567"/>
              <a:gd name="connsiteY14" fmla="*/ 1286005 h 2726499"/>
              <a:gd name="connsiteX15" fmla="*/ 221293 w 4323567"/>
              <a:gd name="connsiteY15" fmla="*/ 734860 h 2726499"/>
              <a:gd name="connsiteX16" fmla="*/ 572022 w 4323567"/>
              <a:gd name="connsiteY16" fmla="*/ 572022 h 2726499"/>
              <a:gd name="connsiteX17" fmla="*/ 847594 w 4323567"/>
              <a:gd name="connsiteY17" fmla="*/ 647178 h 272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3567" h="2726499">
                <a:moveTo>
                  <a:pt x="797490" y="659704"/>
                </a:moveTo>
                <a:cubicBezTo>
                  <a:pt x="959284" y="450937"/>
                  <a:pt x="1121079" y="242170"/>
                  <a:pt x="1323583" y="133611"/>
                </a:cubicBezTo>
                <a:cubicBezTo>
                  <a:pt x="1526087" y="25052"/>
                  <a:pt x="1820449" y="0"/>
                  <a:pt x="2012515" y="8351"/>
                </a:cubicBezTo>
                <a:cubicBezTo>
                  <a:pt x="2204581" y="16702"/>
                  <a:pt x="2308964" y="68893"/>
                  <a:pt x="2475978" y="183715"/>
                </a:cubicBezTo>
                <a:cubicBezTo>
                  <a:pt x="2642992" y="298537"/>
                  <a:pt x="2878898" y="557408"/>
                  <a:pt x="3014597" y="697282"/>
                </a:cubicBezTo>
                <a:cubicBezTo>
                  <a:pt x="3150296" y="837156"/>
                  <a:pt x="3141945" y="1004170"/>
                  <a:pt x="3290170" y="1022959"/>
                </a:cubicBezTo>
                <a:cubicBezTo>
                  <a:pt x="3438395" y="1041748"/>
                  <a:pt x="3770334" y="795402"/>
                  <a:pt x="3903945" y="810016"/>
                </a:cubicBezTo>
                <a:cubicBezTo>
                  <a:pt x="4037556" y="824630"/>
                  <a:pt x="4035468" y="914400"/>
                  <a:pt x="4091835" y="1110641"/>
                </a:cubicBezTo>
                <a:cubicBezTo>
                  <a:pt x="4148202" y="1306882"/>
                  <a:pt x="4323567" y="1791222"/>
                  <a:pt x="4242148" y="1987463"/>
                </a:cubicBezTo>
                <a:cubicBezTo>
                  <a:pt x="4160729" y="2183704"/>
                  <a:pt x="3868454" y="2206669"/>
                  <a:pt x="3603320" y="2288088"/>
                </a:cubicBezTo>
                <a:cubicBezTo>
                  <a:pt x="3338186" y="2369507"/>
                  <a:pt x="2995808" y="2425874"/>
                  <a:pt x="2651342" y="2475978"/>
                </a:cubicBezTo>
                <a:cubicBezTo>
                  <a:pt x="2306876" y="2526082"/>
                  <a:pt x="1807923" y="2557397"/>
                  <a:pt x="1536526" y="2588712"/>
                </a:cubicBezTo>
                <a:cubicBezTo>
                  <a:pt x="1265129" y="2620027"/>
                  <a:pt x="1221288" y="2726499"/>
                  <a:pt x="1022959" y="2663869"/>
                </a:cubicBezTo>
                <a:cubicBezTo>
                  <a:pt x="824630" y="2601239"/>
                  <a:pt x="513567" y="2442576"/>
                  <a:pt x="346553" y="2212932"/>
                </a:cubicBezTo>
                <a:cubicBezTo>
                  <a:pt x="179539" y="1983288"/>
                  <a:pt x="41754" y="1532350"/>
                  <a:pt x="20877" y="1286005"/>
                </a:cubicBezTo>
                <a:cubicBezTo>
                  <a:pt x="0" y="1039660"/>
                  <a:pt x="129436" y="853857"/>
                  <a:pt x="221293" y="734860"/>
                </a:cubicBezTo>
                <a:cubicBezTo>
                  <a:pt x="313151" y="615863"/>
                  <a:pt x="467639" y="586636"/>
                  <a:pt x="572022" y="572022"/>
                </a:cubicBezTo>
                <a:cubicBezTo>
                  <a:pt x="676405" y="557408"/>
                  <a:pt x="761999" y="602293"/>
                  <a:pt x="847594" y="647178"/>
                </a:cubicBezTo>
              </a:path>
            </a:pathLst>
          </a:custGeom>
          <a:solidFill>
            <a:srgbClr val="00B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8534401" y="2209801"/>
          <a:ext cx="11715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1" name="Equation" r:id="rId3" imgW="508000" imgH="241300" progId="Equation.DSMT4">
                  <p:embed/>
                </p:oleObj>
              </mc:Choice>
              <mc:Fallback>
                <p:oleObj name="Equation" r:id="rId3" imgW="508000" imgH="241300" progId="Equation.DSMT4">
                  <p:embed/>
                  <p:pic>
                    <p:nvPicPr>
                      <p:cNvPr id="33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1" y="2209801"/>
                        <a:ext cx="1171575" cy="555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8382001" y="1828800"/>
            <a:ext cx="144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Perpetua" pitchFamily="18" charset="0"/>
              </a:rPr>
              <a:t>Eigenvector1</a:t>
            </a:r>
            <a:endParaRPr lang="en-US" dirty="0"/>
          </a:p>
        </p:txBody>
      </p:sp>
      <p:graphicFrame>
        <p:nvGraphicFramePr>
          <p:cNvPr id="334851" name="Object 3"/>
          <p:cNvGraphicFramePr>
            <a:graphicFrameLocks noChangeAspect="1"/>
          </p:cNvGraphicFramePr>
          <p:nvPr/>
        </p:nvGraphicFramePr>
        <p:xfrm>
          <a:off x="6096000" y="1371600"/>
          <a:ext cx="1854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2" name="Equation" r:id="rId5" imgW="787058" imgH="253890" progId="Equation.DSMT4">
                  <p:embed/>
                </p:oleObj>
              </mc:Choice>
              <mc:Fallback>
                <p:oleObj name="Equation" r:id="rId5" imgW="787058" imgH="253890" progId="Equation.DSMT4">
                  <p:embed/>
                  <p:pic>
                    <p:nvPicPr>
                      <p:cNvPr id="3348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71600"/>
                        <a:ext cx="1854200" cy="5842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 rot="15545804">
            <a:off x="5984201" y="2813286"/>
            <a:ext cx="1371600" cy="2209800"/>
            <a:chOff x="6172200" y="4267200"/>
            <a:chExt cx="1371600" cy="2209800"/>
          </a:xfrm>
        </p:grpSpPr>
        <p:cxnSp>
          <p:nvCxnSpPr>
            <p:cNvPr id="24" name="Straight Arrow Connector 23"/>
            <p:cNvCxnSpPr/>
            <p:nvPr/>
          </p:nvCxnSpPr>
          <p:spPr>
            <a:xfrm rot="16200000" flipH="1">
              <a:off x="5753100" y="4686300"/>
              <a:ext cx="2209800" cy="13716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6997874" y="5791200"/>
              <a:ext cx="446762" cy="323589"/>
            </a:xfrm>
            <a:custGeom>
              <a:avLst/>
              <a:gdLst>
                <a:gd name="connsiteX0" fmla="*/ 446762 w 446762"/>
                <a:gd name="connsiteY0" fmla="*/ 73068 h 323589"/>
                <a:gd name="connsiteX1" fmla="*/ 346553 w 446762"/>
                <a:gd name="connsiteY1" fmla="*/ 10438 h 323589"/>
                <a:gd name="connsiteX2" fmla="*/ 45929 w 446762"/>
                <a:gd name="connsiteY2" fmla="*/ 135699 h 323589"/>
                <a:gd name="connsiteX3" fmla="*/ 70981 w 446762"/>
                <a:gd name="connsiteY3" fmla="*/ 323589 h 323589"/>
                <a:gd name="connsiteX4" fmla="*/ 70981 w 446762"/>
                <a:gd name="connsiteY4" fmla="*/ 323589 h 3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62" h="323589">
                  <a:moveTo>
                    <a:pt x="446762" y="73068"/>
                  </a:moveTo>
                  <a:cubicBezTo>
                    <a:pt x="430060" y="36534"/>
                    <a:pt x="413358" y="0"/>
                    <a:pt x="346553" y="10438"/>
                  </a:cubicBezTo>
                  <a:cubicBezTo>
                    <a:pt x="279748" y="20876"/>
                    <a:pt x="91858" y="83507"/>
                    <a:pt x="45929" y="135699"/>
                  </a:cubicBezTo>
                  <a:cubicBezTo>
                    <a:pt x="0" y="187891"/>
                    <a:pt x="70981" y="323589"/>
                    <a:pt x="70981" y="323589"/>
                  </a:cubicBezTo>
                  <a:lnTo>
                    <a:pt x="70981" y="323589"/>
                  </a:lnTo>
                </a:path>
              </a:pathLst>
            </a:custGeom>
            <a:ln w="539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6672283">
              <a:off x="6900194" y="611685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</a:t>
              </a:r>
              <a:endParaRPr lang="en-US" b="1" dirty="0"/>
            </a:p>
          </p:txBody>
        </p:sp>
      </p:grp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8915401" y="4267201"/>
          <a:ext cx="13763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3" name="Equation" r:id="rId7" imgW="596900" imgH="241300" progId="Equation.DSMT4">
                  <p:embed/>
                </p:oleObj>
              </mc:Choice>
              <mc:Fallback>
                <p:oleObj name="Equation" r:id="rId7" imgW="596900" imgH="24130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1" y="4267201"/>
                        <a:ext cx="1376363" cy="555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8845516" y="3875643"/>
            <a:ext cx="144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Perpetua" pitchFamily="18" charset="0"/>
              </a:rPr>
              <a:t>Eigenvector2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 rot="20971375">
            <a:off x="5761955" y="4741636"/>
            <a:ext cx="1575147" cy="2130786"/>
            <a:chOff x="6064223" y="4342418"/>
            <a:chExt cx="1575147" cy="2130786"/>
          </a:xfrm>
        </p:grpSpPr>
        <p:cxnSp>
          <p:nvCxnSpPr>
            <p:cNvPr id="32" name="Straight Arrow Connector 31"/>
            <p:cNvCxnSpPr/>
            <p:nvPr/>
          </p:nvCxnSpPr>
          <p:spPr>
            <a:xfrm rot="16552183" flipH="1">
              <a:off x="5836342" y="4570299"/>
              <a:ext cx="2030909" cy="157514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6997874" y="5791200"/>
              <a:ext cx="446762" cy="323589"/>
            </a:xfrm>
            <a:custGeom>
              <a:avLst/>
              <a:gdLst>
                <a:gd name="connsiteX0" fmla="*/ 446762 w 446762"/>
                <a:gd name="connsiteY0" fmla="*/ 73068 h 323589"/>
                <a:gd name="connsiteX1" fmla="*/ 346553 w 446762"/>
                <a:gd name="connsiteY1" fmla="*/ 10438 h 323589"/>
                <a:gd name="connsiteX2" fmla="*/ 45929 w 446762"/>
                <a:gd name="connsiteY2" fmla="*/ 135699 h 323589"/>
                <a:gd name="connsiteX3" fmla="*/ 70981 w 446762"/>
                <a:gd name="connsiteY3" fmla="*/ 323589 h 323589"/>
                <a:gd name="connsiteX4" fmla="*/ 70981 w 446762"/>
                <a:gd name="connsiteY4" fmla="*/ 323589 h 3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62" h="323589">
                  <a:moveTo>
                    <a:pt x="446762" y="73068"/>
                  </a:moveTo>
                  <a:cubicBezTo>
                    <a:pt x="430060" y="36534"/>
                    <a:pt x="413358" y="0"/>
                    <a:pt x="346553" y="10438"/>
                  </a:cubicBezTo>
                  <a:cubicBezTo>
                    <a:pt x="279748" y="20876"/>
                    <a:pt x="91858" y="83507"/>
                    <a:pt x="45929" y="135699"/>
                  </a:cubicBezTo>
                  <a:cubicBezTo>
                    <a:pt x="0" y="187891"/>
                    <a:pt x="70981" y="323589"/>
                    <a:pt x="70981" y="323589"/>
                  </a:cubicBezTo>
                  <a:lnTo>
                    <a:pt x="70981" y="323589"/>
                  </a:lnTo>
                </a:path>
              </a:pathLst>
            </a:custGeom>
            <a:ln w="539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6672283">
              <a:off x="6900194" y="611685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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196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676308" y="0"/>
            <a:ext cx="4648292" cy="4038600"/>
            <a:chOff x="-914400" y="1447800"/>
            <a:chExt cx="4648292" cy="4038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-458244" y="2895600"/>
              <a:ext cx="21336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08556" y="3886200"/>
              <a:ext cx="3125244" cy="76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3756" y="144780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9624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-927323" y="3950271"/>
              <a:ext cx="1549052" cy="152320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arallelogram 17"/>
            <p:cNvSpPr/>
            <p:nvPr/>
          </p:nvSpPr>
          <p:spPr>
            <a:xfrm rot="21425560">
              <a:off x="-732240" y="3971456"/>
              <a:ext cx="3393780" cy="1259649"/>
            </a:xfrm>
            <a:prstGeom prst="parallelogram">
              <a:avLst>
                <a:gd name="adj" fmla="val 105646"/>
              </a:avLst>
            </a:prstGeom>
            <a:solidFill>
              <a:schemeClr val="accent6">
                <a:lumMod val="75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This Situation is similar to……….</a:t>
            </a:r>
            <a:r>
              <a:rPr lang="en-US" b="1" dirty="0">
                <a:latin typeface="Perpetua" pitchFamily="18" charset="0"/>
              </a:rPr>
              <a:t>Rotation at 45 degrees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2781300" y="2933700"/>
            <a:ext cx="22098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26074" y="4038601"/>
            <a:ext cx="446762" cy="323589"/>
          </a:xfrm>
          <a:custGeom>
            <a:avLst/>
            <a:gdLst>
              <a:gd name="connsiteX0" fmla="*/ 446762 w 446762"/>
              <a:gd name="connsiteY0" fmla="*/ 73068 h 323589"/>
              <a:gd name="connsiteX1" fmla="*/ 346553 w 446762"/>
              <a:gd name="connsiteY1" fmla="*/ 10438 h 323589"/>
              <a:gd name="connsiteX2" fmla="*/ 45929 w 446762"/>
              <a:gd name="connsiteY2" fmla="*/ 135699 h 323589"/>
              <a:gd name="connsiteX3" fmla="*/ 70981 w 446762"/>
              <a:gd name="connsiteY3" fmla="*/ 323589 h 323589"/>
              <a:gd name="connsiteX4" fmla="*/ 70981 w 446762"/>
              <a:gd name="connsiteY4" fmla="*/ 323589 h 3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62" h="323589">
                <a:moveTo>
                  <a:pt x="446762" y="73068"/>
                </a:moveTo>
                <a:cubicBezTo>
                  <a:pt x="430060" y="36534"/>
                  <a:pt x="413358" y="0"/>
                  <a:pt x="346553" y="10438"/>
                </a:cubicBezTo>
                <a:cubicBezTo>
                  <a:pt x="279748" y="20876"/>
                  <a:pt x="91858" y="83507"/>
                  <a:pt x="45929" y="135699"/>
                </a:cubicBezTo>
                <a:cubicBezTo>
                  <a:pt x="0" y="187891"/>
                  <a:pt x="70981" y="323589"/>
                  <a:pt x="70981" y="323589"/>
                </a:cubicBezTo>
                <a:lnTo>
                  <a:pt x="70981" y="323589"/>
                </a:lnTo>
              </a:path>
            </a:pathLst>
          </a:cu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33436" y="3810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ym typeface="Symbol"/>
              </a:rPr>
              <a:t>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985701" y="3677174"/>
            <a:ext cx="337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erpetua" pitchFamily="18" charset="0"/>
              </a:rPr>
              <a:t>L</a:t>
            </a:r>
            <a:r>
              <a:rPr lang="en-US" sz="2800" dirty="0">
                <a:latin typeface="Perpetua" pitchFamily="18" charset="0"/>
              </a:rPr>
              <a:t> and </a:t>
            </a:r>
            <a:r>
              <a:rPr lang="en-US" sz="2800" b="1" dirty="0">
                <a:latin typeface="Perpetua" pitchFamily="18" charset="0"/>
                <a:sym typeface="Symbol"/>
              </a:rPr>
              <a:t></a:t>
            </a:r>
            <a:r>
              <a:rPr lang="en-US" sz="2800" dirty="0">
                <a:latin typeface="Perpetua" pitchFamily="18" charset="0"/>
                <a:sym typeface="Symbol"/>
              </a:rPr>
              <a:t> are parallel!</a:t>
            </a:r>
            <a:endParaRPr lang="en-US" sz="2800" dirty="0">
              <a:latin typeface="Perpetua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5439" y="1219200"/>
            <a:ext cx="3737553" cy="127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706" y="4950390"/>
            <a:ext cx="1543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" name="Object 1"/>
          <p:cNvGraphicFramePr>
            <a:graphicFrameLocks noChangeAspect="1"/>
          </p:cNvGraphicFramePr>
          <p:nvPr/>
        </p:nvGraphicFramePr>
        <p:xfrm>
          <a:off x="7502916" y="3006725"/>
          <a:ext cx="24511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3" name="Equation" r:id="rId5" imgW="1041120" imgH="266400" progId="Equation.DSMT4">
                  <p:embed/>
                </p:oleObj>
              </mc:Choice>
              <mc:Fallback>
                <p:oleObj name="Equation" r:id="rId5" imgW="1041120" imgH="266400" progId="Equation.DSMT4">
                  <p:embed/>
                  <p:pic>
                    <p:nvPicPr>
                      <p:cNvPr id="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916" y="3006725"/>
                        <a:ext cx="2451100" cy="612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>
          <a:xfrm>
            <a:off x="6946728" y="1777652"/>
            <a:ext cx="838199" cy="569412"/>
          </a:xfrm>
          <a:custGeom>
            <a:avLst/>
            <a:gdLst>
              <a:gd name="connsiteX0" fmla="*/ 1296444 w 1352811"/>
              <a:gd name="connsiteY0" fmla="*/ 137787 h 935277"/>
              <a:gd name="connsiteX1" fmla="*/ 1334022 w 1352811"/>
              <a:gd name="connsiteY1" fmla="*/ 400833 h 935277"/>
              <a:gd name="connsiteX2" fmla="*/ 1183710 w 1352811"/>
              <a:gd name="connsiteY2" fmla="*/ 563672 h 935277"/>
              <a:gd name="connsiteX3" fmla="*/ 883085 w 1352811"/>
              <a:gd name="connsiteY3" fmla="*/ 588724 h 935277"/>
              <a:gd name="connsiteX4" fmla="*/ 569935 w 1352811"/>
              <a:gd name="connsiteY4" fmla="*/ 463463 h 935277"/>
              <a:gd name="connsiteX5" fmla="*/ 482252 w 1352811"/>
              <a:gd name="connsiteY5" fmla="*/ 576198 h 935277"/>
              <a:gd name="connsiteX6" fmla="*/ 382044 w 1352811"/>
              <a:gd name="connsiteY6" fmla="*/ 789140 h 935277"/>
              <a:gd name="connsiteX7" fmla="*/ 231732 w 1352811"/>
              <a:gd name="connsiteY7" fmla="*/ 926926 h 935277"/>
              <a:gd name="connsiteX8" fmla="*/ 156576 w 1352811"/>
              <a:gd name="connsiteY8" fmla="*/ 839244 h 935277"/>
              <a:gd name="connsiteX9" fmla="*/ 118998 w 1352811"/>
              <a:gd name="connsiteY9" fmla="*/ 676406 h 935277"/>
              <a:gd name="connsiteX10" fmla="*/ 6263 w 1352811"/>
              <a:gd name="connsiteY10" fmla="*/ 413359 h 935277"/>
              <a:gd name="connsiteX11" fmla="*/ 81420 w 1352811"/>
              <a:gd name="connsiteY11" fmla="*/ 100209 h 935277"/>
              <a:gd name="connsiteX12" fmla="*/ 194154 w 1352811"/>
              <a:gd name="connsiteY12" fmla="*/ 25053 h 935277"/>
              <a:gd name="connsiteX13" fmla="*/ 369518 w 1352811"/>
              <a:gd name="connsiteY13" fmla="*/ 25053 h 935277"/>
              <a:gd name="connsiteX14" fmla="*/ 469726 w 1352811"/>
              <a:gd name="connsiteY14" fmla="*/ 12526 h 935277"/>
              <a:gd name="connsiteX15" fmla="*/ 594987 w 1352811"/>
              <a:gd name="connsiteY15" fmla="*/ 12526 h 935277"/>
              <a:gd name="connsiteX16" fmla="*/ 1083502 w 1352811"/>
              <a:gd name="connsiteY16" fmla="*/ 87683 h 935277"/>
              <a:gd name="connsiteX17" fmla="*/ 1233814 w 1352811"/>
              <a:gd name="connsiteY17" fmla="*/ 137787 h 935277"/>
              <a:gd name="connsiteX18" fmla="*/ 1296444 w 1352811"/>
              <a:gd name="connsiteY18" fmla="*/ 137787 h 93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2811" h="935277">
                <a:moveTo>
                  <a:pt x="1296444" y="137787"/>
                </a:moveTo>
                <a:cubicBezTo>
                  <a:pt x="1313145" y="181628"/>
                  <a:pt x="1352811" y="329852"/>
                  <a:pt x="1334022" y="400833"/>
                </a:cubicBezTo>
                <a:cubicBezTo>
                  <a:pt x="1315233" y="471814"/>
                  <a:pt x="1258866" y="532357"/>
                  <a:pt x="1183710" y="563672"/>
                </a:cubicBezTo>
                <a:cubicBezTo>
                  <a:pt x="1108554" y="594987"/>
                  <a:pt x="985381" y="605426"/>
                  <a:pt x="883085" y="588724"/>
                </a:cubicBezTo>
                <a:cubicBezTo>
                  <a:pt x="780789" y="572022"/>
                  <a:pt x="636740" y="465551"/>
                  <a:pt x="569935" y="463463"/>
                </a:cubicBezTo>
                <a:cubicBezTo>
                  <a:pt x="503130" y="461375"/>
                  <a:pt x="513567" y="521919"/>
                  <a:pt x="482252" y="576198"/>
                </a:cubicBezTo>
                <a:cubicBezTo>
                  <a:pt x="450937" y="630477"/>
                  <a:pt x="423797" y="730685"/>
                  <a:pt x="382044" y="789140"/>
                </a:cubicBezTo>
                <a:cubicBezTo>
                  <a:pt x="340291" y="847595"/>
                  <a:pt x="269310" y="918575"/>
                  <a:pt x="231732" y="926926"/>
                </a:cubicBezTo>
                <a:cubicBezTo>
                  <a:pt x="194154" y="935277"/>
                  <a:pt x="175365" y="880997"/>
                  <a:pt x="156576" y="839244"/>
                </a:cubicBezTo>
                <a:cubicBezTo>
                  <a:pt x="137787" y="797491"/>
                  <a:pt x="144050" y="747387"/>
                  <a:pt x="118998" y="676406"/>
                </a:cubicBezTo>
                <a:cubicBezTo>
                  <a:pt x="93946" y="605425"/>
                  <a:pt x="12526" y="509392"/>
                  <a:pt x="6263" y="413359"/>
                </a:cubicBezTo>
                <a:cubicBezTo>
                  <a:pt x="0" y="317326"/>
                  <a:pt x="50105" y="164927"/>
                  <a:pt x="81420" y="100209"/>
                </a:cubicBezTo>
                <a:cubicBezTo>
                  <a:pt x="112735" y="35491"/>
                  <a:pt x="146138" y="37579"/>
                  <a:pt x="194154" y="25053"/>
                </a:cubicBezTo>
                <a:cubicBezTo>
                  <a:pt x="242170" y="12527"/>
                  <a:pt x="323589" y="27141"/>
                  <a:pt x="369518" y="25053"/>
                </a:cubicBezTo>
                <a:cubicBezTo>
                  <a:pt x="415447" y="22965"/>
                  <a:pt x="432148" y="14614"/>
                  <a:pt x="469726" y="12526"/>
                </a:cubicBezTo>
                <a:cubicBezTo>
                  <a:pt x="507304" y="10438"/>
                  <a:pt x="492691" y="0"/>
                  <a:pt x="594987" y="12526"/>
                </a:cubicBezTo>
                <a:cubicBezTo>
                  <a:pt x="697283" y="25052"/>
                  <a:pt x="977031" y="66806"/>
                  <a:pt x="1083502" y="87683"/>
                </a:cubicBezTo>
                <a:cubicBezTo>
                  <a:pt x="1189973" y="108560"/>
                  <a:pt x="1198324" y="127349"/>
                  <a:pt x="1233814" y="137787"/>
                </a:cubicBezTo>
                <a:cubicBezTo>
                  <a:pt x="1269304" y="148225"/>
                  <a:pt x="1279743" y="93946"/>
                  <a:pt x="1296444" y="137787"/>
                </a:cubicBezTo>
                <a:close/>
              </a:path>
            </a:pathLst>
          </a:cu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946728" y="2096294"/>
            <a:ext cx="2502073" cy="105718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836074" y="1795397"/>
            <a:ext cx="1688926" cy="136220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7772401" y="1752600"/>
            <a:ext cx="838199" cy="569412"/>
          </a:xfrm>
          <a:custGeom>
            <a:avLst/>
            <a:gdLst>
              <a:gd name="connsiteX0" fmla="*/ 1296444 w 1352811"/>
              <a:gd name="connsiteY0" fmla="*/ 137787 h 935277"/>
              <a:gd name="connsiteX1" fmla="*/ 1334022 w 1352811"/>
              <a:gd name="connsiteY1" fmla="*/ 400833 h 935277"/>
              <a:gd name="connsiteX2" fmla="*/ 1183710 w 1352811"/>
              <a:gd name="connsiteY2" fmla="*/ 563672 h 935277"/>
              <a:gd name="connsiteX3" fmla="*/ 883085 w 1352811"/>
              <a:gd name="connsiteY3" fmla="*/ 588724 h 935277"/>
              <a:gd name="connsiteX4" fmla="*/ 569935 w 1352811"/>
              <a:gd name="connsiteY4" fmla="*/ 463463 h 935277"/>
              <a:gd name="connsiteX5" fmla="*/ 482252 w 1352811"/>
              <a:gd name="connsiteY5" fmla="*/ 576198 h 935277"/>
              <a:gd name="connsiteX6" fmla="*/ 382044 w 1352811"/>
              <a:gd name="connsiteY6" fmla="*/ 789140 h 935277"/>
              <a:gd name="connsiteX7" fmla="*/ 231732 w 1352811"/>
              <a:gd name="connsiteY7" fmla="*/ 926926 h 935277"/>
              <a:gd name="connsiteX8" fmla="*/ 156576 w 1352811"/>
              <a:gd name="connsiteY8" fmla="*/ 839244 h 935277"/>
              <a:gd name="connsiteX9" fmla="*/ 118998 w 1352811"/>
              <a:gd name="connsiteY9" fmla="*/ 676406 h 935277"/>
              <a:gd name="connsiteX10" fmla="*/ 6263 w 1352811"/>
              <a:gd name="connsiteY10" fmla="*/ 413359 h 935277"/>
              <a:gd name="connsiteX11" fmla="*/ 81420 w 1352811"/>
              <a:gd name="connsiteY11" fmla="*/ 100209 h 935277"/>
              <a:gd name="connsiteX12" fmla="*/ 194154 w 1352811"/>
              <a:gd name="connsiteY12" fmla="*/ 25053 h 935277"/>
              <a:gd name="connsiteX13" fmla="*/ 369518 w 1352811"/>
              <a:gd name="connsiteY13" fmla="*/ 25053 h 935277"/>
              <a:gd name="connsiteX14" fmla="*/ 469726 w 1352811"/>
              <a:gd name="connsiteY14" fmla="*/ 12526 h 935277"/>
              <a:gd name="connsiteX15" fmla="*/ 594987 w 1352811"/>
              <a:gd name="connsiteY15" fmla="*/ 12526 h 935277"/>
              <a:gd name="connsiteX16" fmla="*/ 1083502 w 1352811"/>
              <a:gd name="connsiteY16" fmla="*/ 87683 h 935277"/>
              <a:gd name="connsiteX17" fmla="*/ 1233814 w 1352811"/>
              <a:gd name="connsiteY17" fmla="*/ 137787 h 935277"/>
              <a:gd name="connsiteX18" fmla="*/ 1296444 w 1352811"/>
              <a:gd name="connsiteY18" fmla="*/ 137787 h 93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2811" h="935277">
                <a:moveTo>
                  <a:pt x="1296444" y="137787"/>
                </a:moveTo>
                <a:cubicBezTo>
                  <a:pt x="1313145" y="181628"/>
                  <a:pt x="1352811" y="329852"/>
                  <a:pt x="1334022" y="400833"/>
                </a:cubicBezTo>
                <a:cubicBezTo>
                  <a:pt x="1315233" y="471814"/>
                  <a:pt x="1258866" y="532357"/>
                  <a:pt x="1183710" y="563672"/>
                </a:cubicBezTo>
                <a:cubicBezTo>
                  <a:pt x="1108554" y="594987"/>
                  <a:pt x="985381" y="605426"/>
                  <a:pt x="883085" y="588724"/>
                </a:cubicBezTo>
                <a:cubicBezTo>
                  <a:pt x="780789" y="572022"/>
                  <a:pt x="636740" y="465551"/>
                  <a:pt x="569935" y="463463"/>
                </a:cubicBezTo>
                <a:cubicBezTo>
                  <a:pt x="503130" y="461375"/>
                  <a:pt x="513567" y="521919"/>
                  <a:pt x="482252" y="576198"/>
                </a:cubicBezTo>
                <a:cubicBezTo>
                  <a:pt x="450937" y="630477"/>
                  <a:pt x="423797" y="730685"/>
                  <a:pt x="382044" y="789140"/>
                </a:cubicBezTo>
                <a:cubicBezTo>
                  <a:pt x="340291" y="847595"/>
                  <a:pt x="269310" y="918575"/>
                  <a:pt x="231732" y="926926"/>
                </a:cubicBezTo>
                <a:cubicBezTo>
                  <a:pt x="194154" y="935277"/>
                  <a:pt x="175365" y="880997"/>
                  <a:pt x="156576" y="839244"/>
                </a:cubicBezTo>
                <a:cubicBezTo>
                  <a:pt x="137787" y="797491"/>
                  <a:pt x="144050" y="747387"/>
                  <a:pt x="118998" y="676406"/>
                </a:cubicBezTo>
                <a:cubicBezTo>
                  <a:pt x="93946" y="605425"/>
                  <a:pt x="12526" y="509392"/>
                  <a:pt x="6263" y="413359"/>
                </a:cubicBezTo>
                <a:cubicBezTo>
                  <a:pt x="0" y="317326"/>
                  <a:pt x="50105" y="164927"/>
                  <a:pt x="81420" y="100209"/>
                </a:cubicBezTo>
                <a:cubicBezTo>
                  <a:pt x="112735" y="35491"/>
                  <a:pt x="146138" y="37579"/>
                  <a:pt x="194154" y="25053"/>
                </a:cubicBezTo>
                <a:cubicBezTo>
                  <a:pt x="242170" y="12527"/>
                  <a:pt x="323589" y="27141"/>
                  <a:pt x="369518" y="25053"/>
                </a:cubicBezTo>
                <a:cubicBezTo>
                  <a:pt x="415447" y="22965"/>
                  <a:pt x="432148" y="14614"/>
                  <a:pt x="469726" y="12526"/>
                </a:cubicBezTo>
                <a:cubicBezTo>
                  <a:pt x="507304" y="10438"/>
                  <a:pt x="492691" y="0"/>
                  <a:pt x="594987" y="12526"/>
                </a:cubicBezTo>
                <a:cubicBezTo>
                  <a:pt x="697283" y="25052"/>
                  <a:pt x="977031" y="66806"/>
                  <a:pt x="1083502" y="87683"/>
                </a:cubicBezTo>
                <a:cubicBezTo>
                  <a:pt x="1189973" y="108560"/>
                  <a:pt x="1198324" y="127349"/>
                  <a:pt x="1233814" y="137787"/>
                </a:cubicBezTo>
                <a:cubicBezTo>
                  <a:pt x="1269304" y="148225"/>
                  <a:pt x="1279743" y="93946"/>
                  <a:pt x="1296444" y="137787"/>
                </a:cubicBezTo>
                <a:close/>
              </a:path>
            </a:pathLst>
          </a:cu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/>
      <p:bldP spid="22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0"/>
            <a:ext cx="8229600" cy="1143000"/>
          </a:xfrm>
        </p:spPr>
        <p:txBody>
          <a:bodyPr/>
          <a:lstStyle/>
          <a:p>
            <a:r>
              <a:rPr lang="en-US" b="1" dirty="0"/>
              <a:t>BUT STILL MI [I] is not diagonal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3736" y="3650159"/>
            <a:ext cx="71274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FINDING THE PRINCIPAL AXIS 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BY DIAGONALIZATION OF [I]</a:t>
            </a:r>
          </a:p>
        </p:txBody>
      </p:sp>
    </p:spTree>
    <p:extLst>
      <p:ext uri="{BB962C8B-B14F-4D97-AF65-F5344CB8AC3E}">
        <p14:creationId xmlns:p14="http://schemas.microsoft.com/office/powerpoint/2010/main" val="94143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Step2: Rotating Co-ordinates axis to the axis where L and </a:t>
            </a:r>
            <a:r>
              <a:rPr lang="el-GR" b="1" dirty="0"/>
              <a:t>ω</a:t>
            </a:r>
            <a:r>
              <a:rPr lang="en-US" b="1" dirty="0"/>
              <a:t> are parallel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1752600"/>
            <a:ext cx="693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Diagonalization Theorem </a:t>
            </a:r>
            <a:r>
              <a:rPr lang="en-US" dirty="0"/>
              <a:t>in mathematics rotates the axis to  the axis where L and </a:t>
            </a:r>
            <a:r>
              <a:rPr lang="el-GR" b="1" dirty="0"/>
              <a:t>ω</a:t>
            </a:r>
            <a:r>
              <a:rPr lang="en-US" b="1" dirty="0"/>
              <a:t> </a:t>
            </a:r>
            <a:r>
              <a:rPr lang="en-US" dirty="0"/>
              <a:t>are parallel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2819400"/>
            <a:ext cx="4419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Perpetua" pitchFamily="18" charset="0"/>
              </a:rPr>
              <a:t>Diagonalization</a:t>
            </a:r>
            <a:r>
              <a:rPr lang="en-US" sz="2400" b="1" dirty="0">
                <a:latin typeface="Perpetua" pitchFamily="18" charset="0"/>
              </a:rPr>
              <a:t> ensures the rotation axis is along the coordinate axis (Principal axis)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86400" y="4992404"/>
                <a:ext cx="3907278" cy="102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I = D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l-GR" sz="3600" i="1">
                                  <a:latin typeface="Cambria Math"/>
                                </a:rPr>
                                <m:t>λ</m:t>
                              </m:r>
                              <m:r>
                                <a:rPr lang="en-US" sz="3600" i="1" baseline="-2500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/>
                                </a:rPr>
                                <m:t>λ</m:t>
                              </m:r>
                              <m:r>
                                <a:rPr lang="en-US" sz="3600" i="1" baseline="-2500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992404"/>
                <a:ext cx="3907278" cy="1027397"/>
              </a:xfrm>
              <a:prstGeom prst="rect">
                <a:avLst/>
              </a:prstGeom>
              <a:blipFill>
                <a:blip r:embed="rId2"/>
                <a:stretch>
                  <a:fillRect l="-4680" b="-47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14601" y="5096470"/>
            <a:ext cx="2934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Such Matrix are obtained by </a:t>
            </a:r>
          </a:p>
          <a:p>
            <a:r>
              <a:rPr lang="en-US" b="1" dirty="0"/>
              <a:t>writing Eigen Values</a:t>
            </a:r>
          </a:p>
          <a:p>
            <a:r>
              <a:rPr lang="en-US" b="1" dirty="0"/>
              <a:t>as diagonal elements</a:t>
            </a:r>
          </a:p>
        </p:txBody>
      </p:sp>
    </p:spTree>
    <p:extLst>
      <p:ext uri="{BB962C8B-B14F-4D97-AF65-F5344CB8AC3E}">
        <p14:creationId xmlns:p14="http://schemas.microsoft.com/office/powerpoint/2010/main" val="14931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 rot="19089848">
            <a:off x="2527577" y="2658449"/>
            <a:ext cx="6019892" cy="3861147"/>
            <a:chOff x="1168052" y="2615854"/>
            <a:chExt cx="6019892" cy="3861147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2197151" y="4533505"/>
              <a:ext cx="3861147" cy="25845"/>
            </a:xfrm>
            <a:prstGeom prst="straightConnector1">
              <a:avLst/>
            </a:prstGeom>
            <a:ln w="762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168052" y="4824859"/>
              <a:ext cx="6019800" cy="792"/>
            </a:xfrm>
            <a:prstGeom prst="straightConnector1">
              <a:avLst/>
            </a:prstGeom>
            <a:ln w="76200"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883052" y="490185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58852" y="299685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Step2: Rotating Co-ordinates axis to the axis where L and </a:t>
            </a:r>
            <a:r>
              <a:rPr lang="el-GR" b="1" dirty="0"/>
              <a:t>ω</a:t>
            </a:r>
            <a:r>
              <a:rPr lang="en-US" b="1" dirty="0"/>
              <a:t> are parallel</a:t>
            </a:r>
            <a:endParaRPr lang="en-US" b="1" u="sng" dirty="0"/>
          </a:p>
        </p:txBody>
      </p:sp>
      <p:grpSp>
        <p:nvGrpSpPr>
          <p:cNvPr id="36" name="Group 35"/>
          <p:cNvGrpSpPr/>
          <p:nvPr/>
        </p:nvGrpSpPr>
        <p:grpSpPr>
          <a:xfrm>
            <a:off x="2692052" y="2615855"/>
            <a:ext cx="6019892" cy="3861147"/>
            <a:chOff x="1168052" y="2615854"/>
            <a:chExt cx="6019892" cy="3861147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2197151" y="4533505"/>
              <a:ext cx="3861147" cy="25845"/>
            </a:xfrm>
            <a:prstGeom prst="straightConnector1">
              <a:avLst/>
            </a:prstGeom>
            <a:ln w="762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168052" y="4824859"/>
              <a:ext cx="6019800" cy="792"/>
            </a:xfrm>
            <a:prstGeom prst="straightConnector1">
              <a:avLst/>
            </a:prstGeom>
            <a:ln w="76200"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883052" y="490185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8852" y="299685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3886151" y="3521902"/>
            <a:ext cx="4323567" cy="2726499"/>
          </a:xfrm>
          <a:custGeom>
            <a:avLst/>
            <a:gdLst>
              <a:gd name="connsiteX0" fmla="*/ 797490 w 4323567"/>
              <a:gd name="connsiteY0" fmla="*/ 659704 h 2726499"/>
              <a:gd name="connsiteX1" fmla="*/ 1323583 w 4323567"/>
              <a:gd name="connsiteY1" fmla="*/ 133611 h 2726499"/>
              <a:gd name="connsiteX2" fmla="*/ 2012515 w 4323567"/>
              <a:gd name="connsiteY2" fmla="*/ 8351 h 2726499"/>
              <a:gd name="connsiteX3" fmla="*/ 2475978 w 4323567"/>
              <a:gd name="connsiteY3" fmla="*/ 183715 h 2726499"/>
              <a:gd name="connsiteX4" fmla="*/ 3014597 w 4323567"/>
              <a:gd name="connsiteY4" fmla="*/ 697282 h 2726499"/>
              <a:gd name="connsiteX5" fmla="*/ 3290170 w 4323567"/>
              <a:gd name="connsiteY5" fmla="*/ 1022959 h 2726499"/>
              <a:gd name="connsiteX6" fmla="*/ 3903945 w 4323567"/>
              <a:gd name="connsiteY6" fmla="*/ 810016 h 2726499"/>
              <a:gd name="connsiteX7" fmla="*/ 4091835 w 4323567"/>
              <a:gd name="connsiteY7" fmla="*/ 1110641 h 2726499"/>
              <a:gd name="connsiteX8" fmla="*/ 4242148 w 4323567"/>
              <a:gd name="connsiteY8" fmla="*/ 1987463 h 2726499"/>
              <a:gd name="connsiteX9" fmla="*/ 3603320 w 4323567"/>
              <a:gd name="connsiteY9" fmla="*/ 2288088 h 2726499"/>
              <a:gd name="connsiteX10" fmla="*/ 2651342 w 4323567"/>
              <a:gd name="connsiteY10" fmla="*/ 2475978 h 2726499"/>
              <a:gd name="connsiteX11" fmla="*/ 1536526 w 4323567"/>
              <a:gd name="connsiteY11" fmla="*/ 2588712 h 2726499"/>
              <a:gd name="connsiteX12" fmla="*/ 1022959 w 4323567"/>
              <a:gd name="connsiteY12" fmla="*/ 2663869 h 2726499"/>
              <a:gd name="connsiteX13" fmla="*/ 346553 w 4323567"/>
              <a:gd name="connsiteY13" fmla="*/ 2212932 h 2726499"/>
              <a:gd name="connsiteX14" fmla="*/ 20877 w 4323567"/>
              <a:gd name="connsiteY14" fmla="*/ 1286005 h 2726499"/>
              <a:gd name="connsiteX15" fmla="*/ 221293 w 4323567"/>
              <a:gd name="connsiteY15" fmla="*/ 734860 h 2726499"/>
              <a:gd name="connsiteX16" fmla="*/ 572022 w 4323567"/>
              <a:gd name="connsiteY16" fmla="*/ 572022 h 2726499"/>
              <a:gd name="connsiteX17" fmla="*/ 847594 w 4323567"/>
              <a:gd name="connsiteY17" fmla="*/ 647178 h 272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3567" h="2726499">
                <a:moveTo>
                  <a:pt x="797490" y="659704"/>
                </a:moveTo>
                <a:cubicBezTo>
                  <a:pt x="959284" y="450937"/>
                  <a:pt x="1121079" y="242170"/>
                  <a:pt x="1323583" y="133611"/>
                </a:cubicBezTo>
                <a:cubicBezTo>
                  <a:pt x="1526087" y="25052"/>
                  <a:pt x="1820449" y="0"/>
                  <a:pt x="2012515" y="8351"/>
                </a:cubicBezTo>
                <a:cubicBezTo>
                  <a:pt x="2204581" y="16702"/>
                  <a:pt x="2308964" y="68893"/>
                  <a:pt x="2475978" y="183715"/>
                </a:cubicBezTo>
                <a:cubicBezTo>
                  <a:pt x="2642992" y="298537"/>
                  <a:pt x="2878898" y="557408"/>
                  <a:pt x="3014597" y="697282"/>
                </a:cubicBezTo>
                <a:cubicBezTo>
                  <a:pt x="3150296" y="837156"/>
                  <a:pt x="3141945" y="1004170"/>
                  <a:pt x="3290170" y="1022959"/>
                </a:cubicBezTo>
                <a:cubicBezTo>
                  <a:pt x="3438395" y="1041748"/>
                  <a:pt x="3770334" y="795402"/>
                  <a:pt x="3903945" y="810016"/>
                </a:cubicBezTo>
                <a:cubicBezTo>
                  <a:pt x="4037556" y="824630"/>
                  <a:pt x="4035468" y="914400"/>
                  <a:pt x="4091835" y="1110641"/>
                </a:cubicBezTo>
                <a:cubicBezTo>
                  <a:pt x="4148202" y="1306882"/>
                  <a:pt x="4323567" y="1791222"/>
                  <a:pt x="4242148" y="1987463"/>
                </a:cubicBezTo>
                <a:cubicBezTo>
                  <a:pt x="4160729" y="2183704"/>
                  <a:pt x="3868454" y="2206669"/>
                  <a:pt x="3603320" y="2288088"/>
                </a:cubicBezTo>
                <a:cubicBezTo>
                  <a:pt x="3338186" y="2369507"/>
                  <a:pt x="2995808" y="2425874"/>
                  <a:pt x="2651342" y="2475978"/>
                </a:cubicBezTo>
                <a:cubicBezTo>
                  <a:pt x="2306876" y="2526082"/>
                  <a:pt x="1807923" y="2557397"/>
                  <a:pt x="1536526" y="2588712"/>
                </a:cubicBezTo>
                <a:cubicBezTo>
                  <a:pt x="1265129" y="2620027"/>
                  <a:pt x="1221288" y="2726499"/>
                  <a:pt x="1022959" y="2663869"/>
                </a:cubicBezTo>
                <a:cubicBezTo>
                  <a:pt x="824630" y="2601239"/>
                  <a:pt x="513567" y="2442576"/>
                  <a:pt x="346553" y="2212932"/>
                </a:cubicBezTo>
                <a:cubicBezTo>
                  <a:pt x="179539" y="1983288"/>
                  <a:pt x="41754" y="1532350"/>
                  <a:pt x="20877" y="1286005"/>
                </a:cubicBezTo>
                <a:cubicBezTo>
                  <a:pt x="0" y="1039660"/>
                  <a:pt x="129436" y="853857"/>
                  <a:pt x="221293" y="734860"/>
                </a:cubicBezTo>
                <a:cubicBezTo>
                  <a:pt x="313151" y="615863"/>
                  <a:pt x="467639" y="586636"/>
                  <a:pt x="572022" y="572022"/>
                </a:cubicBezTo>
                <a:cubicBezTo>
                  <a:pt x="676405" y="557408"/>
                  <a:pt x="761999" y="602293"/>
                  <a:pt x="847594" y="647178"/>
                </a:cubicBezTo>
              </a:path>
            </a:pathLst>
          </a:custGeom>
          <a:solidFill>
            <a:srgbClr val="00B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8534401" y="2209801"/>
          <a:ext cx="11715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95" name="Equation" r:id="rId3" imgW="508000" imgH="241300" progId="Equation.DSMT4">
                  <p:embed/>
                </p:oleObj>
              </mc:Choice>
              <mc:Fallback>
                <p:oleObj name="Equation" r:id="rId3" imgW="508000" imgH="241300" progId="Equation.DSMT4">
                  <p:embed/>
                  <p:pic>
                    <p:nvPicPr>
                      <p:cNvPr id="33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1" y="2209801"/>
                        <a:ext cx="1171575" cy="555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8382001" y="1828800"/>
            <a:ext cx="144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Perpetua" pitchFamily="18" charset="0"/>
              </a:rPr>
              <a:t>Eigenvector1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 rot="15545804">
            <a:off x="5984201" y="2813286"/>
            <a:ext cx="1371600" cy="2209800"/>
            <a:chOff x="6172200" y="4267200"/>
            <a:chExt cx="1371600" cy="2209800"/>
          </a:xfrm>
        </p:grpSpPr>
        <p:cxnSp>
          <p:nvCxnSpPr>
            <p:cNvPr id="24" name="Straight Arrow Connector 23"/>
            <p:cNvCxnSpPr/>
            <p:nvPr/>
          </p:nvCxnSpPr>
          <p:spPr>
            <a:xfrm rot="16200000" flipH="1">
              <a:off x="5753100" y="4686300"/>
              <a:ext cx="2209800" cy="13716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6997874" y="5791200"/>
              <a:ext cx="446762" cy="323589"/>
            </a:xfrm>
            <a:custGeom>
              <a:avLst/>
              <a:gdLst>
                <a:gd name="connsiteX0" fmla="*/ 446762 w 446762"/>
                <a:gd name="connsiteY0" fmla="*/ 73068 h 323589"/>
                <a:gd name="connsiteX1" fmla="*/ 346553 w 446762"/>
                <a:gd name="connsiteY1" fmla="*/ 10438 h 323589"/>
                <a:gd name="connsiteX2" fmla="*/ 45929 w 446762"/>
                <a:gd name="connsiteY2" fmla="*/ 135699 h 323589"/>
                <a:gd name="connsiteX3" fmla="*/ 70981 w 446762"/>
                <a:gd name="connsiteY3" fmla="*/ 323589 h 323589"/>
                <a:gd name="connsiteX4" fmla="*/ 70981 w 446762"/>
                <a:gd name="connsiteY4" fmla="*/ 323589 h 3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62" h="323589">
                  <a:moveTo>
                    <a:pt x="446762" y="73068"/>
                  </a:moveTo>
                  <a:cubicBezTo>
                    <a:pt x="430060" y="36534"/>
                    <a:pt x="413358" y="0"/>
                    <a:pt x="346553" y="10438"/>
                  </a:cubicBezTo>
                  <a:cubicBezTo>
                    <a:pt x="279748" y="20876"/>
                    <a:pt x="91858" y="83507"/>
                    <a:pt x="45929" y="135699"/>
                  </a:cubicBezTo>
                  <a:cubicBezTo>
                    <a:pt x="0" y="187891"/>
                    <a:pt x="70981" y="323589"/>
                    <a:pt x="70981" y="323589"/>
                  </a:cubicBezTo>
                  <a:lnTo>
                    <a:pt x="70981" y="323589"/>
                  </a:lnTo>
                </a:path>
              </a:pathLst>
            </a:custGeom>
            <a:ln w="539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6672283">
              <a:off x="6900194" y="611685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</a:t>
              </a:r>
              <a:endParaRPr lang="en-US" b="1" dirty="0"/>
            </a:p>
          </p:txBody>
        </p:sp>
      </p:grp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8915401" y="4267201"/>
          <a:ext cx="13763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96" name="Equation" r:id="rId5" imgW="596900" imgH="241300" progId="Equation.DSMT4">
                  <p:embed/>
                </p:oleObj>
              </mc:Choice>
              <mc:Fallback>
                <p:oleObj name="Equation" r:id="rId5" imgW="596900" imgH="24130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1" y="4267201"/>
                        <a:ext cx="1376363" cy="555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8845516" y="3875643"/>
            <a:ext cx="144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Perpetua" pitchFamily="18" charset="0"/>
              </a:rPr>
              <a:t>Eigenvector2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 rot="20971375">
            <a:off x="5761955" y="4741636"/>
            <a:ext cx="1575147" cy="2130786"/>
            <a:chOff x="6064223" y="4342418"/>
            <a:chExt cx="1575147" cy="2130786"/>
          </a:xfrm>
        </p:grpSpPr>
        <p:cxnSp>
          <p:nvCxnSpPr>
            <p:cNvPr id="32" name="Straight Arrow Connector 31"/>
            <p:cNvCxnSpPr/>
            <p:nvPr/>
          </p:nvCxnSpPr>
          <p:spPr>
            <a:xfrm rot="16552183" flipH="1">
              <a:off x="5836342" y="4570299"/>
              <a:ext cx="2030909" cy="157514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6997874" y="5791200"/>
              <a:ext cx="446762" cy="323589"/>
            </a:xfrm>
            <a:custGeom>
              <a:avLst/>
              <a:gdLst>
                <a:gd name="connsiteX0" fmla="*/ 446762 w 446762"/>
                <a:gd name="connsiteY0" fmla="*/ 73068 h 323589"/>
                <a:gd name="connsiteX1" fmla="*/ 346553 w 446762"/>
                <a:gd name="connsiteY1" fmla="*/ 10438 h 323589"/>
                <a:gd name="connsiteX2" fmla="*/ 45929 w 446762"/>
                <a:gd name="connsiteY2" fmla="*/ 135699 h 323589"/>
                <a:gd name="connsiteX3" fmla="*/ 70981 w 446762"/>
                <a:gd name="connsiteY3" fmla="*/ 323589 h 323589"/>
                <a:gd name="connsiteX4" fmla="*/ 70981 w 446762"/>
                <a:gd name="connsiteY4" fmla="*/ 323589 h 3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62" h="323589">
                  <a:moveTo>
                    <a:pt x="446762" y="73068"/>
                  </a:moveTo>
                  <a:cubicBezTo>
                    <a:pt x="430060" y="36534"/>
                    <a:pt x="413358" y="0"/>
                    <a:pt x="346553" y="10438"/>
                  </a:cubicBezTo>
                  <a:cubicBezTo>
                    <a:pt x="279748" y="20876"/>
                    <a:pt x="91858" y="83507"/>
                    <a:pt x="45929" y="135699"/>
                  </a:cubicBezTo>
                  <a:cubicBezTo>
                    <a:pt x="0" y="187891"/>
                    <a:pt x="70981" y="323589"/>
                    <a:pt x="70981" y="323589"/>
                  </a:cubicBezTo>
                  <a:lnTo>
                    <a:pt x="70981" y="323589"/>
                  </a:lnTo>
                </a:path>
              </a:pathLst>
            </a:custGeom>
            <a:ln w="539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6672283">
              <a:off x="6900194" y="611685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</a:t>
              </a:r>
              <a:endParaRPr lang="en-US" b="1" dirty="0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917039"/>
              </p:ext>
            </p:extLst>
          </p:nvPr>
        </p:nvGraphicFramePr>
        <p:xfrm>
          <a:off x="10433050" y="1884363"/>
          <a:ext cx="12573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97" name="Equation" r:id="rId7" imgW="444240" imgH="482400" progId="Equation.DSMT4">
                  <p:embed/>
                </p:oleObj>
              </mc:Choice>
              <mc:Fallback>
                <p:oleObj name="Equation" r:id="rId7" imgW="444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33050" y="1884363"/>
                        <a:ext cx="1257300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326557"/>
              </p:ext>
            </p:extLst>
          </p:nvPr>
        </p:nvGraphicFramePr>
        <p:xfrm>
          <a:off x="10490200" y="3719513"/>
          <a:ext cx="12620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98" name="Equation" r:id="rId9" imgW="444240" imgH="482400" progId="Equation.DSMT4">
                  <p:embed/>
                </p:oleObj>
              </mc:Choice>
              <mc:Fallback>
                <p:oleObj name="Equation" r:id="rId9" imgW="444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90200" y="3719513"/>
                        <a:ext cx="1262063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2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0" grpId="1"/>
      <p:bldP spid="30" grpId="0"/>
      <p:bldP spid="3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Moment of Inertia matrix for principal axis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58635" y="1217612"/>
            <a:ext cx="91440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771643"/>
              </p:ext>
            </p:extLst>
          </p:nvPr>
        </p:nvGraphicFramePr>
        <p:xfrm>
          <a:off x="6320632" y="1399269"/>
          <a:ext cx="2209800" cy="144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05" name="Equation" r:id="rId3" imgW="698500" imgH="457200" progId="Equation.DSMT4">
                  <p:embed/>
                </p:oleObj>
              </mc:Choice>
              <mc:Fallback>
                <p:oleObj name="Equation" r:id="rId3" imgW="69850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0632" y="1399269"/>
                        <a:ext cx="2209800" cy="144847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031712"/>
              </p:ext>
            </p:extLst>
          </p:nvPr>
        </p:nvGraphicFramePr>
        <p:xfrm>
          <a:off x="4935584" y="3042675"/>
          <a:ext cx="19034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06" name="Equation" r:id="rId5" imgW="825500" imgH="228600" progId="Equation.DSMT4">
                  <p:embed/>
                </p:oleObj>
              </mc:Choice>
              <mc:Fallback>
                <p:oleObj name="Equation" r:id="rId5" imgW="82550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84" y="3042675"/>
                        <a:ext cx="1903413" cy="5270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534448"/>
              </p:ext>
            </p:extLst>
          </p:nvPr>
        </p:nvGraphicFramePr>
        <p:xfrm>
          <a:off x="1293813" y="5483225"/>
          <a:ext cx="3973512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07" name="Equation" r:id="rId7" imgW="1384200" imgH="457200" progId="Equation.DSMT4">
                  <p:embed/>
                </p:oleObj>
              </mc:Choice>
              <mc:Fallback>
                <p:oleObj name="Equation" r:id="rId7" imgW="138420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5483225"/>
                        <a:ext cx="3973512" cy="13144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8381"/>
              </p:ext>
            </p:extLst>
          </p:nvPr>
        </p:nvGraphicFramePr>
        <p:xfrm>
          <a:off x="6157913" y="5470525"/>
          <a:ext cx="4033837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08" name="Equation" r:id="rId9" imgW="1396800" imgH="457200" progId="Equation.DSMT4">
                  <p:embed/>
                </p:oleObj>
              </mc:Choice>
              <mc:Fallback>
                <p:oleObj name="Equation" r:id="rId9" imgW="139680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5470525"/>
                        <a:ext cx="4033837" cy="1320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884" y="3049125"/>
            <a:ext cx="480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Eigen Values in the principal axis are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724" y="1780529"/>
            <a:ext cx="607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Moment of Inertia Matrix in the principal axes</a:t>
            </a:r>
            <a:endParaRPr lang="en-IN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8884" y="4288547"/>
            <a:ext cx="491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Eigen Vectors in the principal axis are</a:t>
            </a:r>
            <a:endParaRPr lang="en-IN" sz="24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555242"/>
              </p:ext>
            </p:extLst>
          </p:nvPr>
        </p:nvGraphicFramePr>
        <p:xfrm>
          <a:off x="5057775" y="4130675"/>
          <a:ext cx="14874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09" name="Equation" r:id="rId11" imgW="876240" imgH="457200" progId="Equation.DSMT4">
                  <p:embed/>
                </p:oleObj>
              </mc:Choice>
              <mc:Fallback>
                <p:oleObj name="Equation" r:id="rId11" imgW="876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57775" y="4130675"/>
                        <a:ext cx="1487488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20065" y="4942580"/>
            <a:ext cx="962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Angular momentum equations are</a:t>
            </a:r>
            <a:endParaRPr lang="en-IN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9659959" y="2141533"/>
            <a:ext cx="2532041" cy="3007732"/>
            <a:chOff x="9659959" y="2141533"/>
            <a:chExt cx="2532041" cy="3007732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9160464"/>
                </p:ext>
              </p:extLst>
            </p:nvPr>
          </p:nvGraphicFramePr>
          <p:xfrm>
            <a:off x="9659959" y="3562726"/>
            <a:ext cx="1860235" cy="572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510" name="Equation" r:id="rId13" imgW="825480" imgH="253800" progId="Equation.DSMT4">
                    <p:embed/>
                  </p:oleObj>
                </mc:Choice>
                <mc:Fallback>
                  <p:oleObj name="Equation" r:id="rId13" imgW="8254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9659959" y="3562726"/>
                          <a:ext cx="1860235" cy="5723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2078396"/>
                </p:ext>
              </p:extLst>
            </p:nvPr>
          </p:nvGraphicFramePr>
          <p:xfrm>
            <a:off x="9699077" y="4173773"/>
            <a:ext cx="2492923" cy="975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511" name="Equation" r:id="rId15" imgW="1168200" imgH="457200" progId="Equation.DSMT4">
                    <p:embed/>
                  </p:oleObj>
                </mc:Choice>
                <mc:Fallback>
                  <p:oleObj name="Equation" r:id="rId15" imgW="11682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699077" y="4173773"/>
                          <a:ext cx="2492923" cy="9754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932234"/>
                </p:ext>
              </p:extLst>
            </p:nvPr>
          </p:nvGraphicFramePr>
          <p:xfrm>
            <a:off x="9659959" y="2141533"/>
            <a:ext cx="1780557" cy="556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512" name="Equation" r:id="rId17" imgW="812520" imgH="253800" progId="Equation.DSMT4">
                    <p:embed/>
                  </p:oleObj>
                </mc:Choice>
                <mc:Fallback>
                  <p:oleObj name="Equation" r:id="rId17" imgW="8125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659959" y="2141533"/>
                          <a:ext cx="1780557" cy="5564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6993081"/>
                </p:ext>
              </p:extLst>
            </p:nvPr>
          </p:nvGraphicFramePr>
          <p:xfrm>
            <a:off x="9659959" y="2635905"/>
            <a:ext cx="2355540" cy="931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513" name="Equation" r:id="rId19" imgW="1155600" imgH="457200" progId="Equation.DSMT4">
                    <p:embed/>
                  </p:oleObj>
                </mc:Choice>
                <mc:Fallback>
                  <p:oleObj name="Equation" r:id="rId19" imgW="11556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659959" y="2635905"/>
                          <a:ext cx="2355540" cy="931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806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9406" y="783772"/>
            <a:ext cx="530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Square Laminar Problem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23284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1" y="572022"/>
            <a:ext cx="19695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2209801" y="1295400"/>
          <a:ext cx="29765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8" name="Equation" r:id="rId4" imgW="1308100" imgH="736600" progId="Equation.DSMT4">
                  <p:embed/>
                </p:oleObj>
              </mc:Choice>
              <mc:Fallback>
                <p:oleObj name="Equation" r:id="rId4" imgW="1308100" imgH="736600" progId="Equation.DSMT4">
                  <p:embed/>
                  <p:pic>
                    <p:nvPicPr>
                      <p:cNvPr id="275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295400"/>
                        <a:ext cx="2976563" cy="1676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5715000" y="2286000"/>
          <a:ext cx="162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9" name="Equation" r:id="rId6" imgW="685502" imgH="266584" progId="Equation.DSMT4">
                  <p:embed/>
                </p:oleObj>
              </mc:Choice>
              <mc:Fallback>
                <p:oleObj name="Equation" r:id="rId6" imgW="685502" imgH="266584" progId="Equation.DSMT4">
                  <p:embed/>
                  <p:pic>
                    <p:nvPicPr>
                      <p:cNvPr id="275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86000"/>
                        <a:ext cx="1625600" cy="622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7620000" y="2209801"/>
          <a:ext cx="18653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0" name="Equation" r:id="rId8" imgW="787058" imgH="253890" progId="Equation.DSMT4">
                  <p:embed/>
                </p:oleObj>
              </mc:Choice>
              <mc:Fallback>
                <p:oleObj name="Equation" r:id="rId8" imgW="787058" imgH="253890" progId="Equation.DSMT4">
                  <p:embed/>
                  <p:pic>
                    <p:nvPicPr>
                      <p:cNvPr id="275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209801"/>
                        <a:ext cx="1865312" cy="5921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8111835" y="27432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8839200" y="272934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91055" y="3221180"/>
            <a:ext cx="12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" pitchFamily="18" charset="0"/>
              </a:rPr>
              <a:t>Unknowns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57400" y="3657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Step: 1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57400" y="41910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Find the axis of rotation where </a:t>
            </a: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L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and </a:t>
            </a: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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are parallel.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1" y="4953000"/>
            <a:ext cx="460663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 IMPOSE THE CONDITION, TO MAKE L AND </a:t>
            </a:r>
            <a:r>
              <a:rPr lang="el-GR" b="1" dirty="0"/>
              <a:t>ω</a:t>
            </a:r>
            <a:r>
              <a:rPr lang="en-US" b="1" dirty="0"/>
              <a:t> PARALLEL </a:t>
            </a:r>
          </a:p>
          <a:p>
            <a:pPr algn="ctr"/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10201" y="6019801"/>
          <a:ext cx="18653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1" name="Equation" r:id="rId10" imgW="1863794" imgH="593371" progId="Equation.DSMT4">
                  <p:embed/>
                </p:oleObj>
              </mc:Choice>
              <mc:Fallback>
                <p:oleObj name="Equation" r:id="rId10" imgW="1863794" imgH="593371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6019801"/>
                        <a:ext cx="1865313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87440" y="60198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Find the unknowns </a:t>
            </a:r>
            <a:r>
              <a:rPr lang="el-GR" dirty="0"/>
              <a:t>ω</a:t>
            </a:r>
            <a:r>
              <a:rPr lang="en-US" dirty="0"/>
              <a:t> and </a:t>
            </a:r>
            <a:r>
              <a:rPr lang="el-GR" dirty="0"/>
              <a:t>λ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55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3" grpId="0"/>
      <p:bldP spid="17" grpId="0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1" y="572022"/>
            <a:ext cx="19695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2209801" y="1295400"/>
          <a:ext cx="29765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2" name="Equation" r:id="rId4" imgW="1308100" imgH="736600" progId="Equation.DSMT4">
                  <p:embed/>
                </p:oleObj>
              </mc:Choice>
              <mc:Fallback>
                <p:oleObj name="Equation" r:id="rId4" imgW="1308100" imgH="736600" progId="Equation.DSMT4">
                  <p:embed/>
                  <p:pic>
                    <p:nvPicPr>
                      <p:cNvPr id="275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295400"/>
                        <a:ext cx="2976563" cy="1676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5715000" y="2286000"/>
          <a:ext cx="162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3" name="Equation" r:id="rId6" imgW="685502" imgH="266584" progId="Equation.DSMT4">
                  <p:embed/>
                </p:oleObj>
              </mc:Choice>
              <mc:Fallback>
                <p:oleObj name="Equation" r:id="rId6" imgW="685502" imgH="266584" progId="Equation.DSMT4">
                  <p:embed/>
                  <p:pic>
                    <p:nvPicPr>
                      <p:cNvPr id="275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86000"/>
                        <a:ext cx="1625600" cy="622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7620000" y="2209801"/>
          <a:ext cx="18653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4" name="Equation" r:id="rId8" imgW="787058" imgH="253890" progId="Equation.DSMT4">
                  <p:embed/>
                </p:oleObj>
              </mc:Choice>
              <mc:Fallback>
                <p:oleObj name="Equation" r:id="rId8" imgW="787058" imgH="253890" progId="Equation.DSMT4">
                  <p:embed/>
                  <p:pic>
                    <p:nvPicPr>
                      <p:cNvPr id="275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209801"/>
                        <a:ext cx="1865312" cy="5921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2667000" y="3581400"/>
          <a:ext cx="6106824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5" name="Equation" r:id="rId10" imgW="1905000" imgH="736600" progId="Equation.DSMT4">
                  <p:embed/>
                </p:oleObj>
              </mc:Choice>
              <mc:Fallback>
                <p:oleObj name="Equation" r:id="rId10" imgW="1905000" imgH="736600" progId="Equation.DSMT4">
                  <p:embed/>
                  <p:pic>
                    <p:nvPicPr>
                      <p:cNvPr id="275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81400"/>
                        <a:ext cx="6106824" cy="23622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16200000" flipV="1">
            <a:off x="7391400" y="5029200"/>
            <a:ext cx="1752600" cy="12954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05800" y="6488668"/>
            <a:ext cx="20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Insert a unit matrix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8111835" y="27432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8839200" y="272934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91055" y="3221180"/>
            <a:ext cx="12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" pitchFamily="18" charset="0"/>
              </a:rPr>
              <a:t>Unknowns</a:t>
            </a:r>
          </a:p>
        </p:txBody>
      </p:sp>
    </p:spTree>
    <p:extLst>
      <p:ext uri="{BB962C8B-B14F-4D97-AF65-F5344CB8AC3E}">
        <p14:creationId xmlns:p14="http://schemas.microsoft.com/office/powerpoint/2010/main" val="23627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354" y="-11815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6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615428"/>
              </p:ext>
            </p:extLst>
          </p:nvPr>
        </p:nvGraphicFramePr>
        <p:xfrm>
          <a:off x="3469277" y="704147"/>
          <a:ext cx="5715000" cy="1894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8" name="Equation" r:id="rId3" imgW="2222500" imgH="736600" progId="Equation.DSMT4">
                  <p:embed/>
                </p:oleObj>
              </mc:Choice>
              <mc:Fallback>
                <p:oleObj name="Equation" r:id="rId3" imgW="2222500" imgH="736600" progId="Equation.DSMT4">
                  <p:embed/>
                  <p:pic>
                    <p:nvPicPr>
                      <p:cNvPr id="276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277" y="704147"/>
                        <a:ext cx="5715000" cy="189483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454410"/>
              </p:ext>
            </p:extLst>
          </p:nvPr>
        </p:nvGraphicFramePr>
        <p:xfrm>
          <a:off x="4344488" y="4674420"/>
          <a:ext cx="3964577" cy="164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9" name="Equation" r:id="rId5" imgW="1778000" imgH="736600" progId="Equation.DSMT4">
                  <p:embed/>
                </p:oleObj>
              </mc:Choice>
              <mc:Fallback>
                <p:oleObj name="Equation" r:id="rId5" imgW="1778000" imgH="736600" progId="Equation.DSMT4">
                  <p:embed/>
                  <p:pic>
                    <p:nvPicPr>
                      <p:cNvPr id="277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488" y="4674420"/>
                        <a:ext cx="3964577" cy="164364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501537" y="618744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Characteristic Equation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1726" y="3330434"/>
            <a:ext cx="7399934" cy="122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18421" y="2872993"/>
            <a:ext cx="741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Theorem: If </a:t>
            </a:r>
            <a:r>
              <a:rPr lang="en-US" b="1" dirty="0"/>
              <a:t>[A][x]=0, </a:t>
            </a:r>
            <a:r>
              <a:rPr lang="en-US" dirty="0"/>
              <a:t>then [A] is non-invertible. This implies A</a:t>
            </a:r>
            <a:r>
              <a:rPr lang="en-US" baseline="30000" dirty="0"/>
              <a:t>-1 </a:t>
            </a:r>
            <a:r>
              <a:rPr lang="en-US" dirty="0"/>
              <a:t>does not exist</a:t>
            </a:r>
            <a:endParaRPr lang="en-US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396749" y="3203062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Hence, |A|=0.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29751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3505200" y="1600201"/>
          <a:ext cx="45720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4" name="Equation" r:id="rId3" imgW="1778000" imgH="736600" progId="Equation.DSMT4">
                  <p:embed/>
                </p:oleObj>
              </mc:Choice>
              <mc:Fallback>
                <p:oleObj name="Equation" r:id="rId3" imgW="1778000" imgH="736600" progId="Equation.DSMT4">
                  <p:embed/>
                  <p:pic>
                    <p:nvPicPr>
                      <p:cNvPr id="277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00201"/>
                        <a:ext cx="4572000" cy="18954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286000" y="3581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Solving characteristic equation result in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1,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, 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3.</a:t>
            </a:r>
            <a:endParaRPr lang="en-US" sz="4400" baseline="-250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8532" name="Object 4"/>
          <p:cNvGraphicFramePr>
            <a:graphicFrameLocks noChangeAspect="1"/>
          </p:cNvGraphicFramePr>
          <p:nvPr/>
        </p:nvGraphicFramePr>
        <p:xfrm>
          <a:off x="1724032" y="4557713"/>
          <a:ext cx="57150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5" name="Equation" r:id="rId5" imgW="2222500" imgH="736600" progId="Equation.DSMT4">
                  <p:embed/>
                </p:oleObj>
              </mc:Choice>
              <mc:Fallback>
                <p:oleObj name="Equation" r:id="rId5" imgW="2222500" imgH="736600" progId="Equation.DSMT4">
                  <p:embed/>
                  <p:pic>
                    <p:nvPicPr>
                      <p:cNvPr id="278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32" y="4557713"/>
                        <a:ext cx="5715000" cy="18954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001000" y="4572000"/>
            <a:ext cx="2667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Substitute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1,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, 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3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 separately and solve for s</a:t>
            </a:r>
            <a:endParaRPr lang="en-US" sz="4400" baseline="-25000" dirty="0"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62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229600" cy="2362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1,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, 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3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are called the Eigen values which satisfies the equation</a:t>
            </a:r>
            <a:endParaRPr lang="en-US" sz="44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381001"/>
            <a:ext cx="1275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Perpetua" pitchFamily="18" charset="0"/>
              </a:rPr>
              <a:t>Note!</a:t>
            </a:r>
          </a:p>
        </p:txBody>
      </p:sp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5029201" y="2743200"/>
          <a:ext cx="18653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0" name="Equation" r:id="rId3" imgW="787058" imgH="253890" progId="Equation.DSMT4">
                  <p:embed/>
                </p:oleObj>
              </mc:Choice>
              <mc:Fallback>
                <p:oleObj name="Equation" r:id="rId3" imgW="787058" imgH="253890" progId="Equation.DSMT4">
                  <p:embed/>
                  <p:pic>
                    <p:nvPicPr>
                      <p:cNvPr id="280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2743200"/>
                        <a:ext cx="1865313" cy="5921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057400" y="3733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[]’s are called the Eigen vectors.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74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For each Eigen values, Eigen vector can be found.</a:t>
            </a:r>
          </a:p>
        </p:txBody>
      </p:sp>
    </p:spTree>
    <p:extLst>
      <p:ext uri="{BB962C8B-B14F-4D97-AF65-F5344CB8AC3E}">
        <p14:creationId xmlns:p14="http://schemas.microsoft.com/office/powerpoint/2010/main" val="327951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Step2: How to find diagonalized MI matrix??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538783"/>
            <a:ext cx="12192000" cy="2362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Perpetua" pitchFamily="18" charset="0"/>
              </a:rPr>
              <a:t>Whenever ω is parallel to L, choosing the corresponding direction of rotation as co-ordinate axis will be the </a:t>
            </a:r>
            <a:r>
              <a:rPr lang="en-US" b="1" u="sng" dirty="0">
                <a:solidFill>
                  <a:srgbClr val="002060"/>
                </a:solidFill>
                <a:latin typeface="Perpetua" pitchFamily="18" charset="0"/>
              </a:rPr>
              <a:t>principal axes</a:t>
            </a:r>
            <a:endParaRPr lang="en-US" b="1" dirty="0">
              <a:solidFill>
                <a:srgbClr val="002060"/>
              </a:solidFill>
              <a:latin typeface="Perpetua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83639"/>
              </p:ext>
            </p:extLst>
          </p:nvPr>
        </p:nvGraphicFramePr>
        <p:xfrm>
          <a:off x="4079649" y="2991345"/>
          <a:ext cx="29622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4" name="Equation" r:id="rId3" imgW="2962247" imgH="1819075" progId="Equation.DSMT4">
                  <p:embed/>
                </p:oleObj>
              </mc:Choice>
              <mc:Fallback>
                <p:oleObj name="Equation" r:id="rId3" imgW="2962247" imgH="18190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649" y="2991345"/>
                        <a:ext cx="2962275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7820" y="5185431"/>
            <a:ext cx="10442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By writing </a:t>
            </a:r>
            <a:r>
              <a:rPr lang="en-US" sz="2400" b="1" dirty="0" err="1"/>
              <a:t>eigen</a:t>
            </a:r>
            <a:r>
              <a:rPr lang="en-US" sz="2400" b="1" dirty="0"/>
              <a:t> values as diagonal elements chooses Moment of Inertia  matrix </a:t>
            </a:r>
          </a:p>
          <a:p>
            <a:r>
              <a:rPr lang="en-US" sz="2400" b="1" dirty="0"/>
              <a:t>corresponding to a co-ordinate axis as its rotation axis 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39345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13861</TotalTime>
  <Words>868</Words>
  <Application>Microsoft Office PowerPoint</Application>
  <PresentationFormat>Widescreen</PresentationFormat>
  <Paragraphs>127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Perpetua</vt:lpstr>
      <vt:lpstr>Office Theme</vt:lpstr>
      <vt:lpstr>Equation</vt:lpstr>
      <vt:lpstr>RIGID BODY IN MOTION</vt:lpstr>
      <vt:lpstr>How to find principal axis????</vt:lpstr>
      <vt:lpstr>PowerPoint Presentation</vt:lpstr>
      <vt:lpstr>How to find principal axis????</vt:lpstr>
      <vt:lpstr>How to find principal axis????</vt:lpstr>
      <vt:lpstr>How to find principal axis????</vt:lpstr>
      <vt:lpstr>How to find principal axis????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find the principal axis of a rigid body?</vt:lpstr>
      <vt:lpstr>Finding an axis for which L is parallel to ω for the given [I] </vt:lpstr>
      <vt:lpstr>Finding an axis for which L is parallel to ω for the given [I]</vt:lpstr>
      <vt:lpstr>Finding an axis for which L is parallel to ω for the given [I]</vt:lpstr>
      <vt:lpstr>Eigen vector corresponding to λ 1 =1</vt:lpstr>
      <vt:lpstr>Eigen vector corresponding to λ 2 =3</vt:lpstr>
      <vt:lpstr>Physical meaning of eigenvectors</vt:lpstr>
      <vt:lpstr>This Situation is similar to……….Rotation at 45 degrees</vt:lpstr>
      <vt:lpstr>BUT STILL MI [I] is not diagonal</vt:lpstr>
      <vt:lpstr>Step2: Rotating Co-ordinates axis to the axis where L and ω are parallel</vt:lpstr>
      <vt:lpstr>Step2: Rotating Co-ordinates axis to the axis where L and ω are parallel</vt:lpstr>
      <vt:lpstr>Moment of Inertia matrix for principal axis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RIGID BODY IN MOTION</dc:title>
  <dc:creator>RAGHAVAN EASWARAN</dc:creator>
  <cp:lastModifiedBy>RAGHAVAN EASWARAN</cp:lastModifiedBy>
  <cp:revision>290</cp:revision>
  <dcterms:created xsi:type="dcterms:W3CDTF">2020-12-29T12:39:13Z</dcterms:created>
  <dcterms:modified xsi:type="dcterms:W3CDTF">2022-05-02T08:55:54Z</dcterms:modified>
</cp:coreProperties>
</file>