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6" r:id="rId2"/>
    <p:sldId id="257" r:id="rId3"/>
    <p:sldId id="304" r:id="rId4"/>
    <p:sldId id="299" r:id="rId5"/>
    <p:sldId id="284" r:id="rId6"/>
    <p:sldId id="300" r:id="rId7"/>
    <p:sldId id="301" r:id="rId8"/>
    <p:sldId id="286" r:id="rId9"/>
    <p:sldId id="287" r:id="rId10"/>
    <p:sldId id="288" r:id="rId11"/>
    <p:sldId id="289" r:id="rId12"/>
    <p:sldId id="290" r:id="rId13"/>
    <p:sldId id="303" r:id="rId14"/>
    <p:sldId id="291" r:id="rId15"/>
    <p:sldId id="302" r:id="rId16"/>
    <p:sldId id="292" r:id="rId17"/>
    <p:sldId id="293" r:id="rId18"/>
    <p:sldId id="294" r:id="rId19"/>
    <p:sldId id="295" r:id="rId20"/>
    <p:sldId id="296" r:id="rId21"/>
    <p:sldId id="297" r:id="rId22"/>
    <p:sldId id="29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>
      <p:cViewPr varScale="1">
        <p:scale>
          <a:sx n="73" d="100"/>
          <a:sy n="73" d="100"/>
        </p:scale>
        <p:origin x="7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57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12" Type="http://schemas.openxmlformats.org/officeDocument/2006/relationships/image" Target="../media/image56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image" Target="../media/image57.wmf"/><Relationship Id="rId3" Type="http://schemas.openxmlformats.org/officeDocument/2006/relationships/image" Target="../media/image46.wmf"/><Relationship Id="rId7" Type="http://schemas.openxmlformats.org/officeDocument/2006/relationships/image" Target="../media/image61.wmf"/><Relationship Id="rId12" Type="http://schemas.openxmlformats.org/officeDocument/2006/relationships/image" Target="../media/image66.wmf"/><Relationship Id="rId2" Type="http://schemas.openxmlformats.org/officeDocument/2006/relationships/image" Target="../media/image45.wmf"/><Relationship Id="rId1" Type="http://schemas.openxmlformats.org/officeDocument/2006/relationships/image" Target="../media/image58.wmf"/><Relationship Id="rId6" Type="http://schemas.openxmlformats.org/officeDocument/2006/relationships/image" Target="../media/image60.wmf"/><Relationship Id="rId11" Type="http://schemas.openxmlformats.org/officeDocument/2006/relationships/image" Target="../media/image65.wmf"/><Relationship Id="rId5" Type="http://schemas.openxmlformats.org/officeDocument/2006/relationships/image" Target="../media/image59.wmf"/><Relationship Id="rId15" Type="http://schemas.openxmlformats.org/officeDocument/2006/relationships/image" Target="../media/image68.wmf"/><Relationship Id="rId10" Type="http://schemas.openxmlformats.org/officeDocument/2006/relationships/image" Target="../media/image64.wmf"/><Relationship Id="rId4" Type="http://schemas.openxmlformats.org/officeDocument/2006/relationships/image" Target="../media/image50.wmf"/><Relationship Id="rId9" Type="http://schemas.openxmlformats.org/officeDocument/2006/relationships/image" Target="../media/image63.wmf"/><Relationship Id="rId14" Type="http://schemas.openxmlformats.org/officeDocument/2006/relationships/image" Target="../media/image6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7" Type="http://schemas.openxmlformats.org/officeDocument/2006/relationships/image" Target="../media/image73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379FD-E7C3-4617-8477-07CE3705624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40474-AC96-45BF-9CBE-2599F7A63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6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-er1</a:t>
            </a:r>
            <a:r>
              <a:rPr lang="en-US" baseline="0" dirty="0"/>
              <a:t> should be placed close to the blue vector.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0E026-4AA7-4FAF-854B-EF9789F8377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25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9913-9E36-43E9-8966-AD205C6A4B0A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0017-114F-463E-A935-3B2F9A873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6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B2E7-D1EC-4D53-8945-FC2597EF02C8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0017-114F-463E-A935-3B2F9A873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2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7CC6-2241-417C-AF09-4562B3B9FFBD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0017-114F-463E-A935-3B2F9A873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3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763A-5AA5-4BD9-A31D-9EFDA7232131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0017-114F-463E-A935-3B2F9A873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2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C0D5B-5282-4181-9989-2F1BDF7A9C2E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0017-114F-463E-A935-3B2F9A873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6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36F-D7EF-4EDD-A3A2-9E361ED836B8}" type="datetime1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0017-114F-463E-A935-3B2F9A873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5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B437-FC08-4A43-A0AE-A50160168983}" type="datetime1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0017-114F-463E-A935-3B2F9A873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6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0801-2ECC-42A5-901C-DA97CE4AFFCF}" type="datetime1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0017-114F-463E-A935-3B2F9A873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1D8AB-5FA7-4A6A-8B80-462105155CD8}" type="datetime1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0017-114F-463E-A935-3B2F9A873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5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5783-E872-418E-B837-C029A0F8F451}" type="datetime1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0017-114F-463E-A935-3B2F9A873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0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97CB-C087-44F0-B080-31E8AB3FE981}" type="datetime1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0017-114F-463E-A935-3B2F9A873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5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E8076-3D75-4040-B46C-E66F8769EB5B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RKE_JJ_PH103_2021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70017-114F-463E-A935-3B2F9A873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0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9.wmf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3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38.png"/><Relationship Id="rId4" Type="http://schemas.openxmlformats.org/officeDocument/2006/relationships/image" Target="../media/image3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3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52.wmf"/><Relationship Id="rId26" Type="http://schemas.openxmlformats.org/officeDocument/2006/relationships/image" Target="../media/image56.wmf"/><Relationship Id="rId3" Type="http://schemas.openxmlformats.org/officeDocument/2006/relationships/oleObject" Target="../embeddings/oleObject48.bin"/><Relationship Id="rId21" Type="http://schemas.openxmlformats.org/officeDocument/2006/relationships/oleObject" Target="../embeddings/oleObject57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55.bin"/><Relationship Id="rId25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52.bin"/><Relationship Id="rId24" Type="http://schemas.openxmlformats.org/officeDocument/2006/relationships/image" Target="../media/image55.wmf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23" Type="http://schemas.openxmlformats.org/officeDocument/2006/relationships/oleObject" Target="../embeddings/oleObject58.bin"/><Relationship Id="rId28" Type="http://schemas.openxmlformats.org/officeDocument/2006/relationships/image" Target="../media/image57.wmf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56.bin"/><Relationship Id="rId4" Type="http://schemas.openxmlformats.org/officeDocument/2006/relationships/image" Target="../media/image45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0.wmf"/><Relationship Id="rId22" Type="http://schemas.openxmlformats.org/officeDocument/2006/relationships/image" Target="../media/image54.wmf"/><Relationship Id="rId27" Type="http://schemas.openxmlformats.org/officeDocument/2006/relationships/oleObject" Target="../embeddings/oleObject60.bin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6.bin"/><Relationship Id="rId18" Type="http://schemas.openxmlformats.org/officeDocument/2006/relationships/image" Target="../media/image62.wmf"/><Relationship Id="rId26" Type="http://schemas.openxmlformats.org/officeDocument/2006/relationships/image" Target="../media/image66.wmf"/><Relationship Id="rId3" Type="http://schemas.openxmlformats.org/officeDocument/2006/relationships/oleObject" Target="../embeddings/oleObject61.bin"/><Relationship Id="rId21" Type="http://schemas.openxmlformats.org/officeDocument/2006/relationships/oleObject" Target="../embeddings/oleObject70.bin"/><Relationship Id="rId34" Type="http://schemas.openxmlformats.org/officeDocument/2006/relationships/image" Target="../media/image68.wmf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68.bin"/><Relationship Id="rId25" Type="http://schemas.openxmlformats.org/officeDocument/2006/relationships/oleObject" Target="../embeddings/oleObject72.bin"/><Relationship Id="rId3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1.wmf"/><Relationship Id="rId20" Type="http://schemas.openxmlformats.org/officeDocument/2006/relationships/image" Target="../media/image63.wmf"/><Relationship Id="rId29" Type="http://schemas.openxmlformats.org/officeDocument/2006/relationships/oleObject" Target="../embeddings/oleObject74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65.bin"/><Relationship Id="rId24" Type="http://schemas.openxmlformats.org/officeDocument/2006/relationships/image" Target="../media/image65.wmf"/><Relationship Id="rId32" Type="http://schemas.openxmlformats.org/officeDocument/2006/relationships/image" Target="../media/image67.wmf"/><Relationship Id="rId5" Type="http://schemas.openxmlformats.org/officeDocument/2006/relationships/oleObject" Target="../embeddings/oleObject62.bin"/><Relationship Id="rId15" Type="http://schemas.openxmlformats.org/officeDocument/2006/relationships/oleObject" Target="../embeddings/oleObject67.bin"/><Relationship Id="rId23" Type="http://schemas.openxmlformats.org/officeDocument/2006/relationships/oleObject" Target="../embeddings/oleObject71.bin"/><Relationship Id="rId28" Type="http://schemas.openxmlformats.org/officeDocument/2006/relationships/image" Target="../media/image57.wmf"/><Relationship Id="rId10" Type="http://schemas.openxmlformats.org/officeDocument/2006/relationships/image" Target="../media/image50.wmf"/><Relationship Id="rId19" Type="http://schemas.openxmlformats.org/officeDocument/2006/relationships/oleObject" Target="../embeddings/oleObject69.bin"/><Relationship Id="rId31" Type="http://schemas.openxmlformats.org/officeDocument/2006/relationships/oleObject" Target="../embeddings/oleObject76.bin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60.wmf"/><Relationship Id="rId22" Type="http://schemas.openxmlformats.org/officeDocument/2006/relationships/image" Target="../media/image64.wmf"/><Relationship Id="rId27" Type="http://schemas.openxmlformats.org/officeDocument/2006/relationships/oleObject" Target="../embeddings/oleObject73.bin"/><Relationship Id="rId30" Type="http://schemas.openxmlformats.org/officeDocument/2006/relationships/oleObject" Target="../embeddings/oleObject75.bin"/><Relationship Id="rId8" Type="http://schemas.openxmlformats.org/officeDocument/2006/relationships/image" Target="../media/image4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79.bin"/><Relationship Id="rId4" Type="http://schemas.openxmlformats.org/officeDocument/2006/relationships/image" Target="../media/image6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86.bin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3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82.bin"/><Relationship Id="rId15" Type="http://schemas.openxmlformats.org/officeDocument/2006/relationships/oleObject" Target="../embeddings/oleObject87.bin"/><Relationship Id="rId10" Type="http://schemas.openxmlformats.org/officeDocument/2006/relationships/image" Target="../media/image50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84.bin"/><Relationship Id="rId14" Type="http://schemas.openxmlformats.org/officeDocument/2006/relationships/image" Target="../media/image7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3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6.bin"/><Relationship Id="rId7" Type="http://schemas.openxmlformats.org/officeDocument/2006/relationships/image" Target="../media/image8.wmf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7.wmf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10.bin"/><Relationship Id="rId19" Type="http://schemas.openxmlformats.org/officeDocument/2006/relationships/oleObject" Target="../embeddings/oleObject15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Relationship Id="rId14" Type="http://schemas.openxmlformats.org/officeDocument/2006/relationships/image" Target="../media/image11.wmf"/><Relationship Id="rId22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98"/>
            <a:ext cx="8229600" cy="914400"/>
          </a:xfrm>
        </p:spPr>
        <p:txBody>
          <a:bodyPr/>
          <a:lstStyle/>
          <a:p>
            <a:r>
              <a:rPr lang="en-US" dirty="0"/>
              <a:t>Highlights of the course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6600" y="914400"/>
            <a:ext cx="27432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Co-ordinate Systems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4484783" y="1458817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6600" y="1981200"/>
            <a:ext cx="2743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Introduction to Vector Operators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96447" y="3048000"/>
            <a:ext cx="3733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Work , Energy and Conservation laws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4495800" y="25146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19400" y="4114800"/>
            <a:ext cx="3733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Rigid body in motion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4507736" y="3593336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19400" y="5191698"/>
            <a:ext cx="3733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Oscillations and Waves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4507736" y="4670234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19400" y="6172200"/>
            <a:ext cx="3733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Quantum Physics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4507736" y="5747132"/>
            <a:ext cx="304800" cy="425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0017-114F-463E-A935-3B2F9A8733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4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al 35"/>
          <p:cNvSpPr/>
          <p:nvPr/>
        </p:nvSpPr>
        <p:spPr>
          <a:xfrm>
            <a:off x="4000500" y="4572000"/>
            <a:ext cx="1428750" cy="142875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Velocity……</a:t>
            </a:r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1771651" y="2114551"/>
          <a:ext cx="5551885" cy="856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8" name="Equation" r:id="rId3" imgW="2552700" imgH="393700" progId="Equation.DSMT4">
                  <p:embed/>
                </p:oleObj>
              </mc:Choice>
              <mc:Fallback>
                <p:oleObj name="Equation" r:id="rId3" imgW="2552700" imgH="393700" progId="Equation.DSMT4">
                  <p:embed/>
                  <p:pic>
                    <p:nvPicPr>
                      <p:cNvPr id="573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1" y="2114551"/>
                        <a:ext cx="5551885" cy="85606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591306" y="2114550"/>
            <a:ext cx="1943100" cy="857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extBox 6"/>
          <p:cNvSpPr txBox="1"/>
          <p:nvPr/>
        </p:nvSpPr>
        <p:spPr>
          <a:xfrm>
            <a:off x="1543051" y="3200400"/>
            <a:ext cx="966931" cy="41549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Case 1:</a:t>
            </a:r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2628900" y="3257551"/>
          <a:ext cx="1423988" cy="307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9" name="Equation" r:id="rId5" imgW="825142" imgH="177723" progId="Equation.DSMT4">
                  <p:embed/>
                </p:oleObj>
              </mc:Choice>
              <mc:Fallback>
                <p:oleObj name="Equation" r:id="rId5" imgW="825142" imgH="177723" progId="Equation.DSMT4">
                  <p:embed/>
                  <p:pic>
                    <p:nvPicPr>
                      <p:cNvPr id="573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3257551"/>
                        <a:ext cx="1423988" cy="307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6115050" y="4399359"/>
            <a:ext cx="1428750" cy="119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5428654" y="3713559"/>
            <a:ext cx="1372196" cy="5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115050" y="3370659"/>
            <a:ext cx="1085850" cy="10287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6400800" y="4170759"/>
          <a:ext cx="219075" cy="182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0" name="Equation" r:id="rId7" imgW="126725" imgH="177415" progId="Equation.DSMT4">
                  <p:embed/>
                </p:oleObj>
              </mc:Choice>
              <mc:Fallback>
                <p:oleObj name="Equation" r:id="rId7" imgW="126725" imgH="177415" progId="Equation.DSMT4">
                  <p:embed/>
                  <p:pic>
                    <p:nvPicPr>
                      <p:cNvPr id="573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170759"/>
                        <a:ext cx="219075" cy="1821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V="1">
            <a:off x="7258050" y="2799159"/>
            <a:ext cx="571500" cy="514350"/>
          </a:xfrm>
          <a:prstGeom prst="straightConnector1">
            <a:avLst/>
          </a:prstGeom>
          <a:ln w="57150">
            <a:solidFill>
              <a:srgbClr val="92D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7258050" y="3256359"/>
          <a:ext cx="62407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1" name="Equation" r:id="rId9" imgW="494870" imgH="317225" progId="Equation.DSMT4">
                  <p:embed/>
                </p:oleObj>
              </mc:Choice>
              <mc:Fallback>
                <p:oleObj name="Equation" r:id="rId9" imgW="494870" imgH="317225" progId="Equation.DSMT4">
                  <p:embed/>
                  <p:pic>
                    <p:nvPicPr>
                      <p:cNvPr id="573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8050" y="3256359"/>
                        <a:ext cx="624078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Connector 29"/>
          <p:cNvCxnSpPr/>
          <p:nvPr/>
        </p:nvCxnSpPr>
        <p:spPr>
          <a:xfrm flipV="1">
            <a:off x="6115050" y="2627709"/>
            <a:ext cx="1885950" cy="177165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6515100" y="3484959"/>
          <a:ext cx="21431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2" name="Equation" r:id="rId11" imgW="114201" imgH="203024" progId="Equation.DSMT4">
                  <p:embed/>
                </p:oleObj>
              </mc:Choice>
              <mc:Fallback>
                <p:oleObj name="Equation" r:id="rId11" imgW="114201" imgH="203024" progId="Equation.DSMT4">
                  <p:embed/>
                  <p:pic>
                    <p:nvPicPr>
                      <p:cNvPr id="573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3484959"/>
                        <a:ext cx="21431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428751" y="4465335"/>
            <a:ext cx="966931" cy="41549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Case 2:</a:t>
            </a:r>
          </a:p>
        </p:txBody>
      </p:sp>
      <p:graphicFrame>
        <p:nvGraphicFramePr>
          <p:cNvPr id="33" name="Object 3"/>
          <p:cNvGraphicFramePr>
            <a:graphicFrameLocks noChangeAspect="1"/>
          </p:cNvGraphicFramePr>
          <p:nvPr/>
        </p:nvGraphicFramePr>
        <p:xfrm>
          <a:off x="2525317" y="4521995"/>
          <a:ext cx="1402556" cy="307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3" name="Equation" r:id="rId13" imgW="812447" imgH="177723" progId="Equation.DSMT4">
                  <p:embed/>
                </p:oleObj>
              </mc:Choice>
              <mc:Fallback>
                <p:oleObj name="Equation" r:id="rId13" imgW="812447" imgH="177723" progId="Equation.DSMT4">
                  <p:embed/>
                  <p:pic>
                    <p:nvPicPr>
                      <p:cNvPr id="3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5317" y="4521995"/>
                        <a:ext cx="1402556" cy="307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Straight Arrow Connector 33"/>
          <p:cNvCxnSpPr/>
          <p:nvPr/>
        </p:nvCxnSpPr>
        <p:spPr>
          <a:xfrm>
            <a:off x="4629150" y="5429250"/>
            <a:ext cx="1428750" cy="119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3942754" y="4743450"/>
            <a:ext cx="1372196" cy="5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629150" y="4857750"/>
            <a:ext cx="628650" cy="5715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6"/>
          <p:cNvGraphicFramePr>
            <a:graphicFrameLocks noChangeAspect="1"/>
          </p:cNvGraphicFramePr>
          <p:nvPr/>
        </p:nvGraphicFramePr>
        <p:xfrm>
          <a:off x="4857750" y="4667250"/>
          <a:ext cx="21431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4" name="Equation" r:id="rId15" imgW="114201" imgH="203024" progId="Equation.DSMT4">
                  <p:embed/>
                </p:oleObj>
              </mc:Choice>
              <mc:Fallback>
                <p:oleObj name="Equation" r:id="rId15" imgW="114201" imgH="203024" progId="Equation.DSMT4">
                  <p:embed/>
                  <p:pic>
                    <p:nvPicPr>
                      <p:cNvPr id="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4667250"/>
                        <a:ext cx="21431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rot="16200000" flipV="1">
            <a:off x="4829175" y="4371975"/>
            <a:ext cx="457200" cy="400050"/>
          </a:xfrm>
          <a:prstGeom prst="straightConnector1">
            <a:avLst/>
          </a:prstGeom>
          <a:ln w="57150">
            <a:solidFill>
              <a:srgbClr val="92D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5014912" y="4229100"/>
          <a:ext cx="767954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5" name="Equation" r:id="rId16" imgW="609336" imgH="317362" progId="Equation.DSMT4">
                  <p:embed/>
                </p:oleObj>
              </mc:Choice>
              <mc:Fallback>
                <p:oleObj name="Equation" r:id="rId16" imgW="609336" imgH="317362" progId="Equation.DSMT4">
                  <p:embed/>
                  <p:pic>
                    <p:nvPicPr>
                      <p:cNvPr id="573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4912" y="4229100"/>
                        <a:ext cx="767954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</p:spTree>
    <p:extLst>
      <p:ext uri="{BB962C8B-B14F-4D97-AF65-F5344CB8AC3E}">
        <p14:creationId xmlns:p14="http://schemas.microsoft.com/office/powerpoint/2010/main" val="199336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5" grpId="0" animBg="1"/>
      <p:bldP spid="7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Acceleration in polar coordinates</a:t>
            </a:r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1428750" y="2000250"/>
          <a:ext cx="6515100" cy="101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8" name="Equation" r:id="rId3" imgW="3898900" imgH="609600" progId="Equation.DSMT4">
                  <p:embed/>
                </p:oleObj>
              </mc:Choice>
              <mc:Fallback>
                <p:oleObj name="Equation" r:id="rId3" imgW="3898900" imgH="609600" progId="Equation.DSMT4">
                  <p:embed/>
                  <p:pic>
                    <p:nvPicPr>
                      <p:cNvPr id="573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2000250"/>
                        <a:ext cx="6515100" cy="1018013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057650" y="1934489"/>
            <a:ext cx="3943350" cy="1200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aphicFrame>
        <p:nvGraphicFramePr>
          <p:cNvPr id="58379" name="Object 11"/>
          <p:cNvGraphicFramePr>
            <a:graphicFrameLocks noChangeAspect="1"/>
          </p:cNvGraphicFramePr>
          <p:nvPr/>
        </p:nvGraphicFramePr>
        <p:xfrm>
          <a:off x="1494236" y="3371850"/>
          <a:ext cx="1388269" cy="844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9" name="Equation" r:id="rId5" imgW="647419" imgH="393529" progId="Equation.DSMT4">
                  <p:embed/>
                </p:oleObj>
              </mc:Choice>
              <mc:Fallback>
                <p:oleObj name="Equation" r:id="rId5" imgW="647419" imgH="393529" progId="Equation.DSMT4">
                  <p:embed/>
                  <p:pic>
                    <p:nvPicPr>
                      <p:cNvPr id="5837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4236" y="3371850"/>
                        <a:ext cx="1388269" cy="844154"/>
                      </a:xfrm>
                      <a:prstGeom prst="rect">
                        <a:avLst/>
                      </a:prstGeom>
                      <a:solidFill>
                        <a:srgbClr val="FF0000">
                          <a:alpha val="3882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0" name="Object 12"/>
          <p:cNvGraphicFramePr>
            <a:graphicFrameLocks noChangeAspect="1"/>
          </p:cNvGraphicFramePr>
          <p:nvPr/>
        </p:nvGraphicFramePr>
        <p:xfrm>
          <a:off x="1473995" y="4527946"/>
          <a:ext cx="2640806" cy="844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0" name="Equation" r:id="rId7" imgW="1231366" imgH="393529" progId="Equation.DSMT4">
                  <p:embed/>
                </p:oleObj>
              </mc:Choice>
              <mc:Fallback>
                <p:oleObj name="Equation" r:id="rId7" imgW="1231366" imgH="393529" progId="Equation.DSMT4">
                  <p:embed/>
                  <p:pic>
                    <p:nvPicPr>
                      <p:cNvPr id="5838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995" y="4527946"/>
                        <a:ext cx="2640806" cy="844154"/>
                      </a:xfrm>
                      <a:prstGeom prst="rect">
                        <a:avLst/>
                      </a:prstGeom>
                      <a:solidFill>
                        <a:srgbClr val="FF0000">
                          <a:alpha val="3882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1" name="Object 13"/>
          <p:cNvGraphicFramePr>
            <a:graphicFrameLocks noChangeAspect="1"/>
          </p:cNvGraphicFramePr>
          <p:nvPr/>
        </p:nvGraphicFramePr>
        <p:xfrm>
          <a:off x="3886201" y="3371851"/>
          <a:ext cx="3707135" cy="901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1" name="Equation" r:id="rId9" imgW="1981200" imgH="482600" progId="Equation.DSMT4">
                  <p:embed/>
                </p:oleObj>
              </mc:Choice>
              <mc:Fallback>
                <p:oleObj name="Equation" r:id="rId9" imgW="1981200" imgH="482600" progId="Equation.DSMT4">
                  <p:embed/>
                  <p:pic>
                    <p:nvPicPr>
                      <p:cNvPr id="5838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1" y="3371851"/>
                        <a:ext cx="3707135" cy="901303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</p:spTree>
    <p:extLst>
      <p:ext uri="{BB962C8B-B14F-4D97-AF65-F5344CB8AC3E}">
        <p14:creationId xmlns:p14="http://schemas.microsoft.com/office/powerpoint/2010/main" val="123255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742950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Acceleration in polar coordinates</a:t>
            </a:r>
          </a:p>
        </p:txBody>
      </p:sp>
      <p:graphicFrame>
        <p:nvGraphicFramePr>
          <p:cNvPr id="58381" name="Object 13"/>
          <p:cNvGraphicFramePr>
            <a:graphicFrameLocks noChangeAspect="1"/>
          </p:cNvGraphicFramePr>
          <p:nvPr/>
        </p:nvGraphicFramePr>
        <p:xfrm>
          <a:off x="1543050" y="1885950"/>
          <a:ext cx="6172200" cy="1500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5" name="Equation" r:id="rId3" imgW="1981200" imgH="482600" progId="Equation.DSMT4">
                  <p:embed/>
                </p:oleObj>
              </mc:Choice>
              <mc:Fallback>
                <p:oleObj name="Equation" r:id="rId3" imgW="1981200" imgH="482600" progId="Equation.DSMT4">
                  <p:embed/>
                  <p:pic>
                    <p:nvPicPr>
                      <p:cNvPr id="5838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1885950"/>
                        <a:ext cx="6172200" cy="1500626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4057651"/>
            <a:ext cx="1314450" cy="1708160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Linear acceleration in the radial direction</a:t>
            </a:r>
          </a:p>
        </p:txBody>
      </p:sp>
      <p:sp>
        <p:nvSpPr>
          <p:cNvPr id="11" name="Left-Up Arrow 10"/>
          <p:cNvSpPr/>
          <p:nvPr/>
        </p:nvSpPr>
        <p:spPr>
          <a:xfrm>
            <a:off x="2325927" y="2857500"/>
            <a:ext cx="457200" cy="200025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extBox 11"/>
          <p:cNvSpPr txBox="1"/>
          <p:nvPr/>
        </p:nvSpPr>
        <p:spPr>
          <a:xfrm>
            <a:off x="4943867" y="4029467"/>
            <a:ext cx="1314450" cy="1708160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Linear acceleration in the tangential direction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5429250" y="2914650"/>
            <a:ext cx="228600" cy="1257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/>
          <p:cNvSpPr txBox="1"/>
          <p:nvPr/>
        </p:nvSpPr>
        <p:spPr>
          <a:xfrm>
            <a:off x="2914650" y="4143767"/>
            <a:ext cx="1485900" cy="1708160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Centripetal  acceleration in the radial direction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3400034" y="2857500"/>
            <a:ext cx="228600" cy="1257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extBox 15"/>
          <p:cNvSpPr txBox="1"/>
          <p:nvPr/>
        </p:nvSpPr>
        <p:spPr>
          <a:xfrm>
            <a:off x="7029449" y="4171951"/>
            <a:ext cx="1160223" cy="1061829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100" dirty="0" err="1">
                <a:solidFill>
                  <a:srgbClr val="FF0000"/>
                </a:solidFill>
              </a:rPr>
              <a:t>Coriolis</a:t>
            </a:r>
            <a:r>
              <a:rPr lang="en-US" sz="2100" dirty="0">
                <a:solidFill>
                  <a:srgbClr val="FF0000"/>
                </a:solidFill>
              </a:rPr>
              <a:t> acceleration</a:t>
            </a:r>
          </a:p>
        </p:txBody>
      </p:sp>
      <p:sp>
        <p:nvSpPr>
          <p:cNvPr id="18" name="Left-Up Arrow 17"/>
          <p:cNvSpPr/>
          <p:nvPr/>
        </p:nvSpPr>
        <p:spPr>
          <a:xfrm flipH="1">
            <a:off x="6572250" y="2800350"/>
            <a:ext cx="457200" cy="200025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</p:spTree>
    <p:extLst>
      <p:ext uri="{BB962C8B-B14F-4D97-AF65-F5344CB8AC3E}">
        <p14:creationId xmlns:p14="http://schemas.microsoft.com/office/powerpoint/2010/main" val="375321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A657A8-DEC3-476F-B097-B0FC22319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3A7D25-0A0F-4C2F-9462-B4D37B679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80E7D5-B05C-4F86-86C5-2F3AF1140663}"/>
              </a:ext>
            </a:extLst>
          </p:cNvPr>
          <p:cNvSpPr txBox="1"/>
          <p:nvPr/>
        </p:nvSpPr>
        <p:spPr>
          <a:xfrm>
            <a:off x="533400" y="18288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>
                <a:latin typeface="Perpetua" panose="02020502060401020303" pitchFamily="18" charset="0"/>
              </a:rPr>
              <a:t>Does a</a:t>
            </a:r>
            <a:r>
              <a:rPr lang="en-IN" sz="2800" b="1" dirty="0" smtClean="0">
                <a:latin typeface="Perpetua" panose="02020502060401020303" pitchFamily="18" charset="0"/>
              </a:rPr>
              <a:t> constant radial velocity  (    ) ensures a zero radial acceleration  ?</a:t>
            </a:r>
            <a:endParaRPr lang="en-IN" sz="2800" b="1" dirty="0">
              <a:latin typeface="Perpetua" panose="020205020604010203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A1ED07-890A-4C4E-A6A6-46313AC691BE}"/>
              </a:ext>
            </a:extLst>
          </p:cNvPr>
          <p:cNvSpPr txBox="1"/>
          <p:nvPr/>
        </p:nvSpPr>
        <p:spPr>
          <a:xfrm>
            <a:off x="533400" y="38100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>
                <a:latin typeface="Perpetua" panose="02020502060401020303" pitchFamily="18" charset="0"/>
              </a:rPr>
              <a:t>Does a </a:t>
            </a:r>
            <a:r>
              <a:rPr lang="en-IN" sz="2800" b="1" dirty="0" smtClean="0">
                <a:latin typeface="Perpetua" panose="02020502060401020303" pitchFamily="18" charset="0"/>
              </a:rPr>
              <a:t>constant </a:t>
            </a:r>
            <a:r>
              <a:rPr lang="en-IN" sz="2800" b="1" dirty="0">
                <a:latin typeface="Perpetua" panose="02020502060401020303" pitchFamily="18" charset="0"/>
              </a:rPr>
              <a:t>angular </a:t>
            </a:r>
            <a:r>
              <a:rPr lang="en-IN" sz="2800" b="1" dirty="0">
                <a:latin typeface="Perpetua" panose="02020502060401020303" pitchFamily="18" charset="0"/>
              </a:rPr>
              <a:t>velocity </a:t>
            </a:r>
            <a:r>
              <a:rPr lang="en-IN" sz="2800" b="1" dirty="0" smtClean="0">
                <a:latin typeface="Perpetua" panose="02020502060401020303" pitchFamily="18" charset="0"/>
              </a:rPr>
              <a:t> (    )  means  zero angular </a:t>
            </a:r>
            <a:r>
              <a:rPr lang="en-IN" sz="2800" b="1" dirty="0">
                <a:latin typeface="Perpetua" panose="02020502060401020303" pitchFamily="18" charset="0"/>
              </a:rPr>
              <a:t>acceleration </a:t>
            </a:r>
            <a:r>
              <a:rPr lang="en-IN" sz="2800" b="1" dirty="0" smtClean="0">
                <a:latin typeface="Perpetua" panose="02020502060401020303" pitchFamily="18" charset="0"/>
              </a:rPr>
              <a:t>?</a:t>
            </a:r>
            <a:endParaRPr lang="en-IN" sz="2800" b="1" dirty="0">
              <a:latin typeface="Perpetua" panose="020205020604010203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BF6276-C021-4BB8-A354-23A1A8C75AB7}"/>
              </a:ext>
            </a:extLst>
          </p:cNvPr>
          <p:cNvSpPr txBox="1"/>
          <p:nvPr/>
        </p:nvSpPr>
        <p:spPr>
          <a:xfrm>
            <a:off x="2810466" y="447764"/>
            <a:ext cx="3939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b="1" dirty="0">
                <a:solidFill>
                  <a:srgbClr val="FF0000"/>
                </a:solidFill>
                <a:latin typeface="Perpetua" panose="02020502060401020303" pitchFamily="18" charset="0"/>
              </a:rPr>
              <a:t>Points to ponder!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253817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8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515765" y="1887174"/>
                <a:ext cx="351635" cy="4166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Upp>
                        <m:limUppPr>
                          <m:ctrlPr>
                            <a:rPr lang="en-IN"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lim>
                          <m:r>
                            <a:rPr lang="en-IN" i="0">
                              <a:latin typeface="Cambria Math" panose="02040503050406030204" pitchFamily="18" charset="0"/>
                            </a:rPr>
                            <m:t>•</m:t>
                          </m:r>
                        </m:lim>
                      </m:limUpp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765" y="1887174"/>
                <a:ext cx="351635" cy="4166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271607"/>
              </p:ext>
            </p:extLst>
          </p:nvPr>
        </p:nvGraphicFramePr>
        <p:xfrm>
          <a:off x="5904588" y="3748941"/>
          <a:ext cx="343812" cy="518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9" name="Equation" r:id="rId6" imgW="126720" imgH="279360" progId="Equation.DSMT4">
                  <p:embed/>
                </p:oleObj>
              </mc:Choice>
              <mc:Fallback>
                <p:oleObj name="Equation" r:id="rId6" imgW="1267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04588" y="3748941"/>
                        <a:ext cx="343812" cy="518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112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5950" y="447675"/>
            <a:ext cx="6172200" cy="857250"/>
          </a:xfrm>
        </p:spPr>
        <p:txBody>
          <a:bodyPr>
            <a:noAutofit/>
          </a:bodyPr>
          <a:lstStyle/>
          <a:p>
            <a:r>
              <a:rPr lang="en-US" sz="3200" b="1" dirty="0"/>
              <a:t>Acceleration in radial and tangential components separately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8525" y="3130550"/>
            <a:ext cx="2168128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Acceleration due to change in radial direction alone….</a:t>
            </a:r>
          </a:p>
        </p:txBody>
      </p:sp>
      <p:graphicFrame>
        <p:nvGraphicFramePr>
          <p:cNvPr id="1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957631"/>
              </p:ext>
            </p:extLst>
          </p:nvPr>
        </p:nvGraphicFramePr>
        <p:xfrm>
          <a:off x="3340100" y="3132138"/>
          <a:ext cx="32639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6" name="Equation" r:id="rId3" imgW="1701720" imgH="482400" progId="Equation.DSMT4">
                  <p:embed/>
                </p:oleObj>
              </mc:Choice>
              <mc:Fallback>
                <p:oleObj name="Equation" r:id="rId3" imgW="1701720" imgH="482400" progId="Equation.DSMT4">
                  <p:embed/>
                  <p:pic>
                    <p:nvPicPr>
                      <p:cNvPr id="19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0100" y="3132138"/>
                        <a:ext cx="3263900" cy="920750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-15240" y="4859397"/>
            <a:ext cx="260604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Acceleration due to change in tangential direction alone...</a:t>
            </a:r>
          </a:p>
        </p:txBody>
      </p:sp>
      <p:graphicFrame>
        <p:nvGraphicFramePr>
          <p:cNvPr id="2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18881"/>
              </p:ext>
            </p:extLst>
          </p:nvPr>
        </p:nvGraphicFramePr>
        <p:xfrm>
          <a:off x="3117669" y="4803239"/>
          <a:ext cx="484187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7" name="Equation" r:id="rId5" imgW="2501640" imgH="507960" progId="Equation.DSMT4">
                  <p:embed/>
                </p:oleObj>
              </mc:Choice>
              <mc:Fallback>
                <p:oleObj name="Equation" r:id="rId5" imgW="2501640" imgH="507960" progId="Equation.DSMT4">
                  <p:embed/>
                  <p:pic>
                    <p:nvPicPr>
                      <p:cNvPr id="2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7669" y="4803239"/>
                        <a:ext cx="4841875" cy="979488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46565"/>
              </p:ext>
            </p:extLst>
          </p:nvPr>
        </p:nvGraphicFramePr>
        <p:xfrm>
          <a:off x="3769696" y="1506850"/>
          <a:ext cx="2217447" cy="739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8" name="Equation" r:id="rId7" imgW="952087" imgH="317362" progId="Equation.DSMT4">
                  <p:embed/>
                </p:oleObj>
              </mc:Choice>
              <mc:Fallback>
                <p:oleObj name="Equation" r:id="rId7" imgW="952087" imgH="317362" progId="Equation.DSMT4">
                  <p:embed/>
                  <p:pic>
                    <p:nvPicPr>
                      <p:cNvPr id="6349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9696" y="1506850"/>
                        <a:ext cx="2217447" cy="739149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graphicFrame>
        <p:nvGraphicFramePr>
          <p:cNvPr id="63558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762632"/>
              </p:ext>
            </p:extLst>
          </p:nvPr>
        </p:nvGraphicFramePr>
        <p:xfrm>
          <a:off x="4028085" y="2322363"/>
          <a:ext cx="1700667" cy="618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9" name="Equation" r:id="rId9" imgW="698400" imgH="253800" progId="Equation.DSMT4">
                  <p:embed/>
                </p:oleObj>
              </mc:Choice>
              <mc:Fallback>
                <p:oleObj name="Equation" r:id="rId9" imgW="698400" imgH="253800" progId="Equation.DSMT4">
                  <p:embed/>
                  <p:pic>
                    <p:nvPicPr>
                      <p:cNvPr id="63558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8085" y="2322363"/>
                        <a:ext cx="1700667" cy="618982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426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742950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Acceleration in polar coordinates</a:t>
            </a:r>
          </a:p>
        </p:txBody>
      </p:sp>
      <p:graphicFrame>
        <p:nvGraphicFramePr>
          <p:cNvPr id="58381" name="Object 13"/>
          <p:cNvGraphicFramePr>
            <a:graphicFrameLocks noChangeAspect="1"/>
          </p:cNvGraphicFramePr>
          <p:nvPr/>
        </p:nvGraphicFramePr>
        <p:xfrm>
          <a:off x="1543050" y="1885950"/>
          <a:ext cx="6172200" cy="1500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2" name="Equation" r:id="rId3" imgW="1981200" imgH="482600" progId="Equation.DSMT4">
                  <p:embed/>
                </p:oleObj>
              </mc:Choice>
              <mc:Fallback>
                <p:oleObj name="Equation" r:id="rId3" imgW="1981200" imgH="482600" progId="Equation.DSMT4">
                  <p:embed/>
                  <p:pic>
                    <p:nvPicPr>
                      <p:cNvPr id="5838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1885950"/>
                        <a:ext cx="6172200" cy="1500626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3429000"/>
            <a:ext cx="1314450" cy="323165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50" dirty="0">
                <a:solidFill>
                  <a:srgbClr val="FF0000"/>
                </a:solidFill>
              </a:rPr>
              <a:t>Linear acceleration in the radial direction</a:t>
            </a:r>
          </a:p>
        </p:txBody>
      </p:sp>
      <p:sp>
        <p:nvSpPr>
          <p:cNvPr id="11" name="Left-Up Arrow 10"/>
          <p:cNvSpPr/>
          <p:nvPr/>
        </p:nvSpPr>
        <p:spPr>
          <a:xfrm>
            <a:off x="2325927" y="2857500"/>
            <a:ext cx="457200" cy="8001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extBox 11"/>
          <p:cNvSpPr txBox="1"/>
          <p:nvPr/>
        </p:nvSpPr>
        <p:spPr>
          <a:xfrm>
            <a:off x="4800600" y="3543300"/>
            <a:ext cx="1314450" cy="323165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50" dirty="0">
                <a:solidFill>
                  <a:srgbClr val="FF0000"/>
                </a:solidFill>
              </a:rPr>
              <a:t>Linear acceleration in the tangential direction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5429250" y="2914650"/>
            <a:ext cx="171450" cy="628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/>
          <p:cNvSpPr txBox="1"/>
          <p:nvPr/>
        </p:nvSpPr>
        <p:spPr>
          <a:xfrm>
            <a:off x="2857500" y="3543300"/>
            <a:ext cx="1485900" cy="323165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50" dirty="0">
                <a:solidFill>
                  <a:srgbClr val="FF0000"/>
                </a:solidFill>
              </a:rPr>
              <a:t>Centripetal  acceleration in the radial direction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3400033" y="2857500"/>
            <a:ext cx="200417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extBox 15"/>
          <p:cNvSpPr txBox="1"/>
          <p:nvPr/>
        </p:nvSpPr>
        <p:spPr>
          <a:xfrm>
            <a:off x="7029450" y="3429001"/>
            <a:ext cx="971550" cy="323165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50" dirty="0" err="1">
                <a:solidFill>
                  <a:srgbClr val="FF0000"/>
                </a:solidFill>
              </a:rPr>
              <a:t>Coriolis</a:t>
            </a:r>
            <a:r>
              <a:rPr lang="en-US" sz="750" dirty="0">
                <a:solidFill>
                  <a:srgbClr val="FF0000"/>
                </a:solidFill>
              </a:rPr>
              <a:t> acceleration</a:t>
            </a:r>
          </a:p>
        </p:txBody>
      </p:sp>
      <p:sp>
        <p:nvSpPr>
          <p:cNvPr id="18" name="Left-Up Arrow 17"/>
          <p:cNvSpPr/>
          <p:nvPr/>
        </p:nvSpPr>
        <p:spPr>
          <a:xfrm flipH="1">
            <a:off x="6572250" y="2800350"/>
            <a:ext cx="457200" cy="85725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TextBox 16"/>
          <p:cNvSpPr txBox="1"/>
          <p:nvPr/>
        </p:nvSpPr>
        <p:spPr>
          <a:xfrm>
            <a:off x="1314452" y="5143501"/>
            <a:ext cx="2144404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Acceleration due to change in radial direction alone….</a:t>
            </a:r>
          </a:p>
        </p:txBody>
      </p:sp>
      <p:graphicFrame>
        <p:nvGraphicFramePr>
          <p:cNvPr id="19" name="Object 27"/>
          <p:cNvGraphicFramePr>
            <a:graphicFrameLocks noChangeAspect="1"/>
          </p:cNvGraphicFramePr>
          <p:nvPr/>
        </p:nvGraphicFramePr>
        <p:xfrm>
          <a:off x="1314451" y="4343400"/>
          <a:ext cx="2144404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3" name="Equation" r:id="rId5" imgW="1117600" imgH="419100" progId="Equation.DSMT4">
                  <p:embed/>
                </p:oleObj>
              </mc:Choice>
              <mc:Fallback>
                <p:oleObj name="Equation" r:id="rId5" imgW="1117600" imgH="419100" progId="Equation.DSMT4">
                  <p:embed/>
                  <p:pic>
                    <p:nvPicPr>
                      <p:cNvPr id="19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1" y="4343400"/>
                        <a:ext cx="2144404" cy="800100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rot="5400000">
            <a:off x="1743075" y="3571875"/>
            <a:ext cx="1428750" cy="342900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2971800" y="2800350"/>
            <a:ext cx="3543300" cy="1657350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12990" y="5726166"/>
            <a:ext cx="448806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Acceleration due to change in tangential direction alone...</a:t>
            </a:r>
          </a:p>
        </p:txBody>
      </p:sp>
      <p:graphicFrame>
        <p:nvGraphicFramePr>
          <p:cNvPr id="25" name="Object 27"/>
          <p:cNvGraphicFramePr>
            <a:graphicFrameLocks noChangeAspect="1"/>
          </p:cNvGraphicFramePr>
          <p:nvPr/>
        </p:nvGraphicFramePr>
        <p:xfrm>
          <a:off x="3912990" y="4857750"/>
          <a:ext cx="348972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4" name="Equation" r:id="rId7" imgW="1803400" imgH="444500" progId="Equation.DSMT4">
                  <p:embed/>
                </p:oleObj>
              </mc:Choice>
              <mc:Fallback>
                <p:oleObj name="Equation" r:id="rId7" imgW="1803400" imgH="444500" progId="Equation.DSMT4">
                  <p:embed/>
                  <p:pic>
                    <p:nvPicPr>
                      <p:cNvPr id="2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2990" y="4857750"/>
                        <a:ext cx="3489722" cy="857250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rot="16200000" flipH="1">
            <a:off x="3057525" y="3286125"/>
            <a:ext cx="2743200" cy="1428750"/>
          </a:xfrm>
          <a:prstGeom prst="straightConnector1">
            <a:avLst/>
          </a:prstGeom>
          <a:ln w="381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229350" y="2800350"/>
            <a:ext cx="285750" cy="2152650"/>
          </a:xfrm>
          <a:prstGeom prst="straightConnector1">
            <a:avLst/>
          </a:prstGeom>
          <a:ln w="381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429250" y="2743200"/>
            <a:ext cx="1428749" cy="2239665"/>
          </a:xfrm>
          <a:prstGeom prst="straightConnector1">
            <a:avLst/>
          </a:prstGeom>
          <a:ln w="381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</p:spTree>
    <p:extLst>
      <p:ext uri="{BB962C8B-B14F-4D97-AF65-F5344CB8AC3E}">
        <p14:creationId xmlns:p14="http://schemas.microsoft.com/office/powerpoint/2010/main" val="169499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0017-114F-463E-A935-3B2F9A87335B}" type="slidenum">
              <a:rPr lang="en-US" smtClean="0"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00150" y="2757355"/>
            <a:ext cx="6858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dirty="0">
                <a:solidFill>
                  <a:srgbClr val="0070C0"/>
                </a:solidFill>
              </a:rPr>
              <a:t>Infinitesimal line element in polar co-ordinates</a:t>
            </a:r>
            <a:endParaRPr lang="en-IN" sz="27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1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50" y="534564"/>
            <a:ext cx="6286500" cy="857250"/>
          </a:xfrm>
        </p:spPr>
        <p:txBody>
          <a:bodyPr>
            <a:noAutofit/>
          </a:bodyPr>
          <a:lstStyle/>
          <a:p>
            <a:r>
              <a:rPr lang="en-US" sz="2850" b="1" dirty="0"/>
              <a:t>Infinitesimal line element in plane polar coordinates</a:t>
            </a:r>
          </a:p>
        </p:txBody>
      </p:sp>
      <p:sp>
        <p:nvSpPr>
          <p:cNvPr id="4" name="Arc 3"/>
          <p:cNvSpPr/>
          <p:nvPr/>
        </p:nvSpPr>
        <p:spPr>
          <a:xfrm>
            <a:off x="4057650" y="3314104"/>
            <a:ext cx="285750" cy="286346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extBox 4"/>
          <p:cNvSpPr txBox="1"/>
          <p:nvPr/>
        </p:nvSpPr>
        <p:spPr>
          <a:xfrm>
            <a:off x="6577128" y="4114204"/>
            <a:ext cx="27924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71850" y="1771054"/>
            <a:ext cx="27443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Y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62478" y="4057055"/>
            <a:ext cx="2971800" cy="119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2462328" y="2856905"/>
            <a:ext cx="2400300" cy="119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62478" y="2628900"/>
            <a:ext cx="1652472" cy="142815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3346012" y="2140539"/>
            <a:ext cx="2228255" cy="159532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406503" y="2971800"/>
          <a:ext cx="394097" cy="182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07" name="Equation" r:id="rId3" imgW="228402" imgH="177646" progId="Equation.DSMT4">
                  <p:embed/>
                </p:oleObj>
              </mc:Choice>
              <mc:Fallback>
                <p:oleObj name="Equation" r:id="rId3" imgW="228402" imgH="177646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503" y="2971800"/>
                        <a:ext cx="394097" cy="1821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4857751" y="3086101"/>
          <a:ext cx="160735" cy="208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08" name="Equation" r:id="rId5" imgW="126780" imgH="164814" progId="Equation.DSMT4">
                  <p:embed/>
                </p:oleObj>
              </mc:Choice>
              <mc:Fallback>
                <p:oleObj name="Equation" r:id="rId5" imgW="126780" imgH="164814" progId="Equation.DSMT4">
                  <p:embed/>
                  <p:pic>
                    <p:nvPicPr>
                      <p:cNvPr id="645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1" y="3086101"/>
                        <a:ext cx="160735" cy="208360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1657350" y="2114551"/>
          <a:ext cx="747008" cy="382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09" name="Equation" r:id="rId7" imgW="444307" imgH="228501" progId="Equation.DSMT4">
                  <p:embed/>
                </p:oleObj>
              </mc:Choice>
              <mc:Fallback>
                <p:oleObj name="Equation" r:id="rId7" imgW="444307" imgH="228501" progId="Equation.DSMT4">
                  <p:embed/>
                  <p:pic>
                    <p:nvPicPr>
                      <p:cNvPr id="645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2114551"/>
                        <a:ext cx="747008" cy="382190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652616"/>
              </p:ext>
            </p:extLst>
          </p:nvPr>
        </p:nvGraphicFramePr>
        <p:xfrm>
          <a:off x="1257301" y="4782741"/>
          <a:ext cx="3238499" cy="1103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10" name="Equation" r:id="rId9" imgW="1930400" imgH="660400" progId="Equation.DSMT4">
                  <p:embed/>
                </p:oleObj>
              </mc:Choice>
              <mc:Fallback>
                <p:oleObj name="Equation" r:id="rId9" imgW="1930400" imgH="660400" progId="Equation.DSMT4">
                  <p:embed/>
                  <p:pic>
                    <p:nvPicPr>
                      <p:cNvPr id="645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1" y="4782741"/>
                        <a:ext cx="3238499" cy="1103709"/>
                      </a:xfrm>
                      <a:prstGeom prst="rect">
                        <a:avLst/>
                      </a:prstGeom>
                      <a:solidFill>
                        <a:srgbClr val="3366FF">
                          <a:alpha val="16862"/>
                        </a:srgb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914400" y="5143500"/>
            <a:ext cx="3657600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aphicFrame>
        <p:nvGraphicFramePr>
          <p:cNvPr id="64519" name="Object 7"/>
          <p:cNvGraphicFramePr>
            <a:graphicFrameLocks noChangeAspect="1"/>
          </p:cNvGraphicFramePr>
          <p:nvPr/>
        </p:nvGraphicFramePr>
        <p:xfrm>
          <a:off x="5974650" y="2171700"/>
          <a:ext cx="19120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11" name="Equation" r:id="rId11" imgW="1091726" imgH="228501" progId="Equation.DSMT4">
                  <p:embed/>
                </p:oleObj>
              </mc:Choice>
              <mc:Fallback>
                <p:oleObj name="Equation" r:id="rId11" imgW="1091726" imgH="228501" progId="Equation.DSMT4">
                  <p:embed/>
                  <p:pic>
                    <p:nvPicPr>
                      <p:cNvPr id="645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650" y="2171700"/>
                        <a:ext cx="1912050" cy="40005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3921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4171950" y="2343151"/>
          <a:ext cx="514350" cy="225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12" name="Equation" r:id="rId13" imgW="405872" imgH="177569" progId="Equation.DSMT4">
                  <p:embed/>
                </p:oleObj>
              </mc:Choice>
              <mc:Fallback>
                <p:oleObj name="Equation" r:id="rId13" imgW="405872" imgH="177569" progId="Equation.DSMT4">
                  <p:embed/>
                  <p:pic>
                    <p:nvPicPr>
                      <p:cNvPr id="645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1950" y="2343151"/>
                        <a:ext cx="514350" cy="225028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6200000" flipV="1">
            <a:off x="4874278" y="2269476"/>
            <a:ext cx="791837" cy="24788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5180" name="Object 12"/>
          <p:cNvGraphicFramePr>
            <a:graphicFrameLocks noChangeAspect="1"/>
          </p:cNvGraphicFramePr>
          <p:nvPr/>
        </p:nvGraphicFramePr>
        <p:xfrm>
          <a:off x="5191698" y="2122124"/>
          <a:ext cx="190086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13" name="Equation" r:id="rId15" imgW="202936" imgH="177569" progId="Equation.DSMT4">
                  <p:embed/>
                </p:oleObj>
              </mc:Choice>
              <mc:Fallback>
                <p:oleObj name="Equation" r:id="rId15" imgW="202936" imgH="177569" progId="Equation.DSMT4">
                  <p:embed/>
                  <p:pic>
                    <p:nvPicPr>
                      <p:cNvPr id="13518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698" y="2122124"/>
                        <a:ext cx="190086" cy="161925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Arrow Connector 31"/>
          <p:cNvCxnSpPr/>
          <p:nvPr/>
        </p:nvCxnSpPr>
        <p:spPr>
          <a:xfrm flipV="1">
            <a:off x="5290163" y="2281868"/>
            <a:ext cx="424838" cy="355295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4916717" y="2185632"/>
            <a:ext cx="330692" cy="446091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5181" name="Object 13"/>
          <p:cNvGraphicFramePr>
            <a:graphicFrameLocks noChangeAspect="1"/>
          </p:cNvGraphicFramePr>
          <p:nvPr/>
        </p:nvGraphicFramePr>
        <p:xfrm>
          <a:off x="5478137" y="2514600"/>
          <a:ext cx="219075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14" name="Equation" r:id="rId17" imgW="291973" imgH="228501" progId="Equation.DSMT4">
                  <p:embed/>
                </p:oleObj>
              </mc:Choice>
              <mc:Fallback>
                <p:oleObj name="Equation" r:id="rId17" imgW="291973" imgH="228501" progId="Equation.DSMT4">
                  <p:embed/>
                  <p:pic>
                    <p:nvPicPr>
                      <p:cNvPr id="13518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8137" y="2514600"/>
                        <a:ext cx="219075" cy="17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82" name="Object 14"/>
          <p:cNvGraphicFramePr>
            <a:graphicFrameLocks noChangeAspect="1"/>
          </p:cNvGraphicFramePr>
          <p:nvPr/>
        </p:nvGraphicFramePr>
        <p:xfrm>
          <a:off x="4915589" y="2489812"/>
          <a:ext cx="295275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15" name="Equation" r:id="rId19" imgW="393529" imgH="228501" progId="Equation.DSMT4">
                  <p:embed/>
                </p:oleObj>
              </mc:Choice>
              <mc:Fallback>
                <p:oleObj name="Equation" r:id="rId19" imgW="393529" imgH="228501" progId="Equation.DSMT4">
                  <p:embed/>
                  <p:pic>
                    <p:nvPicPr>
                      <p:cNvPr id="1351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5589" y="2489812"/>
                        <a:ext cx="295275" cy="17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243" name="Object 75"/>
          <p:cNvGraphicFramePr>
            <a:graphicFrameLocks noChangeAspect="1"/>
          </p:cNvGraphicFramePr>
          <p:nvPr/>
        </p:nvGraphicFramePr>
        <p:xfrm>
          <a:off x="1314450" y="3450733"/>
          <a:ext cx="1885950" cy="264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16" name="Equation" r:id="rId21" imgW="1625600" imgH="228600" progId="Equation.DSMT4">
                  <p:embed/>
                </p:oleObj>
              </mc:Choice>
              <mc:Fallback>
                <p:oleObj name="Equation" r:id="rId21" imgW="1625600" imgH="228600" progId="Equation.DSMT4">
                  <p:embed/>
                  <p:pic>
                    <p:nvPicPr>
                      <p:cNvPr id="135243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3450733"/>
                        <a:ext cx="1885950" cy="264017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244" name="Object 76"/>
          <p:cNvGraphicFramePr>
            <a:graphicFrameLocks noChangeAspect="1"/>
          </p:cNvGraphicFramePr>
          <p:nvPr/>
        </p:nvGraphicFramePr>
        <p:xfrm>
          <a:off x="1143000" y="3850482"/>
          <a:ext cx="2416970" cy="264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17" name="Equation" r:id="rId23" imgW="2082800" imgH="228600" progId="Equation.DSMT4">
                  <p:embed/>
                </p:oleObj>
              </mc:Choice>
              <mc:Fallback>
                <p:oleObj name="Equation" r:id="rId23" imgW="2082800" imgH="228600" progId="Equation.DSMT4">
                  <p:embed/>
                  <p:pic>
                    <p:nvPicPr>
                      <p:cNvPr id="135244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50482"/>
                        <a:ext cx="2416970" cy="264319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Connector 29"/>
          <p:cNvCxnSpPr/>
          <p:nvPr/>
        </p:nvCxnSpPr>
        <p:spPr>
          <a:xfrm rot="5400000">
            <a:off x="2971800" y="3886200"/>
            <a:ext cx="685800" cy="228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5245" name="Object 77"/>
          <p:cNvGraphicFramePr>
            <a:graphicFrameLocks noChangeAspect="1"/>
          </p:cNvGraphicFramePr>
          <p:nvPr/>
        </p:nvGraphicFramePr>
        <p:xfrm>
          <a:off x="1428750" y="4307682"/>
          <a:ext cx="1222772" cy="264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18" name="Equation" r:id="rId25" imgW="1054100" imgH="228600" progId="Equation.DSMT4">
                  <p:embed/>
                </p:oleObj>
              </mc:Choice>
              <mc:Fallback>
                <p:oleObj name="Equation" r:id="rId25" imgW="1054100" imgH="228600" progId="Equation.DSMT4">
                  <p:embed/>
                  <p:pic>
                    <p:nvPicPr>
                      <p:cNvPr id="135245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4307682"/>
                        <a:ext cx="1222772" cy="264319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1" y="2743201"/>
            <a:ext cx="2466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Mathematical approach</a:t>
            </a:r>
          </a:p>
        </p:txBody>
      </p:sp>
      <p:sp>
        <p:nvSpPr>
          <p:cNvPr id="33" name="Freeform 32"/>
          <p:cNvSpPr/>
          <p:nvPr/>
        </p:nvSpPr>
        <p:spPr>
          <a:xfrm>
            <a:off x="4171951" y="3592188"/>
            <a:ext cx="151481" cy="462709"/>
          </a:xfrm>
          <a:custGeom>
            <a:avLst/>
            <a:gdLst>
              <a:gd name="connsiteX0" fmla="*/ 165253 w 201975"/>
              <a:gd name="connsiteY0" fmla="*/ 616945 h 616945"/>
              <a:gd name="connsiteX1" fmla="*/ 198303 w 201975"/>
              <a:gd name="connsiteY1" fmla="*/ 550844 h 616945"/>
              <a:gd name="connsiteX2" fmla="*/ 187286 w 201975"/>
              <a:gd name="connsiteY2" fmla="*/ 440675 h 616945"/>
              <a:gd name="connsiteX3" fmla="*/ 154236 w 201975"/>
              <a:gd name="connsiteY3" fmla="*/ 297456 h 616945"/>
              <a:gd name="connsiteX4" fmla="*/ 121185 w 201975"/>
              <a:gd name="connsiteY4" fmla="*/ 209321 h 616945"/>
              <a:gd name="connsiteX5" fmla="*/ 99151 w 201975"/>
              <a:gd name="connsiteY5" fmla="*/ 154236 h 616945"/>
              <a:gd name="connsiteX6" fmla="*/ 55084 w 201975"/>
              <a:gd name="connsiteY6" fmla="*/ 77118 h 616945"/>
              <a:gd name="connsiteX7" fmla="*/ 33050 w 201975"/>
              <a:gd name="connsiteY7" fmla="*/ 55084 h 616945"/>
              <a:gd name="connsiteX8" fmla="*/ 0 w 201975"/>
              <a:gd name="connsiteY8" fmla="*/ 0 h 6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975" h="616945">
                <a:moveTo>
                  <a:pt x="165253" y="616945"/>
                </a:moveTo>
                <a:cubicBezTo>
                  <a:pt x="179942" y="598583"/>
                  <a:pt x="194631" y="580222"/>
                  <a:pt x="198303" y="550844"/>
                </a:cubicBezTo>
                <a:cubicBezTo>
                  <a:pt x="201975" y="521466"/>
                  <a:pt x="194631" y="482906"/>
                  <a:pt x="187286" y="440675"/>
                </a:cubicBezTo>
                <a:cubicBezTo>
                  <a:pt x="179941" y="398444"/>
                  <a:pt x="165253" y="336015"/>
                  <a:pt x="154236" y="297456"/>
                </a:cubicBezTo>
                <a:cubicBezTo>
                  <a:pt x="143219" y="258897"/>
                  <a:pt x="130366" y="233191"/>
                  <a:pt x="121185" y="209321"/>
                </a:cubicBezTo>
                <a:cubicBezTo>
                  <a:pt x="112004" y="185451"/>
                  <a:pt x="110168" y="176270"/>
                  <a:pt x="99151" y="154236"/>
                </a:cubicBezTo>
                <a:cubicBezTo>
                  <a:pt x="88134" y="132202"/>
                  <a:pt x="66101" y="93643"/>
                  <a:pt x="55084" y="77118"/>
                </a:cubicBezTo>
                <a:cubicBezTo>
                  <a:pt x="44067" y="60593"/>
                  <a:pt x="42231" y="67937"/>
                  <a:pt x="33050" y="55084"/>
                </a:cubicBezTo>
                <a:cubicBezTo>
                  <a:pt x="23869" y="42231"/>
                  <a:pt x="11934" y="21115"/>
                  <a:pt x="0" y="0"/>
                </a:cubicBezTo>
              </a:path>
            </a:pathLst>
          </a:cu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aphicFrame>
        <p:nvGraphicFramePr>
          <p:cNvPr id="35" name="Object 83"/>
          <p:cNvGraphicFramePr>
            <a:graphicFrameLocks noChangeAspect="1"/>
          </p:cNvGraphicFramePr>
          <p:nvPr/>
        </p:nvGraphicFramePr>
        <p:xfrm>
          <a:off x="4404840" y="3657600"/>
          <a:ext cx="216694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19" name="Equation" r:id="rId27" imgW="126720" imgH="177480" progId="Equation.DSMT4">
                  <p:embed/>
                </p:oleObj>
              </mc:Choice>
              <mc:Fallback>
                <p:oleObj name="Equation" r:id="rId27" imgW="126720" imgH="177480" progId="Equation.DSMT4">
                  <p:embed/>
                  <p:pic>
                    <p:nvPicPr>
                      <p:cNvPr id="35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4840" y="3657600"/>
                        <a:ext cx="216694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727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140290" name="Object 2"/>
          <p:cNvGraphicFramePr>
            <a:graphicFrameLocks noChangeAspect="1"/>
          </p:cNvGraphicFramePr>
          <p:nvPr/>
        </p:nvGraphicFramePr>
        <p:xfrm>
          <a:off x="1600200" y="1714500"/>
          <a:ext cx="198974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1" name="Equation" r:id="rId3" imgW="990600" imgH="228600" progId="Equation.DSMT4">
                  <p:embed/>
                </p:oleObj>
              </mc:Choice>
              <mc:Fallback>
                <p:oleObj name="Equation" r:id="rId3" imgW="990600" imgH="228600" progId="Equation.DSMT4">
                  <p:embed/>
                  <p:pic>
                    <p:nvPicPr>
                      <p:cNvPr id="14029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14500"/>
                        <a:ext cx="1989747" cy="457200"/>
                      </a:xfrm>
                      <a:prstGeom prst="rect">
                        <a:avLst/>
                      </a:prstGeom>
                      <a:solidFill>
                        <a:srgbClr val="3366FF">
                          <a:alpha val="16862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14550" y="857250"/>
            <a:ext cx="4171950" cy="457200"/>
          </a:xfrm>
        </p:spPr>
        <p:txBody>
          <a:bodyPr>
            <a:noAutofit/>
          </a:bodyPr>
          <a:lstStyle/>
          <a:p>
            <a:r>
              <a:rPr lang="en-US" sz="2850" b="1" u="sng" dirty="0"/>
              <a:t>Taylor series expansion</a:t>
            </a:r>
          </a:p>
        </p:txBody>
      </p:sp>
      <p:sp>
        <p:nvSpPr>
          <p:cNvPr id="8" name="Arc 7"/>
          <p:cNvSpPr/>
          <p:nvPr/>
        </p:nvSpPr>
        <p:spPr>
          <a:xfrm>
            <a:off x="5190894" y="3314104"/>
            <a:ext cx="285750" cy="286346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extBox 8"/>
          <p:cNvSpPr txBox="1"/>
          <p:nvPr/>
        </p:nvSpPr>
        <p:spPr>
          <a:xfrm>
            <a:off x="7710372" y="4114204"/>
            <a:ext cx="27924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05094" y="1771054"/>
            <a:ext cx="27443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Y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795722" y="4057055"/>
            <a:ext cx="2971800" cy="119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3595572" y="2856905"/>
            <a:ext cx="2400300" cy="119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795722" y="2628900"/>
            <a:ext cx="1652472" cy="142815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479256" y="2140539"/>
            <a:ext cx="2228255" cy="159532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5539747" y="2971800"/>
          <a:ext cx="394097" cy="182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2" name="Equation" r:id="rId5" imgW="228402" imgH="177646" progId="Equation.DSMT4">
                  <p:embed/>
                </p:oleObj>
              </mc:Choice>
              <mc:Fallback>
                <p:oleObj name="Equation" r:id="rId5" imgW="228402" imgH="177646" progId="Equation.DSMT4">
                  <p:embed/>
                  <p:pic>
                    <p:nvPicPr>
                      <p:cNvPr id="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9747" y="2971800"/>
                        <a:ext cx="394097" cy="1821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5990995" y="3086101"/>
          <a:ext cx="160735" cy="208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3" name="Equation" r:id="rId7" imgW="126780" imgH="164814" progId="Equation.DSMT4">
                  <p:embed/>
                </p:oleObj>
              </mc:Choice>
              <mc:Fallback>
                <p:oleObj name="Equation" r:id="rId7" imgW="126780" imgH="164814" progId="Equation.DSMT4">
                  <p:embed/>
                  <p:pic>
                    <p:nvPicPr>
                      <p:cNvPr id="1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0995" y="3086101"/>
                        <a:ext cx="160735" cy="208360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5305194" y="2343151"/>
          <a:ext cx="514350" cy="225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4" name="Equation" r:id="rId9" imgW="405872" imgH="177569" progId="Equation.DSMT4">
                  <p:embed/>
                </p:oleObj>
              </mc:Choice>
              <mc:Fallback>
                <p:oleObj name="Equation" r:id="rId9" imgW="405872" imgH="177569" progId="Equation.DSMT4">
                  <p:embed/>
                  <p:pic>
                    <p:nvPicPr>
                      <p:cNvPr id="1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5194" y="2343151"/>
                        <a:ext cx="514350" cy="225028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V="1">
            <a:off x="6457950" y="2286000"/>
            <a:ext cx="400050" cy="342900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0294" name="Object 6"/>
          <p:cNvGraphicFramePr>
            <a:graphicFrameLocks noChangeAspect="1"/>
          </p:cNvGraphicFramePr>
          <p:nvPr/>
        </p:nvGraphicFramePr>
        <p:xfrm>
          <a:off x="6833902" y="2000251"/>
          <a:ext cx="388000" cy="374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5" name="Equation" r:id="rId11" imgW="355446" imgH="228501" progId="Equation.DSMT4">
                  <p:embed/>
                </p:oleObj>
              </mc:Choice>
              <mc:Fallback>
                <p:oleObj name="Equation" r:id="rId11" imgW="355446" imgH="228501" progId="Equation.DSMT4">
                  <p:embed/>
                  <p:pic>
                    <p:nvPicPr>
                      <p:cNvPr id="14029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3902" y="2000251"/>
                        <a:ext cx="388000" cy="3741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629276"/>
              </p:ext>
            </p:extLst>
          </p:nvPr>
        </p:nvGraphicFramePr>
        <p:xfrm>
          <a:off x="1333571" y="2291230"/>
          <a:ext cx="3091079" cy="621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6" name="Equation" r:id="rId13" imgW="2145960" imgH="406080" progId="Equation.DSMT4">
                  <p:embed/>
                </p:oleObj>
              </mc:Choice>
              <mc:Fallback>
                <p:oleObj name="Equation" r:id="rId13" imgW="2145960" imgH="406080" progId="Equation.DSMT4">
                  <p:embed/>
                  <p:pic>
                    <p:nvPicPr>
                      <p:cNvPr id="14029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71" y="2291230"/>
                        <a:ext cx="3091079" cy="6213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rot="5400000" flipH="1" flipV="1">
            <a:off x="6343650" y="1428750"/>
            <a:ext cx="457200" cy="342900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64351" y="1314450"/>
            <a:ext cx="42511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50" b="1" dirty="0">
                <a:solidFill>
                  <a:srgbClr val="FF0000"/>
                </a:solidFill>
              </a:rPr>
              <a:t>?</a:t>
            </a:r>
          </a:p>
        </p:txBody>
      </p:sp>
      <p:graphicFrame>
        <p:nvGraphicFramePr>
          <p:cNvPr id="140297" name="Object 9"/>
          <p:cNvGraphicFramePr>
            <a:graphicFrameLocks noChangeAspect="1"/>
          </p:cNvGraphicFramePr>
          <p:nvPr/>
        </p:nvGraphicFramePr>
        <p:xfrm>
          <a:off x="1495425" y="4171950"/>
          <a:ext cx="45148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7" name="Equation" r:id="rId15" imgW="3009600" imgH="507960" progId="Equation.DSMT4">
                  <p:embed/>
                </p:oleObj>
              </mc:Choice>
              <mc:Fallback>
                <p:oleObj name="Equation" r:id="rId15" imgW="3009600" imgH="507960" progId="Equation.DSMT4">
                  <p:embed/>
                  <p:pic>
                    <p:nvPicPr>
                      <p:cNvPr id="14029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4171950"/>
                        <a:ext cx="45148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Connector 26"/>
          <p:cNvCxnSpPr/>
          <p:nvPr/>
        </p:nvCxnSpPr>
        <p:spPr>
          <a:xfrm rot="10800000" flipV="1">
            <a:off x="4400550" y="4229100"/>
            <a:ext cx="1200150" cy="6286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0298" name="Object 10"/>
          <p:cNvGraphicFramePr>
            <a:graphicFrameLocks noChangeAspect="1"/>
          </p:cNvGraphicFramePr>
          <p:nvPr/>
        </p:nvGraphicFramePr>
        <p:xfrm>
          <a:off x="1143000" y="4972050"/>
          <a:ext cx="235029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8" name="Equation" r:id="rId17" imgW="1726451" imgH="393529" progId="Equation.DSMT4">
                  <p:embed/>
                </p:oleObj>
              </mc:Choice>
              <mc:Fallback>
                <p:oleObj name="Equation" r:id="rId17" imgW="1726451" imgH="393529" progId="Equation.DSMT4">
                  <p:embed/>
                  <p:pic>
                    <p:nvPicPr>
                      <p:cNvPr id="14029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972050"/>
                        <a:ext cx="2350295" cy="590550"/>
                      </a:xfrm>
                      <a:prstGeom prst="rect">
                        <a:avLst/>
                      </a:prstGeom>
                      <a:solidFill>
                        <a:srgbClr val="99CC00">
                          <a:alpha val="25882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00" name="Object 12"/>
          <p:cNvGraphicFramePr>
            <a:graphicFrameLocks noChangeAspect="1"/>
          </p:cNvGraphicFramePr>
          <p:nvPr/>
        </p:nvGraphicFramePr>
        <p:xfrm>
          <a:off x="3600451" y="4972050"/>
          <a:ext cx="2993231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9" name="Equation" r:id="rId19" imgW="1714320" imgH="393480" progId="Equation.DSMT4">
                  <p:embed/>
                </p:oleObj>
              </mc:Choice>
              <mc:Fallback>
                <p:oleObj name="Equation" r:id="rId19" imgW="1714320" imgH="393480" progId="Equation.DSMT4">
                  <p:embed/>
                  <p:pic>
                    <p:nvPicPr>
                      <p:cNvPr id="1403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1" y="4972050"/>
                        <a:ext cx="2993231" cy="590550"/>
                      </a:xfrm>
                      <a:prstGeom prst="rect">
                        <a:avLst/>
                      </a:prstGeom>
                      <a:solidFill>
                        <a:srgbClr val="0000FF">
                          <a:alpha val="14902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01" name="Object 13"/>
          <p:cNvGraphicFramePr>
            <a:graphicFrameLocks noChangeAspect="1"/>
          </p:cNvGraphicFramePr>
          <p:nvPr/>
        </p:nvGraphicFramePr>
        <p:xfrm>
          <a:off x="1314450" y="2971800"/>
          <a:ext cx="3844529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0" name="Equation" r:id="rId21" imgW="1256755" imgH="393529" progId="Equation.DSMT4">
                  <p:embed/>
                </p:oleObj>
              </mc:Choice>
              <mc:Fallback>
                <p:oleObj name="Equation" r:id="rId21" imgW="1256755" imgH="393529" progId="Equation.DSMT4">
                  <p:embed/>
                  <p:pic>
                    <p:nvPicPr>
                      <p:cNvPr id="14030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2971800"/>
                        <a:ext cx="3844529" cy="1200150"/>
                      </a:xfrm>
                      <a:prstGeom prst="rect">
                        <a:avLst/>
                      </a:prstGeom>
                      <a:solidFill>
                        <a:srgbClr val="3366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itle 1"/>
          <p:cNvSpPr txBox="1">
            <a:spLocks/>
          </p:cNvSpPr>
          <p:nvPr/>
        </p:nvSpPr>
        <p:spPr>
          <a:xfrm>
            <a:off x="5486400" y="4514850"/>
            <a:ext cx="2400300" cy="45720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Taylor series expansion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254155" y="1185863"/>
          <a:ext cx="1207691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1" name="Equation" r:id="rId23" imgW="685800" imgH="228600" progId="Equation.DSMT4">
                  <p:embed/>
                </p:oleObj>
              </mc:Choice>
              <mc:Fallback>
                <p:oleObj name="Equation" r:id="rId23" imgW="685800" imgH="22860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155" y="1185863"/>
                        <a:ext cx="1207691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828800" y="2552701"/>
          <a:ext cx="685800" cy="435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2" name="Equation" r:id="rId25" imgW="533160" imgH="406080" progId="Equation.DSMT4">
                  <p:embed/>
                </p:oleObj>
              </mc:Choice>
              <mc:Fallback>
                <p:oleObj name="Equation" r:id="rId25" imgW="533160" imgH="40608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52701"/>
                        <a:ext cx="685800" cy="4354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089175" y="2400300"/>
            <a:ext cx="42511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5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743200" y="4229100"/>
            <a:ext cx="33147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Freeform 33"/>
          <p:cNvSpPr/>
          <p:nvPr/>
        </p:nvSpPr>
        <p:spPr>
          <a:xfrm>
            <a:off x="5340428" y="3592188"/>
            <a:ext cx="151481" cy="462709"/>
          </a:xfrm>
          <a:custGeom>
            <a:avLst/>
            <a:gdLst>
              <a:gd name="connsiteX0" fmla="*/ 165253 w 201975"/>
              <a:gd name="connsiteY0" fmla="*/ 616945 h 616945"/>
              <a:gd name="connsiteX1" fmla="*/ 198303 w 201975"/>
              <a:gd name="connsiteY1" fmla="*/ 550844 h 616945"/>
              <a:gd name="connsiteX2" fmla="*/ 187286 w 201975"/>
              <a:gd name="connsiteY2" fmla="*/ 440675 h 616945"/>
              <a:gd name="connsiteX3" fmla="*/ 154236 w 201975"/>
              <a:gd name="connsiteY3" fmla="*/ 297456 h 616945"/>
              <a:gd name="connsiteX4" fmla="*/ 121185 w 201975"/>
              <a:gd name="connsiteY4" fmla="*/ 209321 h 616945"/>
              <a:gd name="connsiteX5" fmla="*/ 99151 w 201975"/>
              <a:gd name="connsiteY5" fmla="*/ 154236 h 616945"/>
              <a:gd name="connsiteX6" fmla="*/ 55084 w 201975"/>
              <a:gd name="connsiteY6" fmla="*/ 77118 h 616945"/>
              <a:gd name="connsiteX7" fmla="*/ 33050 w 201975"/>
              <a:gd name="connsiteY7" fmla="*/ 55084 h 616945"/>
              <a:gd name="connsiteX8" fmla="*/ 0 w 201975"/>
              <a:gd name="connsiteY8" fmla="*/ 0 h 6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975" h="616945">
                <a:moveTo>
                  <a:pt x="165253" y="616945"/>
                </a:moveTo>
                <a:cubicBezTo>
                  <a:pt x="179942" y="598583"/>
                  <a:pt x="194631" y="580222"/>
                  <a:pt x="198303" y="550844"/>
                </a:cubicBezTo>
                <a:cubicBezTo>
                  <a:pt x="201975" y="521466"/>
                  <a:pt x="194631" y="482906"/>
                  <a:pt x="187286" y="440675"/>
                </a:cubicBezTo>
                <a:cubicBezTo>
                  <a:pt x="179941" y="398444"/>
                  <a:pt x="165253" y="336015"/>
                  <a:pt x="154236" y="297456"/>
                </a:cubicBezTo>
                <a:cubicBezTo>
                  <a:pt x="143219" y="258897"/>
                  <a:pt x="130366" y="233191"/>
                  <a:pt x="121185" y="209321"/>
                </a:cubicBezTo>
                <a:cubicBezTo>
                  <a:pt x="112004" y="185451"/>
                  <a:pt x="110168" y="176270"/>
                  <a:pt x="99151" y="154236"/>
                </a:cubicBezTo>
                <a:cubicBezTo>
                  <a:pt x="88134" y="132202"/>
                  <a:pt x="66101" y="93643"/>
                  <a:pt x="55084" y="77118"/>
                </a:cubicBezTo>
                <a:cubicBezTo>
                  <a:pt x="44067" y="60593"/>
                  <a:pt x="42231" y="67937"/>
                  <a:pt x="33050" y="55084"/>
                </a:cubicBezTo>
                <a:cubicBezTo>
                  <a:pt x="23869" y="42231"/>
                  <a:pt x="11934" y="21115"/>
                  <a:pt x="0" y="0"/>
                </a:cubicBezTo>
              </a:path>
            </a:pathLst>
          </a:cu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aphicFrame>
        <p:nvGraphicFramePr>
          <p:cNvPr id="140371" name="Object 83"/>
          <p:cNvGraphicFramePr>
            <a:graphicFrameLocks noChangeAspect="1"/>
          </p:cNvGraphicFramePr>
          <p:nvPr/>
        </p:nvGraphicFramePr>
        <p:xfrm>
          <a:off x="5573317" y="3657600"/>
          <a:ext cx="216694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3" name="Equation" r:id="rId27" imgW="126720" imgH="177480" progId="Equation.DSMT4">
                  <p:embed/>
                </p:oleObj>
              </mc:Choice>
              <mc:Fallback>
                <p:oleObj name="Equation" r:id="rId27" imgW="126720" imgH="177480" progId="Equation.DSMT4">
                  <p:embed/>
                  <p:pic>
                    <p:nvPicPr>
                      <p:cNvPr id="140371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3317" y="3657600"/>
                        <a:ext cx="216694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Straight Arrow Connector 34"/>
          <p:cNvCxnSpPr/>
          <p:nvPr/>
        </p:nvCxnSpPr>
        <p:spPr>
          <a:xfrm flipV="1">
            <a:off x="6735437" y="3126725"/>
            <a:ext cx="457200" cy="171450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6"/>
          <p:cNvGraphicFramePr>
            <a:graphicFrameLocks noChangeAspect="1"/>
          </p:cNvGraphicFramePr>
          <p:nvPr/>
        </p:nvGraphicFramePr>
        <p:xfrm>
          <a:off x="7200901" y="3143251"/>
          <a:ext cx="227894" cy="219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4" name="Equation" r:id="rId29" imgW="355446" imgH="228501" progId="Equation.DSMT4">
                  <p:embed/>
                </p:oleObj>
              </mc:Choice>
              <mc:Fallback>
                <p:oleObj name="Equation" r:id="rId29" imgW="355446" imgH="228501" progId="Equation.DSMT4">
                  <p:embed/>
                  <p:pic>
                    <p:nvPicPr>
                      <p:cNvPr id="3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901" y="3143251"/>
                        <a:ext cx="227894" cy="2197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Arrow Connector 36"/>
          <p:cNvCxnSpPr/>
          <p:nvPr/>
        </p:nvCxnSpPr>
        <p:spPr>
          <a:xfrm rot="5400000" flipH="1" flipV="1">
            <a:off x="6613227" y="2898479"/>
            <a:ext cx="514350" cy="318095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6915150" y="2628901"/>
          <a:ext cx="521891" cy="160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5" name="Equation" r:id="rId30" imgW="685800" imgH="228600" progId="Equation.DSMT4">
                  <p:embed/>
                </p:oleObj>
              </mc:Choice>
              <mc:Fallback>
                <p:oleObj name="Equation" r:id="rId30" imgW="685800" imgH="228600" progId="Equation.DSMT4">
                  <p:embed/>
                  <p:pic>
                    <p:nvPicPr>
                      <p:cNvPr id="3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5150" y="2628901"/>
                        <a:ext cx="521891" cy="1605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rot="16200000" flipV="1">
            <a:off x="6943725" y="2943225"/>
            <a:ext cx="285750" cy="1143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0375" name="Object 87"/>
          <p:cNvGraphicFramePr>
            <a:graphicFrameLocks noChangeAspect="1"/>
          </p:cNvGraphicFramePr>
          <p:nvPr/>
        </p:nvGraphicFramePr>
        <p:xfrm>
          <a:off x="7191375" y="2882289"/>
          <a:ext cx="425054" cy="160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6" name="Equation" r:id="rId31" imgW="558720" imgH="228600" progId="Equation.DSMT4">
                  <p:embed/>
                </p:oleObj>
              </mc:Choice>
              <mc:Fallback>
                <p:oleObj name="Equation" r:id="rId31" imgW="558720" imgH="228600" progId="Equation.DSMT4">
                  <p:embed/>
                  <p:pic>
                    <p:nvPicPr>
                      <p:cNvPr id="140375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75" y="2882289"/>
                        <a:ext cx="425054" cy="1607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659925" y="2171700"/>
            <a:ext cx="1809749" cy="6177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4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727837"/>
              </p:ext>
            </p:extLst>
          </p:nvPr>
        </p:nvGraphicFramePr>
        <p:xfrm>
          <a:off x="2709863" y="5697538"/>
          <a:ext cx="38131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7" name="Equation" r:id="rId33" imgW="2184120" imgH="393480" progId="Equation.DSMT4">
                  <p:embed/>
                </p:oleObj>
              </mc:Choice>
              <mc:Fallback>
                <p:oleObj name="Equation" r:id="rId33" imgW="2184120" imgH="393480" progId="Equation.DSMT4">
                  <p:embed/>
                  <p:pic>
                    <p:nvPicPr>
                      <p:cNvPr id="1403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3" y="5697538"/>
                        <a:ext cx="3813175" cy="590550"/>
                      </a:xfrm>
                      <a:prstGeom prst="rect">
                        <a:avLst/>
                      </a:prstGeom>
                      <a:solidFill>
                        <a:srgbClr val="0000FF">
                          <a:alpha val="14902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38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3" grpId="0"/>
      <p:bldP spid="30" grpId="0"/>
      <p:bldP spid="31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73097"/>
            <a:ext cx="6286500" cy="857250"/>
          </a:xfrm>
        </p:spPr>
        <p:txBody>
          <a:bodyPr>
            <a:noAutofit/>
          </a:bodyPr>
          <a:lstStyle/>
          <a:p>
            <a:r>
              <a:rPr lang="en-US" sz="3600" b="1" dirty="0"/>
              <a:t>Infinitesimal line element in plane polar coordinates</a:t>
            </a:r>
          </a:p>
        </p:txBody>
      </p:sp>
      <p:graphicFrame>
        <p:nvGraphicFramePr>
          <p:cNvPr id="645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798887"/>
              </p:ext>
            </p:extLst>
          </p:nvPr>
        </p:nvGraphicFramePr>
        <p:xfrm>
          <a:off x="2889250" y="2398713"/>
          <a:ext cx="3383088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61" name="Equation" r:id="rId3" imgW="1409400" imgH="431640" progId="Equation.DSMT4">
                  <p:embed/>
                </p:oleObj>
              </mc:Choice>
              <mc:Fallback>
                <p:oleObj name="Equation" r:id="rId3" imgW="1409400" imgH="431640" progId="Equation.DSMT4">
                  <p:embed/>
                  <p:pic>
                    <p:nvPicPr>
                      <p:cNvPr id="645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0" y="2398713"/>
                        <a:ext cx="3383088" cy="1030287"/>
                      </a:xfrm>
                      <a:prstGeom prst="rect">
                        <a:avLst/>
                      </a:prstGeom>
                      <a:solidFill>
                        <a:srgbClr val="3366FF">
                          <a:alpha val="16862"/>
                        </a:srgb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231734"/>
              </p:ext>
            </p:extLst>
          </p:nvPr>
        </p:nvGraphicFramePr>
        <p:xfrm>
          <a:off x="6535783" y="2514600"/>
          <a:ext cx="1190750" cy="914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62" name="Equation" r:id="rId5" imgW="545760" imgH="393480" progId="Equation.DSMT4">
                  <p:embed/>
                </p:oleObj>
              </mc:Choice>
              <mc:Fallback>
                <p:oleObj name="Equation" r:id="rId5" imgW="545760" imgH="393480" progId="Equation.DSMT4">
                  <p:embed/>
                  <p:pic>
                    <p:nvPicPr>
                      <p:cNvPr id="645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5783" y="2514600"/>
                        <a:ext cx="1190750" cy="914399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1176"/>
                        </a:srgb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457080"/>
              </p:ext>
            </p:extLst>
          </p:nvPr>
        </p:nvGraphicFramePr>
        <p:xfrm>
          <a:off x="2888839" y="3925116"/>
          <a:ext cx="3506782" cy="733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63" name="Equation" r:id="rId7" imgW="1091726" imgH="228501" progId="Equation.DSMT4">
                  <p:embed/>
                </p:oleObj>
              </mc:Choice>
              <mc:Fallback>
                <p:oleObj name="Equation" r:id="rId7" imgW="1091726" imgH="228501" progId="Equation.DSMT4">
                  <p:embed/>
                  <p:pic>
                    <p:nvPicPr>
                      <p:cNvPr id="645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8839" y="3925116"/>
                        <a:ext cx="3506782" cy="733709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3921"/>
                        </a:srgb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</p:spTree>
    <p:extLst>
      <p:ext uri="{BB962C8B-B14F-4D97-AF65-F5344CB8AC3E}">
        <p14:creationId xmlns:p14="http://schemas.microsoft.com/office/powerpoint/2010/main" val="22441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75037"/>
            <a:ext cx="8229600" cy="1706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>
                <a:solidFill>
                  <a:srgbClr val="0070C0"/>
                </a:solidFill>
              </a:rPr>
              <a:t>Introduction to</a:t>
            </a:r>
          </a:p>
          <a:p>
            <a:pPr marL="0" indent="0" algn="ctr">
              <a:buNone/>
            </a:pPr>
            <a:r>
              <a:rPr lang="en-US" sz="1800" b="1" dirty="0">
                <a:solidFill>
                  <a:srgbClr val="0070C0"/>
                </a:solidFill>
              </a:rPr>
              <a:t>DIFFERENT CO-ORDINATE SYSTEMS </a:t>
            </a:r>
          </a:p>
          <a:p>
            <a:pPr marL="0" indent="0" algn="ctr">
              <a:buNone/>
            </a:pPr>
            <a:r>
              <a:rPr lang="en-US" sz="1800" b="1" dirty="0">
                <a:solidFill>
                  <a:srgbClr val="0070C0"/>
                </a:solidFill>
              </a:rPr>
              <a:t>INFINITESIMAL LINE, AREA AND VOLUME ELEMENTS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27271" y="1558866"/>
            <a:ext cx="756014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/>
              <a:t> Co-ordinate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81400" y="685800"/>
            <a:ext cx="24518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400" b="1" dirty="0"/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161253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0017-114F-463E-A935-3B2F9A87335B}" type="slidenum">
              <a:rPr lang="en-US" smtClean="0"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658" y="2857501"/>
            <a:ext cx="616886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>
                <a:solidFill>
                  <a:srgbClr val="0070C0"/>
                </a:solidFill>
              </a:rPr>
              <a:t>Elemental area in plane polar coordinates</a:t>
            </a:r>
            <a:endParaRPr lang="en-IN" sz="27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77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914400"/>
            <a:ext cx="6286500" cy="857250"/>
          </a:xfrm>
        </p:spPr>
        <p:txBody>
          <a:bodyPr>
            <a:noAutofit/>
          </a:bodyPr>
          <a:lstStyle/>
          <a:p>
            <a:r>
              <a:rPr lang="en-US" sz="2850" dirty="0"/>
              <a:t>Elemental area in plane polar coordinates</a:t>
            </a:r>
          </a:p>
        </p:txBody>
      </p:sp>
      <p:sp>
        <p:nvSpPr>
          <p:cNvPr id="4" name="Arc 3"/>
          <p:cNvSpPr/>
          <p:nvPr/>
        </p:nvSpPr>
        <p:spPr>
          <a:xfrm>
            <a:off x="3870615" y="3272539"/>
            <a:ext cx="514350" cy="286346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extBox 4"/>
          <p:cNvSpPr txBox="1"/>
          <p:nvPr/>
        </p:nvSpPr>
        <p:spPr>
          <a:xfrm>
            <a:off x="6577128" y="4114204"/>
            <a:ext cx="27924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71850" y="1771054"/>
            <a:ext cx="27443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Y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62478" y="4057055"/>
            <a:ext cx="2971800" cy="119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2462328" y="2856905"/>
            <a:ext cx="2400300" cy="119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62478" y="2628900"/>
            <a:ext cx="1652472" cy="142815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3203137" y="2002391"/>
            <a:ext cx="2514005" cy="159532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406503" y="2971800"/>
          <a:ext cx="394097" cy="182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50" name="Equation" r:id="rId3" imgW="228402" imgH="177646" progId="Equation.DSMT4">
                  <p:embed/>
                </p:oleObj>
              </mc:Choice>
              <mc:Fallback>
                <p:oleObj name="Equation" r:id="rId3" imgW="228402" imgH="177646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503" y="2971800"/>
                        <a:ext cx="394097" cy="1821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4857751" y="3086101"/>
          <a:ext cx="160735" cy="208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51" name="Equation" r:id="rId5" imgW="126780" imgH="164814" progId="Equation.DSMT4">
                  <p:embed/>
                </p:oleObj>
              </mc:Choice>
              <mc:Fallback>
                <p:oleObj name="Equation" r:id="rId5" imgW="126780" imgH="164814" progId="Equation.DSMT4">
                  <p:embed/>
                  <p:pic>
                    <p:nvPicPr>
                      <p:cNvPr id="645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1" y="3086101"/>
                        <a:ext cx="160735" cy="208360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9" name="Object 7"/>
          <p:cNvGraphicFramePr>
            <a:graphicFrameLocks noChangeAspect="1"/>
          </p:cNvGraphicFramePr>
          <p:nvPr/>
        </p:nvGraphicFramePr>
        <p:xfrm>
          <a:off x="5772150" y="2171700"/>
          <a:ext cx="19120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52" name="Equation" r:id="rId7" imgW="1091726" imgH="228501" progId="Equation.DSMT4">
                  <p:embed/>
                </p:oleObj>
              </mc:Choice>
              <mc:Fallback>
                <p:oleObj name="Equation" r:id="rId7" imgW="1091726" imgH="228501" progId="Equation.DSMT4">
                  <p:embed/>
                  <p:pic>
                    <p:nvPicPr>
                      <p:cNvPr id="645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2150" y="2171700"/>
                        <a:ext cx="1912050" cy="40005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3921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3829050" y="2686051"/>
          <a:ext cx="514350" cy="225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53" name="Equation" r:id="rId9" imgW="405872" imgH="177569" progId="Equation.DSMT4">
                  <p:embed/>
                </p:oleObj>
              </mc:Choice>
              <mc:Fallback>
                <p:oleObj name="Equation" r:id="rId9" imgW="405872" imgH="177569" progId="Equation.DSMT4">
                  <p:embed/>
                  <p:pic>
                    <p:nvPicPr>
                      <p:cNvPr id="645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9050" y="2686051"/>
                        <a:ext cx="514350" cy="225028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1" name="Object 9"/>
          <p:cNvGraphicFramePr>
            <a:graphicFrameLocks noChangeAspect="1"/>
          </p:cNvGraphicFramePr>
          <p:nvPr/>
        </p:nvGraphicFramePr>
        <p:xfrm>
          <a:off x="5366147" y="2516695"/>
          <a:ext cx="365522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54" name="Equation" r:id="rId11" imgW="291973" imgH="228501" progId="Equation.DSMT4">
                  <p:embed/>
                </p:oleObj>
              </mc:Choice>
              <mc:Fallback>
                <p:oleObj name="Equation" r:id="rId11" imgW="291973" imgH="228501" progId="Equation.DSMT4">
                  <p:embed/>
                  <p:pic>
                    <p:nvPicPr>
                      <p:cNvPr id="6452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6147" y="2516695"/>
                        <a:ext cx="365522" cy="280988"/>
                      </a:xfrm>
                      <a:prstGeom prst="rect">
                        <a:avLst/>
                      </a:prstGeom>
                      <a:solidFill>
                        <a:srgbClr val="FF00FF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Object 10"/>
          <p:cNvGraphicFramePr>
            <a:graphicFrameLocks noChangeAspect="1"/>
          </p:cNvGraphicFramePr>
          <p:nvPr/>
        </p:nvGraphicFramePr>
        <p:xfrm>
          <a:off x="4613674" y="2425303"/>
          <a:ext cx="497681" cy="289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55" name="Equation" r:id="rId13" imgW="393529" imgH="228501" progId="Equation.DSMT4">
                  <p:embed/>
                </p:oleObj>
              </mc:Choice>
              <mc:Fallback>
                <p:oleObj name="Equation" r:id="rId13" imgW="393529" imgH="228501" progId="Equation.DSMT4">
                  <p:embed/>
                  <p:pic>
                    <p:nvPicPr>
                      <p:cNvPr id="645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674" y="2425303"/>
                        <a:ext cx="497681" cy="289322"/>
                      </a:xfrm>
                      <a:prstGeom prst="rect">
                        <a:avLst/>
                      </a:prstGeom>
                      <a:solidFill>
                        <a:srgbClr val="FF00FF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1143001" y="2114550"/>
            <a:ext cx="201561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dirty="0"/>
              <a:t>Elemental area:  </a:t>
            </a:r>
          </a:p>
        </p:txBody>
      </p:sp>
      <p:graphicFrame>
        <p:nvGraphicFramePr>
          <p:cNvPr id="64523" name="Object 11"/>
          <p:cNvGraphicFramePr>
            <a:graphicFrameLocks noChangeAspect="1"/>
          </p:cNvGraphicFramePr>
          <p:nvPr/>
        </p:nvGraphicFramePr>
        <p:xfrm>
          <a:off x="1600200" y="2457451"/>
          <a:ext cx="1422797" cy="369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56" name="Equation" r:id="rId15" imgW="812447" imgH="215806" progId="Equation.DSMT4">
                  <p:embed/>
                </p:oleObj>
              </mc:Choice>
              <mc:Fallback>
                <p:oleObj name="Equation" r:id="rId15" imgW="812447" imgH="215806" progId="Equation.DSMT4">
                  <p:embed/>
                  <p:pic>
                    <p:nvPicPr>
                      <p:cNvPr id="6452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57451"/>
                        <a:ext cx="1422797" cy="369094"/>
                      </a:xfrm>
                      <a:prstGeom prst="rect">
                        <a:avLst/>
                      </a:prstGeom>
                      <a:solidFill>
                        <a:srgbClr val="FF00FF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6-Point Star 29"/>
          <p:cNvSpPr/>
          <p:nvPr/>
        </p:nvSpPr>
        <p:spPr>
          <a:xfrm>
            <a:off x="3086100" y="4229100"/>
            <a:ext cx="1028700" cy="1143000"/>
          </a:xfrm>
          <a:prstGeom prst="star6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rgbClr val="FF0000"/>
                </a:solidFill>
              </a:rPr>
              <a:t>Area of Circle 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5282245" y="2187881"/>
            <a:ext cx="465463" cy="433101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4825388" y="2236425"/>
            <a:ext cx="465464" cy="383527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916035" y="1864548"/>
            <a:ext cx="700307" cy="638450"/>
            <a:chOff x="5030714" y="1343064"/>
            <a:chExt cx="933742" cy="851266"/>
          </a:xfrm>
        </p:grpSpPr>
        <p:sp>
          <p:nvSpPr>
            <p:cNvPr id="22" name="Rounded Rectangle 21"/>
            <p:cNvSpPr/>
            <p:nvPr/>
          </p:nvSpPr>
          <p:spPr>
            <a:xfrm rot="2381694">
              <a:off x="5030714" y="1343064"/>
              <a:ext cx="933742" cy="8512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" name="Oval 2"/>
            <p:cNvSpPr/>
            <p:nvPr/>
          </p:nvSpPr>
          <p:spPr>
            <a:xfrm>
              <a:off x="5410200" y="1676400"/>
              <a:ext cx="144463" cy="16249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/>
            </a:p>
          </p:txBody>
        </p:sp>
      </p:grpSp>
    </p:spTree>
    <p:extLst>
      <p:ext uri="{BB962C8B-B14F-4D97-AF65-F5344CB8AC3E}">
        <p14:creationId xmlns:p14="http://schemas.microsoft.com/office/powerpoint/2010/main" val="42806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118" y="2897549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Get ready for the Tutorials Tomorrow……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0017-114F-463E-A935-3B2F9A87335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3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Books for Chapter 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Textbooks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000" dirty="0"/>
              <a:t>D. </a:t>
            </a:r>
            <a:r>
              <a:rPr lang="en-US" sz="2000" dirty="0" err="1"/>
              <a:t>Kleppner</a:t>
            </a:r>
            <a:r>
              <a:rPr lang="en-US" sz="2000" dirty="0"/>
              <a:t> and R. J. </a:t>
            </a:r>
            <a:r>
              <a:rPr lang="en-US" sz="2000" dirty="0" err="1"/>
              <a:t>Kolenkow</a:t>
            </a:r>
            <a:r>
              <a:rPr lang="en-US" sz="2000" dirty="0"/>
              <a:t>, An introduction to Mechanics, Tata McGraw-Hill, New Delhi, 2000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P</a:t>
            </a:r>
            <a:r>
              <a:rPr lang="en-US" sz="2000" dirty="0"/>
              <a:t>. C. </a:t>
            </a:r>
            <a:r>
              <a:rPr lang="en-US" sz="2000" dirty="0" err="1"/>
              <a:t>Deshmukh</a:t>
            </a:r>
            <a:r>
              <a:rPr lang="en-US" sz="2000" dirty="0"/>
              <a:t>, Foundations of Classical Mechanics, Cambridge University Press,  2019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0017-114F-463E-A935-3B2F9A8733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6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245" y="2362200"/>
            <a:ext cx="8229600" cy="1143000"/>
          </a:xfrm>
        </p:spPr>
        <p:txBody>
          <a:bodyPr>
            <a:normAutofit/>
          </a:bodyPr>
          <a:lstStyle/>
          <a:p>
            <a:r>
              <a:rPr lang="en-IN" sz="6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0017-114F-463E-A935-3B2F9A8733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5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" y="2209800"/>
            <a:ext cx="9372600" cy="1143000"/>
          </a:xfrm>
        </p:spPr>
        <p:txBody>
          <a:bodyPr>
            <a:noAutofit/>
          </a:bodyPr>
          <a:lstStyle/>
          <a:p>
            <a:r>
              <a:rPr lang="en-IN" sz="3600" b="1" dirty="0">
                <a:solidFill>
                  <a:srgbClr val="0070C0"/>
                </a:solidFill>
              </a:rPr>
              <a:t>Velocity in polar co-ordinates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0017-114F-463E-A935-3B2F9A8733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4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Velocity in  Polar Coordinates</a:t>
            </a:r>
          </a:p>
        </p:txBody>
      </p:sp>
      <p:graphicFrame>
        <p:nvGraphicFramePr>
          <p:cNvPr id="307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764334"/>
              </p:ext>
            </p:extLst>
          </p:nvPr>
        </p:nvGraphicFramePr>
        <p:xfrm>
          <a:off x="3615879" y="1004596"/>
          <a:ext cx="128936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2" name="Equation" r:id="rId3" imgW="444307" imgH="228501" progId="Equation.DSMT4">
                  <p:embed/>
                </p:oleObj>
              </mc:Choice>
              <mc:Fallback>
                <p:oleObj name="Equation" r:id="rId3" imgW="444307" imgH="228501" progId="Equation.DSMT4">
                  <p:embed/>
                  <p:pic>
                    <p:nvPicPr>
                      <p:cNvPr id="307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5879" y="1004596"/>
                        <a:ext cx="1289360" cy="661987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856727"/>
              </p:ext>
            </p:extLst>
          </p:nvPr>
        </p:nvGraphicFramePr>
        <p:xfrm>
          <a:off x="1319212" y="1764909"/>
          <a:ext cx="3609976" cy="881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3" name="Equation" r:id="rId5" imgW="1612900" imgH="393700" progId="Equation.DSMT4">
                  <p:embed/>
                </p:oleObj>
              </mc:Choice>
              <mc:Fallback>
                <p:oleObj name="Equation" r:id="rId5" imgW="1612900" imgH="393700" progId="Equation.DSMT4">
                  <p:embed/>
                  <p:pic>
                    <p:nvPicPr>
                      <p:cNvPr id="307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2" y="1764909"/>
                        <a:ext cx="3609976" cy="881049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412949"/>
              </p:ext>
            </p:extLst>
          </p:nvPr>
        </p:nvGraphicFramePr>
        <p:xfrm>
          <a:off x="5094979" y="1764909"/>
          <a:ext cx="1849642" cy="843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4" name="Equation" r:id="rId7" imgW="863225" imgH="393529" progId="Equation.DSMT4">
                  <p:embed/>
                </p:oleObj>
              </mc:Choice>
              <mc:Fallback>
                <p:oleObj name="Equation" r:id="rId7" imgW="863225" imgH="393529" progId="Equation.DSMT4">
                  <p:embed/>
                  <p:pic>
                    <p:nvPicPr>
                      <p:cNvPr id="307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979" y="1764909"/>
                        <a:ext cx="1849642" cy="843342"/>
                      </a:xfrm>
                      <a:prstGeom prst="rect">
                        <a:avLst/>
                      </a:prstGeom>
                      <a:solidFill>
                        <a:srgbClr val="FF0000">
                          <a:alpha val="38823"/>
                        </a:srgb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896776"/>
              </p:ext>
            </p:extLst>
          </p:nvPr>
        </p:nvGraphicFramePr>
        <p:xfrm>
          <a:off x="3108325" y="2789238"/>
          <a:ext cx="1963738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5" name="Equation" r:id="rId9" imgW="774360" imgH="393480" progId="Equation.DSMT4">
                  <p:embed/>
                </p:oleObj>
              </mc:Choice>
              <mc:Fallback>
                <p:oleObj name="Equation" r:id="rId9" imgW="774360" imgH="393480" progId="Equation.DSMT4">
                  <p:embed/>
                  <p:pic>
                    <p:nvPicPr>
                      <p:cNvPr id="3073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25" y="2789238"/>
                        <a:ext cx="1963738" cy="998537"/>
                      </a:xfrm>
                      <a:prstGeom prst="rect">
                        <a:avLst/>
                      </a:prstGeom>
                      <a:solidFill>
                        <a:srgbClr val="FF0000">
                          <a:alpha val="38823"/>
                        </a:srgb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819981"/>
              </p:ext>
            </p:extLst>
          </p:nvPr>
        </p:nvGraphicFramePr>
        <p:xfrm>
          <a:off x="1551168" y="3980322"/>
          <a:ext cx="5008563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6" name="Equation" r:id="rId11" imgW="1726451" imgH="393529" progId="Equation.DSMT4">
                  <p:embed/>
                </p:oleObj>
              </mc:Choice>
              <mc:Fallback>
                <p:oleObj name="Equation" r:id="rId11" imgW="1726451" imgH="393529" progId="Equation.DSMT4">
                  <p:embed/>
                  <p:pic>
                    <p:nvPicPr>
                      <p:cNvPr id="3073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1168" y="3980322"/>
                        <a:ext cx="5008563" cy="1141412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graphicFrame>
        <p:nvGraphicFramePr>
          <p:cNvPr id="2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186135"/>
              </p:ext>
            </p:extLst>
          </p:nvPr>
        </p:nvGraphicFramePr>
        <p:xfrm>
          <a:off x="2046288" y="5416550"/>
          <a:ext cx="4441825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7" name="Equation" r:id="rId13" imgW="1942920" imgH="393480" progId="Equation.DSMT4">
                  <p:embed/>
                </p:oleObj>
              </mc:Choice>
              <mc:Fallback>
                <p:oleObj name="Equation" r:id="rId13" imgW="1942920" imgH="393480" progId="Equation.DSMT4">
                  <p:embed/>
                  <p:pic>
                    <p:nvPicPr>
                      <p:cNvPr id="317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5416550"/>
                        <a:ext cx="4441825" cy="900113"/>
                      </a:xfrm>
                      <a:prstGeom prst="rect">
                        <a:avLst/>
                      </a:prstGeom>
                      <a:solidFill>
                        <a:srgbClr val="99CC00">
                          <a:alpha val="5882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"/>
          <p:cNvSpPr/>
          <p:nvPr/>
        </p:nvSpPr>
        <p:spPr>
          <a:xfrm>
            <a:off x="5791199" y="1295400"/>
            <a:ext cx="696913" cy="1752600"/>
          </a:xfrm>
          <a:prstGeom prst="ellipse">
            <a:avLst/>
          </a:prstGeom>
          <a:solidFill>
            <a:srgbClr val="4F81BD">
              <a:alpha val="2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143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Arc 70"/>
          <p:cNvSpPr/>
          <p:nvPr/>
        </p:nvSpPr>
        <p:spPr>
          <a:xfrm>
            <a:off x="6096000" y="3048000"/>
            <a:ext cx="567370" cy="836362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c 57"/>
          <p:cNvSpPr/>
          <p:nvPr/>
        </p:nvSpPr>
        <p:spPr>
          <a:xfrm>
            <a:off x="523302" y="3505200"/>
            <a:ext cx="1600200" cy="198120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4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Through a geometrical consideration</a:t>
            </a:r>
          </a:p>
        </p:txBody>
      </p:sp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457200" y="228600"/>
          <a:ext cx="609600" cy="899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6" name="Equation" r:id="rId4" imgW="266469" imgH="393359" progId="Equation.DSMT4">
                  <p:embed/>
                </p:oleObj>
              </mc:Choice>
              <mc:Fallback>
                <p:oleObj name="Equation" r:id="rId4" imgW="266469" imgH="393359" progId="Equation.DSMT4">
                  <p:embed/>
                  <p:pic>
                    <p:nvPicPr>
                      <p:cNvPr id="317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609600" cy="899886"/>
                      </a:xfrm>
                      <a:prstGeom prst="rect">
                        <a:avLst/>
                      </a:prstGeom>
                      <a:solidFill>
                        <a:srgbClr val="99CC00">
                          <a:alpha val="5882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648200" y="45720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496" y="14478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21" name="Oval 20"/>
          <p:cNvSpPr/>
          <p:nvPr/>
        </p:nvSpPr>
        <p:spPr>
          <a:xfrm>
            <a:off x="4292193" y="270766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303210" y="2807732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(x</a:t>
            </a:r>
            <a:r>
              <a:rPr lang="en-US" baseline="-25000" dirty="0"/>
              <a:t>1</a:t>
            </a:r>
            <a:r>
              <a:rPr lang="en-US" dirty="0"/>
              <a:t>,y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62000" y="4495800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-838200" y="2895600"/>
            <a:ext cx="3200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2779210" y="3774520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7" name="Equation" r:id="rId6" imgW="435285" imgH="677109" progId="Equation.DSMT4">
                  <p:embed/>
                </p:oleObj>
              </mc:Choice>
              <mc:Fallback>
                <p:oleObj name="Equation" r:id="rId6" imgW="435285" imgH="677109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9210" y="3774520"/>
                        <a:ext cx="914400" cy="19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Arrow Connector 29"/>
          <p:cNvCxnSpPr/>
          <p:nvPr/>
        </p:nvCxnSpPr>
        <p:spPr>
          <a:xfrm flipV="1">
            <a:off x="762000" y="2807732"/>
            <a:ext cx="3529920" cy="16880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895600" y="34290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baseline="-25000" dirty="0"/>
              <a:t>1</a:t>
            </a:r>
          </a:p>
        </p:txBody>
      </p:sp>
      <p:graphicFrame>
        <p:nvGraphicFramePr>
          <p:cNvPr id="32" name="Object 4"/>
          <p:cNvGraphicFramePr>
            <a:graphicFrameLocks noChangeAspect="1"/>
          </p:cNvGraphicFramePr>
          <p:nvPr/>
        </p:nvGraphicFramePr>
        <p:xfrm>
          <a:off x="1371600" y="4156075"/>
          <a:ext cx="350838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8" name="Equation" r:id="rId8" imgW="152334" imgH="228501" progId="Equation.DSMT4">
                  <p:embed/>
                </p:oleObj>
              </mc:Choice>
              <mc:Fallback>
                <p:oleObj name="Equation" r:id="rId8" imgW="152334" imgH="228501" progId="Equation.DSMT4">
                  <p:embed/>
                  <p:pic>
                    <p:nvPicPr>
                      <p:cNvPr id="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156075"/>
                        <a:ext cx="350838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flipV="1">
            <a:off x="4303210" y="2133600"/>
            <a:ext cx="1487990" cy="619966"/>
          </a:xfrm>
          <a:prstGeom prst="straightConnector1">
            <a:avLst/>
          </a:prstGeom>
          <a:ln w="57150">
            <a:solidFill>
              <a:srgbClr val="00B0F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715000" y="1981200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  <a:r>
              <a:rPr lang="en-US" b="1" baseline="-25000" dirty="0"/>
              <a:t>r1</a:t>
            </a:r>
            <a:endParaRPr lang="en-US" sz="1200" b="1" baseline="-25000" dirty="0"/>
          </a:p>
        </p:txBody>
      </p:sp>
      <p:sp>
        <p:nvSpPr>
          <p:cNvPr id="38" name="Oval 37"/>
          <p:cNvSpPr/>
          <p:nvPr/>
        </p:nvSpPr>
        <p:spPr>
          <a:xfrm>
            <a:off x="1625193" y="293626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636210" y="3036332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(x</a:t>
            </a:r>
            <a:r>
              <a:rPr lang="en-US" baseline="-25000" dirty="0"/>
              <a:t>2</a:t>
            </a:r>
            <a:r>
              <a:rPr lang="en-US" dirty="0"/>
              <a:t>,y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112210" y="4003120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9" name="Equation" r:id="rId10" imgW="435285" imgH="677109" progId="Equation.DSMT4">
                  <p:embed/>
                </p:oleObj>
              </mc:Choice>
              <mc:Fallback>
                <p:oleObj name="Equation" r:id="rId10" imgW="435285" imgH="677109" progId="Equation.DSMT4">
                  <p:embed/>
                  <p:pic>
                    <p:nvPicPr>
                      <p:cNvPr id="42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10" y="4003120"/>
                        <a:ext cx="914400" cy="19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Straight Arrow Connector 44"/>
          <p:cNvCxnSpPr/>
          <p:nvPr/>
        </p:nvCxnSpPr>
        <p:spPr>
          <a:xfrm rot="5400000" flipH="1" flipV="1">
            <a:off x="463726" y="3334606"/>
            <a:ext cx="1459468" cy="86292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52036" y="336446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baseline="-25000" dirty="0"/>
              <a:t>2</a:t>
            </a:r>
          </a:p>
        </p:txBody>
      </p:sp>
      <p:graphicFrame>
        <p:nvGraphicFramePr>
          <p:cNvPr id="47" name="Object 4"/>
          <p:cNvGraphicFramePr>
            <a:graphicFrameLocks noChangeAspect="1"/>
          </p:cNvGraphicFramePr>
          <p:nvPr/>
        </p:nvGraphicFramePr>
        <p:xfrm>
          <a:off x="1449388" y="3657600"/>
          <a:ext cx="37941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0" name="Equation" r:id="rId11" imgW="165028" imgH="228501" progId="Equation.DSMT4">
                  <p:embed/>
                </p:oleObj>
              </mc:Choice>
              <mc:Fallback>
                <p:oleObj name="Equation" r:id="rId11" imgW="165028" imgH="228501" progId="Equation.DSMT4">
                  <p:embed/>
                  <p:pic>
                    <p:nvPicPr>
                      <p:cNvPr id="4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3657600"/>
                        <a:ext cx="379412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Straight Arrow Connector 47"/>
          <p:cNvCxnSpPr>
            <a:stCxn id="38" idx="7"/>
            <a:endCxn id="52" idx="1"/>
          </p:cNvCxnSpPr>
          <p:nvPr/>
        </p:nvCxnSpPr>
        <p:spPr>
          <a:xfrm rot="5400000" flipH="1" flipV="1">
            <a:off x="1368741" y="1953960"/>
            <a:ext cx="1314953" cy="671966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362200" y="1447800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  <a:r>
              <a:rPr lang="en-US" b="1" baseline="-25000" dirty="0"/>
              <a:t>r2</a:t>
            </a:r>
          </a:p>
        </p:txBody>
      </p:sp>
      <p:sp>
        <p:nvSpPr>
          <p:cNvPr id="57" name="Arc 56"/>
          <p:cNvSpPr/>
          <p:nvPr/>
        </p:nvSpPr>
        <p:spPr>
          <a:xfrm>
            <a:off x="1524000" y="4114800"/>
            <a:ext cx="304800" cy="68580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762" name="Object 18"/>
          <p:cNvGraphicFramePr>
            <a:graphicFrameLocks noChangeAspect="1"/>
          </p:cNvGraphicFramePr>
          <p:nvPr/>
        </p:nvGraphicFramePr>
        <p:xfrm>
          <a:off x="338138" y="5029200"/>
          <a:ext cx="4760912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1" name="Equation" r:id="rId13" imgW="2082800" imgH="393700" progId="Equation.DSMT4">
                  <p:embed/>
                </p:oleObj>
              </mc:Choice>
              <mc:Fallback>
                <p:oleObj name="Equation" r:id="rId13" imgW="2082800" imgH="393700" progId="Equation.DSMT4">
                  <p:embed/>
                  <p:pic>
                    <p:nvPicPr>
                      <p:cNvPr id="3176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5029200"/>
                        <a:ext cx="4760912" cy="900113"/>
                      </a:xfrm>
                      <a:prstGeom prst="rect">
                        <a:avLst/>
                      </a:prstGeom>
                      <a:solidFill>
                        <a:srgbClr val="99CC00">
                          <a:alpha val="5882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Rectangle 58"/>
          <p:cNvSpPr/>
          <p:nvPr/>
        </p:nvSpPr>
        <p:spPr>
          <a:xfrm>
            <a:off x="2438400" y="4724400"/>
            <a:ext cx="17526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 rot="10800000" flipV="1">
            <a:off x="4321366" y="2198782"/>
            <a:ext cx="1447800" cy="533400"/>
          </a:xfrm>
          <a:prstGeom prst="straightConnector1">
            <a:avLst/>
          </a:prstGeom>
          <a:ln w="57150">
            <a:solidFill>
              <a:srgbClr val="00B0F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668536" y="21336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-e</a:t>
            </a:r>
            <a:r>
              <a:rPr lang="en-US" b="1" baseline="-25000" dirty="0"/>
              <a:t>r1</a:t>
            </a:r>
            <a:endParaRPr lang="en-US" sz="1200" b="1" baseline="-25000" dirty="0"/>
          </a:p>
        </p:txBody>
      </p:sp>
      <p:cxnSp>
        <p:nvCxnSpPr>
          <p:cNvPr id="65" name="Straight Arrow Connector 64"/>
          <p:cNvCxnSpPr/>
          <p:nvPr/>
        </p:nvCxnSpPr>
        <p:spPr>
          <a:xfrm rot="16200000" flipV="1">
            <a:off x="6841016" y="2400300"/>
            <a:ext cx="609599" cy="533400"/>
          </a:xfrm>
          <a:prstGeom prst="straightConnector1">
            <a:avLst/>
          </a:prstGeom>
          <a:ln w="5715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763" name="Object 19"/>
          <p:cNvGraphicFramePr>
            <a:graphicFrameLocks noChangeAspect="1"/>
          </p:cNvGraphicFramePr>
          <p:nvPr/>
        </p:nvGraphicFramePr>
        <p:xfrm>
          <a:off x="7207006" y="2383978"/>
          <a:ext cx="406400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2" name="Equation" r:id="rId15" imgW="253890" imgH="228501" progId="Equation.DSMT4">
                  <p:embed/>
                </p:oleObj>
              </mc:Choice>
              <mc:Fallback>
                <p:oleObj name="Equation" r:id="rId15" imgW="253890" imgH="228501" progId="Equation.DSMT4">
                  <p:embed/>
                  <p:pic>
                    <p:nvPicPr>
                      <p:cNvPr id="3176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006" y="2383978"/>
                        <a:ext cx="406400" cy="3657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5" name="Object 21"/>
          <p:cNvGraphicFramePr>
            <a:graphicFrameLocks noChangeAspect="1"/>
          </p:cNvGraphicFramePr>
          <p:nvPr/>
        </p:nvGraphicFramePr>
        <p:xfrm>
          <a:off x="6781800" y="4953000"/>
          <a:ext cx="169064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3" name="Equation" r:id="rId17" imgW="723586" imgH="228501" progId="Equation.DSMT4">
                  <p:embed/>
                </p:oleObj>
              </mc:Choice>
              <mc:Fallback>
                <p:oleObj name="Equation" r:id="rId17" imgW="723586" imgH="228501" progId="Equation.DSMT4">
                  <p:embed/>
                  <p:pic>
                    <p:nvPicPr>
                      <p:cNvPr id="3176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953000"/>
                        <a:ext cx="169064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4"/>
          <p:cNvGraphicFramePr>
            <a:graphicFrameLocks noChangeAspect="1"/>
          </p:cNvGraphicFramePr>
          <p:nvPr/>
        </p:nvGraphicFramePr>
        <p:xfrm>
          <a:off x="6148638" y="3274762"/>
          <a:ext cx="555625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4" name="Equation" r:id="rId19" imgW="241091" imgH="177646" progId="Equation.DSMT4">
                  <p:embed/>
                </p:oleObj>
              </mc:Choice>
              <mc:Fallback>
                <p:oleObj name="Equation" r:id="rId19" imgW="241091" imgH="177646" progId="Equation.DSMT4">
                  <p:embed/>
                  <p:pic>
                    <p:nvPicPr>
                      <p:cNvPr id="7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8638" y="3274762"/>
                        <a:ext cx="555625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Rectangle 71"/>
          <p:cNvSpPr/>
          <p:nvPr/>
        </p:nvSpPr>
        <p:spPr>
          <a:xfrm>
            <a:off x="3886200" y="4876800"/>
            <a:ext cx="17526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767" name="Object 23"/>
          <p:cNvGraphicFramePr>
            <a:graphicFrameLocks noChangeAspect="1"/>
          </p:cNvGraphicFramePr>
          <p:nvPr/>
        </p:nvGraphicFramePr>
        <p:xfrm>
          <a:off x="5565775" y="5732463"/>
          <a:ext cx="1560513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5" name="Equation" r:id="rId21" imgW="545863" imgH="393529" progId="Equation.DSMT4">
                  <p:embed/>
                </p:oleObj>
              </mc:Choice>
              <mc:Fallback>
                <p:oleObj name="Equation" r:id="rId21" imgW="545863" imgH="393529" progId="Equation.DSMT4">
                  <p:embed/>
                  <p:pic>
                    <p:nvPicPr>
                      <p:cNvPr id="3176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775" y="5732463"/>
                        <a:ext cx="1560513" cy="1125537"/>
                      </a:xfrm>
                      <a:prstGeom prst="rect">
                        <a:avLst/>
                      </a:prstGeom>
                      <a:solidFill>
                        <a:srgbClr val="FF0000">
                          <a:alpha val="3882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</p:spTree>
    <p:extLst>
      <p:ext uri="{BB962C8B-B14F-4D97-AF65-F5344CB8AC3E}">
        <p14:creationId xmlns:p14="http://schemas.microsoft.com/office/powerpoint/2010/main" val="52081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63 0.09785 L 0.47847 0.0994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0" y="1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96296E-6 L 0.41806 0.0993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03" y="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74 0.04048 L 0.19826 0.1404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0" y="50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0.00463 L 0.19826 0.1317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58" grpId="0" animBg="1"/>
      <p:bldP spid="34" grpId="0"/>
      <p:bldP spid="38" grpId="0" animBg="1"/>
      <p:bldP spid="39" grpId="0"/>
      <p:bldP spid="46" grpId="0"/>
      <p:bldP spid="52" grpId="0"/>
      <p:bldP spid="52" grpId="1"/>
      <p:bldP spid="59" grpId="0" animBg="1"/>
      <p:bldP spid="59" grpId="1" animBg="1"/>
      <p:bldP spid="63" grpId="0"/>
      <p:bldP spid="63" grpId="1"/>
      <p:bldP spid="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914400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Derivatives of unit vectors in Polar Coordinates</a:t>
            </a:r>
          </a:p>
        </p:txBody>
      </p:sp>
      <p:graphicFrame>
        <p:nvGraphicFramePr>
          <p:cNvPr id="553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322683"/>
              </p:ext>
            </p:extLst>
          </p:nvPr>
        </p:nvGraphicFramePr>
        <p:xfrm>
          <a:off x="4093964" y="2096889"/>
          <a:ext cx="956072" cy="689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8" name="Equation" r:id="rId3" imgW="545863" imgH="393529" progId="Equation.DSMT4">
                  <p:embed/>
                </p:oleObj>
              </mc:Choice>
              <mc:Fallback>
                <p:oleObj name="Equation" r:id="rId3" imgW="545863" imgH="393529" progId="Equation.DSMT4">
                  <p:embed/>
                  <p:pic>
                    <p:nvPicPr>
                      <p:cNvPr id="553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3964" y="2096889"/>
                        <a:ext cx="956072" cy="689372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54117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3397621" y="3218140"/>
            <a:ext cx="1223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What about </a:t>
            </a:r>
          </a:p>
        </p:txBody>
      </p:sp>
      <p:graphicFrame>
        <p:nvGraphicFramePr>
          <p:cNvPr id="553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615873"/>
              </p:ext>
            </p:extLst>
          </p:nvPr>
        </p:nvGraphicFramePr>
        <p:xfrm>
          <a:off x="4552950" y="3111500"/>
          <a:ext cx="6223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9" name="Equation" r:id="rId5" imgW="355320" imgH="393480" progId="Equation.DSMT4">
                  <p:embed/>
                </p:oleObj>
              </mc:Choice>
              <mc:Fallback>
                <p:oleObj name="Equation" r:id="rId5" imgW="355320" imgH="393480" progId="Equation.DSMT4">
                  <p:embed/>
                  <p:pic>
                    <p:nvPicPr>
                      <p:cNvPr id="553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0" y="3111500"/>
                        <a:ext cx="622300" cy="688975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54117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9"/>
          <p:cNvSpPr/>
          <p:nvPr/>
        </p:nvSpPr>
        <p:spPr>
          <a:xfrm>
            <a:off x="2857500" y="2914650"/>
            <a:ext cx="571500" cy="857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aphicFrame>
        <p:nvGraphicFramePr>
          <p:cNvPr id="553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755243"/>
              </p:ext>
            </p:extLst>
          </p:nvPr>
        </p:nvGraphicFramePr>
        <p:xfrm>
          <a:off x="4230688" y="4044950"/>
          <a:ext cx="8667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0" name="Equation" r:id="rId7" imgW="495000" imgH="393480" progId="Equation.DSMT4">
                  <p:embed/>
                </p:oleObj>
              </mc:Choice>
              <mc:Fallback>
                <p:oleObj name="Equation" r:id="rId7" imgW="495000" imgH="393480" progId="Equation.DSMT4">
                  <p:embed/>
                  <p:pic>
                    <p:nvPicPr>
                      <p:cNvPr id="553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688" y="4044950"/>
                        <a:ext cx="866775" cy="688975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997048"/>
              </p:ext>
            </p:extLst>
          </p:nvPr>
        </p:nvGraphicFramePr>
        <p:xfrm>
          <a:off x="5747568" y="3258216"/>
          <a:ext cx="23256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1" name="Equation" r:id="rId9" imgW="1511280" imgH="241200" progId="Equation.DSMT4">
                  <p:embed/>
                </p:oleObj>
              </mc:Choice>
              <mc:Fallback>
                <p:oleObj name="Equation" r:id="rId9" imgW="1511280" imgH="241200" progId="Equation.DSMT4">
                  <p:embed/>
                  <p:pic>
                    <p:nvPicPr>
                      <p:cNvPr id="563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7568" y="3258216"/>
                        <a:ext cx="2325687" cy="371475"/>
                      </a:xfrm>
                      <a:prstGeom prst="rect">
                        <a:avLst/>
                      </a:prstGeom>
                      <a:solidFill>
                        <a:srgbClr val="808000">
                          <a:alpha val="5215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527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 animBg="1"/>
      <p:bldP spid="5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231816"/>
              </p:ext>
            </p:extLst>
          </p:nvPr>
        </p:nvGraphicFramePr>
        <p:xfrm>
          <a:off x="4892222" y="2241912"/>
          <a:ext cx="24638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0" name="Equation" r:id="rId3" imgW="1600200" imgH="482400" progId="Equation.DSMT4">
                  <p:embed/>
                </p:oleObj>
              </mc:Choice>
              <mc:Fallback>
                <p:oleObj name="Equation" r:id="rId3" imgW="1600200" imgH="482400" progId="Equation.DSMT4">
                  <p:embed/>
                  <p:pic>
                    <p:nvPicPr>
                      <p:cNvPr id="563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222" y="2241912"/>
                        <a:ext cx="2463800" cy="74295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5215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188527"/>
              </p:ext>
            </p:extLst>
          </p:nvPr>
        </p:nvGraphicFramePr>
        <p:xfrm>
          <a:off x="1873069" y="2276294"/>
          <a:ext cx="8667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1" name="Equation" r:id="rId5" imgW="495000" imgH="393480" progId="Equation.DSMT4">
                  <p:embed/>
                </p:oleObj>
              </mc:Choice>
              <mc:Fallback>
                <p:oleObj name="Equation" r:id="rId5" imgW="495000" imgH="393480" progId="Equation.DSMT4">
                  <p:embed/>
                  <p:pic>
                    <p:nvPicPr>
                      <p:cNvPr id="563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069" y="2276294"/>
                        <a:ext cx="866775" cy="688975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505832"/>
              </p:ext>
            </p:extLst>
          </p:nvPr>
        </p:nvGraphicFramePr>
        <p:xfrm>
          <a:off x="5682219" y="4152691"/>
          <a:ext cx="956072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2" name="Equation" r:id="rId7" imgW="545863" imgH="812447" progId="Equation.DSMT4">
                  <p:embed/>
                </p:oleObj>
              </mc:Choice>
              <mc:Fallback>
                <p:oleObj name="Equation" r:id="rId7" imgW="545863" imgH="812447" progId="Equation.DSMT4">
                  <p:embed/>
                  <p:pic>
                    <p:nvPicPr>
                      <p:cNvPr id="563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2219" y="4152691"/>
                        <a:ext cx="956072" cy="1423988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53821"/>
              </p:ext>
            </p:extLst>
          </p:nvPr>
        </p:nvGraphicFramePr>
        <p:xfrm>
          <a:off x="3828137" y="4152691"/>
          <a:ext cx="1112044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3" name="Equation" r:id="rId9" imgW="634680" imgH="812520" progId="Equation.DSMT4">
                  <p:embed/>
                </p:oleObj>
              </mc:Choice>
              <mc:Fallback>
                <p:oleObj name="Equation" r:id="rId9" imgW="634680" imgH="812520" progId="Equation.DSMT4">
                  <p:embed/>
                  <p:pic>
                    <p:nvPicPr>
                      <p:cNvPr id="563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8137" y="4152691"/>
                        <a:ext cx="1112044" cy="1419225"/>
                      </a:xfrm>
                      <a:prstGeom prst="rect">
                        <a:avLst/>
                      </a:prstGeom>
                      <a:solidFill>
                        <a:srgbClr val="33CCCC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29050" y="3490912"/>
            <a:ext cx="3052695" cy="41549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100" b="1" dirty="0">
                <a:solidFill>
                  <a:schemeClr val="bg1"/>
                </a:solidFill>
              </a:rPr>
              <a:t>Derivative of  unit vectors</a:t>
            </a:r>
          </a:p>
        </p:txBody>
      </p:sp>
      <p:sp>
        <p:nvSpPr>
          <p:cNvPr id="15" name="6-Point Star 14"/>
          <p:cNvSpPr/>
          <p:nvPr/>
        </p:nvSpPr>
        <p:spPr>
          <a:xfrm>
            <a:off x="1066800" y="3943350"/>
            <a:ext cx="2019300" cy="1628566"/>
          </a:xfrm>
          <a:prstGeom prst="star6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rgbClr val="FF0000"/>
                </a:solidFill>
              </a:rPr>
              <a:t>Try Geometrical consideration also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RKE_JJ_PH103_2021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806122" y="753839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Derivatives of unit vectors in Polar Coordinates</a:t>
            </a:r>
          </a:p>
        </p:txBody>
      </p:sp>
      <p:graphicFrame>
        <p:nvGraphicFramePr>
          <p:cNvPr id="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943496"/>
              </p:ext>
            </p:extLst>
          </p:nvPr>
        </p:nvGraphicFramePr>
        <p:xfrm>
          <a:off x="2979647" y="2276293"/>
          <a:ext cx="84940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4" name="Equation" r:id="rId11" imgW="495000" imgH="393480" progId="Equation.DSMT4">
                  <p:embed/>
                </p:oleObj>
              </mc:Choice>
              <mc:Fallback>
                <p:oleObj name="Equation" r:id="rId11" imgW="495000" imgH="393480" progId="Equation.DSMT4">
                  <p:embed/>
                  <p:pic>
                    <p:nvPicPr>
                      <p:cNvPr id="563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9647" y="2276293"/>
                        <a:ext cx="849403" cy="688975"/>
                      </a:xfrm>
                      <a:prstGeom prst="rect">
                        <a:avLst/>
                      </a:prstGeom>
                      <a:solidFill>
                        <a:srgbClr val="33CCCC">
                          <a:alpha val="41176"/>
                        </a:srgb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350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4235</TotalTime>
  <Words>390</Words>
  <Application>Microsoft Office PowerPoint</Application>
  <PresentationFormat>On-screen Show (4:3)</PresentationFormat>
  <Paragraphs>124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 Math</vt:lpstr>
      <vt:lpstr>Perpetua</vt:lpstr>
      <vt:lpstr>Office Theme</vt:lpstr>
      <vt:lpstr>Equation</vt:lpstr>
      <vt:lpstr>MathType 6.0 Equation</vt:lpstr>
      <vt:lpstr>Highlights of the course</vt:lpstr>
      <vt:lpstr>PowerPoint Presentation</vt:lpstr>
      <vt:lpstr>Text Books for Chapter 1</vt:lpstr>
      <vt:lpstr>RECAP</vt:lpstr>
      <vt:lpstr>Velocity in polar co-ordinates</vt:lpstr>
      <vt:lpstr>Velocity in  Polar Coordinates</vt:lpstr>
      <vt:lpstr>Through a geometrical consideration</vt:lpstr>
      <vt:lpstr>Derivatives of unit vectors in Polar Coordinates</vt:lpstr>
      <vt:lpstr>Derivatives of unit vectors in Polar Coordinates</vt:lpstr>
      <vt:lpstr>Back to Velocity……</vt:lpstr>
      <vt:lpstr>Acceleration in polar coordinates</vt:lpstr>
      <vt:lpstr>Acceleration in polar coordinates</vt:lpstr>
      <vt:lpstr>PowerPoint Presentation</vt:lpstr>
      <vt:lpstr>Acceleration in radial and tangential components separately</vt:lpstr>
      <vt:lpstr>Acceleration in polar coordinates</vt:lpstr>
      <vt:lpstr>PowerPoint Presentation</vt:lpstr>
      <vt:lpstr>Infinitesimal line element in plane polar coordinates</vt:lpstr>
      <vt:lpstr>Taylor series expansion</vt:lpstr>
      <vt:lpstr>Infinitesimal line element in plane polar coordinates</vt:lpstr>
      <vt:lpstr>PowerPoint Presentation</vt:lpstr>
      <vt:lpstr>Elemental area in plane polar coordinates</vt:lpstr>
      <vt:lpstr>Get ready for the Tutorials Tomorrow……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iitp</dc:creator>
  <cp:lastModifiedBy>HP</cp:lastModifiedBy>
  <cp:revision>51</cp:revision>
  <dcterms:created xsi:type="dcterms:W3CDTF">2019-08-08T04:56:22Z</dcterms:created>
  <dcterms:modified xsi:type="dcterms:W3CDTF">2021-12-02T05:19:29Z</dcterms:modified>
</cp:coreProperties>
</file>