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3" r:id="rId2"/>
    <p:sldId id="297" r:id="rId3"/>
    <p:sldId id="385" r:id="rId4"/>
    <p:sldId id="311" r:id="rId5"/>
    <p:sldId id="378" r:id="rId6"/>
    <p:sldId id="379" r:id="rId7"/>
    <p:sldId id="386" r:id="rId8"/>
    <p:sldId id="380" r:id="rId9"/>
    <p:sldId id="387" r:id="rId10"/>
    <p:sldId id="489" r:id="rId11"/>
    <p:sldId id="388" r:id="rId12"/>
    <p:sldId id="389" r:id="rId13"/>
    <p:sldId id="381" r:id="rId14"/>
    <p:sldId id="390" r:id="rId15"/>
    <p:sldId id="382" r:id="rId16"/>
    <p:sldId id="391" r:id="rId17"/>
    <p:sldId id="392" r:id="rId18"/>
    <p:sldId id="411" r:id="rId19"/>
    <p:sldId id="412" r:id="rId20"/>
    <p:sldId id="413" r:id="rId21"/>
    <p:sldId id="415" r:id="rId22"/>
    <p:sldId id="502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1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CAA1E4-6F7A-492F-B329-54FC8D927CAF}">
          <p14:sldIdLst>
            <p14:sldId id="383"/>
            <p14:sldId id="297"/>
            <p14:sldId id="385"/>
            <p14:sldId id="311"/>
            <p14:sldId id="378"/>
            <p14:sldId id="379"/>
            <p14:sldId id="386"/>
            <p14:sldId id="380"/>
            <p14:sldId id="387"/>
            <p14:sldId id="489"/>
            <p14:sldId id="388"/>
            <p14:sldId id="389"/>
            <p14:sldId id="381"/>
            <p14:sldId id="390"/>
            <p14:sldId id="382"/>
            <p14:sldId id="391"/>
            <p14:sldId id="392"/>
            <p14:sldId id="411"/>
            <p14:sldId id="412"/>
            <p14:sldId id="413"/>
            <p14:sldId id="415"/>
            <p14:sldId id="502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>
      <p:cViewPr varScale="1">
        <p:scale>
          <a:sx n="69" d="100"/>
          <a:sy n="69" d="100"/>
        </p:scale>
        <p:origin x="8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21.wmf"/><Relationship Id="rId1" Type="http://schemas.openxmlformats.org/officeDocument/2006/relationships/image" Target="../media/image40.wmf"/><Relationship Id="rId4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49.wmf"/><Relationship Id="rId2" Type="http://schemas.openxmlformats.org/officeDocument/2006/relationships/image" Target="../media/image15.wmf"/><Relationship Id="rId1" Type="http://schemas.openxmlformats.org/officeDocument/2006/relationships/image" Target="../media/image45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19.wmf"/><Relationship Id="rId7" Type="http://schemas.openxmlformats.org/officeDocument/2006/relationships/image" Target="../media/image55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2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8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64.wmf"/><Relationship Id="rId4" Type="http://schemas.openxmlformats.org/officeDocument/2006/relationships/image" Target="../media/image7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8BB4-C548-47CE-9F70-22E560D04E92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C928B-884B-42E1-9354-4F1E4ED63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C928B-884B-42E1-9354-4F1E4ED636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3A06-BAFB-4532-A904-7E4F1FC5C425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42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4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50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46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56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52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5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65.bin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5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62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7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7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7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gif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77.bin"/><Relationship Id="rId9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73.jpeg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7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8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8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79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9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93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9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8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Coupled Oscillations</a:t>
            </a:r>
          </a:p>
        </p:txBody>
      </p:sp>
      <p:pic>
        <p:nvPicPr>
          <p:cNvPr id="4" name="Picture 5" descr="Image result for Coupled oscillator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6500552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0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42444" y="4575897"/>
            <a:ext cx="3327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Eigen values of [A]</a:t>
            </a:r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926621"/>
              </p:ext>
            </p:extLst>
          </p:nvPr>
        </p:nvGraphicFramePr>
        <p:xfrm>
          <a:off x="0" y="5414667"/>
          <a:ext cx="9144000" cy="76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0" name="Equation" r:id="rId3" imgW="3416300" imgH="292100" progId="Equation.DSMT4">
                  <p:embed/>
                </p:oleObj>
              </mc:Choice>
              <mc:Fallback>
                <p:oleObj name="Equation" r:id="rId3" imgW="3416300" imgH="292100" progId="Equation.DSMT4">
                  <p:embed/>
                  <p:pic>
                    <p:nvPicPr>
                      <p:cNvPr id="203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14667"/>
                        <a:ext cx="9144000" cy="7617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18581"/>
              </p:ext>
            </p:extLst>
          </p:nvPr>
        </p:nvGraphicFramePr>
        <p:xfrm>
          <a:off x="1244597" y="268651"/>
          <a:ext cx="6731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1" name="Equation" r:id="rId5" imgW="3911400" imgH="545760" progId="Equation.DSMT4">
                  <p:embed/>
                </p:oleObj>
              </mc:Choice>
              <mc:Fallback>
                <p:oleObj name="Equation" r:id="rId5" imgW="39114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4597" y="268651"/>
                        <a:ext cx="6731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004670"/>
              </p:ext>
            </p:extLst>
          </p:nvPr>
        </p:nvGraphicFramePr>
        <p:xfrm>
          <a:off x="246063" y="1643063"/>
          <a:ext cx="83200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2" name="Equation" r:id="rId7" imgW="4279680" imgH="507960" progId="Equation.DSMT4">
                  <p:embed/>
                </p:oleObj>
              </mc:Choice>
              <mc:Fallback>
                <p:oleObj name="Equation" r:id="rId7" imgW="4279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6063" y="1643063"/>
                        <a:ext cx="8320087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 flipH="1">
            <a:off x="3276600" y="1447800"/>
            <a:ext cx="685800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273758" y="1642488"/>
            <a:ext cx="355642" cy="6617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01450" y="1726516"/>
            <a:ext cx="455500" cy="5777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96200" y="1642488"/>
            <a:ext cx="363870" cy="66176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53889"/>
              </p:ext>
            </p:extLst>
          </p:nvPr>
        </p:nvGraphicFramePr>
        <p:xfrm>
          <a:off x="1321647" y="3272486"/>
          <a:ext cx="6321425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3" name="Equation" r:id="rId9" imgW="2806560" imgH="660240" progId="Equation.DSMT4">
                  <p:embed/>
                </p:oleObj>
              </mc:Choice>
              <mc:Fallback>
                <p:oleObj name="Equation" r:id="rId9" imgW="28065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1647" y="3272486"/>
                        <a:ext cx="6321425" cy="148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92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Find the </a:t>
            </a:r>
            <a:r>
              <a:rPr lang="en-US" sz="5400" b="1" dirty="0" err="1">
                <a:solidFill>
                  <a:srgbClr val="0070C0"/>
                </a:solidFill>
              </a:rPr>
              <a:t>eigen</a:t>
            </a:r>
            <a:r>
              <a:rPr lang="en-US" sz="5400" b="1" dirty="0">
                <a:solidFill>
                  <a:srgbClr val="0070C0"/>
                </a:solidFill>
              </a:rPr>
              <a:t> vectors of [A]</a:t>
            </a:r>
          </a:p>
        </p:txBody>
      </p:sp>
    </p:spTree>
    <p:extLst>
      <p:ext uri="{BB962C8B-B14F-4D97-AF65-F5344CB8AC3E}">
        <p14:creationId xmlns:p14="http://schemas.microsoft.com/office/powerpoint/2010/main" val="34455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42217"/>
              </p:ext>
            </p:extLst>
          </p:nvPr>
        </p:nvGraphicFramePr>
        <p:xfrm>
          <a:off x="563563" y="4711700"/>
          <a:ext cx="7388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4" name="Equation" r:id="rId3" imgW="3060360" imgH="609480" progId="Equation.DSMT4">
                  <p:embed/>
                </p:oleObj>
              </mc:Choice>
              <mc:Fallback>
                <p:oleObj name="Equation" r:id="rId3" imgW="3060360" imgH="60948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711700"/>
                        <a:ext cx="7388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3273" y="228600"/>
            <a:ext cx="4816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Finding Eigen vectors of [A]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1367135"/>
            <a:ext cx="7369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Substitute each values of </a:t>
            </a:r>
            <a:r>
              <a:rPr lang="en-US" sz="2400" b="1" i="1" dirty="0">
                <a:sym typeface="Symbol"/>
              </a:rPr>
              <a:t></a:t>
            </a:r>
            <a:r>
              <a:rPr lang="en-US" sz="2400" b="1" i="1" baseline="30000" dirty="0">
                <a:sym typeface="Symbol"/>
              </a:rPr>
              <a:t>2</a:t>
            </a:r>
            <a:r>
              <a:rPr lang="en-US" sz="2400" b="1" i="1" dirty="0"/>
              <a:t> in the Eigen value equation</a:t>
            </a:r>
          </a:p>
        </p:txBody>
      </p:sp>
      <p:graphicFrame>
        <p:nvGraphicFramePr>
          <p:cNvPr id="204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320289"/>
              </p:ext>
            </p:extLst>
          </p:nvPr>
        </p:nvGraphicFramePr>
        <p:xfrm>
          <a:off x="2819400" y="2252662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5" name="Equation" r:id="rId5" imgW="1231366" imgH="279279" progId="Equation.DSMT4">
                  <p:embed/>
                </p:oleObj>
              </mc:Choice>
              <mc:Fallback>
                <p:oleObj name="Equation" r:id="rId5" imgW="1231366" imgH="279279" progId="Equation.DSMT4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52662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3286780"/>
            <a:ext cx="8482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ym typeface="Symbol"/>
              </a:rPr>
              <a:t>Putting </a:t>
            </a:r>
            <a:r>
              <a:rPr lang="en-US" sz="2800" b="1" baseline="-25000" dirty="0">
                <a:sym typeface="Symbol"/>
              </a:rPr>
              <a:t>1</a:t>
            </a:r>
            <a:r>
              <a:rPr lang="en-US" sz="2800" b="1" baseline="30000" dirty="0">
                <a:sym typeface="Symbol"/>
              </a:rPr>
              <a:t>2</a:t>
            </a:r>
            <a:r>
              <a:rPr lang="en-US" sz="2800" b="1" dirty="0"/>
              <a:t> in the Eigen value equation to get first set of</a:t>
            </a:r>
          </a:p>
          <a:p>
            <a:r>
              <a:rPr lang="en-US" sz="2800" b="1" dirty="0"/>
              <a:t>Eigen vectors</a:t>
            </a:r>
          </a:p>
        </p:txBody>
      </p:sp>
    </p:spTree>
    <p:extLst>
      <p:ext uri="{BB962C8B-B14F-4D97-AF65-F5344CB8AC3E}">
        <p14:creationId xmlns:p14="http://schemas.microsoft.com/office/powerpoint/2010/main" val="30042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382900"/>
              </p:ext>
            </p:extLst>
          </p:nvPr>
        </p:nvGraphicFramePr>
        <p:xfrm>
          <a:off x="457200" y="1828800"/>
          <a:ext cx="7602537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4" name="Equation" r:id="rId3" imgW="3149280" imgH="609480" progId="Equation.DSMT4">
                  <p:embed/>
                </p:oleObj>
              </mc:Choice>
              <mc:Fallback>
                <p:oleObj name="Equation" r:id="rId3" imgW="3149280" imgH="609480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28800"/>
                        <a:ext cx="7602537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13568"/>
              </p:ext>
            </p:extLst>
          </p:nvPr>
        </p:nvGraphicFramePr>
        <p:xfrm>
          <a:off x="3657600" y="4038600"/>
          <a:ext cx="1500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5" name="Equation" r:id="rId5" imgW="622080" imgH="241200" progId="Equation.DSMT4">
                  <p:embed/>
                </p:oleObj>
              </mc:Choice>
              <mc:Fallback>
                <p:oleObj name="Equation" r:id="rId5" imgW="622080" imgH="24120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038600"/>
                        <a:ext cx="1500188" cy="571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173038" y="5105400"/>
          <a:ext cx="84550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6" name="Equation" r:id="rId7" imgW="3504960" imgH="457200" progId="Equation.DSMT4">
                  <p:embed/>
                </p:oleObj>
              </mc:Choice>
              <mc:Fallback>
                <p:oleObj name="Equation" r:id="rId7" imgW="3504960" imgH="4572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8" y="5105400"/>
                        <a:ext cx="84550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886200" y="914400"/>
          <a:ext cx="1492250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7" name="Equation" r:id="rId9" imgW="634680" imgH="253800" progId="Equation.DSMT4">
                  <p:embed/>
                </p:oleObj>
              </mc:Choice>
              <mc:Fallback>
                <p:oleObj name="Equation" r:id="rId9" imgW="634680" imgH="25380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914400"/>
                        <a:ext cx="1492250" cy="576263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425450" y="2971800"/>
          <a:ext cx="846296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2" name="Equation" r:id="rId3" imgW="3504960" imgH="457200" progId="Equation.DSMT4">
                  <p:embed/>
                </p:oleObj>
              </mc:Choice>
              <mc:Fallback>
                <p:oleObj name="Equation" r:id="rId3" imgW="350496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2971800"/>
                        <a:ext cx="8462963" cy="10937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884613" y="928688"/>
          <a:ext cx="149383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3" name="Equation" r:id="rId5" imgW="634680" imgH="241200" progId="Equation.DSMT4">
                  <p:embed/>
                </p:oleObj>
              </mc:Choice>
              <mc:Fallback>
                <p:oleObj name="Equation" r:id="rId5" imgW="63468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928688"/>
                        <a:ext cx="1493837" cy="547687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845671"/>
              </p:ext>
            </p:extLst>
          </p:nvPr>
        </p:nvGraphicFramePr>
        <p:xfrm>
          <a:off x="469900" y="2971800"/>
          <a:ext cx="8659813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22" name="Equation" r:id="rId3" imgW="4076640" imgH="609480" progId="Equation.DSMT4">
                  <p:embed/>
                </p:oleObj>
              </mc:Choice>
              <mc:Fallback>
                <p:oleObj name="Equation" r:id="rId3" imgW="4076640" imgH="609480" progId="Equation.DSMT4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2971800"/>
                        <a:ext cx="8659813" cy="12827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90386" y="228600"/>
            <a:ext cx="5977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Finding Eigen vectors of [A]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914400"/>
            <a:ext cx="552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Substitute each values of </a:t>
            </a:r>
            <a:r>
              <a:rPr lang="en-US" b="1" dirty="0">
                <a:sym typeface="Symbol"/>
              </a:rPr>
              <a:t></a:t>
            </a:r>
            <a:r>
              <a:rPr lang="en-US" b="1" baseline="-25000" dirty="0">
                <a:sym typeface="Symbol"/>
              </a:rPr>
              <a:t>3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/>
              <a:t> in the Eigen value equation</a:t>
            </a:r>
          </a:p>
        </p:txBody>
      </p:sp>
      <p:graphicFrame>
        <p:nvGraphicFramePr>
          <p:cNvPr id="204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051548"/>
              </p:ext>
            </p:extLst>
          </p:nvPr>
        </p:nvGraphicFramePr>
        <p:xfrm>
          <a:off x="2819400" y="1490662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23" name="Equation" r:id="rId5" imgW="1231366" imgH="279279" progId="Equation.DSMT4">
                  <p:embed/>
                </p:oleObj>
              </mc:Choice>
              <mc:Fallback>
                <p:oleObj name="Equation" r:id="rId5" imgW="1231366" imgH="279279" progId="Equation.DSMT4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90662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33591" y="2297668"/>
            <a:ext cx="522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Symbol"/>
              </a:rPr>
              <a:t>Putting </a:t>
            </a:r>
            <a:r>
              <a:rPr lang="en-US" b="1" baseline="-25000" dirty="0">
                <a:sym typeface="Symbol"/>
              </a:rPr>
              <a:t>3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/>
              <a:t> =-(</a:t>
            </a:r>
            <a:r>
              <a:rPr lang="en-US" b="1" dirty="0">
                <a:sym typeface="Symbol"/>
              </a:rPr>
              <a:t></a:t>
            </a:r>
            <a:r>
              <a:rPr lang="en-US" b="1" baseline="-25000" dirty="0">
                <a:sym typeface="Symbol"/>
              </a:rPr>
              <a:t>0</a:t>
            </a:r>
            <a:r>
              <a:rPr lang="en-US" b="1" baseline="30000" dirty="0">
                <a:sym typeface="Symbol"/>
              </a:rPr>
              <a:t>2</a:t>
            </a:r>
            <a:r>
              <a:rPr lang="en-US" b="1" dirty="0">
                <a:sym typeface="Symbol"/>
              </a:rPr>
              <a:t>+2</a:t>
            </a:r>
            <a:r>
              <a:rPr lang="en-US" b="1" baseline="-25000" dirty="0">
                <a:sym typeface="Symbol"/>
              </a:rPr>
              <a:t>c</a:t>
            </a:r>
            <a:r>
              <a:rPr lang="en-US" b="1" baseline="30000" dirty="0">
                <a:sym typeface="Symbol"/>
              </a:rPr>
              <a:t>2 </a:t>
            </a:r>
            <a:r>
              <a:rPr lang="en-US" b="1" dirty="0">
                <a:sym typeface="Symbol"/>
              </a:rPr>
              <a:t>)</a:t>
            </a:r>
            <a:r>
              <a:rPr lang="en-US" b="1" dirty="0"/>
              <a:t> in the Eigen value equation</a:t>
            </a:r>
          </a:p>
        </p:txBody>
      </p:sp>
      <p:graphicFrame>
        <p:nvGraphicFramePr>
          <p:cNvPr id="204808" name="Object 8"/>
          <p:cNvGraphicFramePr>
            <a:graphicFrameLocks noChangeAspect="1"/>
          </p:cNvGraphicFramePr>
          <p:nvPr/>
        </p:nvGraphicFramePr>
        <p:xfrm>
          <a:off x="3548063" y="4724400"/>
          <a:ext cx="17160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24" name="Equation" r:id="rId7" imgW="711000" imgH="241200" progId="Equation.DSMT4">
                  <p:embed/>
                </p:oleObj>
              </mc:Choice>
              <mc:Fallback>
                <p:oleObj name="Equation" r:id="rId7" imgW="711000" imgH="241200" progId="Equation.DSMT4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4724400"/>
                        <a:ext cx="1716087" cy="571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280100"/>
              </p:ext>
            </p:extLst>
          </p:nvPr>
        </p:nvGraphicFramePr>
        <p:xfrm>
          <a:off x="55563" y="5448300"/>
          <a:ext cx="8701087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25" name="Equation" r:id="rId9" imgW="3606480" imgH="457200" progId="Equation.DSMT4">
                  <p:embed/>
                </p:oleObj>
              </mc:Choice>
              <mc:Fallback>
                <p:oleObj name="Equation" r:id="rId9" imgW="3606480" imgH="457200" progId="Equation.DSMT4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" y="5448300"/>
                        <a:ext cx="8701087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92"/>
              </p:ext>
            </p:extLst>
          </p:nvPr>
        </p:nvGraphicFramePr>
        <p:xfrm>
          <a:off x="304800" y="2971800"/>
          <a:ext cx="870585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0" name="Equation" r:id="rId3" imgW="3606480" imgH="457200" progId="Equation.DSMT4">
                  <p:embed/>
                </p:oleObj>
              </mc:Choice>
              <mc:Fallback>
                <p:oleObj name="Equation" r:id="rId3" imgW="360648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71800"/>
                        <a:ext cx="8705850" cy="10937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3" name="Object 63"/>
          <p:cNvGraphicFramePr>
            <a:graphicFrameLocks noChangeAspect="1"/>
          </p:cNvGraphicFramePr>
          <p:nvPr/>
        </p:nvGraphicFramePr>
        <p:xfrm>
          <a:off x="3733800" y="881742"/>
          <a:ext cx="27797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1" name="Equation" r:id="rId5" imgW="1180800" imgH="279360" progId="Equation.DSMT4">
                  <p:embed/>
                </p:oleObj>
              </mc:Choice>
              <mc:Fallback>
                <p:oleObj name="Equation" r:id="rId5" imgW="1180800" imgH="2793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881742"/>
                        <a:ext cx="2779713" cy="6350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10656" y="957942"/>
            <a:ext cx="193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Substituting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78" name="Object 2"/>
          <p:cNvGraphicFramePr>
            <a:graphicFrameLocks noChangeAspect="1"/>
          </p:cNvGraphicFramePr>
          <p:nvPr/>
        </p:nvGraphicFramePr>
        <p:xfrm>
          <a:off x="1143000" y="304800"/>
          <a:ext cx="67945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4" name="Equation" r:id="rId3" imgW="2819160" imgH="609480" progId="Equation.DSMT4">
                  <p:embed/>
                </p:oleObj>
              </mc:Choice>
              <mc:Fallback>
                <p:oleObj name="Equation" r:id="rId3" imgW="2819160" imgH="609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04800"/>
                        <a:ext cx="679450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79" name="Object 3"/>
          <p:cNvGraphicFramePr>
            <a:graphicFrameLocks noChangeAspect="1"/>
          </p:cNvGraphicFramePr>
          <p:nvPr/>
        </p:nvGraphicFramePr>
        <p:xfrm>
          <a:off x="3352800" y="1905000"/>
          <a:ext cx="2336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5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05000"/>
                        <a:ext cx="2336800" cy="1206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0" name="Object 4"/>
          <p:cNvGraphicFramePr>
            <a:graphicFrameLocks noChangeAspect="1"/>
          </p:cNvGraphicFramePr>
          <p:nvPr/>
        </p:nvGraphicFramePr>
        <p:xfrm>
          <a:off x="381000" y="32766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6" name="Equation" r:id="rId7" imgW="3416300" imgH="292100" progId="Equation.DSMT4">
                  <p:embed/>
                </p:oleObj>
              </mc:Choice>
              <mc:Fallback>
                <p:oleObj name="Equation" r:id="rId7" imgW="3416300" imgH="2921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2766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5400000">
            <a:off x="686594" y="42998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9381" name="Object 5"/>
          <p:cNvGraphicFramePr>
            <a:graphicFrameLocks noChangeAspect="1"/>
          </p:cNvGraphicFramePr>
          <p:nvPr/>
        </p:nvGraphicFramePr>
        <p:xfrm>
          <a:off x="731838" y="4600575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" name="Equation" r:id="rId9" imgW="228600" imgH="457200" progId="Equation.DSMT4">
                  <p:embed/>
                </p:oleObj>
              </mc:Choice>
              <mc:Fallback>
                <p:oleObj name="Equation" r:id="rId9" imgW="2286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4600575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2282031" y="42664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327275" y="4567238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8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4567238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rot="5400000">
            <a:off x="4385468" y="42918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4308475" y="4592638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9" name="Equation" r:id="rId13" imgW="330120" imgH="457200" progId="Equation.DSMT4">
                  <p:embed/>
                </p:oleObj>
              </mc:Choice>
              <mc:Fallback>
                <p:oleObj name="Equation" r:id="rId13" imgW="3301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475" y="4592638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7179468" y="42918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7102475" y="4592638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20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2475" y="4592638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531390"/>
              </p:ext>
            </p:extLst>
          </p:nvPr>
        </p:nvGraphicFramePr>
        <p:xfrm>
          <a:off x="2514600" y="152400"/>
          <a:ext cx="3886200" cy="817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2" name="Equation" r:id="rId3" imgW="2273300" imgH="482600" progId="Equation.DSMT4">
                  <p:embed/>
                </p:oleObj>
              </mc:Choice>
              <mc:Fallback>
                <p:oleObj name="Equation" r:id="rId3" imgW="2273300" imgH="482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52400"/>
                        <a:ext cx="3886200" cy="81739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627686"/>
              </p:ext>
            </p:extLst>
          </p:nvPr>
        </p:nvGraphicFramePr>
        <p:xfrm>
          <a:off x="3505200" y="1524000"/>
          <a:ext cx="1905000" cy="983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3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524000"/>
                        <a:ext cx="1905000" cy="98356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 rot="5400000">
            <a:off x="4271665" y="1071265"/>
            <a:ext cx="448270" cy="457200"/>
          </a:xfrm>
          <a:prstGeom prst="rightArrow">
            <a:avLst>
              <a:gd name="adj1" fmla="val 23626"/>
              <a:gd name="adj2" fmla="val 26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77913"/>
              </p:ext>
            </p:extLst>
          </p:nvPr>
        </p:nvGraphicFramePr>
        <p:xfrm>
          <a:off x="2133600" y="2895600"/>
          <a:ext cx="5029200" cy="100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4" name="Equation" r:id="rId7" imgW="3022600" imgH="609600" progId="Equation.DSMT4">
                  <p:embed/>
                </p:oleObj>
              </mc:Choice>
              <mc:Fallback>
                <p:oleObj name="Equation" r:id="rId7" imgW="3022600" imgH="609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95600"/>
                        <a:ext cx="5029200" cy="100759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590800"/>
            <a:ext cx="381000" cy="228600"/>
          </a:xfrm>
          <a:prstGeom prst="rightArrow">
            <a:avLst>
              <a:gd name="adj1" fmla="val 50000"/>
              <a:gd name="adj2" fmla="val 452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79611"/>
              </p:ext>
            </p:extLst>
          </p:nvPr>
        </p:nvGraphicFramePr>
        <p:xfrm>
          <a:off x="635000" y="42672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5" name="Equation" r:id="rId9" imgW="3416300" imgH="292100" progId="Equation.DSMT4">
                  <p:embed/>
                </p:oleObj>
              </mc:Choice>
              <mc:Fallback>
                <p:oleObj name="Equation" r:id="rId9" imgW="3416300" imgH="292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42672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rot="5400000">
            <a:off x="940594" y="53666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2536031" y="53332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4639468" y="5358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7433468" y="5358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985838" y="5672137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6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5672137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2581275" y="5638800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7" name="Equation" r:id="rId13" imgW="228600" imgH="457200" progId="Equation.DSMT4">
                  <p:embed/>
                </p:oleObj>
              </mc:Choice>
              <mc:Fallback>
                <p:oleObj name="Equation" r:id="rId13" imgW="22860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5" y="5638800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4562475" y="5664200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8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475" y="5664200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7356475" y="5664200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9" name="Equation" r:id="rId17" imgW="330120" imgH="457200" progId="Equation.DSMT4">
                  <p:embed/>
                </p:oleObj>
              </mc:Choice>
              <mc:Fallback>
                <p:oleObj name="Equation" r:id="rId17" imgW="330120" imgH="457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475" y="5664200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ight Arrow 18"/>
          <p:cNvSpPr/>
          <p:nvPr/>
        </p:nvSpPr>
        <p:spPr>
          <a:xfrm rot="5400000">
            <a:off x="4495800" y="3962400"/>
            <a:ext cx="381000" cy="228600"/>
          </a:xfrm>
          <a:prstGeom prst="rightArrow">
            <a:avLst>
              <a:gd name="adj1" fmla="val 50000"/>
              <a:gd name="adj2" fmla="val 452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57200" y="152400"/>
            <a:ext cx="1219200" cy="350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</a:t>
            </a:r>
          </a:p>
          <a:p>
            <a:pPr algn="ctr"/>
            <a:r>
              <a:rPr lang="en-US" sz="2800" b="1" dirty="0" smtClean="0"/>
              <a:t>U</a:t>
            </a:r>
          </a:p>
          <a:p>
            <a:pPr algn="ctr"/>
            <a:r>
              <a:rPr lang="en-US" sz="2800" b="1" dirty="0" smtClean="0"/>
              <a:t>M</a:t>
            </a:r>
          </a:p>
          <a:p>
            <a:pPr algn="ctr"/>
            <a:r>
              <a:rPr lang="en-US" sz="2800" b="1" dirty="0" smtClean="0"/>
              <a:t>M</a:t>
            </a:r>
          </a:p>
          <a:p>
            <a:pPr algn="ctr"/>
            <a:r>
              <a:rPr lang="en-US" sz="2800" b="1" dirty="0" smtClean="0"/>
              <a:t>A</a:t>
            </a:r>
          </a:p>
          <a:p>
            <a:pPr algn="ctr"/>
            <a:r>
              <a:rPr lang="en-US" sz="2800" b="1" dirty="0" smtClean="0"/>
              <a:t>R</a:t>
            </a:r>
          </a:p>
          <a:p>
            <a:pPr algn="ctr"/>
            <a:r>
              <a:rPr lang="en-US" sz="2800" b="1" dirty="0"/>
              <a:t>Y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06400" y="152400"/>
          <a:ext cx="80518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2" name="Equation" r:id="rId3" imgW="3416300" imgH="292100" progId="Equation.DSMT4">
                  <p:embed/>
                </p:oleObj>
              </mc:Choice>
              <mc:Fallback>
                <p:oleObj name="Equation" r:id="rId3" imgW="3416300" imgH="292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2400"/>
                        <a:ext cx="8051800" cy="6604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rot="5400000">
            <a:off x="711994" y="1175658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2307431" y="11422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410868" y="1167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7204868" y="1167606"/>
            <a:ext cx="608806" cy="794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0407" name="Object 7"/>
          <p:cNvGraphicFramePr>
            <a:graphicFrameLocks noChangeAspect="1"/>
          </p:cNvGraphicFramePr>
          <p:nvPr/>
        </p:nvGraphicFramePr>
        <p:xfrm>
          <a:off x="3657600" y="3048000"/>
          <a:ext cx="1918636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3" name="Equation" r:id="rId5" imgW="927100" imgH="482600" progId="Equation.DSMT4">
                  <p:embed/>
                </p:oleObj>
              </mc:Choice>
              <mc:Fallback>
                <p:oleObj name="Equation" r:id="rId5" imgW="9271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048000"/>
                        <a:ext cx="1918636" cy="990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8" name="Object 8"/>
          <p:cNvGraphicFramePr>
            <a:graphicFrameLocks noChangeAspect="1"/>
          </p:cNvGraphicFramePr>
          <p:nvPr/>
        </p:nvGraphicFramePr>
        <p:xfrm>
          <a:off x="47172" y="4834425"/>
          <a:ext cx="9067800" cy="105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4" name="Equation" r:id="rId7" imgW="4114800" imgH="482600" progId="Equation.DSMT4">
                  <p:embed/>
                </p:oleObj>
              </mc:Choice>
              <mc:Fallback>
                <p:oleObj name="Equation" r:id="rId7" imgW="4114800" imgH="482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72" y="4834425"/>
                        <a:ext cx="9067800" cy="1055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9" name="Object 9"/>
          <p:cNvGraphicFramePr>
            <a:graphicFrameLocks noChangeAspect="1"/>
          </p:cNvGraphicFramePr>
          <p:nvPr/>
        </p:nvGraphicFramePr>
        <p:xfrm>
          <a:off x="757238" y="1481137"/>
          <a:ext cx="55245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5" name="Equation" r:id="rId9" imgW="228600" imgH="457200" progId="Equation.DSMT4">
                  <p:embed/>
                </p:oleObj>
              </mc:Choice>
              <mc:Fallback>
                <p:oleObj name="Equation" r:id="rId9" imgW="2286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1481137"/>
                        <a:ext cx="552450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0" name="Object 10"/>
          <p:cNvGraphicFramePr>
            <a:graphicFrameLocks noChangeAspect="1"/>
          </p:cNvGraphicFramePr>
          <p:nvPr/>
        </p:nvGraphicFramePr>
        <p:xfrm>
          <a:off x="2352675" y="1447800"/>
          <a:ext cx="550863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6" name="Equation" r:id="rId11" imgW="228600" imgH="457200" progId="Equation.DSMT4">
                  <p:embed/>
                </p:oleObj>
              </mc:Choice>
              <mc:Fallback>
                <p:oleObj name="Equation" r:id="rId11" imgW="2286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1447800"/>
                        <a:ext cx="550863" cy="10906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1" name="Object 11"/>
          <p:cNvGraphicFramePr>
            <a:graphicFrameLocks noChangeAspect="1"/>
          </p:cNvGraphicFramePr>
          <p:nvPr/>
        </p:nvGraphicFramePr>
        <p:xfrm>
          <a:off x="4333875" y="1473200"/>
          <a:ext cx="7953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7" name="Equation" r:id="rId13" imgW="330120" imgH="457200" progId="Equation.DSMT4">
                  <p:embed/>
                </p:oleObj>
              </mc:Choice>
              <mc:Fallback>
                <p:oleObj name="Equation" r:id="rId13" imgW="3301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75" y="1473200"/>
                        <a:ext cx="795338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12" name="Object 12"/>
          <p:cNvGraphicFramePr>
            <a:graphicFrameLocks noChangeAspect="1"/>
          </p:cNvGraphicFramePr>
          <p:nvPr/>
        </p:nvGraphicFramePr>
        <p:xfrm>
          <a:off x="7127875" y="1473200"/>
          <a:ext cx="7969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8" name="Equation" r:id="rId15" imgW="330120" imgH="457200" progId="Equation.DSMT4">
                  <p:embed/>
                </p:oleObj>
              </mc:Choice>
              <mc:Fallback>
                <p:oleObj name="Equation" r:id="rId15" imgW="330120" imgH="457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1473200"/>
                        <a:ext cx="796925" cy="1092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90600" y="4572000"/>
            <a:ext cx="1600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4648200"/>
            <a:ext cx="1905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4724400"/>
            <a:ext cx="2438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05600" y="4572000"/>
            <a:ext cx="2438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791200" cy="30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20574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95105"/>
            <a:ext cx="5867400" cy="3162895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609600" y="4572000"/>
            <a:ext cx="21336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NON-INTITUTIVE!</a:t>
            </a:r>
          </a:p>
        </p:txBody>
      </p:sp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141517" y="3200400"/>
          <a:ext cx="8915399" cy="172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8" name="Equation" r:id="rId3" imgW="3136900" imgH="609600" progId="Equation.DSMT4">
                  <p:embed/>
                </p:oleObj>
              </mc:Choice>
              <mc:Fallback>
                <p:oleObj name="Equation" r:id="rId3" imgW="3136900" imgH="609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7" y="3200400"/>
                        <a:ext cx="8915399" cy="17201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524000" y="3352800"/>
            <a:ext cx="2743200" cy="6858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24000" y="4267200"/>
            <a:ext cx="2743200" cy="6096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95800" y="4114800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19600" y="3276600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29" name="Object 5"/>
          <p:cNvGraphicFramePr>
            <a:graphicFrameLocks noChangeAspect="1"/>
          </p:cNvGraphicFramePr>
          <p:nvPr/>
        </p:nvGraphicFramePr>
        <p:xfrm>
          <a:off x="76200" y="838200"/>
          <a:ext cx="90678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9" name="Equation" r:id="rId5" imgW="4114800" imgH="482600" progId="Equation.DSMT4">
                  <p:embed/>
                </p:oleObj>
              </mc:Choice>
              <mc:Fallback>
                <p:oleObj name="Equation" r:id="rId5" imgW="4114800" imgH="482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8200"/>
                        <a:ext cx="9067800" cy="10556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0" y="5410200"/>
            <a:ext cx="4433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erpetua" pitchFamily="18" charset="0"/>
              </a:rPr>
              <a:t>Let’s recapitulate……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141517" y="108625"/>
          <a:ext cx="8915399" cy="172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7" name="Equation" r:id="rId3" imgW="3136900" imgH="609600" progId="Equation.DSMT4">
                  <p:embed/>
                </p:oleObj>
              </mc:Choice>
              <mc:Fallback>
                <p:oleObj name="Equation" r:id="rId3" imgW="3136900" imgH="609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17" y="108625"/>
                        <a:ext cx="8915399" cy="17201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524000" y="261025"/>
            <a:ext cx="2743200" cy="6858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24000" y="1175425"/>
            <a:ext cx="2743200" cy="6096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95800" y="1023025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19600" y="184825"/>
            <a:ext cx="4419600" cy="762000"/>
          </a:xfrm>
          <a:prstGeom prst="round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34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036780"/>
              </p:ext>
            </p:extLst>
          </p:nvPr>
        </p:nvGraphicFramePr>
        <p:xfrm>
          <a:off x="159654" y="4979987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8" name="Equation" r:id="rId5" imgW="3098800" imgH="584200" progId="Equation.DSMT4">
                  <p:embed/>
                </p:oleObj>
              </mc:Choice>
              <mc:Fallback>
                <p:oleObj name="Equation" r:id="rId5" imgW="3098800" imgH="584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654" y="4979987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786056"/>
              </p:ext>
            </p:extLst>
          </p:nvPr>
        </p:nvGraphicFramePr>
        <p:xfrm>
          <a:off x="114300" y="3579693"/>
          <a:ext cx="352583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9" name="Equation" r:id="rId7" imgW="1422360" imgH="419040" progId="Equation.DSMT4">
                  <p:embed/>
                </p:oleObj>
              </mc:Choice>
              <mc:Fallback>
                <p:oleObj name="Equation" r:id="rId7" imgW="1422360" imgH="419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579693"/>
                        <a:ext cx="3525837" cy="10366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049211"/>
              </p:ext>
            </p:extLst>
          </p:nvPr>
        </p:nvGraphicFramePr>
        <p:xfrm>
          <a:off x="114300" y="2856706"/>
          <a:ext cx="55626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0" name="Equation" r:id="rId9" imgW="2323800" imgH="228600" progId="Equation.DSMT4">
                  <p:embed/>
                </p:oleObj>
              </mc:Choice>
              <mc:Fallback>
                <p:oleObj name="Equation" r:id="rId9" imgW="2323800" imgH="2286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0" y="2856706"/>
                        <a:ext cx="55626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2438400" y="762000"/>
            <a:ext cx="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491002"/>
              </p:ext>
            </p:extLst>
          </p:nvPr>
        </p:nvGraphicFramePr>
        <p:xfrm>
          <a:off x="20782" y="2182091"/>
          <a:ext cx="58959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1" name="Equation" r:id="rId11" imgW="2336760" imgH="253800" progId="Equation.DSMT4">
                  <p:embed/>
                </p:oleObj>
              </mc:Choice>
              <mc:Fallback>
                <p:oleObj name="Equation" r:id="rId11" imgW="2336760" imgH="253800" progId="Equation.DSMT4">
                  <p:embed/>
                  <p:pic>
                    <p:nvPicPr>
                      <p:cNvPr id="952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82" y="2182091"/>
                        <a:ext cx="5895975" cy="6397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286000" y="3276600"/>
            <a:ext cx="304800" cy="198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r>
              <a:rPr lang="en-US" b="1" dirty="0" smtClean="0"/>
              <a:t>Physical Interpretation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827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BTech\PH103\Coupled oscillators_ordinary_c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0"/>
            <a:ext cx="7162800" cy="3861196"/>
          </a:xfrm>
          <a:prstGeom prst="rect">
            <a:avLst/>
          </a:prstGeom>
          <a:noFill/>
        </p:spPr>
      </p:pic>
      <p:graphicFrame>
        <p:nvGraphicFramePr>
          <p:cNvPr id="234498" name="Object 2"/>
          <p:cNvGraphicFramePr>
            <a:graphicFrameLocks noChangeAspect="1"/>
          </p:cNvGraphicFramePr>
          <p:nvPr/>
        </p:nvGraphicFramePr>
        <p:xfrm>
          <a:off x="87084" y="2286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0" name="Equation" r:id="rId4" imgW="3098800" imgH="584200" progId="Equation.DSMT4">
                  <p:embed/>
                </p:oleObj>
              </mc:Choice>
              <mc:Fallback>
                <p:oleObj name="Equation" r:id="rId4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4" y="2286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E:\BTech\PH103\Normal_mode_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191" y="2590800"/>
            <a:ext cx="8917609" cy="190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00400" y="2209800"/>
            <a:ext cx="31242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2362200"/>
            <a:ext cx="31242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5524" name="Object 4"/>
          <p:cNvGraphicFramePr>
            <a:graphicFrameLocks noChangeAspect="1"/>
          </p:cNvGraphicFramePr>
          <p:nvPr/>
        </p:nvGraphicFramePr>
        <p:xfrm>
          <a:off x="87313" y="2286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4" name="Equation" r:id="rId4" imgW="3098800" imgH="584200" progId="Equation.DSMT4">
                  <p:embed/>
                </p:oleObj>
              </mc:Choice>
              <mc:Fallback>
                <p:oleObj name="Equation" r:id="rId4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2286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rot="10800000" flipV="1">
            <a:off x="4572000" y="1371600"/>
            <a:ext cx="4267200" cy="228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4572000" y="533400"/>
            <a:ext cx="4114800" cy="2286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1524000" y="1524000"/>
            <a:ext cx="2743200" cy="76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600200" y="685800"/>
            <a:ext cx="2590800" cy="76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67000" y="259080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1030" y="266700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</a:rPr>
              <a:t>+</a:t>
            </a:r>
          </a:p>
        </p:txBody>
      </p:sp>
      <p:graphicFrame>
        <p:nvGraphicFramePr>
          <p:cNvPr id="235525" name="Object 5"/>
          <p:cNvGraphicFramePr>
            <a:graphicFrameLocks noChangeAspect="1"/>
          </p:cNvGraphicFramePr>
          <p:nvPr/>
        </p:nvGraphicFramePr>
        <p:xfrm>
          <a:off x="29028" y="5424714"/>
          <a:ext cx="9070975" cy="730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5" name="Equation" r:id="rId6" imgW="3606800" imgH="292100" progId="Equation.DSMT4">
                  <p:embed/>
                </p:oleObj>
              </mc:Choice>
              <mc:Fallback>
                <p:oleObj name="Equation" r:id="rId6" imgW="3606800" imgH="292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8" y="5424714"/>
                        <a:ext cx="9070975" cy="730511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Plots: Amplitude v/s time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1034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70C0"/>
                </a:solidFill>
              </a:rPr>
              <a:t>x</a:t>
            </a:r>
            <a:r>
              <a:rPr lang="en-US" sz="5400" b="1" baseline="-25000" dirty="0">
                <a:solidFill>
                  <a:srgbClr val="0070C0"/>
                </a:solidFill>
              </a:rPr>
              <a:t>1</a:t>
            </a:r>
            <a:r>
              <a:rPr lang="en-US" sz="5400" b="1" dirty="0">
                <a:solidFill>
                  <a:srgbClr val="0070C0"/>
                </a:solidFill>
              </a:rPr>
              <a:t>(t) v/s t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0070C0"/>
                </a:solidFill>
              </a:rPr>
              <a:t>x</a:t>
            </a:r>
            <a:r>
              <a:rPr lang="en-US" sz="5400" b="1" baseline="-25000" dirty="0">
                <a:solidFill>
                  <a:srgbClr val="0070C0"/>
                </a:solidFill>
              </a:rPr>
              <a:t>2</a:t>
            </a:r>
            <a:r>
              <a:rPr lang="en-US" sz="5400" b="1" dirty="0">
                <a:solidFill>
                  <a:srgbClr val="0070C0"/>
                </a:solidFill>
              </a:rPr>
              <a:t>(t) v/s t</a:t>
            </a:r>
          </a:p>
        </p:txBody>
      </p:sp>
    </p:spTree>
    <p:extLst>
      <p:ext uri="{BB962C8B-B14F-4D97-AF65-F5344CB8AC3E}">
        <p14:creationId xmlns:p14="http://schemas.microsoft.com/office/powerpoint/2010/main" val="39826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BTech\PH103\Normal_mode_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14600"/>
            <a:ext cx="8917609" cy="1905000"/>
          </a:xfrm>
          <a:prstGeom prst="rect">
            <a:avLst/>
          </a:prstGeom>
          <a:noFill/>
        </p:spPr>
      </p:pic>
      <p:graphicFrame>
        <p:nvGraphicFramePr>
          <p:cNvPr id="241666" name="Object 2"/>
          <p:cNvGraphicFramePr>
            <a:graphicFrameLocks noChangeAspect="1"/>
          </p:cNvGraphicFramePr>
          <p:nvPr/>
        </p:nvGraphicFramePr>
        <p:xfrm>
          <a:off x="5334001" y="611279"/>
          <a:ext cx="3810000" cy="1050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6" name="Equation" r:id="rId4" imgW="1828800" imgH="508000" progId="Equation.DSMT4">
                  <p:embed/>
                </p:oleObj>
              </mc:Choice>
              <mc:Fallback>
                <p:oleObj name="Equation" r:id="rId4" imgW="1828800" imgH="5080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1" y="611279"/>
                        <a:ext cx="3810000" cy="1050834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7" name="Object 3"/>
          <p:cNvGraphicFramePr>
            <a:graphicFrameLocks noChangeAspect="1"/>
          </p:cNvGraphicFramePr>
          <p:nvPr/>
        </p:nvGraphicFramePr>
        <p:xfrm>
          <a:off x="5334000" y="4648200"/>
          <a:ext cx="38100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7" name="Equation" r:id="rId6" imgW="1828800" imgH="508000" progId="Equation.DSMT4">
                  <p:embed/>
                </p:oleObj>
              </mc:Choice>
              <mc:Fallback>
                <p:oleObj name="Equation" r:id="rId6" imgW="1828800" imgH="5080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648200"/>
                        <a:ext cx="3810000" cy="1050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X2_T.jpg"/>
          <p:cNvPicPr>
            <a:picLocks noChangeAspect="1"/>
          </p:cNvPicPr>
          <p:nvPr/>
        </p:nvPicPr>
        <p:blipFill>
          <a:blip r:embed="rId8" cstate="print"/>
          <a:srcRect l="8850" t="10309" r="12389" b="6873"/>
          <a:stretch>
            <a:fillRect/>
          </a:stretch>
        </p:blipFill>
        <p:spPr>
          <a:xfrm>
            <a:off x="0" y="3329917"/>
            <a:ext cx="4343400" cy="3528083"/>
          </a:xfrm>
          <a:prstGeom prst="rect">
            <a:avLst/>
          </a:prstGeom>
        </p:spPr>
      </p:pic>
      <p:pic>
        <p:nvPicPr>
          <p:cNvPr id="8" name="Picture 7" descr="X1_T.jpg"/>
          <p:cNvPicPr>
            <a:picLocks noChangeAspect="1"/>
          </p:cNvPicPr>
          <p:nvPr/>
        </p:nvPicPr>
        <p:blipFill>
          <a:blip r:embed="rId9" cstate="print"/>
          <a:srcRect l="8850" t="10309" r="12389" b="6873"/>
          <a:stretch>
            <a:fillRect/>
          </a:stretch>
        </p:blipFill>
        <p:spPr>
          <a:xfrm>
            <a:off x="0" y="0"/>
            <a:ext cx="4267200" cy="346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mal_mode_1_T.jpg"/>
          <p:cNvPicPr>
            <a:picLocks noChangeAspect="1"/>
          </p:cNvPicPr>
          <p:nvPr/>
        </p:nvPicPr>
        <p:blipFill>
          <a:blip r:embed="rId3" cstate="print"/>
          <a:srcRect l="12389" t="10309" r="12389" b="5727"/>
          <a:stretch>
            <a:fillRect/>
          </a:stretch>
        </p:blipFill>
        <p:spPr>
          <a:xfrm>
            <a:off x="609601" y="304800"/>
            <a:ext cx="4139558" cy="3569522"/>
          </a:xfrm>
          <a:prstGeom prst="rect">
            <a:avLst/>
          </a:prstGeom>
        </p:spPr>
      </p:pic>
      <p:pic>
        <p:nvPicPr>
          <p:cNvPr id="5" name="Picture 4" descr="Normal_mode_2_T.jpg"/>
          <p:cNvPicPr>
            <a:picLocks noChangeAspect="1"/>
          </p:cNvPicPr>
          <p:nvPr/>
        </p:nvPicPr>
        <p:blipFill>
          <a:blip r:embed="rId4" cstate="print"/>
          <a:srcRect l="13274" t="10309" r="13274" b="6873"/>
          <a:stretch>
            <a:fillRect/>
          </a:stretch>
        </p:blipFill>
        <p:spPr>
          <a:xfrm>
            <a:off x="685800" y="3473036"/>
            <a:ext cx="3886200" cy="3384964"/>
          </a:xfrm>
          <a:prstGeom prst="rect">
            <a:avLst/>
          </a:prstGeom>
        </p:spPr>
      </p:pic>
      <p:graphicFrame>
        <p:nvGraphicFramePr>
          <p:cNvPr id="242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37446"/>
              </p:ext>
            </p:extLst>
          </p:nvPr>
        </p:nvGraphicFramePr>
        <p:xfrm>
          <a:off x="5740400" y="1066800"/>
          <a:ext cx="19843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2" name="Equation" r:id="rId5" imgW="952200" imgH="228600" progId="Equation.DSMT4">
                  <p:embed/>
                </p:oleObj>
              </mc:Choice>
              <mc:Fallback>
                <p:oleObj name="Equation" r:id="rId5" imgW="9522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1066800"/>
                        <a:ext cx="1984375" cy="4730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582142"/>
              </p:ext>
            </p:extLst>
          </p:nvPr>
        </p:nvGraphicFramePr>
        <p:xfrm>
          <a:off x="5157788" y="4800600"/>
          <a:ext cx="31226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3" name="Equation" r:id="rId7" imgW="1498320" imgH="291960" progId="Equation.DSMT4">
                  <p:embed/>
                </p:oleObj>
              </mc:Choice>
              <mc:Fallback>
                <p:oleObj name="Equation" r:id="rId7" imgW="1498320" imgH="2919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788" y="4800600"/>
                        <a:ext cx="3122612" cy="603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Normal Coordinates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 we get some co-ordinates which will oscillate with one pure frequency??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Try by just adding x</a:t>
            </a:r>
            <a:r>
              <a:rPr lang="en-US" b="1" baseline="-25000" dirty="0"/>
              <a:t>1</a:t>
            </a:r>
            <a:r>
              <a:rPr lang="en-US" b="1" dirty="0"/>
              <a:t> and x</a:t>
            </a:r>
            <a:r>
              <a:rPr lang="en-US" b="1" baseline="-25000" dirty="0"/>
              <a:t>2</a:t>
            </a:r>
            <a:r>
              <a:rPr lang="en-US" b="1" dirty="0"/>
              <a:t> and subtracting</a:t>
            </a:r>
          </a:p>
          <a:p>
            <a:pPr marL="0" indent="0">
              <a:buNone/>
            </a:pP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b="1" dirty="0"/>
              <a:t> and x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99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228600"/>
            <a:ext cx="487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Normal Coordinates</a:t>
            </a:r>
          </a:p>
        </p:txBody>
      </p:sp>
      <p:graphicFrame>
        <p:nvGraphicFramePr>
          <p:cNvPr id="236546" name="Object 2"/>
          <p:cNvGraphicFramePr>
            <a:graphicFrameLocks noChangeAspect="1"/>
          </p:cNvGraphicFramePr>
          <p:nvPr/>
        </p:nvGraphicFramePr>
        <p:xfrm>
          <a:off x="249466" y="1143000"/>
          <a:ext cx="8807450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0" name="Equation" r:id="rId3" imgW="3098800" imgH="584200" progId="Equation.DSMT4">
                  <p:embed/>
                </p:oleObj>
              </mc:Choice>
              <mc:Fallback>
                <p:oleObj name="Equation" r:id="rId3" imgW="3098800" imgH="584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66" y="1143000"/>
                        <a:ext cx="8807450" cy="16494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533400" y="4724400"/>
          <a:ext cx="1981200" cy="200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1" name="Equation" r:id="rId5" imgW="799753" imgH="812447" progId="Equation.DSMT4">
                  <p:embed/>
                </p:oleObj>
              </mc:Choice>
              <mc:Fallback>
                <p:oleObj name="Equation" r:id="rId5" imgW="799753" imgH="812447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24400"/>
                        <a:ext cx="1981200" cy="2000569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3352800" y="3048000"/>
          <a:ext cx="5233987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2" name="Equation" r:id="rId7" imgW="1841500" imgH="508000" progId="Equation.DSMT4">
                  <p:embed/>
                </p:oleObj>
              </mc:Choice>
              <mc:Fallback>
                <p:oleObj name="Equation" r:id="rId7" imgW="1841500" imgH="508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48000"/>
                        <a:ext cx="5233987" cy="1435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5200" y="4798874"/>
            <a:ext cx="175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erpetua" pitchFamily="18" charset="0"/>
              </a:rPr>
              <a:t>Inverse transformation</a:t>
            </a:r>
          </a:p>
        </p:txBody>
      </p:sp>
      <p:graphicFrame>
        <p:nvGraphicFramePr>
          <p:cNvPr id="236549" name="Object 5"/>
          <p:cNvGraphicFramePr>
            <a:graphicFrameLocks noChangeAspect="1"/>
          </p:cNvGraphicFramePr>
          <p:nvPr/>
        </p:nvGraphicFramePr>
        <p:xfrm>
          <a:off x="5638800" y="5029200"/>
          <a:ext cx="2350055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13" name="Equation" r:id="rId9" imgW="800100" imgH="457200" progId="Equation.DSMT4">
                  <p:embed/>
                </p:oleObj>
              </mc:Choice>
              <mc:Fallback>
                <p:oleObj name="Equation" r:id="rId9" imgW="8001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029200"/>
                        <a:ext cx="2350055" cy="13350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Coupled Oscillators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14400"/>
            <a:ext cx="6629400" cy="34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" y="2590800"/>
            <a:ext cx="86106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495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48768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6" name="Equation" r:id="rId4" imgW="1485900" imgH="330200" progId="Equation.DSMT4">
                  <p:embed/>
                </p:oleObj>
              </mc:Choice>
              <mc:Fallback>
                <p:oleObj name="Equation" r:id="rId4" imgW="1485900" imgH="33020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48768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58674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7" name="Equation" r:id="rId6" imgW="1511300" imgH="330200" progId="Equation.DSMT4">
                  <p:embed/>
                </p:oleObj>
              </mc:Choice>
              <mc:Fallback>
                <p:oleObj name="Equation" r:id="rId6" imgW="1511300" imgH="330200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8674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553200" y="5181600"/>
            <a:ext cx="2514600" cy="9906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Simultaneous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coupled differential equation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Why Normal Co-ordinates?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This will help in knowing 2 different frequencies independently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If you plot X</a:t>
            </a:r>
            <a:r>
              <a:rPr lang="en-US" b="1" baseline="-25000" dirty="0">
                <a:solidFill>
                  <a:srgbClr val="002060"/>
                </a:solidFill>
              </a:rPr>
              <a:t>1</a:t>
            </a:r>
            <a:r>
              <a:rPr lang="en-US" b="1" dirty="0">
                <a:solidFill>
                  <a:srgbClr val="002060"/>
                </a:solidFill>
              </a:rPr>
              <a:t>(t) and X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(t) v/s time you get nice cosine graph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x</a:t>
            </a:r>
            <a:r>
              <a:rPr lang="en-US" b="1" baseline="-25000" dirty="0">
                <a:solidFill>
                  <a:srgbClr val="002060"/>
                </a:solidFill>
              </a:rPr>
              <a:t>1</a:t>
            </a:r>
            <a:r>
              <a:rPr lang="en-US" b="1" dirty="0">
                <a:solidFill>
                  <a:srgbClr val="002060"/>
                </a:solidFill>
              </a:rPr>
              <a:t>(t) and x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(t) v/s time was erratic in nature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Out of phase and in-phase motion cannot get visualized though! </a:t>
            </a: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784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Is there any alternative way of solving the coupled differential equation?</a:t>
            </a:r>
          </a:p>
        </p:txBody>
      </p:sp>
    </p:spTree>
    <p:extLst>
      <p:ext uri="{BB962C8B-B14F-4D97-AF65-F5344CB8AC3E}">
        <p14:creationId xmlns:p14="http://schemas.microsoft.com/office/powerpoint/2010/main" val="41210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Perpetua" pitchFamily="18" charset="0"/>
              </a:rPr>
              <a:t>Alternate way of deriving….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838200"/>
            <a:ext cx="6629400" cy="347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495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48768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8" name="Equation" r:id="rId4" imgW="1485900" imgH="330200" progId="Equation.DSMT4">
                  <p:embed/>
                </p:oleObj>
              </mc:Choice>
              <mc:Fallback>
                <p:oleObj name="Equation" r:id="rId4" imgW="1485900" imgH="330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48768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58674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9" name="Equation" r:id="rId6" imgW="1511300" imgH="330200" progId="Equation.DSMT4">
                  <p:embed/>
                </p:oleObj>
              </mc:Choice>
              <mc:Fallback>
                <p:oleObj name="Equation" r:id="rId6" imgW="1511300" imgH="330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58674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6553200" y="5181600"/>
            <a:ext cx="2514600" cy="9906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Simultaneous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coupled differential equation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Equations of motion are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2789238" y="5334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6" name="Equation" r:id="rId3" imgW="1485900" imgH="330200" progId="Equation.DSMT4">
                  <p:embed/>
                </p:oleObj>
              </mc:Choice>
              <mc:Fallback>
                <p:oleObj name="Equation" r:id="rId3" imgW="1485900" imgH="330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5334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713038" y="1524000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7" name="Equation" r:id="rId5" imgW="1511300" imgH="330200" progId="Equation.DSMT4">
                  <p:embed/>
                </p:oleObj>
              </mc:Choice>
              <mc:Fallback>
                <p:oleObj name="Equation" r:id="rId5" imgW="1511300" imgH="330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1524000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77000" y="838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1688068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2920425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(1)+(2)</a:t>
            </a:r>
          </a:p>
        </p:txBody>
      </p:sp>
      <p:graphicFrame>
        <p:nvGraphicFramePr>
          <p:cNvPr id="239620" name="Object 4"/>
          <p:cNvGraphicFramePr>
            <a:graphicFrameLocks noChangeAspect="1"/>
          </p:cNvGraphicFramePr>
          <p:nvPr/>
        </p:nvGraphicFramePr>
        <p:xfrm>
          <a:off x="2362200" y="2667000"/>
          <a:ext cx="426402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8" name="Equation" r:id="rId7" imgW="1765300" imgH="419100" progId="Equation.DSMT4">
                  <p:embed/>
                </p:oleObj>
              </mc:Choice>
              <mc:Fallback>
                <p:oleObj name="Equation" r:id="rId7" imgW="1765300" imgH="4191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67000"/>
                        <a:ext cx="4264025" cy="10112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2000" y="4292025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/>
              <a:t>1)-(2)</a:t>
            </a: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2209800" y="4114800"/>
          <a:ext cx="63182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9" name="Equation" r:id="rId9" imgW="2616200" imgH="419100" progId="Equation.DSMT4">
                  <p:embed/>
                </p:oleObj>
              </mc:Choice>
              <mc:Fallback>
                <p:oleObj name="Equation" r:id="rId9" imgW="2616200" imgH="419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114800"/>
                        <a:ext cx="6318250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622" name="Object 6"/>
          <p:cNvGraphicFramePr>
            <a:graphicFrameLocks noChangeAspect="1"/>
          </p:cNvGraphicFramePr>
          <p:nvPr/>
        </p:nvGraphicFramePr>
        <p:xfrm>
          <a:off x="3657600" y="5410200"/>
          <a:ext cx="1855787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0" name="Equation" r:id="rId11" imgW="749300" imgH="457200" progId="Equation.DSMT4">
                  <p:embed/>
                </p:oleObj>
              </mc:Choice>
              <mc:Fallback>
                <p:oleObj name="Equation" r:id="rId11" imgW="749300" imgH="4572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410200"/>
                        <a:ext cx="1855787" cy="11255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3200400" y="1524000"/>
          <a:ext cx="2328863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2" name="Equation" r:id="rId3" imgW="965200" imgH="419100" progId="Equation.DSMT4">
                  <p:embed/>
                </p:oleObj>
              </mc:Choice>
              <mc:Fallback>
                <p:oleObj name="Equation" r:id="rId3" imgW="965200" imgH="419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524000"/>
                        <a:ext cx="2328863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3" name="Object 3"/>
          <p:cNvGraphicFramePr>
            <a:graphicFrameLocks noChangeAspect="1"/>
          </p:cNvGraphicFramePr>
          <p:nvPr/>
        </p:nvGraphicFramePr>
        <p:xfrm>
          <a:off x="2590800" y="2743200"/>
          <a:ext cx="36195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3" name="Equation" r:id="rId5" imgW="1498600" imgH="419100" progId="Equation.DSMT4">
                  <p:embed/>
                </p:oleObj>
              </mc:Choice>
              <mc:Fallback>
                <p:oleObj name="Equation" r:id="rId5" imgW="1498600" imgH="4191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743200"/>
                        <a:ext cx="3619500" cy="10112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979905"/>
              </p:ext>
            </p:extLst>
          </p:nvPr>
        </p:nvGraphicFramePr>
        <p:xfrm>
          <a:off x="3200400" y="169862"/>
          <a:ext cx="1855788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4" name="Equation" r:id="rId7" imgW="749300" imgH="457200" progId="Equation.DSMT4">
                  <p:embed/>
                </p:oleObj>
              </mc:Choice>
              <mc:Fallback>
                <p:oleObj name="Equation" r:id="rId7" imgW="74930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69862"/>
                        <a:ext cx="1855788" cy="11255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0" y="19050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2983468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…….. (4)</a:t>
            </a:r>
          </a:p>
        </p:txBody>
      </p:sp>
      <p:graphicFrame>
        <p:nvGraphicFramePr>
          <p:cNvPr id="2406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217481"/>
              </p:ext>
            </p:extLst>
          </p:nvPr>
        </p:nvGraphicFramePr>
        <p:xfrm>
          <a:off x="1600200" y="4267200"/>
          <a:ext cx="523398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85" name="Equation" r:id="rId9" imgW="1841500" imgH="508000" progId="Equation.DSMT4">
                  <p:embed/>
                </p:oleObj>
              </mc:Choice>
              <mc:Fallback>
                <p:oleObj name="Equation" r:id="rId9" imgW="1841500" imgH="5080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267200"/>
                        <a:ext cx="5233988" cy="1435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6019800"/>
            <a:ext cx="867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BACK TO NORMAL CO-ORDINATES AND NORMAL MODES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2286000" y="0"/>
            <a:ext cx="3124200" cy="8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49878" y="2962870"/>
            <a:ext cx="641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erpetua" pitchFamily="18" charset="0"/>
              </a:rPr>
              <a:t>N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3467099" y="3913416"/>
            <a:ext cx="6858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9209" y="5401270"/>
            <a:ext cx="678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ym typeface="Symbol"/>
              </a:rPr>
              <a:t></a:t>
            </a:r>
            <a:endParaRPr lang="en-US" sz="5400" b="1" dirty="0"/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43214"/>
            <a:ext cx="3428999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3371849" y="628650"/>
            <a:ext cx="685800" cy="647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" y="3019425"/>
            <a:ext cx="51720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 rot="5400000">
            <a:off x="3235707" y="2250692"/>
            <a:ext cx="1186684" cy="647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97761" y="-1524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1219200"/>
            <a:ext cx="4700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3</a:t>
            </a:r>
          </a:p>
          <a:p>
            <a:r>
              <a:rPr lang="en-US" sz="1200" b="1" dirty="0"/>
              <a:t>    .</a:t>
            </a:r>
          </a:p>
          <a:p>
            <a:endParaRPr lang="en-US" sz="1200" b="1" dirty="0"/>
          </a:p>
          <a:p>
            <a:r>
              <a:rPr lang="en-US" sz="1200" b="1" dirty="0"/>
              <a:t>    .</a:t>
            </a:r>
          </a:p>
          <a:p>
            <a:endParaRPr lang="en-US" sz="1200" b="1" dirty="0"/>
          </a:p>
          <a:p>
            <a:r>
              <a:rPr lang="en-US" sz="1200" b="1" dirty="0"/>
              <a:t>    .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6405265" y="4415135"/>
            <a:ext cx="136267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-1"/>
            <a:ext cx="1033462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</a:p>
          <a:p>
            <a:pPr algn="ctr"/>
            <a:r>
              <a:rPr lang="en-US" b="1" dirty="0"/>
              <a:t>I</a:t>
            </a:r>
          </a:p>
          <a:p>
            <a:pPr algn="ctr"/>
            <a:r>
              <a:rPr lang="en-US" b="1" dirty="0"/>
              <a:t>S</a:t>
            </a:r>
          </a:p>
          <a:p>
            <a:pPr algn="ctr"/>
            <a:r>
              <a:rPr lang="en-US" b="1" dirty="0"/>
              <a:t>C</a:t>
            </a:r>
          </a:p>
          <a:p>
            <a:pPr algn="ctr"/>
            <a:r>
              <a:rPr lang="en-US" b="1" dirty="0"/>
              <a:t>R</a:t>
            </a:r>
          </a:p>
          <a:p>
            <a:pPr algn="ctr"/>
            <a:r>
              <a:rPr lang="en-US" b="1" dirty="0"/>
              <a:t>E</a:t>
            </a:r>
          </a:p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E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TO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C</a:t>
            </a:r>
          </a:p>
          <a:p>
            <a:pPr algn="ctr"/>
            <a:r>
              <a:rPr lang="en-US" b="1" dirty="0"/>
              <a:t>O</a:t>
            </a:r>
          </a:p>
          <a:p>
            <a:pPr algn="ctr"/>
            <a:r>
              <a:rPr lang="en-US" b="1" dirty="0"/>
              <a:t>N</a:t>
            </a:r>
          </a:p>
          <a:p>
            <a:pPr algn="ctr"/>
            <a:r>
              <a:rPr lang="en-US" b="1" dirty="0"/>
              <a:t>T</a:t>
            </a:r>
          </a:p>
          <a:p>
            <a:pPr algn="ctr"/>
            <a:r>
              <a:rPr lang="en-US" b="1" dirty="0"/>
              <a:t>I</a:t>
            </a:r>
          </a:p>
          <a:p>
            <a:pPr algn="ctr"/>
            <a:r>
              <a:rPr lang="en-US" b="1" dirty="0"/>
              <a:t>N</a:t>
            </a:r>
          </a:p>
          <a:p>
            <a:pPr algn="ctr"/>
            <a:r>
              <a:rPr lang="en-US" b="1" dirty="0"/>
              <a:t>O</a:t>
            </a:r>
          </a:p>
          <a:p>
            <a:pPr algn="ctr"/>
            <a:r>
              <a:rPr lang="en-US" b="1" dirty="0"/>
              <a:t>U</a:t>
            </a:r>
          </a:p>
          <a:p>
            <a:pPr algn="ctr"/>
            <a:r>
              <a:rPr lang="en-US" b="1" dirty="0"/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1447800" y="232320"/>
            <a:ext cx="838200" cy="2587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</a:t>
            </a:r>
          </a:p>
          <a:p>
            <a:pPr algn="ctr"/>
            <a:r>
              <a:rPr lang="en-US" b="1" dirty="0"/>
              <a:t>L</a:t>
            </a:r>
          </a:p>
          <a:p>
            <a:pPr algn="ctr"/>
            <a:r>
              <a:rPr lang="en-US" b="1" dirty="0"/>
              <a:t>A</a:t>
            </a:r>
          </a:p>
          <a:p>
            <a:pPr algn="ctr"/>
            <a:r>
              <a:rPr lang="en-US" b="1" dirty="0"/>
              <a:t>N</a:t>
            </a:r>
          </a:p>
        </p:txBody>
      </p:sp>
      <p:pic>
        <p:nvPicPr>
          <p:cNvPr id="260098" name="Picture 2" descr="Image result for Ripples 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2112" y="4571999"/>
            <a:ext cx="28575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6" grpId="0" animBg="1"/>
      <p:bldP spid="10" grpId="0" animBg="1"/>
      <p:bldP spid="2" grpId="0"/>
      <p:bldP spid="12" grpId="0"/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Matrix equation of coupled oscillator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/>
          <a:srcRect t="48403"/>
          <a:stretch>
            <a:fillRect/>
          </a:stretch>
        </p:blipFill>
        <p:spPr bwMode="auto">
          <a:xfrm>
            <a:off x="1371600" y="685800"/>
            <a:ext cx="6629400" cy="17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2850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452219"/>
              </p:ext>
            </p:extLst>
          </p:nvPr>
        </p:nvGraphicFramePr>
        <p:xfrm>
          <a:off x="1447800" y="3733800"/>
          <a:ext cx="68835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1" name="Equation" r:id="rId5" imgW="2273040" imgH="482400" progId="Equation.DSMT4">
                  <p:embed/>
                </p:oleObj>
              </mc:Choice>
              <mc:Fallback>
                <p:oleObj name="Equation" r:id="rId5" imgW="2273040" imgH="482400" progId="Equation.DSMT4">
                  <p:embed/>
                  <p:pic>
                    <p:nvPicPr>
                      <p:cNvPr id="0" name="Picture 2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6883538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1" name="Object 147"/>
          <p:cNvGraphicFramePr>
            <a:graphicFrameLocks noChangeAspect="1"/>
          </p:cNvGraphicFramePr>
          <p:nvPr/>
        </p:nvGraphicFramePr>
        <p:xfrm>
          <a:off x="914400" y="2514600"/>
          <a:ext cx="35893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2" name="Equation" r:id="rId7" imgW="1485900" imgH="330200" progId="Equation.DSMT4">
                  <p:embed/>
                </p:oleObj>
              </mc:Choice>
              <mc:Fallback>
                <p:oleObj name="Equation" r:id="rId7" imgW="1485900" imgH="330200" progId="Equation.DSMT4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14600"/>
                        <a:ext cx="3589337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2" name="Object 148"/>
          <p:cNvGraphicFramePr>
            <a:graphicFrameLocks noChangeAspect="1"/>
          </p:cNvGraphicFramePr>
          <p:nvPr/>
        </p:nvGraphicFramePr>
        <p:xfrm>
          <a:off x="4724400" y="2547258"/>
          <a:ext cx="3649662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3" name="Equation" r:id="rId9" imgW="1511300" imgH="330200" progId="Equation.DSMT4">
                  <p:embed/>
                </p:oleObj>
              </mc:Choice>
              <mc:Fallback>
                <p:oleObj name="Equation" r:id="rId9" imgW="1511300" imgH="330200" progId="Equation.DSMT4">
                  <p:embed/>
                  <p:pic>
                    <p:nvPicPr>
                      <p:cNvPr id="0" name="Picture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547258"/>
                        <a:ext cx="3649662" cy="7969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853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339171"/>
              </p:ext>
            </p:extLst>
          </p:nvPr>
        </p:nvGraphicFramePr>
        <p:xfrm>
          <a:off x="171450" y="5410200"/>
          <a:ext cx="3657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4" name="Equation" r:id="rId11" imgW="1218960" imgH="431640" progId="Equation.DSMT4">
                  <p:embed/>
                </p:oleObj>
              </mc:Choice>
              <mc:Fallback>
                <p:oleObj name="Equation" r:id="rId11" imgW="1218960" imgH="431640" progId="Equation.DSMT4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5410200"/>
                        <a:ext cx="3657600" cy="1295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208546"/>
              </p:ext>
            </p:extLst>
          </p:nvPr>
        </p:nvGraphicFramePr>
        <p:xfrm>
          <a:off x="4121318" y="5465894"/>
          <a:ext cx="4855826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5" name="Equation" r:id="rId13" imgW="2260440" imgH="482400" progId="Equation.DSMT4">
                  <p:embed/>
                </p:oleObj>
              </mc:Choice>
              <mc:Fallback>
                <p:oleObj name="Equation" r:id="rId13" imgW="22604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21318" y="5465894"/>
                        <a:ext cx="4855826" cy="1036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5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1554163" y="2438400"/>
          <a:ext cx="6499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3" name="Equation" r:id="rId3" imgW="2692400" imgH="609600" progId="Equation.DSMT4">
                  <p:embed/>
                </p:oleObj>
              </mc:Choice>
              <mc:Fallback>
                <p:oleObj name="Equation" r:id="rId3" imgW="2692400" imgH="609600" progId="Equation.DSMT4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2438400"/>
                        <a:ext cx="6499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6172200" y="4267200"/>
          <a:ext cx="220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4" name="Equation" r:id="rId5" imgW="1167893" imgH="393529" progId="Equation.DSMT4">
                  <p:embed/>
                </p:oleObj>
              </mc:Choice>
              <mc:Fallback>
                <p:oleObj name="Equation" r:id="rId5" imgW="1167893" imgH="393529" progId="Equation.DSMT4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67200"/>
                        <a:ext cx="22098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1295400" y="228600"/>
          <a:ext cx="6883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5" name="Equation" r:id="rId7" imgW="2273300" imgH="482600" progId="Equation.DSMT4">
                  <p:embed/>
                </p:oleObj>
              </mc:Choice>
              <mc:Fallback>
                <p:oleObj name="Equation" r:id="rId7" imgW="2273300" imgH="482600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28600"/>
                        <a:ext cx="6883400" cy="1447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4" name="Object 6"/>
          <p:cNvGraphicFramePr>
            <a:graphicFrameLocks noChangeAspect="1"/>
          </p:cNvGraphicFramePr>
          <p:nvPr/>
        </p:nvGraphicFramePr>
        <p:xfrm>
          <a:off x="3352800" y="4419600"/>
          <a:ext cx="201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6" name="Equation" r:id="rId9" imgW="799753" imgH="253890" progId="Equation.DSMT4">
                  <p:embed/>
                </p:oleObj>
              </mc:Choice>
              <mc:Fallback>
                <p:oleObj name="Equation" r:id="rId9" imgW="799753" imgH="253890" progId="Equation.DSMT4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419600"/>
                        <a:ext cx="2016125" cy="641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5" name="Object 7"/>
          <p:cNvGraphicFramePr>
            <a:graphicFrameLocks noChangeAspect="1"/>
          </p:cNvGraphicFramePr>
          <p:nvPr/>
        </p:nvGraphicFramePr>
        <p:xfrm>
          <a:off x="3216275" y="5334000"/>
          <a:ext cx="2336800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7" name="Equation" r:id="rId11" imgW="927100" imgH="482600" progId="Equation.DSMT4">
                  <p:embed/>
                </p:oleObj>
              </mc:Choice>
              <mc:Fallback>
                <p:oleObj name="Equation" r:id="rId11" imgW="927100" imgH="482600" progId="Equation.DSMT4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5334000"/>
                        <a:ext cx="2336800" cy="12176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rot="5400000" flipH="1" flipV="1">
            <a:off x="4152900" y="4000500"/>
            <a:ext cx="6096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22696" y="4419600"/>
            <a:ext cx="239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Trial solution</a:t>
            </a:r>
            <a:endParaRPr lang="en-I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649922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2" name="Equation" r:id="rId3" imgW="2692400" imgH="609600" progId="Equation.DSMT4">
                  <p:embed/>
                </p:oleObj>
              </mc:Choice>
              <mc:Fallback>
                <p:oleObj name="Equation" r:id="rId3" imgW="2692400" imgH="609600" progId="Equation.DSMT4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49922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127875" y="304800"/>
          <a:ext cx="20161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3" name="Equation" r:id="rId5" imgW="799753" imgH="253890" progId="Equation.DSMT4">
                  <p:embed/>
                </p:oleObj>
              </mc:Choice>
              <mc:Fallback>
                <p:oleObj name="Equation" r:id="rId5" imgW="799753" imgH="253890" progId="Equation.DSMT4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75" y="304800"/>
                        <a:ext cx="2016125" cy="641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>
            <a:off x="6477000" y="685800"/>
            <a:ext cx="6858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1143000" y="1676400"/>
          <a:ext cx="63150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4" name="Equation" r:id="rId7" imgW="2616200" imgH="609600" progId="Equation.DSMT4">
                  <p:embed/>
                </p:oleObj>
              </mc:Choice>
              <mc:Fallback>
                <p:oleObj name="Equation" r:id="rId7" imgW="2616200" imgH="609600" progId="Equation.DSMT4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6315075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652463" y="3581400"/>
          <a:ext cx="729615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5" name="Equation" r:id="rId9" imgW="3022600" imgH="609600" progId="Equation.DSMT4">
                  <p:embed/>
                </p:oleObj>
              </mc:Choice>
              <mc:Fallback>
                <p:oleObj name="Equation" r:id="rId9" imgW="3022600" imgH="609600" progId="Equation.DSMT4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3581400"/>
                        <a:ext cx="729615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8" name="Object 6"/>
          <p:cNvGraphicFramePr>
            <a:graphicFrameLocks noChangeAspect="1"/>
          </p:cNvGraphicFramePr>
          <p:nvPr/>
        </p:nvGraphicFramePr>
        <p:xfrm>
          <a:off x="2895600" y="5334000"/>
          <a:ext cx="29067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6" name="Equation" r:id="rId11" imgW="1231366" imgH="279279" progId="Equation.DSMT4">
                  <p:embed/>
                </p:oleObj>
              </mc:Choice>
              <mc:Fallback>
                <p:oleObj name="Equation" r:id="rId11" imgW="1231366" imgH="279279" progId="Equation.DSMT4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334000"/>
                        <a:ext cx="2906712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3400" y="6248400"/>
            <a:ext cx="853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Following the procedure of getting Eigen values and Eigen vectors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1524000"/>
            <a:ext cx="56388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Finding the energy </a:t>
            </a:r>
            <a:r>
              <a:rPr lang="en-US" b="1" dirty="0" err="1"/>
              <a:t>eigen</a:t>
            </a:r>
            <a:r>
              <a:rPr lang="en-US" b="1" dirty="0"/>
              <a:t> values </a:t>
            </a:r>
            <a:r>
              <a:rPr lang="el-GR" b="1" dirty="0"/>
              <a:t>λ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of [A]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92084"/>
              </p:ext>
            </p:extLst>
          </p:nvPr>
        </p:nvGraphicFramePr>
        <p:xfrm>
          <a:off x="2590800" y="3733800"/>
          <a:ext cx="447848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2" name="Equation" r:id="rId3" imgW="1231366" imgH="279279" progId="Equation.DSMT4">
                  <p:embed/>
                </p:oleObj>
              </mc:Choice>
              <mc:Fallback>
                <p:oleObj name="Equation" r:id="rId3" imgW="1231366" imgH="279279" progId="Equation.DSMT4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733800"/>
                        <a:ext cx="4478488" cy="99060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630978"/>
              </p:ext>
            </p:extLst>
          </p:nvPr>
        </p:nvGraphicFramePr>
        <p:xfrm>
          <a:off x="2933700" y="5400675"/>
          <a:ext cx="36449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3" name="Equation" r:id="rId5" imgW="1549080" imgH="253800" progId="Equation.DSMT4">
                  <p:embed/>
                </p:oleObj>
              </mc:Choice>
              <mc:Fallback>
                <p:oleObj name="Equation" r:id="rId5" imgW="1549080" imgH="253800" progId="Equation.DSMT4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5400675"/>
                        <a:ext cx="3644900" cy="5778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6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2667000" y="228600"/>
          <a:ext cx="29067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4" name="Equation" r:id="rId3" imgW="1231366" imgH="279279" progId="Equation.DSMT4">
                  <p:embed/>
                </p:oleObj>
              </mc:Choice>
              <mc:Fallback>
                <p:oleObj name="Equation" r:id="rId3" imgW="1231366" imgH="279279" progId="Equation.DSMT4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"/>
                        <a:ext cx="2906713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43200" y="1154668"/>
            <a:ext cx="270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Finding Eigen values of [A]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08777"/>
              </p:ext>
            </p:extLst>
          </p:nvPr>
        </p:nvGraphicFramePr>
        <p:xfrm>
          <a:off x="1752600" y="1752600"/>
          <a:ext cx="53213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5" name="Equation" r:id="rId5" imgW="2209680" imgH="609480" progId="Equation.DSMT4">
                  <p:embed/>
                </p:oleObj>
              </mc:Choice>
              <mc:Fallback>
                <p:oleObj name="Equation" r:id="rId5" imgW="2209680" imgH="609480" progId="Equation.DSMT4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752600"/>
                        <a:ext cx="5321300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845" name="Object 69"/>
          <p:cNvGraphicFramePr>
            <a:graphicFrameLocks noChangeAspect="1"/>
          </p:cNvGraphicFramePr>
          <p:nvPr/>
        </p:nvGraphicFramePr>
        <p:xfrm>
          <a:off x="2027238" y="3657600"/>
          <a:ext cx="4862512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6" name="Equation" r:id="rId7" imgW="2019240" imgH="228600" progId="Equation.DSMT4">
                  <p:embed/>
                </p:oleObj>
              </mc:Choice>
              <mc:Fallback>
                <p:oleObj name="Equation" r:id="rId7" imgW="2019240" imgH="228600" progId="Equation.DSMT4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8" y="3657600"/>
                        <a:ext cx="4862512" cy="54768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45845"/>
              </p:ext>
            </p:extLst>
          </p:nvPr>
        </p:nvGraphicFramePr>
        <p:xfrm>
          <a:off x="1335087" y="1219200"/>
          <a:ext cx="62849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2" name="Equation" r:id="rId3" imgW="2603500" imgH="609600" progId="Equation.DSMT4">
                  <p:embed/>
                </p:oleObj>
              </mc:Choice>
              <mc:Fallback>
                <p:oleObj name="Equation" r:id="rId3" imgW="2603500" imgH="6096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7" y="1219200"/>
                        <a:ext cx="6284913" cy="1460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7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019301"/>
              </p:ext>
            </p:extLst>
          </p:nvPr>
        </p:nvGraphicFramePr>
        <p:xfrm>
          <a:off x="3048000" y="457200"/>
          <a:ext cx="221773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3" name="Equation" r:id="rId5" imgW="939800" imgH="279400" progId="Equation.DSMT4">
                  <p:embed/>
                </p:oleObj>
              </mc:Choice>
              <mc:Fallback>
                <p:oleObj name="Equation" r:id="rId5" imgW="939800" imgH="279400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57200"/>
                        <a:ext cx="2217737" cy="642938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22545" y="3048000"/>
            <a:ext cx="4235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Characteristic equation:</a:t>
            </a:r>
          </a:p>
        </p:txBody>
      </p:sp>
      <p:graphicFrame>
        <p:nvGraphicFramePr>
          <p:cNvPr id="2037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183261"/>
              </p:ext>
            </p:extLst>
          </p:nvPr>
        </p:nvGraphicFramePr>
        <p:xfrm>
          <a:off x="1295400" y="3657600"/>
          <a:ext cx="64738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4" name="Equation" r:id="rId7" imgW="2743200" imgH="317160" progId="Equation.DSMT4">
                  <p:embed/>
                </p:oleObj>
              </mc:Choice>
              <mc:Fallback>
                <p:oleObj name="Equation" r:id="rId7" imgW="2743200" imgH="317160" progId="Equation.DSMT4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657600"/>
                        <a:ext cx="6473825" cy="730250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71800" y="4724400"/>
            <a:ext cx="3327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Eigen values of [A]</a:t>
            </a:r>
          </a:p>
        </p:txBody>
      </p:sp>
      <p:graphicFrame>
        <p:nvGraphicFramePr>
          <p:cNvPr id="2037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328997"/>
              </p:ext>
            </p:extLst>
          </p:nvPr>
        </p:nvGraphicFramePr>
        <p:xfrm>
          <a:off x="203200" y="5392738"/>
          <a:ext cx="8185150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5" name="Equation" r:id="rId9" imgW="3911400" imgH="545760" progId="Equation.DSMT4">
                  <p:embed/>
                </p:oleObj>
              </mc:Choice>
              <mc:Fallback>
                <p:oleObj name="Equation" r:id="rId9" imgW="3911400" imgH="545760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5392738"/>
                        <a:ext cx="8185150" cy="1114425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7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44255</TotalTime>
  <Words>340</Words>
  <Application>Microsoft Office PowerPoint</Application>
  <PresentationFormat>On-screen Show (4:3)</PresentationFormat>
  <Paragraphs>104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Perpetua</vt:lpstr>
      <vt:lpstr>Symbol</vt:lpstr>
      <vt:lpstr>Office Theme</vt:lpstr>
      <vt:lpstr>Equation</vt:lpstr>
      <vt:lpstr>MathType 6.0 Equation</vt:lpstr>
      <vt:lpstr>Coupled Oscillations</vt:lpstr>
      <vt:lpstr>Coupled Oscillators</vt:lpstr>
      <vt:lpstr>Coupled Oscillators</vt:lpstr>
      <vt:lpstr>Matrix equation of coupled oscillator</vt:lpstr>
      <vt:lpstr>PowerPoint Presentation</vt:lpstr>
      <vt:lpstr>PowerPoint Presentation</vt:lpstr>
      <vt:lpstr>Finding the energy eigen values λ of [A]</vt:lpstr>
      <vt:lpstr>PowerPoint Presentation</vt:lpstr>
      <vt:lpstr>PowerPoint Presentation</vt:lpstr>
      <vt:lpstr>PowerPoint Presentation</vt:lpstr>
      <vt:lpstr>Find the eigen vectors of [A]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Interpretation</vt:lpstr>
      <vt:lpstr>PowerPoint Presentation</vt:lpstr>
      <vt:lpstr>PowerPoint Presentation</vt:lpstr>
      <vt:lpstr>Plots: Amplitude v/s time </vt:lpstr>
      <vt:lpstr>PowerPoint Presentation</vt:lpstr>
      <vt:lpstr>PowerPoint Presentation</vt:lpstr>
      <vt:lpstr>Normal Coordinates</vt:lpstr>
      <vt:lpstr>PowerPoint Presentation</vt:lpstr>
      <vt:lpstr>Why Normal Co-ordinates?</vt:lpstr>
      <vt:lpstr>Is there any alternative way of solving the coupled differential equation?</vt:lpstr>
      <vt:lpstr>Alternate way of deriving….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HP</cp:lastModifiedBy>
  <cp:revision>371</cp:revision>
  <dcterms:created xsi:type="dcterms:W3CDTF">2019-06-21T11:37:46Z</dcterms:created>
  <dcterms:modified xsi:type="dcterms:W3CDTF">2022-02-08T17:18:23Z</dcterms:modified>
</cp:coreProperties>
</file>