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0" r:id="rId2"/>
    <p:sldId id="401" r:id="rId3"/>
    <p:sldId id="431" r:id="rId4"/>
    <p:sldId id="423" r:id="rId5"/>
    <p:sldId id="428" r:id="rId6"/>
    <p:sldId id="424" r:id="rId7"/>
    <p:sldId id="425" r:id="rId8"/>
    <p:sldId id="451" r:id="rId9"/>
    <p:sldId id="403" r:id="rId10"/>
    <p:sldId id="426" r:id="rId11"/>
    <p:sldId id="452" r:id="rId12"/>
    <p:sldId id="402" r:id="rId13"/>
    <p:sldId id="404" r:id="rId14"/>
    <p:sldId id="405" r:id="rId15"/>
    <p:sldId id="427" r:id="rId16"/>
    <p:sldId id="406" r:id="rId17"/>
    <p:sldId id="407" r:id="rId18"/>
    <p:sldId id="408" r:id="rId19"/>
    <p:sldId id="444" r:id="rId20"/>
    <p:sldId id="429" r:id="rId21"/>
    <p:sldId id="409" r:id="rId22"/>
    <p:sldId id="410" r:id="rId23"/>
    <p:sldId id="442" r:id="rId24"/>
    <p:sldId id="447" r:id="rId25"/>
    <p:sldId id="448" r:id="rId26"/>
    <p:sldId id="430" r:id="rId27"/>
    <p:sldId id="411" r:id="rId28"/>
    <p:sldId id="449" r:id="rId29"/>
    <p:sldId id="412" r:id="rId30"/>
    <p:sldId id="44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5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31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0:21:36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60 4937,'-1'-11'5773,"0"-1"-3381,0 9-2371,1 0 1,-1 0 0,0 0-1,0 0 1,0 0-1,-1 0 1,1 0 0,-3-3-1,-7 4 589,10 2-576,0 0 0,0 0 0,0 0 0,-1 0 0,1 0-1,0 0 1,0 0 0,0-1 0,0 1 0,-1 0 0,1-1 0,-1 0 0,0-1 241,10 19-4095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8695D-D418-4C53-A97A-2C3173876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C7E86A-4198-482D-8269-72E9BDE82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778A5-11D0-4150-A58C-E87B4A9D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BF02-7FAD-4A17-B0B2-9B2A3D768BB7}" type="datetimeFigureOut">
              <a:rPr lang="en-IN" smtClean="0"/>
              <a:t>01-03-2022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ADCE9-4C4F-4481-AFD9-B3667FCA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FCE9C-02CC-4D87-B806-93CFC167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FF3-D1A5-41C7-A079-8E68FD6E7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19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3C768-C596-4A5A-8E9E-509E2F89E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CA7D7-9E11-4F9D-A6F2-55DC898D2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7CC90-E237-4597-8F50-E8992840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BF02-7FAD-4A17-B0B2-9B2A3D768BB7}" type="datetimeFigureOut">
              <a:rPr lang="en-IN" smtClean="0"/>
              <a:t>01-03-2022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87F3D-CF12-4A3C-B219-414E0160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18326-0B81-4874-819A-B91EA8548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FF3-D1A5-41C7-A079-8E68FD6E7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109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81F770-C9E5-4DDA-81D6-8C01C91B5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EE1E8-6DD2-4DAD-8BE5-D37931953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812DB-5B34-4981-8680-C9A90B85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BF02-7FAD-4A17-B0B2-9B2A3D768BB7}" type="datetimeFigureOut">
              <a:rPr lang="en-IN" smtClean="0"/>
              <a:t>01-03-2022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80238-0AAE-4491-A4AE-9320581F7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803AC-63B1-4A9B-AAD1-25938266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FF3-D1A5-41C7-A079-8E68FD6E7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031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6E155-662F-4D32-98C8-4078929C3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D9C2C-67B0-4373-AF9D-21F7884BD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D69A7-7AB9-4BE4-80C7-2FC26005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BF02-7FAD-4A17-B0B2-9B2A3D768BB7}" type="datetimeFigureOut">
              <a:rPr lang="en-IN" smtClean="0"/>
              <a:t>01-03-2022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E00D9-02EB-48E0-BA3E-255DEDE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CF9C0-DED9-4E7D-8863-9BF3F8F8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FF3-D1A5-41C7-A079-8E68FD6E7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490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1E4B-BDF9-4453-B59F-1A5AF14C1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243A0-6D0A-4080-BB73-B3879842C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C29D2-DFFA-48F8-ADAE-84CE85E3C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BF02-7FAD-4A17-B0B2-9B2A3D768BB7}" type="datetimeFigureOut">
              <a:rPr lang="en-IN" smtClean="0"/>
              <a:t>01-03-2022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77A90-084A-4003-B331-15CF87D3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55E3B-919A-46AF-BBA6-AE80F8D09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FF3-D1A5-41C7-A079-8E68FD6E7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622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D15E-37E5-4A92-A637-36A5694ED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27152-62DD-4EBE-A49A-EFA55BAC0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38D6B-4D60-4246-B189-EDB75BCA7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96BEB-5A8C-410E-9981-FA7309CF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BF02-7FAD-4A17-B0B2-9B2A3D768BB7}" type="datetimeFigureOut">
              <a:rPr lang="en-IN" smtClean="0"/>
              <a:t>01-03-2022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24A9F-0431-4911-AF44-0F3C869E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A6317-E99C-4381-93CB-DA9B52DA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FF3-D1A5-41C7-A079-8E68FD6E7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304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487A4-7005-4BB8-AC6A-EC937D854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E364D-1107-4F15-849B-DAB4B46BB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DEC41-9635-4068-A723-AD172504C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9445F9-C16F-476C-B326-2A61D918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9ADB69-7E5E-4AA6-883C-0E8C350AC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1D587F-B882-403F-ACD0-890A1D645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BF02-7FAD-4A17-B0B2-9B2A3D768BB7}" type="datetimeFigureOut">
              <a:rPr lang="en-IN" smtClean="0"/>
              <a:t>01-03-2022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80D83F-987B-469F-8F20-382DD1791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010B58-724E-4A17-8B06-B7A83F94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FF3-D1A5-41C7-A079-8E68FD6E7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016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86F3A-9B35-4B37-B813-E13E4E77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F07910-3CCE-423E-B0F4-B9583A28B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BF02-7FAD-4A17-B0B2-9B2A3D768BB7}" type="datetimeFigureOut">
              <a:rPr lang="en-IN" smtClean="0"/>
              <a:t>01-03-2022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8F879B-630B-42C4-BA81-45D55B36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CE39E-4158-40D8-A8A3-A6F3B586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FF3-D1A5-41C7-A079-8E68FD6E7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98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AD9705-1C21-4DC7-A2C6-7FC195DF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BF02-7FAD-4A17-B0B2-9B2A3D768BB7}" type="datetimeFigureOut">
              <a:rPr lang="en-IN" smtClean="0"/>
              <a:t>01-03-2022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F2C0D4-EC8A-49B6-8673-306C8333F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1BDEC-4D15-4DF8-AD72-AEEF13C9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FF3-D1A5-41C7-A079-8E68FD6E7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108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B0103-AB36-468D-B989-7906A5B04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E6C6F-C6D8-4EC2-A165-3737BD861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A8622-0F09-4C7E-A2B2-8408535C8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956B5-FB04-490D-A387-25E689FC7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BF02-7FAD-4A17-B0B2-9B2A3D768BB7}" type="datetimeFigureOut">
              <a:rPr lang="en-IN" smtClean="0"/>
              <a:t>01-03-2022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91F2D-BDB9-4F25-A66A-279445C3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3EA9A-CF5A-4D23-A4DF-9BEB6299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FF3-D1A5-41C7-A079-8E68FD6E7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82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941C3-4B2F-4B12-92CA-A9D0B88A4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701BAB-BB4F-4CDA-8B77-33952C7E0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3F87F-CC7A-44B7-9D57-37D1E2D42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42A49-6F48-4A0F-BFA3-E7793E306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BF02-7FAD-4A17-B0B2-9B2A3D768BB7}" type="datetimeFigureOut">
              <a:rPr lang="en-IN" smtClean="0"/>
              <a:t>01-03-2022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2120F-DC23-4212-BF05-F89B04B7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41D9A-0DAD-4358-9018-F863E904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FF3-D1A5-41C7-A079-8E68FD6E7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892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7C92A-FCB2-4193-9E98-B75103C31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F6470-25E8-4CC3-8DE0-79027C5CD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7712E-A635-4EAD-85FC-B8C340A19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6BF02-7FAD-4A17-B0B2-9B2A3D768BB7}" type="datetimeFigureOut">
              <a:rPr lang="en-IN" smtClean="0"/>
              <a:t>01-03-2022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ADE68-AE4F-443E-B6A8-93D95B3F5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60F99-5984-4A9E-9CDF-1DF6D1EA0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3FF3-D1A5-41C7-A079-8E68FD6E7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485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8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0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oleObject" Target="../embeddings/oleObject46.bin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5.png"/><Relationship Id="rId10" Type="http://schemas.openxmlformats.org/officeDocument/2006/relationships/image" Target="../media/image44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9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3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6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5.png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6.png"/><Relationship Id="rId5" Type="http://schemas.openxmlformats.org/officeDocument/2006/relationships/image" Target="../media/image43.wmf"/><Relationship Id="rId4" Type="http://schemas.openxmlformats.org/officeDocument/2006/relationships/oleObject" Target="../embeddings/oleObject6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2.gi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A67B-493B-4B13-BAF2-789DF52AF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0257" y="-110331"/>
            <a:ext cx="9144000" cy="2387600"/>
          </a:xfrm>
        </p:spPr>
        <p:txBody>
          <a:bodyPr/>
          <a:lstStyle/>
          <a:p>
            <a:r>
              <a:rPr lang="en-IN" b="1" dirty="0" smtClean="0">
                <a:latin typeface="Perpetua" panose="02020502060401020303" pitchFamily="18" charset="0"/>
              </a:rPr>
              <a:t>Particle inside a finite Symmetric Square </a:t>
            </a:r>
            <a:r>
              <a:rPr lang="en-IN" b="1" dirty="0">
                <a:latin typeface="Perpetua" panose="02020502060401020303" pitchFamily="18" charset="0"/>
              </a:rPr>
              <a:t>well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FD1BB58-5AD7-4C68-9AB4-AB6AF9BA783F}"/>
              </a:ext>
            </a:extLst>
          </p:cNvPr>
          <p:cNvCxnSpPr/>
          <p:nvPr/>
        </p:nvCxnSpPr>
        <p:spPr>
          <a:xfrm>
            <a:off x="1905000" y="4343400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49C72A0-D58C-423B-9E52-D59C8D559042}"/>
              </a:ext>
            </a:extLst>
          </p:cNvPr>
          <p:cNvCxnSpPr>
            <a:cxnSpLocks/>
          </p:cNvCxnSpPr>
          <p:nvPr/>
        </p:nvCxnSpPr>
        <p:spPr>
          <a:xfrm>
            <a:off x="4647406" y="4334669"/>
            <a:ext cx="340" cy="18470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C969875-0480-435A-BF45-60FF2FF1E959}"/>
              </a:ext>
            </a:extLst>
          </p:cNvPr>
          <p:cNvCxnSpPr/>
          <p:nvPr/>
        </p:nvCxnSpPr>
        <p:spPr>
          <a:xfrm rot="10800000">
            <a:off x="4647406" y="6180137"/>
            <a:ext cx="2665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58ECB0-53AE-4849-BCEC-F83690AFA693}"/>
              </a:ext>
            </a:extLst>
          </p:cNvPr>
          <p:cNvCxnSpPr>
            <a:cxnSpLocks/>
          </p:cNvCxnSpPr>
          <p:nvPr/>
        </p:nvCxnSpPr>
        <p:spPr>
          <a:xfrm>
            <a:off x="7315200" y="4333875"/>
            <a:ext cx="0" cy="18462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197D80-B57F-471E-8C06-86970E867921}"/>
              </a:ext>
            </a:extLst>
          </p:cNvPr>
          <p:cNvCxnSpPr/>
          <p:nvPr/>
        </p:nvCxnSpPr>
        <p:spPr>
          <a:xfrm>
            <a:off x="7318830" y="4334328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30BA8D9-A43F-4D73-B8B5-C1C723B182D5}"/>
              </a:ext>
            </a:extLst>
          </p:cNvPr>
          <p:cNvCxnSpPr/>
          <p:nvPr/>
        </p:nvCxnSpPr>
        <p:spPr>
          <a:xfrm flipV="1">
            <a:off x="1977117" y="4327074"/>
            <a:ext cx="8306594" cy="794"/>
          </a:xfrm>
          <a:prstGeom prst="straightConnector1">
            <a:avLst/>
          </a:prstGeom>
          <a:ln w="762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2AC0E1B-A461-4232-8EED-8D58D97BF900}"/>
              </a:ext>
            </a:extLst>
          </p:cNvPr>
          <p:cNvCxnSpPr>
            <a:cxnSpLocks/>
          </p:cNvCxnSpPr>
          <p:nvPr/>
        </p:nvCxnSpPr>
        <p:spPr>
          <a:xfrm flipV="1">
            <a:off x="5998054" y="2615063"/>
            <a:ext cx="13671" cy="356507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D625F12-FEEA-481C-8AB4-CF55067094B6}"/>
              </a:ext>
            </a:extLst>
          </p:cNvPr>
          <p:cNvSpPr txBox="1"/>
          <p:nvPr/>
        </p:nvSpPr>
        <p:spPr>
          <a:xfrm>
            <a:off x="6180277" y="261506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V(x)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640725-5AAA-49A9-8684-FC7C761751E4}"/>
              </a:ext>
            </a:extLst>
          </p:cNvPr>
          <p:cNvSpPr txBox="1"/>
          <p:nvPr/>
        </p:nvSpPr>
        <p:spPr>
          <a:xfrm>
            <a:off x="10202740" y="4142408"/>
            <a:ext cx="73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(X)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29E3C6-021C-4586-8BA7-23C5744CC5B2}"/>
              </a:ext>
            </a:extLst>
          </p:cNvPr>
          <p:cNvSpPr txBox="1"/>
          <p:nvPr/>
        </p:nvSpPr>
        <p:spPr>
          <a:xfrm>
            <a:off x="4253561" y="3957571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X=-a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4B33B9-8B62-45F9-BD90-764AE5E607F8}"/>
              </a:ext>
            </a:extLst>
          </p:cNvPr>
          <p:cNvSpPr txBox="1"/>
          <p:nvPr/>
        </p:nvSpPr>
        <p:spPr>
          <a:xfrm>
            <a:off x="7012094" y="393970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X=a</a:t>
            </a:r>
          </a:p>
        </p:txBody>
      </p:sp>
    </p:spTree>
    <p:extLst>
      <p:ext uri="{BB962C8B-B14F-4D97-AF65-F5344CB8AC3E}">
        <p14:creationId xmlns:p14="http://schemas.microsoft.com/office/powerpoint/2010/main" val="1254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5DD579-E1B0-496E-BF98-9BBE2C3F842F}"/>
              </a:ext>
            </a:extLst>
          </p:cNvPr>
          <p:cNvSpPr txBox="1"/>
          <p:nvPr/>
        </p:nvSpPr>
        <p:spPr>
          <a:xfrm>
            <a:off x="1743075" y="959316"/>
            <a:ext cx="3142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>
                <a:latin typeface="Perpetua" panose="02020502060401020303" pitchFamily="18" charset="0"/>
              </a:rPr>
              <a:t>The solutions are 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1FDF953E-073E-4D62-8911-B31F8CADE0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117598"/>
              </p:ext>
            </p:extLst>
          </p:nvPr>
        </p:nvGraphicFramePr>
        <p:xfrm>
          <a:off x="5283200" y="546100"/>
          <a:ext cx="3581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6" name="Equation" r:id="rId3" imgW="1244520" imgH="228600" progId="Equation.DSMT4">
                  <p:embed/>
                </p:oleObj>
              </mc:Choice>
              <mc:Fallback>
                <p:oleObj name="Equation" r:id="rId3" imgW="1244520" imgH="228600" progId="Equation.DSMT4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3E9F260C-68CF-4425-823B-137F55D961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546100"/>
                        <a:ext cx="3581400" cy="6350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3BBC03C-FE79-4445-8EF0-0C59CA2AAD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167601"/>
              </p:ext>
            </p:extLst>
          </p:nvPr>
        </p:nvGraphicFramePr>
        <p:xfrm>
          <a:off x="5338763" y="1400175"/>
          <a:ext cx="34718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7" name="Equation" r:id="rId5" imgW="1206360" imgH="228600" progId="Equation.DSMT4">
                  <p:embed/>
                </p:oleObj>
              </mc:Choice>
              <mc:Fallback>
                <p:oleObj name="Equation" r:id="rId5" imgW="1206360" imgH="228600" progId="Equation.DSMT4">
                  <p:embed/>
                  <p:pic>
                    <p:nvPicPr>
                      <p:cNvPr id="10" name="Object 2">
                        <a:extLst>
                          <a:ext uri="{FF2B5EF4-FFF2-40B4-BE49-F238E27FC236}">
                            <a16:creationId xmlns:a16="http://schemas.microsoft.com/office/drawing/2014/main" id="{0B39CE4A-9C5C-4368-AA5F-A30F6537A5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763" y="1400175"/>
                        <a:ext cx="3471862" cy="6350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EBF36C5-7B15-4188-9555-8AD6E90C8AF0}"/>
              </a:ext>
            </a:extLst>
          </p:cNvPr>
          <p:cNvCxnSpPr/>
          <p:nvPr/>
        </p:nvCxnSpPr>
        <p:spPr>
          <a:xfrm>
            <a:off x="2540794" y="3982587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AEB0EE7-B1A6-4569-AAC5-181172916525}"/>
              </a:ext>
            </a:extLst>
          </p:cNvPr>
          <p:cNvCxnSpPr>
            <a:cxnSpLocks/>
          </p:cNvCxnSpPr>
          <p:nvPr/>
        </p:nvCxnSpPr>
        <p:spPr>
          <a:xfrm>
            <a:off x="5283200" y="3973856"/>
            <a:ext cx="340" cy="18470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8040233-637C-474E-887D-56483524F2EF}"/>
              </a:ext>
            </a:extLst>
          </p:cNvPr>
          <p:cNvCxnSpPr/>
          <p:nvPr/>
        </p:nvCxnSpPr>
        <p:spPr>
          <a:xfrm rot="10800000">
            <a:off x="5283200" y="5819324"/>
            <a:ext cx="2665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162922-79CB-4E10-B7D7-03E00214FD24}"/>
              </a:ext>
            </a:extLst>
          </p:cNvPr>
          <p:cNvCxnSpPr>
            <a:cxnSpLocks/>
          </p:cNvCxnSpPr>
          <p:nvPr/>
        </p:nvCxnSpPr>
        <p:spPr>
          <a:xfrm>
            <a:off x="7950994" y="3973062"/>
            <a:ext cx="0" cy="18462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67BBB7-3C94-4C56-B213-BAEFCF89656C}"/>
              </a:ext>
            </a:extLst>
          </p:cNvPr>
          <p:cNvCxnSpPr/>
          <p:nvPr/>
        </p:nvCxnSpPr>
        <p:spPr>
          <a:xfrm>
            <a:off x="7954624" y="3973515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FDFEF23-19E7-4E52-A622-C6202CECD074}"/>
              </a:ext>
            </a:extLst>
          </p:cNvPr>
          <p:cNvCxnSpPr/>
          <p:nvPr/>
        </p:nvCxnSpPr>
        <p:spPr>
          <a:xfrm flipV="1">
            <a:off x="2612911" y="3966261"/>
            <a:ext cx="8306594" cy="794"/>
          </a:xfrm>
          <a:prstGeom prst="straightConnector1">
            <a:avLst/>
          </a:prstGeom>
          <a:ln w="762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8C91611-E2BB-4FEB-AB76-2BF1DD8F8D3D}"/>
              </a:ext>
            </a:extLst>
          </p:cNvPr>
          <p:cNvCxnSpPr>
            <a:cxnSpLocks/>
          </p:cNvCxnSpPr>
          <p:nvPr/>
        </p:nvCxnSpPr>
        <p:spPr>
          <a:xfrm flipV="1">
            <a:off x="6633848" y="2254250"/>
            <a:ext cx="13671" cy="356507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19E8148-8847-465F-BAF4-D72F6FFB6352}"/>
              </a:ext>
            </a:extLst>
          </p:cNvPr>
          <p:cNvSpPr txBox="1"/>
          <p:nvPr/>
        </p:nvSpPr>
        <p:spPr>
          <a:xfrm>
            <a:off x="6816071" y="2254250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V(x)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90D131-1C6E-4B1C-BAD6-E1BA5AF317D1}"/>
              </a:ext>
            </a:extLst>
          </p:cNvPr>
          <p:cNvSpPr txBox="1"/>
          <p:nvPr/>
        </p:nvSpPr>
        <p:spPr>
          <a:xfrm>
            <a:off x="10838534" y="3781595"/>
            <a:ext cx="73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(X)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0ECCFD-9FB4-40D6-B196-9139D835449B}"/>
              </a:ext>
            </a:extLst>
          </p:cNvPr>
          <p:cNvSpPr txBox="1"/>
          <p:nvPr/>
        </p:nvSpPr>
        <p:spPr>
          <a:xfrm>
            <a:off x="4889355" y="3596758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X=-a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16A43D-BE43-4FD3-8021-AA4FA2D3C018}"/>
              </a:ext>
            </a:extLst>
          </p:cNvPr>
          <p:cNvSpPr txBox="1"/>
          <p:nvPr/>
        </p:nvSpPr>
        <p:spPr>
          <a:xfrm>
            <a:off x="7647888" y="357888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X=a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E0D03E-06E0-44C5-80FC-DFB372D63679}"/>
              </a:ext>
            </a:extLst>
          </p:cNvPr>
          <p:cNvSpPr txBox="1"/>
          <p:nvPr/>
        </p:nvSpPr>
        <p:spPr>
          <a:xfrm>
            <a:off x="1533525" y="6148607"/>
            <a:ext cx="8796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>
                <a:latin typeface="Perpetua" panose="02020502060401020303" pitchFamily="18" charset="0"/>
              </a:rPr>
              <a:t>Will the wavefunction be zero at the boundaries ?</a:t>
            </a:r>
          </a:p>
        </p:txBody>
      </p:sp>
    </p:spTree>
    <p:extLst>
      <p:ext uri="{BB962C8B-B14F-4D97-AF65-F5344CB8AC3E}">
        <p14:creationId xmlns:p14="http://schemas.microsoft.com/office/powerpoint/2010/main" val="294267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FD1BB58-5AD7-4C68-9AB4-AB6AF9BA783F}"/>
              </a:ext>
            </a:extLst>
          </p:cNvPr>
          <p:cNvCxnSpPr/>
          <p:nvPr/>
        </p:nvCxnSpPr>
        <p:spPr>
          <a:xfrm>
            <a:off x="1905000" y="4343400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49C72A0-D58C-423B-9E52-D59C8D559042}"/>
              </a:ext>
            </a:extLst>
          </p:cNvPr>
          <p:cNvCxnSpPr>
            <a:cxnSpLocks/>
          </p:cNvCxnSpPr>
          <p:nvPr/>
        </p:nvCxnSpPr>
        <p:spPr>
          <a:xfrm>
            <a:off x="4647406" y="4334669"/>
            <a:ext cx="340" cy="18470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969875-0480-435A-BF45-60FF2FF1E959}"/>
              </a:ext>
            </a:extLst>
          </p:cNvPr>
          <p:cNvCxnSpPr/>
          <p:nvPr/>
        </p:nvCxnSpPr>
        <p:spPr>
          <a:xfrm rot="10800000">
            <a:off x="4647406" y="6180137"/>
            <a:ext cx="2665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58ECB0-53AE-4849-BCEC-F83690AFA693}"/>
              </a:ext>
            </a:extLst>
          </p:cNvPr>
          <p:cNvCxnSpPr>
            <a:cxnSpLocks/>
          </p:cNvCxnSpPr>
          <p:nvPr/>
        </p:nvCxnSpPr>
        <p:spPr>
          <a:xfrm>
            <a:off x="7315200" y="4333875"/>
            <a:ext cx="0" cy="18462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197D80-B57F-471E-8C06-86970E867921}"/>
              </a:ext>
            </a:extLst>
          </p:cNvPr>
          <p:cNvCxnSpPr/>
          <p:nvPr/>
        </p:nvCxnSpPr>
        <p:spPr>
          <a:xfrm>
            <a:off x="7318830" y="4334328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0BA8D9-A43F-4D73-B8B5-C1C723B182D5}"/>
              </a:ext>
            </a:extLst>
          </p:cNvPr>
          <p:cNvCxnSpPr/>
          <p:nvPr/>
        </p:nvCxnSpPr>
        <p:spPr>
          <a:xfrm flipV="1">
            <a:off x="1977117" y="4327074"/>
            <a:ext cx="8306594" cy="794"/>
          </a:xfrm>
          <a:prstGeom prst="straightConnector1">
            <a:avLst/>
          </a:prstGeom>
          <a:ln w="762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2AC0E1B-A461-4232-8EED-8D58D97BF900}"/>
              </a:ext>
            </a:extLst>
          </p:cNvPr>
          <p:cNvCxnSpPr>
            <a:cxnSpLocks/>
          </p:cNvCxnSpPr>
          <p:nvPr/>
        </p:nvCxnSpPr>
        <p:spPr>
          <a:xfrm flipV="1">
            <a:off x="5998054" y="2615063"/>
            <a:ext cx="13671" cy="356507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625F12-FEEA-481C-8AB4-CF55067094B6}"/>
              </a:ext>
            </a:extLst>
          </p:cNvPr>
          <p:cNvSpPr txBox="1"/>
          <p:nvPr/>
        </p:nvSpPr>
        <p:spPr>
          <a:xfrm>
            <a:off x="6180277" y="261506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V(x)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640725-5AAA-49A9-8684-FC7C761751E4}"/>
              </a:ext>
            </a:extLst>
          </p:cNvPr>
          <p:cNvSpPr txBox="1"/>
          <p:nvPr/>
        </p:nvSpPr>
        <p:spPr>
          <a:xfrm>
            <a:off x="10202740" y="4142408"/>
            <a:ext cx="73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(X)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29E3C6-021C-4586-8BA7-23C5744CC5B2}"/>
              </a:ext>
            </a:extLst>
          </p:cNvPr>
          <p:cNvSpPr txBox="1"/>
          <p:nvPr/>
        </p:nvSpPr>
        <p:spPr>
          <a:xfrm>
            <a:off x="4253561" y="3957571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X=-a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4B33B9-8B62-45F9-BD90-764AE5E607F8}"/>
              </a:ext>
            </a:extLst>
          </p:cNvPr>
          <p:cNvSpPr txBox="1"/>
          <p:nvPr/>
        </p:nvSpPr>
        <p:spPr>
          <a:xfrm>
            <a:off x="7012094" y="393970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X=a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062030" y="525700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E&lt;0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230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E0A9E-FB41-4DD0-BE46-841306B3F188}"/>
              </a:ext>
            </a:extLst>
          </p:cNvPr>
          <p:cNvSpPr txBox="1"/>
          <p:nvPr/>
        </p:nvSpPr>
        <p:spPr>
          <a:xfrm>
            <a:off x="4747554" y="381000"/>
            <a:ext cx="2696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>
                <a:latin typeface="Perpetua" panose="02020502060401020303" pitchFamily="18" charset="0"/>
              </a:rPr>
              <a:t>Case 1 : E&lt;0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C44205-7F0E-4847-B70F-71C410D60EAC}"/>
              </a:ext>
            </a:extLst>
          </p:cNvPr>
          <p:cNvSpPr txBox="1"/>
          <p:nvPr/>
        </p:nvSpPr>
        <p:spPr>
          <a:xfrm>
            <a:off x="1276350" y="1343025"/>
            <a:ext cx="8703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>
                <a:latin typeface="Perpetua" panose="02020502060401020303" pitchFamily="18" charset="0"/>
              </a:rPr>
              <a:t>In the region x&lt;-a, the potential is zero. Therefore:</a:t>
            </a: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8658284D-D967-41EB-974C-26D95318C1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140810"/>
              </p:ext>
            </p:extLst>
          </p:nvPr>
        </p:nvGraphicFramePr>
        <p:xfrm>
          <a:off x="4171950" y="2374900"/>
          <a:ext cx="31797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7" name="Equation" r:id="rId3" imgW="1409400" imgH="419040" progId="Equation.DSMT4">
                  <p:embed/>
                </p:oleObj>
              </mc:Choice>
              <mc:Fallback>
                <p:oleObj name="Equation" r:id="rId3" imgW="1409400" imgH="419040" progId="Equation.DSMT4">
                  <p:embed/>
                  <p:pic>
                    <p:nvPicPr>
                      <p:cNvPr id="2027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2374900"/>
                        <a:ext cx="3179763" cy="911225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BDE301CD-506C-4940-8F7B-3AD3D67D2D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82236"/>
              </p:ext>
            </p:extLst>
          </p:nvPr>
        </p:nvGraphicFramePr>
        <p:xfrm>
          <a:off x="3179763" y="3671669"/>
          <a:ext cx="52990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8" name="Equation" r:id="rId5" imgW="2349360" imgH="431640" progId="Equation.DSMT4">
                  <p:embed/>
                </p:oleObj>
              </mc:Choice>
              <mc:Fallback>
                <p:oleObj name="Equation" r:id="rId5" imgW="2349360" imgH="43164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8658284D-D967-41EB-974C-26D95318C1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3" y="3671669"/>
                        <a:ext cx="5299075" cy="9398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05E82FE-358C-4684-B82C-175454C3F7A0}"/>
              </a:ext>
            </a:extLst>
          </p:cNvPr>
          <p:cNvSpPr txBox="1"/>
          <p:nvPr/>
        </p:nvSpPr>
        <p:spPr>
          <a:xfrm>
            <a:off x="1085850" y="5191809"/>
            <a:ext cx="4059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>
                <a:latin typeface="Perpetua" panose="02020502060401020303" pitchFamily="18" charset="0"/>
              </a:rPr>
              <a:t>The general solution is </a:t>
            </a:r>
          </a:p>
        </p:txBody>
      </p: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3E9F260C-68CF-4425-823B-137F55D96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471919"/>
              </p:ext>
            </p:extLst>
          </p:nvPr>
        </p:nvGraphicFramePr>
        <p:xfrm>
          <a:off x="5021150" y="5106083"/>
          <a:ext cx="3618025" cy="635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9" name="Equation" r:id="rId7" imgW="1257120" imgH="228600" progId="Equation.DSMT4">
                  <p:embed/>
                </p:oleObj>
              </mc:Choice>
              <mc:Fallback>
                <p:oleObj name="Equation" r:id="rId7" imgW="1257120" imgH="22860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BDE301CD-506C-4940-8F7B-3AD3D67D2D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150" y="5106083"/>
                        <a:ext cx="3618025" cy="635736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3D96039-E575-4CBA-ACCF-1A35A25177F3}"/>
              </a:ext>
            </a:extLst>
          </p:cNvPr>
          <p:cNvCxnSpPr/>
          <p:nvPr/>
        </p:nvCxnSpPr>
        <p:spPr>
          <a:xfrm flipH="1">
            <a:off x="6562725" y="4857750"/>
            <a:ext cx="476250" cy="11334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245B4A8A-5E8E-4C31-84E9-B8D64E9E3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326294"/>
              </p:ext>
            </p:extLst>
          </p:nvPr>
        </p:nvGraphicFramePr>
        <p:xfrm>
          <a:off x="4013200" y="6076951"/>
          <a:ext cx="4165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0" name="Equation" r:id="rId9" imgW="1447560" imgH="228600" progId="Equation.DSMT4">
                  <p:embed/>
                </p:oleObj>
              </mc:Choice>
              <mc:Fallback>
                <p:oleObj name="Equation" r:id="rId9" imgW="1447560" imgH="228600" progId="Equation.DSMT4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3E9F260C-68CF-4425-823B-137F55D961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6076951"/>
                        <a:ext cx="4165600" cy="6350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8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E0A9E-FB41-4DD0-BE46-841306B3F188}"/>
              </a:ext>
            </a:extLst>
          </p:cNvPr>
          <p:cNvSpPr txBox="1"/>
          <p:nvPr/>
        </p:nvSpPr>
        <p:spPr>
          <a:xfrm>
            <a:off x="4747554" y="381000"/>
            <a:ext cx="2696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>
                <a:latin typeface="Perpetua" panose="02020502060401020303" pitchFamily="18" charset="0"/>
              </a:rPr>
              <a:t>Case 1 : E&lt;0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C44205-7F0E-4847-B70F-71C410D60EAC}"/>
              </a:ext>
            </a:extLst>
          </p:cNvPr>
          <p:cNvSpPr txBox="1"/>
          <p:nvPr/>
        </p:nvSpPr>
        <p:spPr>
          <a:xfrm>
            <a:off x="1276350" y="1343025"/>
            <a:ext cx="8703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>
                <a:latin typeface="Perpetua" panose="02020502060401020303" pitchFamily="18" charset="0"/>
              </a:rPr>
              <a:t>In the region x&gt;a, the potential is zero. Therefore:</a:t>
            </a: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8658284D-D967-41EB-974C-26D95318C1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71950" y="2374900"/>
          <a:ext cx="31797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8" name="Equation" r:id="rId3" imgW="1409400" imgH="419040" progId="Equation.DSMT4">
                  <p:embed/>
                </p:oleObj>
              </mc:Choice>
              <mc:Fallback>
                <p:oleObj name="Equation" r:id="rId3" imgW="1409400" imgH="41904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8658284D-D967-41EB-974C-26D95318C1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2374900"/>
                        <a:ext cx="3179763" cy="911225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BDE301CD-506C-4940-8F7B-3AD3D67D2D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79763" y="3671669"/>
          <a:ext cx="52990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9" name="Equation" r:id="rId5" imgW="2349360" imgH="431640" progId="Equation.DSMT4">
                  <p:embed/>
                </p:oleObj>
              </mc:Choice>
              <mc:Fallback>
                <p:oleObj name="Equation" r:id="rId5" imgW="2349360" imgH="43164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BDE301CD-506C-4940-8F7B-3AD3D67D2D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3" y="3671669"/>
                        <a:ext cx="5299075" cy="9398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05E82FE-358C-4684-B82C-175454C3F7A0}"/>
              </a:ext>
            </a:extLst>
          </p:cNvPr>
          <p:cNvSpPr txBox="1"/>
          <p:nvPr/>
        </p:nvSpPr>
        <p:spPr>
          <a:xfrm>
            <a:off x="1085850" y="5191809"/>
            <a:ext cx="4059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>
                <a:latin typeface="Perpetua" panose="02020502060401020303" pitchFamily="18" charset="0"/>
              </a:rPr>
              <a:t>The general solution is </a:t>
            </a:r>
          </a:p>
        </p:txBody>
      </p: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3E9F260C-68CF-4425-823B-137F55D96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350706"/>
              </p:ext>
            </p:extLst>
          </p:nvPr>
        </p:nvGraphicFramePr>
        <p:xfrm>
          <a:off x="5021150" y="5106083"/>
          <a:ext cx="3618025" cy="635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0" name="Equation" r:id="rId7" imgW="1257120" imgH="228600" progId="Equation.DSMT4">
                  <p:embed/>
                </p:oleObj>
              </mc:Choice>
              <mc:Fallback>
                <p:oleObj name="Equation" r:id="rId7" imgW="1257120" imgH="228600" progId="Equation.DSMT4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3E9F260C-68CF-4425-823B-137F55D961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150" y="5106083"/>
                        <a:ext cx="3618025" cy="635736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3D96039-E575-4CBA-ACCF-1A35A25177F3}"/>
              </a:ext>
            </a:extLst>
          </p:cNvPr>
          <p:cNvCxnSpPr/>
          <p:nvPr/>
        </p:nvCxnSpPr>
        <p:spPr>
          <a:xfrm flipH="1">
            <a:off x="7940675" y="4775910"/>
            <a:ext cx="476250" cy="11334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245B4A8A-5E8E-4C31-84E9-B8D64E9E3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674014"/>
              </p:ext>
            </p:extLst>
          </p:nvPr>
        </p:nvGraphicFramePr>
        <p:xfrm>
          <a:off x="4013200" y="6076950"/>
          <a:ext cx="4165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1" name="Equation" r:id="rId9" imgW="1447560" imgH="228600" progId="Equation.DSMT4">
                  <p:embed/>
                </p:oleObj>
              </mc:Choice>
              <mc:Fallback>
                <p:oleObj name="Equation" r:id="rId9" imgW="1447560" imgH="228600" progId="Equation.DSMT4">
                  <p:embed/>
                  <p:pic>
                    <p:nvPicPr>
                      <p:cNvPr id="12" name="Object 2">
                        <a:extLst>
                          <a:ext uri="{FF2B5EF4-FFF2-40B4-BE49-F238E27FC236}">
                            <a16:creationId xmlns:a16="http://schemas.microsoft.com/office/drawing/2014/main" id="{245B4A8A-5E8E-4C31-84E9-B8D64E9E30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6076950"/>
                        <a:ext cx="4165600" cy="6350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62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74A097-1EA0-4077-B690-8B8342482CC8}"/>
              </a:ext>
            </a:extLst>
          </p:cNvPr>
          <p:cNvSpPr txBox="1"/>
          <p:nvPr/>
        </p:nvSpPr>
        <p:spPr>
          <a:xfrm>
            <a:off x="4566579" y="333375"/>
            <a:ext cx="2696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>
                <a:latin typeface="Perpetua" panose="02020502060401020303" pitchFamily="18" charset="0"/>
              </a:rPr>
              <a:t>Case 1 : E&lt;0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0746E54E-933C-4123-9619-CDAC363F29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931795"/>
              </p:ext>
            </p:extLst>
          </p:nvPr>
        </p:nvGraphicFramePr>
        <p:xfrm>
          <a:off x="2374900" y="1382713"/>
          <a:ext cx="7785100" cy="204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5" name="Equation" r:id="rId3" imgW="2705040" imgH="736560" progId="Equation.DSMT4">
                  <p:embed/>
                </p:oleObj>
              </mc:Choice>
              <mc:Fallback>
                <p:oleObj name="Equation" r:id="rId3" imgW="2705040" imgH="736560" progId="Equation.DSMT4">
                  <p:embed/>
                  <p:pic>
                    <p:nvPicPr>
                      <p:cNvPr id="12" name="Object 2">
                        <a:extLst>
                          <a:ext uri="{FF2B5EF4-FFF2-40B4-BE49-F238E27FC236}">
                            <a16:creationId xmlns:a16="http://schemas.microsoft.com/office/drawing/2014/main" id="{245B4A8A-5E8E-4C31-84E9-B8D64E9E30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1382713"/>
                        <a:ext cx="7785100" cy="2046287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52CC908-67F4-48B9-B58F-D11428E15AF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2256"/>
          <a:stretch/>
        </p:blipFill>
        <p:spPr>
          <a:xfrm>
            <a:off x="4297827" y="3770452"/>
            <a:ext cx="3596346" cy="244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2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74A097-1EA0-4077-B690-8B8342482CC8}"/>
              </a:ext>
            </a:extLst>
          </p:cNvPr>
          <p:cNvSpPr txBox="1"/>
          <p:nvPr/>
        </p:nvSpPr>
        <p:spPr>
          <a:xfrm>
            <a:off x="4747554" y="266700"/>
            <a:ext cx="2696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>
                <a:latin typeface="Perpetua" panose="02020502060401020303" pitchFamily="18" charset="0"/>
              </a:rPr>
              <a:t>Case 1 : E&lt;0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0746E54E-933C-4123-9619-CDAC363F29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752541"/>
              </p:ext>
            </p:extLst>
          </p:nvPr>
        </p:nvGraphicFramePr>
        <p:xfrm>
          <a:off x="4146550" y="2620963"/>
          <a:ext cx="32908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9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0746E54E-933C-4123-9619-CDAC363F29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2620963"/>
                        <a:ext cx="3290888" cy="6350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7C032CC-6DB0-43BB-A455-2D2F021BAF61}"/>
              </a:ext>
            </a:extLst>
          </p:cNvPr>
          <p:cNvSpPr txBox="1"/>
          <p:nvPr/>
        </p:nvSpPr>
        <p:spPr>
          <a:xfrm>
            <a:off x="2804454" y="974586"/>
            <a:ext cx="6872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>
                <a:solidFill>
                  <a:srgbClr val="FF0000"/>
                </a:solidFill>
                <a:latin typeface="Perpetua" panose="02020502060401020303" pitchFamily="18" charset="0"/>
              </a:rPr>
              <a:t>Let us work with even solution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483959-70DB-47F7-A3AB-7332CD53E529}"/>
              </a:ext>
            </a:extLst>
          </p:cNvPr>
          <p:cNvSpPr txBox="1"/>
          <p:nvPr/>
        </p:nvSpPr>
        <p:spPr>
          <a:xfrm>
            <a:off x="1495425" y="1985833"/>
            <a:ext cx="6721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latin typeface="Perpetua" panose="02020502060401020303" pitchFamily="18" charset="0"/>
              </a:rPr>
              <a:t>The continuity of the wave function at x=a yields: </a:t>
            </a:r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16D3015D-36DA-4D93-9B22-22E95B8A52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366958"/>
              </p:ext>
            </p:extLst>
          </p:nvPr>
        </p:nvGraphicFramePr>
        <p:xfrm>
          <a:off x="3954463" y="4294188"/>
          <a:ext cx="3657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0" name="Equation" r:id="rId5" imgW="1269720" imgH="228600" progId="Equation.DSMT4">
                  <p:embed/>
                </p:oleObj>
              </mc:Choice>
              <mc:Fallback>
                <p:oleObj name="Equation" r:id="rId5" imgW="1269720" imgH="22860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0746E54E-933C-4123-9619-CDAC363F29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4294188"/>
                        <a:ext cx="3657600" cy="6350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BDF073A-518D-4AEA-B800-E119EAAF70F9}"/>
              </a:ext>
            </a:extLst>
          </p:cNvPr>
          <p:cNvSpPr txBox="1"/>
          <p:nvPr/>
        </p:nvSpPr>
        <p:spPr>
          <a:xfrm>
            <a:off x="1362075" y="3602038"/>
            <a:ext cx="8849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latin typeface="Perpetua" panose="02020502060401020303" pitchFamily="18" charset="0"/>
              </a:rPr>
              <a:t>The continuity of the derivative of the wave function at x=a yields: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F2FD4-0BB4-4585-AAF1-92A7267DAC7D}"/>
              </a:ext>
            </a:extLst>
          </p:cNvPr>
          <p:cNvSpPr txBox="1"/>
          <p:nvPr/>
        </p:nvSpPr>
        <p:spPr>
          <a:xfrm>
            <a:off x="827055" y="5652581"/>
            <a:ext cx="5979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latin typeface="Perpetua" panose="02020502060401020303" pitchFamily="18" charset="0"/>
              </a:rPr>
              <a:t>Taking the ratio of the two equations yields :</a:t>
            </a:r>
          </a:p>
        </p:txBody>
      </p: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E5C3ED44-81E6-42B7-8586-CCE789A39B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745205"/>
              </p:ext>
            </p:extLst>
          </p:nvPr>
        </p:nvGraphicFramePr>
        <p:xfrm>
          <a:off x="6806769" y="5550683"/>
          <a:ext cx="24114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1" name="Equation" r:id="rId7" imgW="838080" imgH="203040" progId="Equation.DSMT4">
                  <p:embed/>
                </p:oleObj>
              </mc:Choice>
              <mc:Fallback>
                <p:oleObj name="Equation" r:id="rId7" imgW="838080" imgH="20304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DBCF249A-931A-470D-A9E5-D50FE9B033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6769" y="5550683"/>
                        <a:ext cx="2411413" cy="563563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9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8CD378-770F-4D94-A473-D643D589E675}"/>
              </a:ext>
            </a:extLst>
          </p:cNvPr>
          <p:cNvSpPr txBox="1"/>
          <p:nvPr/>
        </p:nvSpPr>
        <p:spPr>
          <a:xfrm>
            <a:off x="1752600" y="552450"/>
            <a:ext cx="90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latin typeface="Perpetua" panose="02020502060401020303" pitchFamily="18" charset="0"/>
              </a:rPr>
              <a:t>The continuity of the wave function and its derivative at x=a yields: 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BCF249A-931A-470D-A9E5-D50FE9B033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517646"/>
              </p:ext>
            </p:extLst>
          </p:nvPr>
        </p:nvGraphicFramePr>
        <p:xfrm>
          <a:off x="4995068" y="1202234"/>
          <a:ext cx="24114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8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12" name="Object 2">
                        <a:extLst>
                          <a:ext uri="{FF2B5EF4-FFF2-40B4-BE49-F238E27FC236}">
                            <a16:creationId xmlns:a16="http://schemas.microsoft.com/office/drawing/2014/main" id="{245B4A8A-5E8E-4C31-84E9-B8D64E9E30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068" y="1202234"/>
                        <a:ext cx="2411413" cy="563563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6B537E0-28D2-4752-92CC-35D016503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743810"/>
              </p:ext>
            </p:extLst>
          </p:nvPr>
        </p:nvGraphicFramePr>
        <p:xfrm>
          <a:off x="6265863" y="2433638"/>
          <a:ext cx="254793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9" name="Equation" r:id="rId5" imgW="1130040" imgH="469800" progId="Equation.DSMT4">
                  <p:embed/>
                </p:oleObj>
              </mc:Choice>
              <mc:Fallback>
                <p:oleObj name="Equation" r:id="rId5" imgW="1130040" imgH="46980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BDE301CD-506C-4940-8F7B-3AD3D67D2D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2433638"/>
                        <a:ext cx="2547937" cy="10223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CF8E6812-0275-4F2E-9C63-EC787626A2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530617"/>
              </p:ext>
            </p:extLst>
          </p:nvPr>
        </p:nvGraphicFramePr>
        <p:xfrm>
          <a:off x="3275516" y="2460625"/>
          <a:ext cx="18319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0" name="Equation" r:id="rId7" imgW="812520" imgH="431640" progId="Equation.DSMT4">
                  <p:embed/>
                </p:oleObj>
              </mc:Choice>
              <mc:Fallback>
                <p:oleObj name="Equation" r:id="rId7" imgW="812520" imgH="43164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BDE301CD-506C-4940-8F7B-3AD3D67D2D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516" y="2460625"/>
                        <a:ext cx="1831975" cy="9398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80FF27A5-8AE2-4D9C-AEA8-94B67D0469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155330"/>
              </p:ext>
            </p:extLst>
          </p:nvPr>
        </p:nvGraphicFramePr>
        <p:xfrm>
          <a:off x="4537075" y="4249738"/>
          <a:ext cx="22621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1" name="Equation" r:id="rId9" imgW="1002960" imgH="393480" progId="Equation.DSMT4">
                  <p:embed/>
                </p:oleObj>
              </mc:Choice>
              <mc:Fallback>
                <p:oleObj name="Equation" r:id="rId9" imgW="1002960" imgH="39348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CF8E6812-0275-4F2E-9C63-EC787626A2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4249738"/>
                        <a:ext cx="2262188" cy="8572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50E361E-7E97-4BC2-A189-789D2EAF7A65}"/>
              </a:ext>
            </a:extLst>
          </p:cNvPr>
          <p:cNvSpPr txBox="1"/>
          <p:nvPr/>
        </p:nvSpPr>
        <p:spPr>
          <a:xfrm>
            <a:off x="1362075" y="3594249"/>
            <a:ext cx="5550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latin typeface="Perpetua" panose="02020502060401020303" pitchFamily="18" charset="0"/>
              </a:rPr>
              <a:t>Squaring and adding the equations yield: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8D54EE-52F5-4F11-BF18-062465F1E1A7}"/>
              </a:ext>
            </a:extLst>
          </p:cNvPr>
          <p:cNvSpPr txBox="1"/>
          <p:nvPr/>
        </p:nvSpPr>
        <p:spPr>
          <a:xfrm>
            <a:off x="671401" y="5314305"/>
            <a:ext cx="6432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latin typeface="Perpetua" panose="02020502060401020303" pitchFamily="18" charset="0"/>
              </a:rPr>
              <a:t>Have the variable transformations for simplicity</a:t>
            </a:r>
          </a:p>
        </p:txBody>
      </p: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693E0E4E-9223-4F01-AEC4-756D485E6C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642026"/>
              </p:ext>
            </p:extLst>
          </p:nvPr>
        </p:nvGraphicFramePr>
        <p:xfrm>
          <a:off x="7103483" y="5106988"/>
          <a:ext cx="36353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2" name="Equation" r:id="rId11" imgW="1612800" imgH="393480" progId="Equation.DSMT4">
                  <p:embed/>
                </p:oleObj>
              </mc:Choice>
              <mc:Fallback>
                <p:oleObj name="Equation" r:id="rId11" imgW="1612800" imgH="39348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CF8E6812-0275-4F2E-9C63-EC787626A2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3483" y="5106988"/>
                        <a:ext cx="3635375" cy="8572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714E5708-14C1-4CAA-873B-5E3B5E5D91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882821"/>
              </p:ext>
            </p:extLst>
          </p:nvPr>
        </p:nvGraphicFramePr>
        <p:xfrm>
          <a:off x="3471863" y="5810250"/>
          <a:ext cx="323532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3" name="Equation" r:id="rId13" imgW="1434960" imgH="419040" progId="Equation.DSMT4">
                  <p:embed/>
                </p:oleObj>
              </mc:Choice>
              <mc:Fallback>
                <p:oleObj name="Equation" r:id="rId13" imgW="1434960" imgH="41904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80FF27A5-8AE2-4D9C-AEA8-94B67D0469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5810250"/>
                        <a:ext cx="3235325" cy="912813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796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988BF4B0-6DB5-4694-8787-FAD89A9B3F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109350"/>
              </p:ext>
            </p:extLst>
          </p:nvPr>
        </p:nvGraphicFramePr>
        <p:xfrm>
          <a:off x="1109663" y="352425"/>
          <a:ext cx="323532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5" name="Equation" r:id="rId3" imgW="1434960" imgH="419040" progId="Equation.DSMT4">
                  <p:embed/>
                </p:oleObj>
              </mc:Choice>
              <mc:Fallback>
                <p:oleObj name="Equation" r:id="rId3" imgW="1434960" imgH="419040" progId="Equation.DSMT4">
                  <p:embed/>
                  <p:pic>
                    <p:nvPicPr>
                      <p:cNvPr id="12" name="Object 2">
                        <a:extLst>
                          <a:ext uri="{FF2B5EF4-FFF2-40B4-BE49-F238E27FC236}">
                            <a16:creationId xmlns:a16="http://schemas.microsoft.com/office/drawing/2014/main" id="{714E5708-14C1-4CAA-873B-5E3B5E5D91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352425"/>
                        <a:ext cx="3235325" cy="912813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E779721-1324-4C0D-80F2-179D1FB1B2BC}"/>
              </a:ext>
            </a:extLst>
          </p:cNvPr>
          <p:cNvSpPr txBox="1"/>
          <p:nvPr/>
        </p:nvSpPr>
        <p:spPr>
          <a:xfrm>
            <a:off x="3379739" y="2392075"/>
            <a:ext cx="1784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>
                <a:latin typeface="Perpetua" panose="02020502060401020303" pitchFamily="18" charset="0"/>
              </a:rPr>
              <a:t>Therefore:</a:t>
            </a: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AF8A65CC-8B99-4C60-85D5-14CC6FC7E3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440400"/>
              </p:ext>
            </p:extLst>
          </p:nvPr>
        </p:nvGraphicFramePr>
        <p:xfrm>
          <a:off x="5164138" y="2255838"/>
          <a:ext cx="23463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6" name="Equation" r:id="rId5" imgW="1041120" imgH="393480" progId="Equation.DSMT4">
                  <p:embed/>
                </p:oleObj>
              </mc:Choice>
              <mc:Fallback>
                <p:oleObj name="Equation" r:id="rId5" imgW="1041120" imgH="39348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988BF4B0-6DB5-4694-8787-FAD89A9B3F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2255838"/>
                        <a:ext cx="2346325" cy="8572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D0EBF4A1-3E7D-436F-AF35-FF08CA1508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516307"/>
              </p:ext>
            </p:extLst>
          </p:nvPr>
        </p:nvGraphicFramePr>
        <p:xfrm>
          <a:off x="5039631" y="406545"/>
          <a:ext cx="36353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" name="Equation" r:id="rId7" imgW="1612800" imgH="393480" progId="Equation.DSMT4">
                  <p:embed/>
                </p:oleObj>
              </mc:Choice>
              <mc:Fallback>
                <p:oleObj name="Equation" r:id="rId7" imgW="1612800" imgH="393480" progId="Equation.DSMT4">
                  <p:embed/>
                  <p:pic>
                    <p:nvPicPr>
                      <p:cNvPr id="11" name="Object 2">
                        <a:extLst>
                          <a:ext uri="{FF2B5EF4-FFF2-40B4-BE49-F238E27FC236}">
                            <a16:creationId xmlns:a16="http://schemas.microsoft.com/office/drawing/2014/main" id="{693E0E4E-9223-4F01-AEC4-756D485E6C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631" y="406545"/>
                        <a:ext cx="3635375" cy="8572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BAFBAAE-C6F3-4693-9F1F-13ED9C960A3A}"/>
              </a:ext>
            </a:extLst>
          </p:cNvPr>
          <p:cNvSpPr txBox="1"/>
          <p:nvPr/>
        </p:nvSpPr>
        <p:spPr>
          <a:xfrm>
            <a:off x="2570114" y="3582700"/>
            <a:ext cx="92777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Perpetua" panose="02020502060401020303" pitchFamily="18" charset="0"/>
              </a:rPr>
              <a:t>Therefore from the continuity of wavefunction and its derivative at boundaries, we get</a:t>
            </a:r>
          </a:p>
        </p:txBody>
      </p: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6064F9D6-F693-4AC7-A6EF-2EE2978664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459438"/>
              </p:ext>
            </p:extLst>
          </p:nvPr>
        </p:nvGraphicFramePr>
        <p:xfrm>
          <a:off x="4160633" y="4659918"/>
          <a:ext cx="3227580" cy="1284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" name="Equation" r:id="rId9" imgW="1231560" imgH="507960" progId="Equation.DSMT4">
                  <p:embed/>
                </p:oleObj>
              </mc:Choice>
              <mc:Fallback>
                <p:oleObj name="Equation" r:id="rId9" imgW="1231560" imgH="50796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AF8A65CC-8B99-4C60-85D5-14CC6FC7E3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633" y="4659918"/>
                        <a:ext cx="3227580" cy="1284389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9DB46B9C-B98D-41FB-8FEE-E78E755B03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262189"/>
              </p:ext>
            </p:extLst>
          </p:nvPr>
        </p:nvGraphicFramePr>
        <p:xfrm>
          <a:off x="8959850" y="379413"/>
          <a:ext cx="254793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" name="Equation" r:id="rId11" imgW="1130040" imgH="469800" progId="Equation.DSMT4">
                  <p:embed/>
                </p:oleObj>
              </mc:Choice>
              <mc:Fallback>
                <p:oleObj name="Equation" r:id="rId11" imgW="1130040" imgH="46980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16B537E0-28D2-4752-92CC-35D0165036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9850" y="379413"/>
                        <a:ext cx="2547938" cy="10223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117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B5988F2-B496-43D5-84B4-9DAF300535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687296"/>
              </p:ext>
            </p:extLst>
          </p:nvPr>
        </p:nvGraphicFramePr>
        <p:xfrm>
          <a:off x="1042526" y="187018"/>
          <a:ext cx="1038225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4" name="Equation" r:id="rId3" imgW="3962160" imgH="507960" progId="Equation.DSMT4">
                  <p:embed/>
                </p:oleObj>
              </mc:Choice>
              <mc:Fallback>
                <p:oleObj name="Equation" r:id="rId3" imgW="3962160" imgH="507960" progId="Equation.DSMT4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6064F9D6-F693-4AC7-A6EF-2EE2978664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526" y="187018"/>
                        <a:ext cx="10382250" cy="1284288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79ECB12-2EB9-4A91-9DD7-DEB9B17105CD}"/>
              </a:ext>
            </a:extLst>
          </p:cNvPr>
          <p:cNvSpPr txBox="1"/>
          <p:nvPr/>
        </p:nvSpPr>
        <p:spPr>
          <a:xfrm>
            <a:off x="4191000" y="1471306"/>
            <a:ext cx="2789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>
                <a:latin typeface="Perpetua" panose="02020502060401020303" pitchFamily="18" charset="0"/>
              </a:rPr>
              <a:t>Solve graphically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7A131E7-3F6E-46AB-BD25-8ED0ABBB1936}"/>
              </a:ext>
            </a:extLst>
          </p:cNvPr>
          <p:cNvCxnSpPr/>
          <p:nvPr/>
        </p:nvCxnSpPr>
        <p:spPr>
          <a:xfrm>
            <a:off x="2658533" y="4131733"/>
            <a:ext cx="6502400" cy="0"/>
          </a:xfrm>
          <a:prstGeom prst="straightConnector1">
            <a:avLst/>
          </a:prstGeom>
          <a:ln w="762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89D4B6-4E49-49C2-8518-F63834E127B8}"/>
              </a:ext>
            </a:extLst>
          </p:cNvPr>
          <p:cNvCxnSpPr>
            <a:cxnSpLocks/>
          </p:cNvCxnSpPr>
          <p:nvPr/>
        </p:nvCxnSpPr>
        <p:spPr>
          <a:xfrm>
            <a:off x="5791200" y="1964267"/>
            <a:ext cx="0" cy="4783666"/>
          </a:xfrm>
          <a:prstGeom prst="straightConnector1">
            <a:avLst/>
          </a:prstGeom>
          <a:ln w="762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70CA0B7-7478-4E1B-AA78-7F62836EA103}"/>
              </a:ext>
            </a:extLst>
          </p:cNvPr>
          <p:cNvSpPr txBox="1"/>
          <p:nvPr/>
        </p:nvSpPr>
        <p:spPr>
          <a:xfrm>
            <a:off x="8085667" y="413173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Z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791B67D-3641-4CEC-BECE-4DC4F5AC58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737160"/>
              </p:ext>
            </p:extLst>
          </p:nvPr>
        </p:nvGraphicFramePr>
        <p:xfrm>
          <a:off x="6712479" y="2121525"/>
          <a:ext cx="27463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5" name="Equation" r:id="rId5" imgW="1180800" imgH="507960" progId="Equation.DSMT4">
                  <p:embed/>
                </p:oleObj>
              </mc:Choice>
              <mc:Fallback>
                <p:oleObj name="Equation" r:id="rId5" imgW="11808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12479" y="2121525"/>
                        <a:ext cx="2746375" cy="1181100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436C465-879A-4627-829B-F85019CC2329}"/>
              </a:ext>
            </a:extLst>
          </p:cNvPr>
          <p:cNvCxnSpPr/>
          <p:nvPr/>
        </p:nvCxnSpPr>
        <p:spPr>
          <a:xfrm flipH="1">
            <a:off x="5791200" y="2755594"/>
            <a:ext cx="922867" cy="326273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8159DDB-9060-41D7-BC2E-117012C92331}"/>
              </a:ext>
            </a:extLst>
          </p:cNvPr>
          <p:cNvSpPr txBox="1"/>
          <p:nvPr/>
        </p:nvSpPr>
        <p:spPr>
          <a:xfrm>
            <a:off x="1713891" y="5219074"/>
            <a:ext cx="987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>
                <a:latin typeface="Perpetua" panose="02020502060401020303" pitchFamily="18" charset="0"/>
              </a:rPr>
              <a:t>Look for the  intersection </a:t>
            </a:r>
            <a:r>
              <a:rPr lang="en-IN" sz="3600" b="1" dirty="0" smtClean="0">
                <a:latin typeface="Perpetua" panose="02020502060401020303" pitchFamily="18" charset="0"/>
              </a:rPr>
              <a:t>points of the two graph</a:t>
            </a:r>
            <a:endParaRPr lang="en-IN" sz="3600" b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1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3853543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111188" y="0"/>
            <a:ext cx="40341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00686" y="38535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IN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783019"/>
              </p:ext>
            </p:extLst>
          </p:nvPr>
        </p:nvGraphicFramePr>
        <p:xfrm>
          <a:off x="3384466" y="3853543"/>
          <a:ext cx="300691" cy="71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7" name="Equation" r:id="rId3" imgW="164880" imgH="393480" progId="Equation.DSMT4">
                  <p:embed/>
                </p:oleObj>
              </mc:Choice>
              <mc:Fallback>
                <p:oleObj name="Equation" r:id="rId3" imgW="164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4466" y="3853543"/>
                        <a:ext cx="300691" cy="717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887794"/>
              </p:ext>
            </p:extLst>
          </p:nvPr>
        </p:nvGraphicFramePr>
        <p:xfrm>
          <a:off x="625475" y="3800475"/>
          <a:ext cx="5080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8" name="Equation" r:id="rId5" imgW="279360" imgH="393480" progId="Equation.DSMT4">
                  <p:embed/>
                </p:oleObj>
              </mc:Choice>
              <mc:Fallback>
                <p:oleObj name="Equation" r:id="rId5" imgW="27936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5475" y="3800475"/>
                        <a:ext cx="508000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687439"/>
              </p:ext>
            </p:extLst>
          </p:nvPr>
        </p:nvGraphicFramePr>
        <p:xfrm>
          <a:off x="5259388" y="4083050"/>
          <a:ext cx="254000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9" name="Equation" r:id="rId7" imgW="139680" imgH="139680" progId="Equation.DSMT4">
                  <p:embed/>
                </p:oleObj>
              </mc:Choice>
              <mc:Fallback>
                <p:oleObj name="Equation" r:id="rId7" imgW="139680" imgH="1396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59388" y="4083050"/>
                        <a:ext cx="254000" cy="25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931550"/>
              </p:ext>
            </p:extLst>
          </p:nvPr>
        </p:nvGraphicFramePr>
        <p:xfrm>
          <a:off x="6653213" y="3875088"/>
          <a:ext cx="4381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0" name="Equation" r:id="rId9" imgW="241200" imgH="393480" progId="Equation.DSMT4">
                  <p:embed/>
                </p:oleObj>
              </mc:Choice>
              <mc:Fallback>
                <p:oleObj name="Equation" r:id="rId9" imgW="24120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53213" y="3875088"/>
                        <a:ext cx="438150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597983"/>
              </p:ext>
            </p:extLst>
          </p:nvPr>
        </p:nvGraphicFramePr>
        <p:xfrm>
          <a:off x="8505825" y="4038600"/>
          <a:ext cx="41433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1" name="Equation" r:id="rId11" imgW="228600" imgH="177480" progId="Equation.DSMT4">
                  <p:embed/>
                </p:oleObj>
              </mc:Choice>
              <mc:Fallback>
                <p:oleObj name="Equation" r:id="rId11" imgW="22860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505825" y="4038600"/>
                        <a:ext cx="414338" cy="325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887597"/>
              </p:ext>
            </p:extLst>
          </p:nvPr>
        </p:nvGraphicFramePr>
        <p:xfrm>
          <a:off x="10015072" y="3888864"/>
          <a:ext cx="4381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2" name="Equation" r:id="rId13" imgW="241200" imgH="393480" progId="Equation.DSMT4">
                  <p:embed/>
                </p:oleObj>
              </mc:Choice>
              <mc:Fallback>
                <p:oleObj name="Equation" r:id="rId13" imgW="24120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015072" y="3888864"/>
                        <a:ext cx="438150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192504"/>
              </p:ext>
            </p:extLst>
          </p:nvPr>
        </p:nvGraphicFramePr>
        <p:xfrm>
          <a:off x="11536363" y="4035425"/>
          <a:ext cx="39052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3" name="Equation" r:id="rId15" imgW="215640" imgH="177480" progId="Equation.DSMT4">
                  <p:embed/>
                </p:oleObj>
              </mc:Choice>
              <mc:Fallback>
                <p:oleObj name="Equation" r:id="rId15" imgW="2156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536363" y="4035425"/>
                        <a:ext cx="390525" cy="325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3534811" y="0"/>
            <a:ext cx="0" cy="71000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72288" y="0"/>
            <a:ext cx="0" cy="71000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212576" y="0"/>
            <a:ext cx="0" cy="71000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4798" y="250451"/>
            <a:ext cx="0" cy="71000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3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FD1BB58-5AD7-4C68-9AB4-AB6AF9BA783F}"/>
              </a:ext>
            </a:extLst>
          </p:cNvPr>
          <p:cNvCxnSpPr/>
          <p:nvPr/>
        </p:nvCxnSpPr>
        <p:spPr>
          <a:xfrm>
            <a:off x="1905000" y="4343400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49C72A0-D58C-423B-9E52-D59C8D559042}"/>
              </a:ext>
            </a:extLst>
          </p:cNvPr>
          <p:cNvCxnSpPr>
            <a:cxnSpLocks/>
          </p:cNvCxnSpPr>
          <p:nvPr/>
        </p:nvCxnSpPr>
        <p:spPr>
          <a:xfrm>
            <a:off x="4647406" y="4334669"/>
            <a:ext cx="340" cy="18470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969875-0480-435A-BF45-60FF2FF1E959}"/>
              </a:ext>
            </a:extLst>
          </p:cNvPr>
          <p:cNvCxnSpPr/>
          <p:nvPr/>
        </p:nvCxnSpPr>
        <p:spPr>
          <a:xfrm rot="10800000">
            <a:off x="4647406" y="6180137"/>
            <a:ext cx="2665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58ECB0-53AE-4849-BCEC-F83690AFA693}"/>
              </a:ext>
            </a:extLst>
          </p:cNvPr>
          <p:cNvCxnSpPr>
            <a:cxnSpLocks/>
          </p:cNvCxnSpPr>
          <p:nvPr/>
        </p:nvCxnSpPr>
        <p:spPr>
          <a:xfrm>
            <a:off x="7315200" y="4333875"/>
            <a:ext cx="0" cy="18462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197D80-B57F-471E-8C06-86970E867921}"/>
              </a:ext>
            </a:extLst>
          </p:cNvPr>
          <p:cNvCxnSpPr/>
          <p:nvPr/>
        </p:nvCxnSpPr>
        <p:spPr>
          <a:xfrm>
            <a:off x="7318830" y="4334328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30BA8D9-A43F-4D73-B8B5-C1C723B182D5}"/>
              </a:ext>
            </a:extLst>
          </p:cNvPr>
          <p:cNvCxnSpPr/>
          <p:nvPr/>
        </p:nvCxnSpPr>
        <p:spPr>
          <a:xfrm flipV="1">
            <a:off x="1977117" y="4327074"/>
            <a:ext cx="8306594" cy="794"/>
          </a:xfrm>
          <a:prstGeom prst="straightConnector1">
            <a:avLst/>
          </a:prstGeom>
          <a:ln w="762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AC0E1B-A461-4232-8EED-8D58D97BF900}"/>
              </a:ext>
            </a:extLst>
          </p:cNvPr>
          <p:cNvCxnSpPr>
            <a:cxnSpLocks/>
          </p:cNvCxnSpPr>
          <p:nvPr/>
        </p:nvCxnSpPr>
        <p:spPr>
          <a:xfrm flipV="1">
            <a:off x="5998054" y="2615063"/>
            <a:ext cx="13671" cy="356507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D625F12-FEEA-481C-8AB4-CF55067094B6}"/>
              </a:ext>
            </a:extLst>
          </p:cNvPr>
          <p:cNvSpPr txBox="1"/>
          <p:nvPr/>
        </p:nvSpPr>
        <p:spPr>
          <a:xfrm>
            <a:off x="6180277" y="261506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V(x)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640725-5AAA-49A9-8684-FC7C761751E4}"/>
              </a:ext>
            </a:extLst>
          </p:cNvPr>
          <p:cNvSpPr txBox="1"/>
          <p:nvPr/>
        </p:nvSpPr>
        <p:spPr>
          <a:xfrm>
            <a:off x="10202740" y="4142408"/>
            <a:ext cx="73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(X)</a:t>
            </a:r>
          </a:p>
        </p:txBody>
      </p:sp>
      <p:graphicFrame>
        <p:nvGraphicFramePr>
          <p:cNvPr id="22" name="Object 2">
            <a:extLst>
              <a:ext uri="{FF2B5EF4-FFF2-40B4-BE49-F238E27FC236}">
                <a16:creationId xmlns:a16="http://schemas.microsoft.com/office/drawing/2014/main" id="{13471BCC-140C-4AFF-80BF-A3EC7D957F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63849"/>
              </p:ext>
            </p:extLst>
          </p:nvPr>
        </p:nvGraphicFramePr>
        <p:xfrm>
          <a:off x="4103572" y="752755"/>
          <a:ext cx="472440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6" name="Equation" r:id="rId3" imgW="1688760" imgH="457200" progId="Equation.DSMT4">
                  <p:embed/>
                </p:oleObj>
              </mc:Choice>
              <mc:Fallback>
                <p:oleObj name="Equation" r:id="rId3" imgW="1688760" imgH="457200" progId="Equation.DSMT4">
                  <p:embed/>
                  <p:pic>
                    <p:nvPicPr>
                      <p:cNvPr id="1638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572" y="752755"/>
                        <a:ext cx="4724400" cy="1233487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1C29E3C6-021C-4586-8BA7-23C5744CC5B2}"/>
              </a:ext>
            </a:extLst>
          </p:cNvPr>
          <p:cNvSpPr txBox="1"/>
          <p:nvPr/>
        </p:nvSpPr>
        <p:spPr>
          <a:xfrm>
            <a:off x="4253561" y="3957571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X=-a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4B33B9-8B62-45F9-BD90-764AE5E607F8}"/>
              </a:ext>
            </a:extLst>
          </p:cNvPr>
          <p:cNvSpPr txBox="1"/>
          <p:nvPr/>
        </p:nvSpPr>
        <p:spPr>
          <a:xfrm>
            <a:off x="7012094" y="393970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X=a</a:t>
            </a:r>
          </a:p>
        </p:txBody>
      </p:sp>
    </p:spTree>
    <p:extLst>
      <p:ext uri="{BB962C8B-B14F-4D97-AF65-F5344CB8AC3E}">
        <p14:creationId xmlns:p14="http://schemas.microsoft.com/office/powerpoint/2010/main" val="9176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796834" y="1"/>
            <a:ext cx="0" cy="6857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96834" y="3847011"/>
            <a:ext cx="11220995" cy="718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822960" y="-13063"/>
            <a:ext cx="9039496" cy="3918857"/>
          </a:xfrm>
          <a:custGeom>
            <a:avLst/>
            <a:gdLst>
              <a:gd name="connsiteX0" fmla="*/ 0 w 3226526"/>
              <a:gd name="connsiteY0" fmla="*/ 3918857 h 3918857"/>
              <a:gd name="connsiteX1" fmla="*/ 470263 w 3226526"/>
              <a:gd name="connsiteY1" fmla="*/ 3840480 h 3918857"/>
              <a:gd name="connsiteX2" fmla="*/ 470263 w 3226526"/>
              <a:gd name="connsiteY2" fmla="*/ 3840480 h 3918857"/>
              <a:gd name="connsiteX3" fmla="*/ 757646 w 3226526"/>
              <a:gd name="connsiteY3" fmla="*/ 3775166 h 3918857"/>
              <a:gd name="connsiteX4" fmla="*/ 1149531 w 3226526"/>
              <a:gd name="connsiteY4" fmla="*/ 3657600 h 3918857"/>
              <a:gd name="connsiteX5" fmla="*/ 1580606 w 3226526"/>
              <a:gd name="connsiteY5" fmla="*/ 3422469 h 3918857"/>
              <a:gd name="connsiteX6" fmla="*/ 2090057 w 3226526"/>
              <a:gd name="connsiteY6" fmla="*/ 2991394 h 3918857"/>
              <a:gd name="connsiteX7" fmla="*/ 2508069 w 3226526"/>
              <a:gd name="connsiteY7" fmla="*/ 2455817 h 3918857"/>
              <a:gd name="connsiteX8" fmla="*/ 2899954 w 3226526"/>
              <a:gd name="connsiteY8" fmla="*/ 1750423 h 3918857"/>
              <a:gd name="connsiteX9" fmla="*/ 3226526 w 3226526"/>
              <a:gd name="connsiteY9" fmla="*/ 0 h 3918857"/>
              <a:gd name="connsiteX10" fmla="*/ 3226526 w 3226526"/>
              <a:gd name="connsiteY10" fmla="*/ 0 h 391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6526" h="3918857">
                <a:moveTo>
                  <a:pt x="0" y="3918857"/>
                </a:moveTo>
                <a:lnTo>
                  <a:pt x="470263" y="3840480"/>
                </a:lnTo>
                <a:lnTo>
                  <a:pt x="470263" y="3840480"/>
                </a:lnTo>
                <a:cubicBezTo>
                  <a:pt x="518160" y="3829594"/>
                  <a:pt x="644435" y="3805646"/>
                  <a:pt x="757646" y="3775166"/>
                </a:cubicBezTo>
                <a:cubicBezTo>
                  <a:pt x="870857" y="3744686"/>
                  <a:pt x="1012371" y="3716383"/>
                  <a:pt x="1149531" y="3657600"/>
                </a:cubicBezTo>
                <a:cubicBezTo>
                  <a:pt x="1286691" y="3598817"/>
                  <a:pt x="1423852" y="3533503"/>
                  <a:pt x="1580606" y="3422469"/>
                </a:cubicBezTo>
                <a:cubicBezTo>
                  <a:pt x="1737360" y="3311435"/>
                  <a:pt x="1935480" y="3152503"/>
                  <a:pt x="2090057" y="2991394"/>
                </a:cubicBezTo>
                <a:cubicBezTo>
                  <a:pt x="2244634" y="2830285"/>
                  <a:pt x="2373086" y="2662645"/>
                  <a:pt x="2508069" y="2455817"/>
                </a:cubicBezTo>
                <a:cubicBezTo>
                  <a:pt x="2643052" y="2248989"/>
                  <a:pt x="2780211" y="2159726"/>
                  <a:pt x="2899954" y="1750423"/>
                </a:cubicBezTo>
                <a:cubicBezTo>
                  <a:pt x="3019697" y="1341120"/>
                  <a:pt x="3226526" y="0"/>
                  <a:pt x="3226526" y="0"/>
                </a:cubicBezTo>
                <a:lnTo>
                  <a:pt x="3226526" y="0"/>
                </a:lnTo>
              </a:path>
            </a:pathLst>
          </a:cu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672117" y="39188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11064240" y="38292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IN" dirty="0"/>
          </a:p>
        </p:txBody>
      </p:sp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0B5988F2-B496-43D5-84B4-9DAF300535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598734"/>
              </p:ext>
            </p:extLst>
          </p:nvPr>
        </p:nvGraphicFramePr>
        <p:xfrm>
          <a:off x="5482182" y="56334"/>
          <a:ext cx="382746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8" name="Equation" r:id="rId3" imgW="1460160" imgH="203040" progId="Equation.DSMT4">
                  <p:embed/>
                </p:oleObj>
              </mc:Choice>
              <mc:Fallback>
                <p:oleObj name="Equation" r:id="rId3" imgW="1460160" imgH="20304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0B5988F2-B496-43D5-84B4-9DAF300535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2182" y="56334"/>
                        <a:ext cx="3827462" cy="5143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flipV="1">
            <a:off x="11273592" y="-578339"/>
            <a:ext cx="0" cy="440575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A791B67D-3641-4CEC-BECE-4DC4F5AC58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94621"/>
              </p:ext>
            </p:extLst>
          </p:nvPr>
        </p:nvGraphicFramePr>
        <p:xfrm>
          <a:off x="4380344" y="4673780"/>
          <a:ext cx="310038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9" name="Equation" r:id="rId5" imgW="1333440" imgH="507960" progId="Equation.DSMT4">
                  <p:embed/>
                </p:oleObj>
              </mc:Choice>
              <mc:Fallback>
                <p:oleObj name="Equation" r:id="rId5" imgW="1333440" imgH="5079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791B67D-3641-4CEC-BECE-4DC4F5AC58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0344" y="4673780"/>
                        <a:ext cx="3100387" cy="1181100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reeform 30"/>
          <p:cNvSpPr/>
          <p:nvPr/>
        </p:nvSpPr>
        <p:spPr>
          <a:xfrm>
            <a:off x="862149" y="13063"/>
            <a:ext cx="548640" cy="3905794"/>
          </a:xfrm>
          <a:custGeom>
            <a:avLst/>
            <a:gdLst>
              <a:gd name="connsiteX0" fmla="*/ 0 w 548640"/>
              <a:gd name="connsiteY0" fmla="*/ 0 h 3905794"/>
              <a:gd name="connsiteX1" fmla="*/ 26125 w 548640"/>
              <a:gd name="connsiteY1" fmla="*/ 1933303 h 3905794"/>
              <a:gd name="connsiteX2" fmla="*/ 26125 w 548640"/>
              <a:gd name="connsiteY2" fmla="*/ 1933303 h 3905794"/>
              <a:gd name="connsiteX3" fmla="*/ 143691 w 548640"/>
              <a:gd name="connsiteY3" fmla="*/ 3226526 h 3905794"/>
              <a:gd name="connsiteX4" fmla="*/ 548640 w 548640"/>
              <a:gd name="connsiteY4" fmla="*/ 3905794 h 3905794"/>
              <a:gd name="connsiteX5" fmla="*/ 548640 w 548640"/>
              <a:gd name="connsiteY5" fmla="*/ 3905794 h 3905794"/>
              <a:gd name="connsiteX6" fmla="*/ 548640 w 548640"/>
              <a:gd name="connsiteY6" fmla="*/ 3905794 h 390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640" h="3905794">
                <a:moveTo>
                  <a:pt x="0" y="0"/>
                </a:moveTo>
                <a:lnTo>
                  <a:pt x="26125" y="1933303"/>
                </a:lnTo>
                <a:lnTo>
                  <a:pt x="26125" y="1933303"/>
                </a:lnTo>
                <a:cubicBezTo>
                  <a:pt x="45719" y="2148840"/>
                  <a:pt x="56605" y="2897778"/>
                  <a:pt x="143691" y="3226526"/>
                </a:cubicBezTo>
                <a:cubicBezTo>
                  <a:pt x="230777" y="3555274"/>
                  <a:pt x="548640" y="3905794"/>
                  <a:pt x="548640" y="3905794"/>
                </a:cubicBezTo>
                <a:lnTo>
                  <a:pt x="548640" y="3905794"/>
                </a:lnTo>
                <a:lnTo>
                  <a:pt x="548640" y="3905794"/>
                </a:lnTo>
              </a:path>
            </a:pathLst>
          </a:cu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1410789" y="2207623"/>
            <a:ext cx="1449977" cy="1619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76658" y="1839516"/>
            <a:ext cx="1898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intersection 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945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31" grpId="0" animBg="1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B5988F2-B496-43D5-84B4-9DAF300535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526" y="187018"/>
          <a:ext cx="1038225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3" name="Equation" r:id="rId3" imgW="3962160" imgH="507960" progId="Equation.DSMT4">
                  <p:embed/>
                </p:oleObj>
              </mc:Choice>
              <mc:Fallback>
                <p:oleObj name="Equation" r:id="rId3" imgW="3962160" imgH="50796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0B5988F2-B496-43D5-84B4-9DAF300535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526" y="187018"/>
                        <a:ext cx="10382250" cy="1284288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FD8BCE79-A302-48F7-9E64-CF162E05634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775"/>
          <a:stretch/>
        </p:blipFill>
        <p:spPr>
          <a:xfrm>
            <a:off x="421322" y="1536149"/>
            <a:ext cx="5403745" cy="3534007"/>
          </a:xfrm>
          <a:prstGeom prst="rect">
            <a:avLst/>
          </a:prstGeom>
        </p:spPr>
      </p:pic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3089CD00-E665-4053-855E-0CA4865165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107819"/>
              </p:ext>
            </p:extLst>
          </p:nvPr>
        </p:nvGraphicFramePr>
        <p:xfrm>
          <a:off x="2347384" y="1536149"/>
          <a:ext cx="9969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4" name="Equation" r:id="rId6" imgW="380880" imgH="228600" progId="Equation.DSMT4">
                  <p:embed/>
                </p:oleObj>
              </mc:Choice>
              <mc:Fallback>
                <p:oleObj name="Equation" r:id="rId6" imgW="380880" imgH="22860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3089CD00-E665-4053-855E-0CA4865165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384" y="1536149"/>
                        <a:ext cx="996950" cy="5778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0A497AC-9527-41C9-9192-6E369246820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3696"/>
          <a:stretch/>
        </p:blipFill>
        <p:spPr>
          <a:xfrm>
            <a:off x="6096000" y="1536149"/>
            <a:ext cx="5464980" cy="3534007"/>
          </a:xfrm>
          <a:prstGeom prst="rect">
            <a:avLst/>
          </a:prstGeom>
        </p:spPr>
      </p:pic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3DAF2260-E249-4AC7-B1FF-92DC6F2CA4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282317"/>
              </p:ext>
            </p:extLst>
          </p:nvPr>
        </p:nvGraphicFramePr>
        <p:xfrm>
          <a:off x="7585075" y="1647406"/>
          <a:ext cx="12287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5" name="Equation" r:id="rId9" imgW="469800" imgH="228600" progId="Equation.DSMT4">
                  <p:embed/>
                </p:oleObj>
              </mc:Choice>
              <mc:Fallback>
                <p:oleObj name="Equation" r:id="rId9" imgW="469800" imgH="22860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3089CD00-E665-4053-855E-0CA4865165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5075" y="1647406"/>
                        <a:ext cx="1228725" cy="5778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7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F552DA-798C-4B78-8B97-9A24629F73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33"/>
          <a:stretch/>
        </p:blipFill>
        <p:spPr>
          <a:xfrm>
            <a:off x="532167" y="1159045"/>
            <a:ext cx="6012995" cy="3864185"/>
          </a:xfrm>
          <a:prstGeom prst="rect">
            <a:avLst/>
          </a:prstGeom>
        </p:spPr>
      </p:pic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89AFA11A-7E7B-43BE-96A4-56D59F526E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323705"/>
              </p:ext>
            </p:extLst>
          </p:nvPr>
        </p:nvGraphicFramePr>
        <p:xfrm>
          <a:off x="2497706" y="368894"/>
          <a:ext cx="16271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22" name="Equation" r:id="rId4" imgW="622080" imgH="228600" progId="Equation.DSMT4">
                  <p:embed/>
                </p:oleObj>
              </mc:Choice>
              <mc:Fallback>
                <p:oleObj name="Equation" r:id="rId4" imgW="622080" imgH="228600" progId="Equation.DSMT4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3DAF2260-E249-4AC7-B1FF-92DC6F2CA4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706" y="368894"/>
                        <a:ext cx="1627187" cy="5778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98695F7-0EE7-4A69-9818-814441EB991A}"/>
              </a:ext>
            </a:extLst>
          </p:cNvPr>
          <p:cNvSpPr txBox="1"/>
          <p:nvPr/>
        </p:nvSpPr>
        <p:spPr>
          <a:xfrm>
            <a:off x="7425890" y="2553291"/>
            <a:ext cx="43045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 smtClean="0">
                <a:latin typeface="Perpetua" panose="02020502060401020303" pitchFamily="18" charset="0"/>
              </a:rPr>
              <a:t>Larger z</a:t>
            </a:r>
            <a:r>
              <a:rPr lang="en-IN" sz="4800" b="1" baseline="-25000" dirty="0" smtClean="0">
                <a:latin typeface="Perpetua" panose="02020502060401020303" pitchFamily="18" charset="0"/>
              </a:rPr>
              <a:t>0</a:t>
            </a:r>
            <a:r>
              <a:rPr lang="en-IN" sz="4800" b="1" dirty="0" smtClean="0">
                <a:latin typeface="Perpetua" panose="02020502060401020303" pitchFamily="18" charset="0"/>
              </a:rPr>
              <a:t> means: wide</a:t>
            </a:r>
            <a:r>
              <a:rPr lang="en-IN" sz="4800" b="1" dirty="0">
                <a:latin typeface="Perpetua" panose="02020502060401020303" pitchFamily="18" charset="0"/>
              </a:rPr>
              <a:t>, deep well</a:t>
            </a:r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D0EBF4A1-3E7D-436F-AF35-FF08CA1508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044586"/>
              </p:ext>
            </p:extLst>
          </p:nvPr>
        </p:nvGraphicFramePr>
        <p:xfrm>
          <a:off x="8070616" y="368894"/>
          <a:ext cx="21177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23" name="Equation" r:id="rId6" imgW="939600" imgH="393480" progId="Equation.DSMT4">
                  <p:embed/>
                </p:oleObj>
              </mc:Choice>
              <mc:Fallback>
                <p:oleObj name="Equation" r:id="rId6" imgW="939600" imgH="39348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D0EBF4A1-3E7D-436F-AF35-FF08CA1508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0616" y="368894"/>
                        <a:ext cx="2117725" cy="8572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82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2756263"/>
            <a:ext cx="3213463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334103" y="2664822"/>
            <a:ext cx="38578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13463" y="2756263"/>
            <a:ext cx="0" cy="3984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34103" y="2664822"/>
            <a:ext cx="0" cy="4075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13463" y="6740434"/>
            <a:ext cx="512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72492" y="1031966"/>
            <a:ext cx="8976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Wider, deeper well could accommodate more bound states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0625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F552DA-798C-4B78-8B97-9A24629F73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33"/>
          <a:stretch/>
        </p:blipFill>
        <p:spPr>
          <a:xfrm>
            <a:off x="532167" y="1159045"/>
            <a:ext cx="6012995" cy="3864185"/>
          </a:xfrm>
          <a:prstGeom prst="rect">
            <a:avLst/>
          </a:prstGeom>
        </p:spPr>
      </p:pic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89AFA11A-7E7B-43BE-96A4-56D59F526E1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497706" y="368894"/>
          <a:ext cx="16271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Equation" r:id="rId4" imgW="622080" imgH="228600" progId="Equation.DSMT4">
                  <p:embed/>
                </p:oleObj>
              </mc:Choice>
              <mc:Fallback>
                <p:oleObj name="Equation" r:id="rId4" imgW="622080" imgH="22860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89AFA11A-7E7B-43BE-96A4-56D59F526E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706" y="368894"/>
                        <a:ext cx="1627187" cy="5778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98695F7-0EE7-4A69-9818-814441EB991A}"/>
              </a:ext>
            </a:extLst>
          </p:cNvPr>
          <p:cNvSpPr txBox="1"/>
          <p:nvPr/>
        </p:nvSpPr>
        <p:spPr>
          <a:xfrm>
            <a:off x="7425890" y="2553291"/>
            <a:ext cx="43045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 smtClean="0">
                <a:latin typeface="Perpetua" panose="02020502060401020303" pitchFamily="18" charset="0"/>
              </a:rPr>
              <a:t>Larger z</a:t>
            </a:r>
            <a:r>
              <a:rPr lang="en-IN" sz="4800" b="1" baseline="-25000" dirty="0" smtClean="0">
                <a:latin typeface="Perpetua" panose="02020502060401020303" pitchFamily="18" charset="0"/>
              </a:rPr>
              <a:t>0</a:t>
            </a:r>
            <a:r>
              <a:rPr lang="en-IN" sz="4800" b="1" dirty="0" smtClean="0">
                <a:latin typeface="Perpetua" panose="02020502060401020303" pitchFamily="18" charset="0"/>
              </a:rPr>
              <a:t> means: wide</a:t>
            </a:r>
            <a:r>
              <a:rPr lang="en-IN" sz="4800" b="1" dirty="0">
                <a:latin typeface="Perpetua" panose="02020502060401020303" pitchFamily="18" charset="0"/>
              </a:rPr>
              <a:t>, deep well</a:t>
            </a:r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D0EBF4A1-3E7D-436F-AF35-FF08CA15085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070616" y="368894"/>
          <a:ext cx="21177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Equation" r:id="rId6" imgW="939600" imgH="393480" progId="Equation.DSMT4">
                  <p:embed/>
                </p:oleObj>
              </mc:Choice>
              <mc:Fallback>
                <p:oleObj name="Equation" r:id="rId6" imgW="939600" imgH="393480" progId="Equation.DSMT4">
                  <p:embed/>
                  <p:pic>
                    <p:nvPicPr>
                      <p:cNvPr id="12" name="Object 2">
                        <a:extLst>
                          <a:ext uri="{FF2B5EF4-FFF2-40B4-BE49-F238E27FC236}">
                            <a16:creationId xmlns:a16="http://schemas.microsoft.com/office/drawing/2014/main" id="{D0EBF4A1-3E7D-436F-AF35-FF08CA1508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0616" y="368894"/>
                        <a:ext cx="2117725" cy="8572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553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3853543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111188" y="0"/>
            <a:ext cx="40341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00686" y="38535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IN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384466" y="3853543"/>
          <a:ext cx="300691" cy="71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8" name="Equation" r:id="rId3" imgW="164880" imgH="393480" progId="Equation.DSMT4">
                  <p:embed/>
                </p:oleObj>
              </mc:Choice>
              <mc:Fallback>
                <p:oleObj name="Equation" r:id="rId3" imgW="16488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4466" y="3853543"/>
                        <a:ext cx="300691" cy="717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25475" y="3800475"/>
          <a:ext cx="5080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9" name="Equation" r:id="rId5" imgW="279360" imgH="393480" progId="Equation.DSMT4">
                  <p:embed/>
                </p:oleObj>
              </mc:Choice>
              <mc:Fallback>
                <p:oleObj name="Equation" r:id="rId5" imgW="27936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5475" y="3800475"/>
                        <a:ext cx="508000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259388" y="4083050"/>
          <a:ext cx="254000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0" name="Equation" r:id="rId7" imgW="139680" imgH="139680" progId="Equation.DSMT4">
                  <p:embed/>
                </p:oleObj>
              </mc:Choice>
              <mc:Fallback>
                <p:oleObj name="Equation" r:id="rId7" imgW="139680" imgH="1396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59388" y="4083050"/>
                        <a:ext cx="254000" cy="25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653213" y="3875088"/>
          <a:ext cx="4381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1" name="Equation" r:id="rId9" imgW="241200" imgH="393480" progId="Equation.DSMT4">
                  <p:embed/>
                </p:oleObj>
              </mc:Choice>
              <mc:Fallback>
                <p:oleObj name="Equation" r:id="rId9" imgW="24120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53213" y="3875088"/>
                        <a:ext cx="438150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8505825" y="4038600"/>
          <a:ext cx="41433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2" name="Equation" r:id="rId11" imgW="228600" imgH="177480" progId="Equation.DSMT4">
                  <p:embed/>
                </p:oleObj>
              </mc:Choice>
              <mc:Fallback>
                <p:oleObj name="Equation" r:id="rId11" imgW="22860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505825" y="4038600"/>
                        <a:ext cx="414338" cy="325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0015072" y="3888864"/>
          <a:ext cx="4381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3" name="Equation" r:id="rId13" imgW="241200" imgH="393480" progId="Equation.DSMT4">
                  <p:embed/>
                </p:oleObj>
              </mc:Choice>
              <mc:Fallback>
                <p:oleObj name="Equation" r:id="rId13" imgW="241200" imgH="393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015072" y="3888864"/>
                        <a:ext cx="438150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1536363" y="4035425"/>
          <a:ext cx="39052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4" name="Equation" r:id="rId15" imgW="215640" imgH="177480" progId="Equation.DSMT4">
                  <p:embed/>
                </p:oleObj>
              </mc:Choice>
              <mc:Fallback>
                <p:oleObj name="Equation" r:id="rId15" imgW="21564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536363" y="4035425"/>
                        <a:ext cx="390525" cy="325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3534811" y="0"/>
            <a:ext cx="0" cy="71000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72288" y="0"/>
            <a:ext cx="0" cy="71000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212576" y="0"/>
            <a:ext cx="0" cy="71000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4798" y="250451"/>
            <a:ext cx="0" cy="71000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59C10217-6EC9-4456-B29E-D1078C12D5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426120"/>
              </p:ext>
            </p:extLst>
          </p:nvPr>
        </p:nvGraphicFramePr>
        <p:xfrm>
          <a:off x="3224003" y="218890"/>
          <a:ext cx="320516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16" name="Equation" r:id="rId3" imgW="1422360" imgH="431640" progId="Equation.DSMT4">
                  <p:embed/>
                </p:oleObj>
              </mc:Choice>
              <mc:Fallback>
                <p:oleObj name="Equation" r:id="rId3" imgW="1422360" imgH="43164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59C10217-6EC9-4456-B29E-D1078C12D5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003" y="218890"/>
                        <a:ext cx="3205162" cy="9398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8D9AC852-AFB5-4C20-8E89-9FD1F6F9B3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270826"/>
              </p:ext>
            </p:extLst>
          </p:nvPr>
        </p:nvGraphicFramePr>
        <p:xfrm>
          <a:off x="2536825" y="2511425"/>
          <a:ext cx="549433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17" name="Equation" r:id="rId5" imgW="2438280" imgH="533160" progId="Equation.DSMT4">
                  <p:embed/>
                </p:oleObj>
              </mc:Choice>
              <mc:Fallback>
                <p:oleObj name="Equation" r:id="rId5" imgW="2438280" imgH="533160" progId="Equation.DSMT4">
                  <p:embed/>
                  <p:pic>
                    <p:nvPicPr>
                      <p:cNvPr id="10" name="Object 2">
                        <a:extLst>
                          <a:ext uri="{FF2B5EF4-FFF2-40B4-BE49-F238E27FC236}">
                            <a16:creationId xmlns:a16="http://schemas.microsoft.com/office/drawing/2014/main" id="{8D9AC852-AFB5-4C20-8E89-9FD1F6F9B3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2511425"/>
                        <a:ext cx="5494338" cy="11620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3F0437A3-492E-4052-8C4D-D2E4C790E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712861"/>
              </p:ext>
            </p:extLst>
          </p:nvPr>
        </p:nvGraphicFramePr>
        <p:xfrm>
          <a:off x="244056" y="3722687"/>
          <a:ext cx="432276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18" name="Equation" r:id="rId7" imgW="1917360" imgH="444240" progId="Equation.DSMT4">
                  <p:embed/>
                </p:oleObj>
              </mc:Choice>
              <mc:Fallback>
                <p:oleObj name="Equation" r:id="rId7" imgW="1917360" imgH="444240" progId="Equation.DSMT4">
                  <p:embed/>
                  <p:pic>
                    <p:nvPicPr>
                      <p:cNvPr id="14" name="Object 2">
                        <a:extLst>
                          <a:ext uri="{FF2B5EF4-FFF2-40B4-BE49-F238E27FC236}">
                            <a16:creationId xmlns:a16="http://schemas.microsoft.com/office/drawing/2014/main" id="{3F0437A3-492E-4052-8C4D-D2E4C790EB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056" y="3722687"/>
                        <a:ext cx="4322763" cy="968375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170F0427-8EC0-4C9E-A0CF-E001D63A7B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168152"/>
              </p:ext>
            </p:extLst>
          </p:nvPr>
        </p:nvGraphicFramePr>
        <p:xfrm>
          <a:off x="3662363" y="5199063"/>
          <a:ext cx="383698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19" name="Equation" r:id="rId9" imgW="1701720" imgH="444240" progId="Equation.DSMT4">
                  <p:embed/>
                </p:oleObj>
              </mc:Choice>
              <mc:Fallback>
                <p:oleObj name="Equation" r:id="rId9" imgW="1701720" imgH="444240" progId="Equation.DSMT4">
                  <p:embed/>
                  <p:pic>
                    <p:nvPicPr>
                      <p:cNvPr id="17" name="Object 2">
                        <a:extLst>
                          <a:ext uri="{FF2B5EF4-FFF2-40B4-BE49-F238E27FC236}">
                            <a16:creationId xmlns:a16="http://schemas.microsoft.com/office/drawing/2014/main" id="{170F0427-8EC0-4C9E-A0CF-E001D63A7B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5199063"/>
                        <a:ext cx="3836987" cy="968375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A2C68E5-3EC5-4E3D-89BA-D540BB24B5B0}"/>
              </a:ext>
            </a:extLst>
          </p:cNvPr>
          <p:cNvCxnSpPr>
            <a:cxnSpLocks/>
          </p:cNvCxnSpPr>
          <p:nvPr/>
        </p:nvCxnSpPr>
        <p:spPr>
          <a:xfrm flipV="1">
            <a:off x="8115277" y="5673212"/>
            <a:ext cx="1717618" cy="191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96C7C9A-02E3-4286-B7E2-E12FAA98DC36}"/>
              </a:ext>
            </a:extLst>
          </p:cNvPr>
          <p:cNvSpPr txBox="1"/>
          <p:nvPr/>
        </p:nvSpPr>
        <p:spPr>
          <a:xfrm>
            <a:off x="9827393" y="5198588"/>
            <a:ext cx="1654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Perpetua" panose="02020502060401020303" pitchFamily="18" charset="0"/>
              </a:rPr>
              <a:t>Corresponds to the KE of particle in a box!</a:t>
            </a:r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D0EBF4A1-3E7D-436F-AF35-FF08CA1508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873430"/>
              </p:ext>
            </p:extLst>
          </p:nvPr>
        </p:nvGraphicFramePr>
        <p:xfrm>
          <a:off x="1815061" y="1590378"/>
          <a:ext cx="1847302" cy="489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0" name="Equation" r:id="rId11" imgW="507960" imgH="139680" progId="Equation.DSMT4">
                  <p:embed/>
                </p:oleObj>
              </mc:Choice>
              <mc:Fallback>
                <p:oleObj name="Equation" r:id="rId11" imgW="507960" imgH="13968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D0EBF4A1-3E7D-436F-AF35-FF08CA1508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061" y="1590378"/>
                        <a:ext cx="1847302" cy="489368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>
            <a:extLst>
              <a:ext uri="{FF2B5EF4-FFF2-40B4-BE49-F238E27FC236}">
                <a16:creationId xmlns:a16="http://schemas.microsoft.com/office/drawing/2014/main" id="{9DB46B9C-B98D-41FB-8FEE-E78E755B03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928342"/>
              </p:ext>
            </p:extLst>
          </p:nvPr>
        </p:nvGraphicFramePr>
        <p:xfrm>
          <a:off x="5552049" y="1298503"/>
          <a:ext cx="254793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1" name="Equation" r:id="rId13" imgW="1130040" imgH="469800" progId="Equation.DSMT4">
                  <p:embed/>
                </p:oleObj>
              </mc:Choice>
              <mc:Fallback>
                <p:oleObj name="Equation" r:id="rId13" imgW="1130040" imgH="469800" progId="Equation.DSMT4">
                  <p:embed/>
                  <p:pic>
                    <p:nvPicPr>
                      <p:cNvPr id="10" name="Object 2">
                        <a:extLst>
                          <a:ext uri="{FF2B5EF4-FFF2-40B4-BE49-F238E27FC236}">
                            <a16:creationId xmlns:a16="http://schemas.microsoft.com/office/drawing/2014/main" id="{9DB46B9C-B98D-41FB-8FEE-E78E755B03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2049" y="1298503"/>
                        <a:ext cx="2547938" cy="10223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774403" y="488491"/>
            <a:ext cx="375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Will be only true for large values of z</a:t>
            </a:r>
            <a:r>
              <a:rPr lang="en-US" b="1" baseline="-25000" dirty="0" smtClean="0"/>
              <a:t>0</a:t>
            </a:r>
            <a:endParaRPr lang="en-IN" b="1" baseline="-25000" dirty="0"/>
          </a:p>
        </p:txBody>
      </p:sp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3F0437A3-492E-4052-8C4D-D2E4C790E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354536"/>
              </p:ext>
            </p:extLst>
          </p:nvPr>
        </p:nvGraphicFramePr>
        <p:xfrm>
          <a:off x="6004916" y="3864047"/>
          <a:ext cx="52959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2" name="Equation" r:id="rId15" imgW="2349360" imgH="444240" progId="Equation.DSMT4">
                  <p:embed/>
                </p:oleObj>
              </mc:Choice>
              <mc:Fallback>
                <p:oleObj name="Equation" r:id="rId15" imgW="2349360" imgH="444240" progId="Equation.DSMT4">
                  <p:embed/>
                  <p:pic>
                    <p:nvPicPr>
                      <p:cNvPr id="14" name="Object 2">
                        <a:extLst>
                          <a:ext uri="{FF2B5EF4-FFF2-40B4-BE49-F238E27FC236}">
                            <a16:creationId xmlns:a16="http://schemas.microsoft.com/office/drawing/2014/main" id="{3F0437A3-492E-4052-8C4D-D2E4C790EB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4916" y="3864047"/>
                        <a:ext cx="5295900" cy="968375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433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545F3D33-9CBD-4B47-A732-730C1DAA07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030006"/>
              </p:ext>
            </p:extLst>
          </p:nvPr>
        </p:nvGraphicFramePr>
        <p:xfrm>
          <a:off x="2757713" y="2835094"/>
          <a:ext cx="6826995" cy="1684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5" name="Equation" r:id="rId3" imgW="1739880" imgH="444240" progId="Equation.DSMT4">
                  <p:embed/>
                </p:oleObj>
              </mc:Choice>
              <mc:Fallback>
                <p:oleObj name="Equation" r:id="rId3" imgW="1739880" imgH="444240" progId="Equation.DSMT4">
                  <p:embed/>
                  <p:pic>
                    <p:nvPicPr>
                      <p:cNvPr id="17" name="Object 2">
                        <a:extLst>
                          <a:ext uri="{FF2B5EF4-FFF2-40B4-BE49-F238E27FC236}">
                            <a16:creationId xmlns:a16="http://schemas.microsoft.com/office/drawing/2014/main" id="{170F0427-8EC0-4C9E-A0CF-E001D63A7B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713" y="2835094"/>
                        <a:ext cx="6826995" cy="1684655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867E474-11B1-45C4-84D0-28C648D08CF6}"/>
              </a:ext>
            </a:extLst>
          </p:cNvPr>
          <p:cNvSpPr txBox="1"/>
          <p:nvPr/>
        </p:nvSpPr>
        <p:spPr>
          <a:xfrm>
            <a:off x="962526" y="243765"/>
            <a:ext cx="9904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Perpetua" panose="02020502060401020303" pitchFamily="18" charset="0"/>
              </a:rPr>
              <a:t>Try the even function yourself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D3E3BC-9939-4954-A3E5-1A77464322F9}"/>
              </a:ext>
            </a:extLst>
          </p:cNvPr>
          <p:cNvSpPr txBox="1"/>
          <p:nvPr/>
        </p:nvSpPr>
        <p:spPr>
          <a:xfrm>
            <a:off x="864669" y="1200046"/>
            <a:ext cx="9904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Perpetua" panose="02020502060401020303" pitchFamily="18" charset="0"/>
              </a:rPr>
              <a:t>Hint:</a:t>
            </a:r>
          </a:p>
        </p:txBody>
      </p:sp>
    </p:spTree>
    <p:extLst>
      <p:ext uri="{BB962C8B-B14F-4D97-AF65-F5344CB8AC3E}">
        <p14:creationId xmlns:p14="http://schemas.microsoft.com/office/powerpoint/2010/main" val="399757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2756263"/>
            <a:ext cx="3213463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334103" y="2664822"/>
            <a:ext cx="38578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13463" y="2756263"/>
            <a:ext cx="0" cy="3984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34103" y="2664822"/>
            <a:ext cx="0" cy="4075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13463" y="6740434"/>
            <a:ext cx="512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72492" y="1031966"/>
            <a:ext cx="8976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Wider, deeper well could accommodate more bound states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7345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8909CE-4DFE-458F-955E-164AD7280B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775"/>
          <a:stretch/>
        </p:blipFill>
        <p:spPr>
          <a:xfrm>
            <a:off x="421322" y="1536149"/>
            <a:ext cx="5403745" cy="3534007"/>
          </a:xfrm>
          <a:prstGeom prst="rect">
            <a:avLst/>
          </a:prstGeom>
        </p:spPr>
      </p:pic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A64FB519-EF06-4C5C-B410-39A9B4CB42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566870"/>
              </p:ext>
            </p:extLst>
          </p:nvPr>
        </p:nvGraphicFramePr>
        <p:xfrm>
          <a:off x="2347384" y="1536149"/>
          <a:ext cx="9969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2" name="Equation" r:id="rId4" imgW="380880" imgH="228600" progId="Equation.DSMT4">
                  <p:embed/>
                </p:oleObj>
              </mc:Choice>
              <mc:Fallback>
                <p:oleObj name="Equation" r:id="rId4" imgW="380880" imgH="22860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3089CD00-E665-4053-855E-0CA4865165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384" y="1536149"/>
                        <a:ext cx="996950" cy="5778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FD1F2F7D-7B0B-4B7D-8F49-67608831221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696"/>
          <a:stretch/>
        </p:blipFill>
        <p:spPr>
          <a:xfrm>
            <a:off x="6096000" y="1536149"/>
            <a:ext cx="5464980" cy="3534007"/>
          </a:xfrm>
          <a:prstGeom prst="rect">
            <a:avLst/>
          </a:prstGeom>
        </p:spPr>
      </p:pic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EAE3DBE4-769E-4C46-9FEB-5A0443E658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724758"/>
              </p:ext>
            </p:extLst>
          </p:nvPr>
        </p:nvGraphicFramePr>
        <p:xfrm>
          <a:off x="7585075" y="1647406"/>
          <a:ext cx="12287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3" name="Equation" r:id="rId7" imgW="469800" imgH="228600" progId="Equation.DSMT4">
                  <p:embed/>
                </p:oleObj>
              </mc:Choice>
              <mc:Fallback>
                <p:oleObj name="Equation" r:id="rId7" imgW="469800" imgH="228600" progId="Equation.DSMT4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3DAF2260-E249-4AC7-B1FF-92DC6F2CA4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5075" y="1647406"/>
                        <a:ext cx="1228725" cy="57785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87D6BA4-E1D9-42B9-8B65-E6D38DB05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159" y="268871"/>
            <a:ext cx="8276122" cy="1325563"/>
          </a:xfrm>
        </p:spPr>
        <p:txBody>
          <a:bodyPr/>
          <a:lstStyle/>
          <a:p>
            <a:r>
              <a:rPr lang="en-IN" b="1" dirty="0">
                <a:latin typeface="Perpetua" panose="02020502060401020303" pitchFamily="18" charset="0"/>
              </a:rPr>
              <a:t>What about shallow, narrow well?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F2CC5C-BDA8-41AC-8DC2-9FDD7ED476E4}"/>
              </a:ext>
            </a:extLst>
          </p:cNvPr>
          <p:cNvSpPr txBox="1"/>
          <p:nvPr/>
        </p:nvSpPr>
        <p:spPr>
          <a:xfrm>
            <a:off x="1480686" y="4416743"/>
            <a:ext cx="9230627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Perpetua" panose="02020502060401020303" pitchFamily="18" charset="0"/>
              </a:rPr>
              <a:t>As z</a:t>
            </a:r>
            <a:r>
              <a:rPr lang="en-IN" sz="3200" baseline="-25000" dirty="0">
                <a:latin typeface="Perpetua" panose="02020502060401020303" pitchFamily="18" charset="0"/>
              </a:rPr>
              <a:t>0</a:t>
            </a:r>
            <a:r>
              <a:rPr lang="en-IN" sz="3200" dirty="0">
                <a:latin typeface="Perpetua" panose="02020502060401020303" pitchFamily="18" charset="0"/>
              </a:rPr>
              <a:t> decreases, there are fewer and fewer bound states, until finally only one remains!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AD278D-2B0E-4A1E-8A12-679E4BFFF2DC}"/>
              </a:ext>
            </a:extLst>
          </p:cNvPr>
          <p:cNvSpPr txBox="1"/>
          <p:nvPr/>
        </p:nvSpPr>
        <p:spPr>
          <a:xfrm>
            <a:off x="1480686" y="5682919"/>
            <a:ext cx="9230627" cy="107721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Perpetua" panose="02020502060401020303" pitchFamily="18" charset="0"/>
              </a:rPr>
              <a:t>There is always minimum one bound state, no matter how weak is the well!</a:t>
            </a:r>
          </a:p>
        </p:txBody>
      </p:sp>
    </p:spTree>
    <p:extLst>
      <p:ext uri="{BB962C8B-B14F-4D97-AF65-F5344CB8AC3E}">
        <p14:creationId xmlns:p14="http://schemas.microsoft.com/office/powerpoint/2010/main" val="35493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944" y="1290747"/>
            <a:ext cx="1162812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Book Antiqua" panose="02040602050305030304" pitchFamily="18" charset="0"/>
              </a:rPr>
              <a:t>Let us recollect particle inside an infinite well</a:t>
            </a:r>
            <a:endParaRPr lang="en-IN" sz="4000" b="1" dirty="0">
              <a:latin typeface="Book Antiqua" panose="0204060205030503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DE307F5-18A1-4AE1-86FF-34A2EDFC1157}"/>
              </a:ext>
            </a:extLst>
          </p:cNvPr>
          <p:cNvGrpSpPr/>
          <p:nvPr/>
        </p:nvGrpSpPr>
        <p:grpSpPr>
          <a:xfrm>
            <a:off x="4257403" y="3160122"/>
            <a:ext cx="4207328" cy="3279866"/>
            <a:chOff x="1647372" y="762000"/>
            <a:chExt cx="2915103" cy="1838325"/>
          </a:xfrm>
        </p:grpSpPr>
        <p:pic>
          <p:nvPicPr>
            <p:cNvPr id="5" name="Picture 2" descr="ParticleInABox.GIF">
              <a:extLst>
                <a:ext uri="{FF2B5EF4-FFF2-40B4-BE49-F238E27FC236}">
                  <a16:creationId xmlns:a16="http://schemas.microsoft.com/office/drawing/2014/main" id="{F40671DA-16D6-41A1-BECC-DF4ADC2348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52600" y="762000"/>
              <a:ext cx="2809875" cy="1838325"/>
            </a:xfrm>
            <a:prstGeom prst="rect">
              <a:avLst/>
            </a:prstGeom>
            <a:noFill/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4297717-8325-417F-B1C6-D8E9AFC904C3}"/>
                </a:ext>
              </a:extLst>
            </p:cNvPr>
            <p:cNvSpPr/>
            <p:nvPr/>
          </p:nvSpPr>
          <p:spPr>
            <a:xfrm>
              <a:off x="1647372" y="13716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39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796834" y="1"/>
            <a:ext cx="0" cy="6857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96834" y="3847011"/>
            <a:ext cx="11220995" cy="718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822960" y="-13063"/>
            <a:ext cx="9039496" cy="3918857"/>
          </a:xfrm>
          <a:custGeom>
            <a:avLst/>
            <a:gdLst>
              <a:gd name="connsiteX0" fmla="*/ 0 w 3226526"/>
              <a:gd name="connsiteY0" fmla="*/ 3918857 h 3918857"/>
              <a:gd name="connsiteX1" fmla="*/ 470263 w 3226526"/>
              <a:gd name="connsiteY1" fmla="*/ 3840480 h 3918857"/>
              <a:gd name="connsiteX2" fmla="*/ 470263 w 3226526"/>
              <a:gd name="connsiteY2" fmla="*/ 3840480 h 3918857"/>
              <a:gd name="connsiteX3" fmla="*/ 757646 w 3226526"/>
              <a:gd name="connsiteY3" fmla="*/ 3775166 h 3918857"/>
              <a:gd name="connsiteX4" fmla="*/ 1149531 w 3226526"/>
              <a:gd name="connsiteY4" fmla="*/ 3657600 h 3918857"/>
              <a:gd name="connsiteX5" fmla="*/ 1580606 w 3226526"/>
              <a:gd name="connsiteY5" fmla="*/ 3422469 h 3918857"/>
              <a:gd name="connsiteX6" fmla="*/ 2090057 w 3226526"/>
              <a:gd name="connsiteY6" fmla="*/ 2991394 h 3918857"/>
              <a:gd name="connsiteX7" fmla="*/ 2508069 w 3226526"/>
              <a:gd name="connsiteY7" fmla="*/ 2455817 h 3918857"/>
              <a:gd name="connsiteX8" fmla="*/ 2899954 w 3226526"/>
              <a:gd name="connsiteY8" fmla="*/ 1750423 h 3918857"/>
              <a:gd name="connsiteX9" fmla="*/ 3226526 w 3226526"/>
              <a:gd name="connsiteY9" fmla="*/ 0 h 3918857"/>
              <a:gd name="connsiteX10" fmla="*/ 3226526 w 3226526"/>
              <a:gd name="connsiteY10" fmla="*/ 0 h 391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6526" h="3918857">
                <a:moveTo>
                  <a:pt x="0" y="3918857"/>
                </a:moveTo>
                <a:lnTo>
                  <a:pt x="470263" y="3840480"/>
                </a:lnTo>
                <a:lnTo>
                  <a:pt x="470263" y="3840480"/>
                </a:lnTo>
                <a:cubicBezTo>
                  <a:pt x="518160" y="3829594"/>
                  <a:pt x="644435" y="3805646"/>
                  <a:pt x="757646" y="3775166"/>
                </a:cubicBezTo>
                <a:cubicBezTo>
                  <a:pt x="870857" y="3744686"/>
                  <a:pt x="1012371" y="3716383"/>
                  <a:pt x="1149531" y="3657600"/>
                </a:cubicBezTo>
                <a:cubicBezTo>
                  <a:pt x="1286691" y="3598817"/>
                  <a:pt x="1423852" y="3533503"/>
                  <a:pt x="1580606" y="3422469"/>
                </a:cubicBezTo>
                <a:cubicBezTo>
                  <a:pt x="1737360" y="3311435"/>
                  <a:pt x="1935480" y="3152503"/>
                  <a:pt x="2090057" y="2991394"/>
                </a:cubicBezTo>
                <a:cubicBezTo>
                  <a:pt x="2244634" y="2830285"/>
                  <a:pt x="2373086" y="2662645"/>
                  <a:pt x="2508069" y="2455817"/>
                </a:cubicBezTo>
                <a:cubicBezTo>
                  <a:pt x="2643052" y="2248989"/>
                  <a:pt x="2780211" y="2159726"/>
                  <a:pt x="2899954" y="1750423"/>
                </a:cubicBezTo>
                <a:cubicBezTo>
                  <a:pt x="3019697" y="1341120"/>
                  <a:pt x="3226526" y="0"/>
                  <a:pt x="3226526" y="0"/>
                </a:cubicBezTo>
                <a:lnTo>
                  <a:pt x="3226526" y="0"/>
                </a:lnTo>
              </a:path>
            </a:pathLst>
          </a:cu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672117" y="39188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11064240" y="38292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IN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1273592" y="-578339"/>
            <a:ext cx="0" cy="440575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862149" y="13063"/>
            <a:ext cx="548640" cy="3905794"/>
          </a:xfrm>
          <a:custGeom>
            <a:avLst/>
            <a:gdLst>
              <a:gd name="connsiteX0" fmla="*/ 0 w 548640"/>
              <a:gd name="connsiteY0" fmla="*/ 0 h 3905794"/>
              <a:gd name="connsiteX1" fmla="*/ 26125 w 548640"/>
              <a:gd name="connsiteY1" fmla="*/ 1933303 h 3905794"/>
              <a:gd name="connsiteX2" fmla="*/ 26125 w 548640"/>
              <a:gd name="connsiteY2" fmla="*/ 1933303 h 3905794"/>
              <a:gd name="connsiteX3" fmla="*/ 143691 w 548640"/>
              <a:gd name="connsiteY3" fmla="*/ 3226526 h 3905794"/>
              <a:gd name="connsiteX4" fmla="*/ 548640 w 548640"/>
              <a:gd name="connsiteY4" fmla="*/ 3905794 h 3905794"/>
              <a:gd name="connsiteX5" fmla="*/ 548640 w 548640"/>
              <a:gd name="connsiteY5" fmla="*/ 3905794 h 3905794"/>
              <a:gd name="connsiteX6" fmla="*/ 548640 w 548640"/>
              <a:gd name="connsiteY6" fmla="*/ 3905794 h 390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640" h="3905794">
                <a:moveTo>
                  <a:pt x="0" y="0"/>
                </a:moveTo>
                <a:lnTo>
                  <a:pt x="26125" y="1933303"/>
                </a:lnTo>
                <a:lnTo>
                  <a:pt x="26125" y="1933303"/>
                </a:lnTo>
                <a:cubicBezTo>
                  <a:pt x="45719" y="2148840"/>
                  <a:pt x="56605" y="2897778"/>
                  <a:pt x="143691" y="3226526"/>
                </a:cubicBezTo>
                <a:cubicBezTo>
                  <a:pt x="230777" y="3555274"/>
                  <a:pt x="548640" y="3905794"/>
                  <a:pt x="548640" y="3905794"/>
                </a:cubicBezTo>
                <a:lnTo>
                  <a:pt x="548640" y="3905794"/>
                </a:lnTo>
                <a:lnTo>
                  <a:pt x="548640" y="3905794"/>
                </a:lnTo>
              </a:path>
            </a:pathLst>
          </a:cu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1410789" y="2207623"/>
            <a:ext cx="1449977" cy="1619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76658" y="1839516"/>
            <a:ext cx="1898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intersection point</a:t>
            </a:r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AD278D-2B0E-4A1E-8A12-679E4BFFF2DC}"/>
              </a:ext>
            </a:extLst>
          </p:cNvPr>
          <p:cNvSpPr txBox="1"/>
          <p:nvPr/>
        </p:nvSpPr>
        <p:spPr>
          <a:xfrm>
            <a:off x="1480686" y="5682919"/>
            <a:ext cx="9230627" cy="107721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Perpetua" panose="02020502060401020303" pitchFamily="18" charset="0"/>
              </a:rPr>
              <a:t>There is always minimum one bound state, no matter how weak is the well!</a:t>
            </a:r>
          </a:p>
        </p:txBody>
      </p:sp>
    </p:spTree>
    <p:extLst>
      <p:ext uri="{BB962C8B-B14F-4D97-AF65-F5344CB8AC3E}">
        <p14:creationId xmlns:p14="http://schemas.microsoft.com/office/powerpoint/2010/main" val="74758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5DCF18-95DA-455E-A874-88A7F4A1F2FB}"/>
              </a:ext>
            </a:extLst>
          </p:cNvPr>
          <p:cNvSpPr txBox="1"/>
          <p:nvPr/>
        </p:nvSpPr>
        <p:spPr>
          <a:xfrm>
            <a:off x="2086177" y="2818328"/>
            <a:ext cx="3457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Perpetua" panose="02020502060401020303" pitchFamily="18" charset="0"/>
              </a:rPr>
              <a:t>Consider a particle in a symmetrical box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5DE307F5-18A1-4AE1-86FF-34A2EDFC1157}"/>
              </a:ext>
            </a:extLst>
          </p:cNvPr>
          <p:cNvGrpSpPr/>
          <p:nvPr/>
        </p:nvGrpSpPr>
        <p:grpSpPr>
          <a:xfrm>
            <a:off x="952500" y="495300"/>
            <a:ext cx="2915103" cy="1838325"/>
            <a:chOff x="1647372" y="762000"/>
            <a:chExt cx="2915103" cy="1838325"/>
          </a:xfrm>
        </p:grpSpPr>
        <p:pic>
          <p:nvPicPr>
            <p:cNvPr id="6" name="Picture 2" descr="ParticleInABox.GIF">
              <a:extLst>
                <a:ext uri="{FF2B5EF4-FFF2-40B4-BE49-F238E27FC236}">
                  <a16:creationId xmlns:a16="http://schemas.microsoft.com/office/drawing/2014/main" id="{F40671DA-16D6-41A1-BECC-DF4ADC2348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52600" y="762000"/>
              <a:ext cx="2809875" cy="1838325"/>
            </a:xfrm>
            <a:prstGeom prst="rect">
              <a:avLst/>
            </a:prstGeom>
            <a:noFill/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4297717-8325-417F-B1C6-D8E9AFC904C3}"/>
                </a:ext>
              </a:extLst>
            </p:cNvPr>
            <p:cNvSpPr/>
            <p:nvPr/>
          </p:nvSpPr>
          <p:spPr>
            <a:xfrm>
              <a:off x="1647372" y="13716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">
            <a:extLst>
              <a:ext uri="{FF2B5EF4-FFF2-40B4-BE49-F238E27FC236}">
                <a16:creationId xmlns:a16="http://schemas.microsoft.com/office/drawing/2014/main" id="{6A945D7A-F4E3-46F3-998D-D4B034726002}"/>
              </a:ext>
            </a:extLst>
          </p:cNvPr>
          <p:cNvGrpSpPr/>
          <p:nvPr/>
        </p:nvGrpSpPr>
        <p:grpSpPr>
          <a:xfrm>
            <a:off x="5067300" y="2208728"/>
            <a:ext cx="2915103" cy="1838325"/>
            <a:chOff x="1647372" y="762000"/>
            <a:chExt cx="2915103" cy="1838325"/>
          </a:xfrm>
        </p:grpSpPr>
        <p:pic>
          <p:nvPicPr>
            <p:cNvPr id="9" name="Picture 2" descr="ParticleInABox.GIF">
              <a:extLst>
                <a:ext uri="{FF2B5EF4-FFF2-40B4-BE49-F238E27FC236}">
                  <a16:creationId xmlns:a16="http://schemas.microsoft.com/office/drawing/2014/main" id="{AA88C49E-61B7-4F08-A411-95CC0B97FC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52600" y="762000"/>
              <a:ext cx="2809875" cy="1838325"/>
            </a:xfrm>
            <a:prstGeom prst="rect">
              <a:avLst/>
            </a:prstGeom>
            <a:noFill/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7CCA9D-51D9-4224-B0E4-CBE108D1B801}"/>
                </a:ext>
              </a:extLst>
            </p:cNvPr>
            <p:cNvSpPr/>
            <p:nvPr/>
          </p:nvSpPr>
          <p:spPr>
            <a:xfrm>
              <a:off x="1647372" y="13716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12A3C8F-CBBB-4A19-A81A-B467A8E377B6}"/>
              </a:ext>
            </a:extLst>
          </p:cNvPr>
          <p:cNvSpPr txBox="1"/>
          <p:nvPr/>
        </p:nvSpPr>
        <p:spPr>
          <a:xfrm>
            <a:off x="8789992" y="909637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n=1,2,3,….</a:t>
            </a:r>
          </a:p>
        </p:txBody>
      </p:sp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E18D8E5B-3AC0-4835-889E-1A5A24AD2A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075378"/>
              </p:ext>
            </p:extLst>
          </p:nvPr>
        </p:nvGraphicFramePr>
        <p:xfrm>
          <a:off x="4517460" y="511691"/>
          <a:ext cx="36226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3" name="Equation" r:id="rId4" imgW="1295400" imgH="431800" progId="Equation.DSMT4">
                  <p:embed/>
                </p:oleObj>
              </mc:Choice>
              <mc:Fallback>
                <p:oleObj name="Equation" r:id="rId4" imgW="1295400" imgH="431800" progId="Equation.DSMT4">
                  <p:embed/>
                  <p:pic>
                    <p:nvPicPr>
                      <p:cNvPr id="1617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7460" y="511691"/>
                        <a:ext cx="3622675" cy="11652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C62F8CA-DBD0-4B3A-8113-0F32F48A8FDE}"/>
              </a:ext>
            </a:extLst>
          </p:cNvPr>
          <p:cNvSpPr txBox="1"/>
          <p:nvPr/>
        </p:nvSpPr>
        <p:spPr>
          <a:xfrm>
            <a:off x="5219700" y="3700462"/>
            <a:ext cx="559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dirty="0"/>
              <a:t>-L/2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30C596-EFE5-48E9-9E61-9A933A48E45D}"/>
              </a:ext>
            </a:extLst>
          </p:cNvPr>
          <p:cNvSpPr txBox="1"/>
          <p:nvPr/>
        </p:nvSpPr>
        <p:spPr>
          <a:xfrm>
            <a:off x="4640524" y="4691408"/>
            <a:ext cx="3873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>
                <a:latin typeface="Perpetua" panose="02020502060401020303" pitchFamily="18" charset="0"/>
              </a:rPr>
              <a:t>Guess the wavefunction!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632B51-3746-4547-B2A5-E2EA95090CBF}"/>
              </a:ext>
            </a:extLst>
          </p:cNvPr>
          <p:cNvSpPr txBox="1"/>
          <p:nvPr/>
        </p:nvSpPr>
        <p:spPr>
          <a:xfrm>
            <a:off x="7422634" y="3689092"/>
            <a:ext cx="4892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dirty="0"/>
              <a:t>L/2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BE5BFA70-D08B-4FDF-8518-9C2F2FB55B05}"/>
                  </a:ext>
                </a:extLst>
              </p14:cNvPr>
              <p14:cNvContentPartPr/>
              <p14:nvPr/>
            </p14:nvContentPartPr>
            <p14:xfrm>
              <a:off x="3548100" y="5799810"/>
              <a:ext cx="15840" cy="2160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BE5BFA70-D08B-4FDF-8518-9C2F2FB55B0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39460" y="5790810"/>
                <a:ext cx="33480" cy="3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818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A945D7A-F4E3-46F3-998D-D4B034726002}"/>
              </a:ext>
            </a:extLst>
          </p:cNvPr>
          <p:cNvGrpSpPr/>
          <p:nvPr/>
        </p:nvGrpSpPr>
        <p:grpSpPr>
          <a:xfrm>
            <a:off x="4583974" y="954694"/>
            <a:ext cx="2915103" cy="1838325"/>
            <a:chOff x="1647372" y="762000"/>
            <a:chExt cx="2915103" cy="1838325"/>
          </a:xfrm>
        </p:grpSpPr>
        <p:pic>
          <p:nvPicPr>
            <p:cNvPr id="5" name="Picture 2" descr="ParticleInABox.GIF">
              <a:extLst>
                <a:ext uri="{FF2B5EF4-FFF2-40B4-BE49-F238E27FC236}">
                  <a16:creationId xmlns:a16="http://schemas.microsoft.com/office/drawing/2014/main" id="{AA88C49E-61B7-4F08-A411-95CC0B97FC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52600" y="762000"/>
              <a:ext cx="2809875" cy="1838325"/>
            </a:xfrm>
            <a:prstGeom prst="rect">
              <a:avLst/>
            </a:prstGeom>
            <a:noFill/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E7CCA9D-51D9-4224-B0E4-CBE108D1B801}"/>
                </a:ext>
              </a:extLst>
            </p:cNvPr>
            <p:cNvSpPr/>
            <p:nvPr/>
          </p:nvSpPr>
          <p:spPr>
            <a:xfrm>
              <a:off x="1647372" y="13716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C62F8CA-DBD0-4B3A-8113-0F32F48A8FDE}"/>
              </a:ext>
            </a:extLst>
          </p:cNvPr>
          <p:cNvSpPr txBox="1"/>
          <p:nvPr/>
        </p:nvSpPr>
        <p:spPr>
          <a:xfrm>
            <a:off x="4671062" y="2537860"/>
            <a:ext cx="559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dirty="0"/>
              <a:t>-L/2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632B51-3746-4547-B2A5-E2EA95090CBF}"/>
              </a:ext>
            </a:extLst>
          </p:cNvPr>
          <p:cNvSpPr txBox="1"/>
          <p:nvPr/>
        </p:nvSpPr>
        <p:spPr>
          <a:xfrm>
            <a:off x="6873996" y="2526490"/>
            <a:ext cx="4892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dirty="0"/>
              <a:t>L/2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A745010D-3182-4291-81B8-7F6A38F78A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/>
          <a:srcRect t="29310"/>
          <a:stretch/>
        </p:blipFill>
        <p:spPr bwMode="auto">
          <a:xfrm>
            <a:off x="4774081" y="3097643"/>
            <a:ext cx="2589151" cy="3140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B40FFD-6405-49F0-8970-D339E2BC17E0}"/>
              </a:ext>
            </a:extLst>
          </p:cNvPr>
          <p:cNvSpPr txBox="1"/>
          <p:nvPr/>
        </p:nvSpPr>
        <p:spPr>
          <a:xfrm>
            <a:off x="4986136" y="5845193"/>
            <a:ext cx="559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dirty="0"/>
              <a:t>-L/2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F63F73-64A4-4F36-906E-EA9730C34519}"/>
              </a:ext>
            </a:extLst>
          </p:cNvPr>
          <p:cNvSpPr txBox="1"/>
          <p:nvPr/>
        </p:nvSpPr>
        <p:spPr>
          <a:xfrm>
            <a:off x="6706067" y="5845193"/>
            <a:ext cx="4892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dirty="0"/>
              <a:t>L/2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53543" y="2920860"/>
            <a:ext cx="4558937" cy="1700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7A3197-B5DB-4812-8071-02D56D5EA409}"/>
              </a:ext>
            </a:extLst>
          </p:cNvPr>
          <p:cNvSpPr txBox="1"/>
          <p:nvPr/>
        </p:nvSpPr>
        <p:spPr>
          <a:xfrm>
            <a:off x="180276" y="4190656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>
                <a:latin typeface="Perpetua" panose="02020502060401020303" pitchFamily="18" charset="0"/>
              </a:rPr>
              <a:t>For n=1</a:t>
            </a:r>
          </a:p>
        </p:txBody>
      </p:sp>
      <p:graphicFrame>
        <p:nvGraphicFramePr>
          <p:cNvPr id="14" name="Object 7">
            <a:extLst>
              <a:ext uri="{FF2B5EF4-FFF2-40B4-BE49-F238E27FC236}">
                <a16:creationId xmlns:a16="http://schemas.microsoft.com/office/drawing/2014/main" id="{FA737DA9-FEF0-45D8-ADD1-A93B9EFF78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681412"/>
              </p:ext>
            </p:extLst>
          </p:nvPr>
        </p:nvGraphicFramePr>
        <p:xfrm>
          <a:off x="1115604" y="4713876"/>
          <a:ext cx="34464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8" name="Equation" r:id="rId5" imgW="1231560" imgH="431640" progId="Equation.DSMT4">
                  <p:embed/>
                </p:oleObj>
              </mc:Choice>
              <mc:Fallback>
                <p:oleObj name="Equation" r:id="rId5" imgW="1231560" imgH="431640" progId="Equation.DSMT4">
                  <p:embed/>
                  <p:pic>
                    <p:nvPicPr>
                      <p:cNvPr id="108" name="Object 7">
                        <a:extLst>
                          <a:ext uri="{FF2B5EF4-FFF2-40B4-BE49-F238E27FC236}">
                            <a16:creationId xmlns:a16="http://schemas.microsoft.com/office/drawing/2014/main" id="{FA737DA9-FEF0-45D8-ADD1-A93B9EFF78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04" y="4713876"/>
                        <a:ext cx="3446463" cy="11652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3FF81B31-C182-4284-91DB-C05FE1F4FF77}"/>
              </a:ext>
            </a:extLst>
          </p:cNvPr>
          <p:cNvSpPr txBox="1"/>
          <p:nvPr/>
        </p:nvSpPr>
        <p:spPr>
          <a:xfrm>
            <a:off x="7678874" y="3043243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>
                <a:latin typeface="Perpetua" panose="02020502060401020303" pitchFamily="18" charset="0"/>
              </a:rPr>
              <a:t>For n=2</a:t>
            </a:r>
          </a:p>
        </p:txBody>
      </p:sp>
      <p:graphicFrame>
        <p:nvGraphicFramePr>
          <p:cNvPr id="16" name="Object 7">
            <a:extLst>
              <a:ext uri="{FF2B5EF4-FFF2-40B4-BE49-F238E27FC236}">
                <a16:creationId xmlns:a16="http://schemas.microsoft.com/office/drawing/2014/main" id="{3F07259D-93FE-4CC1-97FA-EEBF141E0B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591825"/>
              </p:ext>
            </p:extLst>
          </p:nvPr>
        </p:nvGraphicFramePr>
        <p:xfrm>
          <a:off x="8369929" y="3544496"/>
          <a:ext cx="36242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9" name="Equation" r:id="rId7" imgW="1295280" imgH="431640" progId="Equation.DSMT4">
                  <p:embed/>
                </p:oleObj>
              </mc:Choice>
              <mc:Fallback>
                <p:oleObj name="Equation" r:id="rId7" imgW="1295280" imgH="431640" progId="Equation.DSMT4">
                  <p:embed/>
                  <p:pic>
                    <p:nvPicPr>
                      <p:cNvPr id="110" name="Object 7">
                        <a:extLst>
                          <a:ext uri="{FF2B5EF4-FFF2-40B4-BE49-F238E27FC236}">
                            <a16:creationId xmlns:a16="http://schemas.microsoft.com/office/drawing/2014/main" id="{3F07259D-93FE-4CC1-97FA-EEBF141E0B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9929" y="3544496"/>
                        <a:ext cx="3624263" cy="11652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412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E413BA-D92E-4FEF-AB86-629897DF9389}"/>
              </a:ext>
            </a:extLst>
          </p:cNvPr>
          <p:cNvGrpSpPr/>
          <p:nvPr/>
        </p:nvGrpSpPr>
        <p:grpSpPr>
          <a:xfrm>
            <a:off x="4419600" y="1294328"/>
            <a:ext cx="2915103" cy="1838325"/>
            <a:chOff x="1647372" y="762000"/>
            <a:chExt cx="2915103" cy="1838325"/>
          </a:xfrm>
        </p:grpSpPr>
        <p:pic>
          <p:nvPicPr>
            <p:cNvPr id="5" name="Picture 2" descr="ParticleInABox.GIF">
              <a:extLst>
                <a:ext uri="{FF2B5EF4-FFF2-40B4-BE49-F238E27FC236}">
                  <a16:creationId xmlns:a16="http://schemas.microsoft.com/office/drawing/2014/main" id="{54A91875-D996-4B91-835E-CCC189D624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52600" y="762000"/>
              <a:ext cx="2809875" cy="1838325"/>
            </a:xfrm>
            <a:prstGeom prst="rect">
              <a:avLst/>
            </a:prstGeom>
            <a:noFill/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655CB0-E3E8-4F37-BF9A-4B0B019BFD52}"/>
                </a:ext>
              </a:extLst>
            </p:cNvPr>
            <p:cNvSpPr/>
            <p:nvPr/>
          </p:nvSpPr>
          <p:spPr>
            <a:xfrm>
              <a:off x="1647372" y="13716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CF4D5A9-36D6-46C6-84E6-3C43E23B8233}"/>
              </a:ext>
            </a:extLst>
          </p:cNvPr>
          <p:cNvSpPr txBox="1"/>
          <p:nvPr/>
        </p:nvSpPr>
        <p:spPr>
          <a:xfrm>
            <a:off x="4572000" y="2786062"/>
            <a:ext cx="559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dirty="0"/>
              <a:t>-L/2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317C65-C52F-4F57-9228-907C0EC1C1B7}"/>
              </a:ext>
            </a:extLst>
          </p:cNvPr>
          <p:cNvSpPr txBox="1"/>
          <p:nvPr/>
        </p:nvSpPr>
        <p:spPr>
          <a:xfrm>
            <a:off x="6774934" y="2774692"/>
            <a:ext cx="4892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dirty="0"/>
              <a:t>L/2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3670D9-52A6-40C8-8B92-5840A51F29E9}"/>
              </a:ext>
            </a:extLst>
          </p:cNvPr>
          <p:cNvSpPr txBox="1"/>
          <p:nvPr/>
        </p:nvSpPr>
        <p:spPr>
          <a:xfrm>
            <a:off x="1175186" y="4196892"/>
            <a:ext cx="1817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>
                <a:latin typeface="Perpetua" panose="02020502060401020303" pitchFamily="18" charset="0"/>
              </a:rPr>
              <a:t>For n=odd</a:t>
            </a:r>
          </a:p>
        </p:txBody>
      </p:sp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94FFABE4-D987-4718-91EB-B129C7B9FA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235068"/>
              </p:ext>
            </p:extLst>
          </p:nvPr>
        </p:nvGraphicFramePr>
        <p:xfrm>
          <a:off x="2206625" y="4635500"/>
          <a:ext cx="369411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8" name="Equation" r:id="rId4" imgW="1320480" imgH="431640" progId="Equation.DSMT4">
                  <p:embed/>
                </p:oleObj>
              </mc:Choice>
              <mc:Fallback>
                <p:oleObj name="Equation" r:id="rId4" imgW="1320480" imgH="431640" progId="Equation.DSMT4">
                  <p:embed/>
                  <p:pic>
                    <p:nvPicPr>
                      <p:cNvPr id="108" name="Object 7">
                        <a:extLst>
                          <a:ext uri="{FF2B5EF4-FFF2-40B4-BE49-F238E27FC236}">
                            <a16:creationId xmlns:a16="http://schemas.microsoft.com/office/drawing/2014/main" id="{FA737DA9-FEF0-45D8-ADD1-A93B9EFF78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635500"/>
                        <a:ext cx="3694113" cy="11652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DA26E95-0827-44B2-BCEA-3061F36CF7E3}"/>
              </a:ext>
            </a:extLst>
          </p:cNvPr>
          <p:cNvSpPr txBox="1"/>
          <p:nvPr/>
        </p:nvSpPr>
        <p:spPr>
          <a:xfrm>
            <a:off x="6808169" y="4012742"/>
            <a:ext cx="2011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>
                <a:latin typeface="Perpetua" panose="02020502060401020303" pitchFamily="18" charset="0"/>
              </a:rPr>
              <a:t>For m=even</a:t>
            </a:r>
          </a:p>
        </p:txBody>
      </p:sp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080EE72C-7FCE-44D0-8225-B651E98808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036876"/>
              </p:ext>
            </p:extLst>
          </p:nvPr>
        </p:nvGraphicFramePr>
        <p:xfrm>
          <a:off x="7778750" y="4535488"/>
          <a:ext cx="38020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9" name="Equation" r:id="rId6" imgW="1358640" imgH="431640" progId="Equation.DSMT4">
                  <p:embed/>
                </p:oleObj>
              </mc:Choice>
              <mc:Fallback>
                <p:oleObj name="Equation" r:id="rId6" imgW="1358640" imgH="431640" progId="Equation.DSMT4">
                  <p:embed/>
                  <p:pic>
                    <p:nvPicPr>
                      <p:cNvPr id="110" name="Object 7">
                        <a:extLst>
                          <a:ext uri="{FF2B5EF4-FFF2-40B4-BE49-F238E27FC236}">
                            <a16:creationId xmlns:a16="http://schemas.microsoft.com/office/drawing/2014/main" id="{3F07259D-93FE-4CC1-97FA-EEBF141E0B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0" y="4535488"/>
                        <a:ext cx="3802063" cy="11652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17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FD1BB58-5AD7-4C68-9AB4-AB6AF9BA783F}"/>
              </a:ext>
            </a:extLst>
          </p:cNvPr>
          <p:cNvCxnSpPr/>
          <p:nvPr/>
        </p:nvCxnSpPr>
        <p:spPr>
          <a:xfrm>
            <a:off x="1905000" y="4343400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49C72A0-D58C-423B-9E52-D59C8D559042}"/>
              </a:ext>
            </a:extLst>
          </p:cNvPr>
          <p:cNvCxnSpPr>
            <a:cxnSpLocks/>
          </p:cNvCxnSpPr>
          <p:nvPr/>
        </p:nvCxnSpPr>
        <p:spPr>
          <a:xfrm>
            <a:off x="4647406" y="4334669"/>
            <a:ext cx="340" cy="18470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969875-0480-435A-BF45-60FF2FF1E959}"/>
              </a:ext>
            </a:extLst>
          </p:cNvPr>
          <p:cNvCxnSpPr/>
          <p:nvPr/>
        </p:nvCxnSpPr>
        <p:spPr>
          <a:xfrm rot="10800000">
            <a:off x="4647406" y="6180137"/>
            <a:ext cx="2665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58ECB0-53AE-4849-BCEC-F83690AFA693}"/>
              </a:ext>
            </a:extLst>
          </p:cNvPr>
          <p:cNvCxnSpPr>
            <a:cxnSpLocks/>
          </p:cNvCxnSpPr>
          <p:nvPr/>
        </p:nvCxnSpPr>
        <p:spPr>
          <a:xfrm>
            <a:off x="7315200" y="4333875"/>
            <a:ext cx="0" cy="18462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197D80-B57F-471E-8C06-86970E867921}"/>
              </a:ext>
            </a:extLst>
          </p:cNvPr>
          <p:cNvCxnSpPr/>
          <p:nvPr/>
        </p:nvCxnSpPr>
        <p:spPr>
          <a:xfrm>
            <a:off x="7318830" y="4334328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30BA8D9-A43F-4D73-B8B5-C1C723B182D5}"/>
              </a:ext>
            </a:extLst>
          </p:cNvPr>
          <p:cNvCxnSpPr/>
          <p:nvPr/>
        </p:nvCxnSpPr>
        <p:spPr>
          <a:xfrm flipV="1">
            <a:off x="1977117" y="4327074"/>
            <a:ext cx="8306594" cy="794"/>
          </a:xfrm>
          <a:prstGeom prst="straightConnector1">
            <a:avLst/>
          </a:prstGeom>
          <a:ln w="762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AC0E1B-A461-4232-8EED-8D58D97BF900}"/>
              </a:ext>
            </a:extLst>
          </p:cNvPr>
          <p:cNvCxnSpPr>
            <a:cxnSpLocks/>
          </p:cNvCxnSpPr>
          <p:nvPr/>
        </p:nvCxnSpPr>
        <p:spPr>
          <a:xfrm flipV="1">
            <a:off x="5998054" y="2615063"/>
            <a:ext cx="13671" cy="356507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D625F12-FEEA-481C-8AB4-CF55067094B6}"/>
              </a:ext>
            </a:extLst>
          </p:cNvPr>
          <p:cNvSpPr txBox="1"/>
          <p:nvPr/>
        </p:nvSpPr>
        <p:spPr>
          <a:xfrm>
            <a:off x="6180277" y="261506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V(x)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640725-5AAA-49A9-8684-FC7C761751E4}"/>
              </a:ext>
            </a:extLst>
          </p:cNvPr>
          <p:cNvSpPr txBox="1"/>
          <p:nvPr/>
        </p:nvSpPr>
        <p:spPr>
          <a:xfrm>
            <a:off x="10202740" y="4142408"/>
            <a:ext cx="73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(X)</a:t>
            </a:r>
          </a:p>
        </p:txBody>
      </p:sp>
      <p:graphicFrame>
        <p:nvGraphicFramePr>
          <p:cNvPr id="22" name="Object 2">
            <a:extLst>
              <a:ext uri="{FF2B5EF4-FFF2-40B4-BE49-F238E27FC236}">
                <a16:creationId xmlns:a16="http://schemas.microsoft.com/office/drawing/2014/main" id="{13471BCC-140C-4AFF-80BF-A3EC7D957F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3572" y="752755"/>
          <a:ext cx="472440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Equation" r:id="rId3" imgW="1688760" imgH="457200" progId="Equation.DSMT4">
                  <p:embed/>
                </p:oleObj>
              </mc:Choice>
              <mc:Fallback>
                <p:oleObj name="Equation" r:id="rId3" imgW="1688760" imgH="457200" progId="Equation.DSMT4">
                  <p:embed/>
                  <p:pic>
                    <p:nvPicPr>
                      <p:cNvPr id="22" name="Object 2">
                        <a:extLst>
                          <a:ext uri="{FF2B5EF4-FFF2-40B4-BE49-F238E27FC236}">
                            <a16:creationId xmlns:a16="http://schemas.microsoft.com/office/drawing/2014/main" id="{13471BCC-140C-4AFF-80BF-A3EC7D957F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572" y="752755"/>
                        <a:ext cx="4724400" cy="1233487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1C29E3C6-021C-4586-8BA7-23C5744CC5B2}"/>
              </a:ext>
            </a:extLst>
          </p:cNvPr>
          <p:cNvSpPr txBox="1"/>
          <p:nvPr/>
        </p:nvSpPr>
        <p:spPr>
          <a:xfrm>
            <a:off x="4253561" y="3957571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X=-a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4B33B9-8B62-45F9-BD90-764AE5E607F8}"/>
              </a:ext>
            </a:extLst>
          </p:cNvPr>
          <p:cNvSpPr txBox="1"/>
          <p:nvPr/>
        </p:nvSpPr>
        <p:spPr>
          <a:xfrm>
            <a:off x="7012094" y="393970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X=a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79431" y="5325227"/>
            <a:ext cx="69478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062030" y="525700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E&lt;0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76789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FD1BB58-5AD7-4C68-9AB4-AB6AF9BA783F}"/>
              </a:ext>
            </a:extLst>
          </p:cNvPr>
          <p:cNvCxnSpPr/>
          <p:nvPr/>
        </p:nvCxnSpPr>
        <p:spPr>
          <a:xfrm>
            <a:off x="1905000" y="4343400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49C72A0-D58C-423B-9E52-D59C8D559042}"/>
              </a:ext>
            </a:extLst>
          </p:cNvPr>
          <p:cNvCxnSpPr>
            <a:cxnSpLocks/>
          </p:cNvCxnSpPr>
          <p:nvPr/>
        </p:nvCxnSpPr>
        <p:spPr>
          <a:xfrm>
            <a:off x="4647406" y="4334669"/>
            <a:ext cx="340" cy="18470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969875-0480-435A-BF45-60FF2FF1E959}"/>
              </a:ext>
            </a:extLst>
          </p:cNvPr>
          <p:cNvCxnSpPr/>
          <p:nvPr/>
        </p:nvCxnSpPr>
        <p:spPr>
          <a:xfrm rot="10800000">
            <a:off x="4647406" y="6180137"/>
            <a:ext cx="2665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58ECB0-53AE-4849-BCEC-F83690AFA693}"/>
              </a:ext>
            </a:extLst>
          </p:cNvPr>
          <p:cNvCxnSpPr>
            <a:cxnSpLocks/>
          </p:cNvCxnSpPr>
          <p:nvPr/>
        </p:nvCxnSpPr>
        <p:spPr>
          <a:xfrm>
            <a:off x="7315200" y="4333875"/>
            <a:ext cx="0" cy="18462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197D80-B57F-471E-8C06-86970E867921}"/>
              </a:ext>
            </a:extLst>
          </p:cNvPr>
          <p:cNvCxnSpPr/>
          <p:nvPr/>
        </p:nvCxnSpPr>
        <p:spPr>
          <a:xfrm>
            <a:off x="7318830" y="4334328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0BA8D9-A43F-4D73-B8B5-C1C723B182D5}"/>
              </a:ext>
            </a:extLst>
          </p:cNvPr>
          <p:cNvCxnSpPr/>
          <p:nvPr/>
        </p:nvCxnSpPr>
        <p:spPr>
          <a:xfrm flipV="1">
            <a:off x="1977117" y="4327074"/>
            <a:ext cx="8306594" cy="794"/>
          </a:xfrm>
          <a:prstGeom prst="straightConnector1">
            <a:avLst/>
          </a:prstGeom>
          <a:ln w="762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2AC0E1B-A461-4232-8EED-8D58D97BF900}"/>
              </a:ext>
            </a:extLst>
          </p:cNvPr>
          <p:cNvCxnSpPr>
            <a:cxnSpLocks/>
          </p:cNvCxnSpPr>
          <p:nvPr/>
        </p:nvCxnSpPr>
        <p:spPr>
          <a:xfrm flipV="1">
            <a:off x="5998054" y="2615063"/>
            <a:ext cx="13671" cy="356507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625F12-FEEA-481C-8AB4-CF55067094B6}"/>
              </a:ext>
            </a:extLst>
          </p:cNvPr>
          <p:cNvSpPr txBox="1"/>
          <p:nvPr/>
        </p:nvSpPr>
        <p:spPr>
          <a:xfrm>
            <a:off x="6180277" y="261506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V(x)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640725-5AAA-49A9-8684-FC7C761751E4}"/>
              </a:ext>
            </a:extLst>
          </p:cNvPr>
          <p:cNvSpPr txBox="1"/>
          <p:nvPr/>
        </p:nvSpPr>
        <p:spPr>
          <a:xfrm>
            <a:off x="10202740" y="4142408"/>
            <a:ext cx="73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(X)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29E3C6-021C-4586-8BA7-23C5744CC5B2}"/>
              </a:ext>
            </a:extLst>
          </p:cNvPr>
          <p:cNvSpPr txBox="1"/>
          <p:nvPr/>
        </p:nvSpPr>
        <p:spPr>
          <a:xfrm>
            <a:off x="4253561" y="3957571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X=-a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4B33B9-8B62-45F9-BD90-764AE5E607F8}"/>
              </a:ext>
            </a:extLst>
          </p:cNvPr>
          <p:cNvSpPr txBox="1"/>
          <p:nvPr/>
        </p:nvSpPr>
        <p:spPr>
          <a:xfrm>
            <a:off x="7012094" y="393970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X=a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062030" y="525700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E&lt;0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6278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2E0A9E-FB41-4DD0-BE46-841306B3F188}"/>
              </a:ext>
            </a:extLst>
          </p:cNvPr>
          <p:cNvSpPr txBox="1"/>
          <p:nvPr/>
        </p:nvSpPr>
        <p:spPr>
          <a:xfrm>
            <a:off x="4747554" y="381000"/>
            <a:ext cx="1138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 smtClean="0">
                <a:latin typeface="Perpetua" panose="02020502060401020303" pitchFamily="18" charset="0"/>
              </a:rPr>
              <a:t> </a:t>
            </a:r>
            <a:r>
              <a:rPr lang="en-IN" sz="4000" b="1" dirty="0">
                <a:latin typeface="Perpetua" panose="02020502060401020303" pitchFamily="18" charset="0"/>
              </a:rPr>
              <a:t>E&lt;0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C44205-7F0E-4847-B70F-71C410D60EAC}"/>
              </a:ext>
            </a:extLst>
          </p:cNvPr>
          <p:cNvSpPr txBox="1"/>
          <p:nvPr/>
        </p:nvSpPr>
        <p:spPr>
          <a:xfrm>
            <a:off x="1276350" y="1343025"/>
            <a:ext cx="4175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>
                <a:latin typeface="Perpetua" panose="02020502060401020303" pitchFamily="18" charset="0"/>
              </a:rPr>
              <a:t>In the region –a&lt;x&lt;a :</a:t>
            </a: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8658284D-D967-41EB-974C-26D95318C1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902083"/>
              </p:ext>
            </p:extLst>
          </p:nvPr>
        </p:nvGraphicFramePr>
        <p:xfrm>
          <a:off x="3746500" y="2057400"/>
          <a:ext cx="44132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" name="Equation" r:id="rId3" imgW="1955520" imgH="419040" progId="Equation.DSMT4">
                  <p:embed/>
                </p:oleObj>
              </mc:Choice>
              <mc:Fallback>
                <p:oleObj name="Equation" r:id="rId3" imgW="1955520" imgH="41904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8658284D-D967-41EB-974C-26D95318C1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2057400"/>
                        <a:ext cx="4413250" cy="911225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BDE301CD-506C-4940-8F7B-3AD3D67D2D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05280"/>
              </p:ext>
            </p:extLst>
          </p:nvPr>
        </p:nvGraphicFramePr>
        <p:xfrm>
          <a:off x="2749550" y="3181350"/>
          <a:ext cx="6156325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" name="Equation" r:id="rId5" imgW="2730240" imgH="469800" progId="Equation.DSMT4">
                  <p:embed/>
                </p:oleObj>
              </mc:Choice>
              <mc:Fallback>
                <p:oleObj name="Equation" r:id="rId5" imgW="2730240" imgH="46980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BDE301CD-506C-4940-8F7B-3AD3D67D2D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3181350"/>
                        <a:ext cx="6156325" cy="1023938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05E82FE-358C-4684-B82C-175454C3F7A0}"/>
              </a:ext>
            </a:extLst>
          </p:cNvPr>
          <p:cNvSpPr txBox="1"/>
          <p:nvPr/>
        </p:nvSpPr>
        <p:spPr>
          <a:xfrm>
            <a:off x="1019175" y="5074116"/>
            <a:ext cx="3142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>
                <a:latin typeface="Perpetua" panose="02020502060401020303" pitchFamily="18" charset="0"/>
              </a:rPr>
              <a:t>The solutions are </a:t>
            </a:r>
          </a:p>
        </p:txBody>
      </p: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3E9F260C-68CF-4425-823B-137F55D96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429511"/>
              </p:ext>
            </p:extLst>
          </p:nvPr>
        </p:nvGraphicFramePr>
        <p:xfrm>
          <a:off x="4559300" y="4660900"/>
          <a:ext cx="3581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" name="Equation" r:id="rId7" imgW="1244520" imgH="228600" progId="Equation.DSMT4">
                  <p:embed/>
                </p:oleObj>
              </mc:Choice>
              <mc:Fallback>
                <p:oleObj name="Equation" r:id="rId7" imgW="1244520" imgH="228600" progId="Equation.DSMT4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3E9F260C-68CF-4425-823B-137F55D961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4660900"/>
                        <a:ext cx="3581400" cy="6350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0B39CE4A-9C5C-4368-AA5F-A30F6537A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659708"/>
              </p:ext>
            </p:extLst>
          </p:nvPr>
        </p:nvGraphicFramePr>
        <p:xfrm>
          <a:off x="4614863" y="5514975"/>
          <a:ext cx="34718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" name="Equation" r:id="rId9" imgW="1206360" imgH="228600" progId="Equation.DSMT4">
                  <p:embed/>
                </p:oleObj>
              </mc:Choice>
              <mc:Fallback>
                <p:oleObj name="Equation" r:id="rId9" imgW="1206360" imgH="228600" progId="Equation.DSMT4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3E9F260C-68CF-4425-823B-137F55D961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863" y="5514975"/>
                        <a:ext cx="3471862" cy="6350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54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7127</TotalTime>
  <Words>399</Words>
  <Application>Microsoft Office PowerPoint</Application>
  <PresentationFormat>Widescreen</PresentationFormat>
  <Paragraphs>89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Book Antiqua</vt:lpstr>
      <vt:lpstr>Calibri</vt:lpstr>
      <vt:lpstr>Calibri Light</vt:lpstr>
      <vt:lpstr>Perpetua</vt:lpstr>
      <vt:lpstr>Office Theme</vt:lpstr>
      <vt:lpstr>Equation</vt:lpstr>
      <vt:lpstr>Particle inside a finite Symmetric Square well</vt:lpstr>
      <vt:lpstr>PowerPoint Presentation</vt:lpstr>
      <vt:lpstr>Let us recollect particle inside an infinite well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shallow, narrow well?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Normalize the (x)</dc:title>
  <dc:creator>Jobin Jose</dc:creator>
  <cp:lastModifiedBy>HP</cp:lastModifiedBy>
  <cp:revision>134</cp:revision>
  <dcterms:created xsi:type="dcterms:W3CDTF">2022-02-04T10:06:52Z</dcterms:created>
  <dcterms:modified xsi:type="dcterms:W3CDTF">2022-03-01T11:03:40Z</dcterms:modified>
</cp:coreProperties>
</file>