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71" r:id="rId2"/>
    <p:sldId id="483" r:id="rId3"/>
    <p:sldId id="361" r:id="rId4"/>
    <p:sldId id="291" r:id="rId5"/>
    <p:sldId id="484" r:id="rId6"/>
    <p:sldId id="292" r:id="rId7"/>
    <p:sldId id="485" r:id="rId8"/>
    <p:sldId id="293" r:id="rId9"/>
    <p:sldId id="294" r:id="rId10"/>
    <p:sldId id="295" r:id="rId11"/>
    <p:sldId id="365" r:id="rId12"/>
    <p:sldId id="364" r:id="rId13"/>
    <p:sldId id="486" r:id="rId14"/>
    <p:sldId id="366" r:id="rId15"/>
    <p:sldId id="383" r:id="rId16"/>
    <p:sldId id="297" r:id="rId17"/>
    <p:sldId id="385" r:id="rId18"/>
    <p:sldId id="311" r:id="rId19"/>
    <p:sldId id="3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CAA1E4-6F7A-492F-B329-54FC8D927CAF}">
          <p14:sldIdLst>
            <p14:sldId id="371"/>
            <p14:sldId id="483"/>
            <p14:sldId id="361"/>
            <p14:sldId id="291"/>
            <p14:sldId id="484"/>
            <p14:sldId id="292"/>
            <p14:sldId id="485"/>
            <p14:sldId id="293"/>
            <p14:sldId id="294"/>
            <p14:sldId id="295"/>
            <p14:sldId id="365"/>
            <p14:sldId id="364"/>
            <p14:sldId id="486"/>
            <p14:sldId id="366"/>
            <p14:sldId id="383"/>
            <p14:sldId id="297"/>
            <p14:sldId id="385"/>
            <p14:sldId id="311"/>
            <p14:sldId id="3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6.wmf"/><Relationship Id="rId4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58BB4-C548-47CE-9F70-22E560D04E9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C928B-884B-42E1-9354-4F1E4ED63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6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C928B-884B-42E1-9354-4F1E4ED6367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7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1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8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4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1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8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A3A06-BAFB-4532-A904-7E4F1FC5C425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1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33.e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3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oleObject" Target="../embeddings/oleObject37.bin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42.emf"/><Relationship Id="rId5" Type="http://schemas.openxmlformats.org/officeDocument/2006/relationships/image" Target="../media/image43.png"/><Relationship Id="rId10" Type="http://schemas.openxmlformats.org/officeDocument/2006/relationships/oleObject" Target="../embeddings/oleObject40.bin"/><Relationship Id="rId4" Type="http://schemas.openxmlformats.org/officeDocument/2006/relationships/image" Target="../media/image6.wmf"/><Relationship Id="rId9" Type="http://schemas.openxmlformats.org/officeDocument/2006/relationships/image" Target="../media/image4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3.w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4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5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3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2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2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792162"/>
          </a:xfrm>
        </p:spPr>
        <p:txBody>
          <a:bodyPr>
            <a:noAutofit/>
          </a:bodyPr>
          <a:lstStyle/>
          <a:p>
            <a:r>
              <a:rPr lang="en-US" sz="4800" b="1" u="sng" dirty="0">
                <a:solidFill>
                  <a:srgbClr val="FF0000"/>
                </a:solidFill>
              </a:rPr>
              <a:t>Driven and Damped Oscillations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0" y="3896380"/>
            <a:ext cx="429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Forced Harmonic Oscillator </a:t>
            </a:r>
          </a:p>
        </p:txBody>
      </p:sp>
    </p:spTree>
    <p:extLst>
      <p:ext uri="{BB962C8B-B14F-4D97-AF65-F5344CB8AC3E}">
        <p14:creationId xmlns:p14="http://schemas.microsoft.com/office/powerpoint/2010/main" val="47372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Resonance</a:t>
            </a:r>
            <a:endParaRPr lang="en-US" sz="1600" b="1" u="sng" dirty="0"/>
          </a:p>
        </p:txBody>
      </p:sp>
      <p:sp>
        <p:nvSpPr>
          <p:cNvPr id="9" name="Rectangle 8"/>
          <p:cNvSpPr/>
          <p:nvPr/>
        </p:nvSpPr>
        <p:spPr>
          <a:xfrm>
            <a:off x="728455" y="2743200"/>
            <a:ext cx="2059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For </a:t>
            </a:r>
            <a:r>
              <a:rPr lang="en-US" sz="2400" b="1" dirty="0" err="1"/>
              <a:t>extremum</a:t>
            </a:r>
            <a:r>
              <a:rPr lang="en-US" sz="2400" b="1" dirty="0"/>
              <a:t> </a:t>
            </a:r>
          </a:p>
        </p:txBody>
      </p:sp>
      <p:graphicFrame>
        <p:nvGraphicFramePr>
          <p:cNvPr id="686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084652"/>
              </p:ext>
            </p:extLst>
          </p:nvPr>
        </p:nvGraphicFramePr>
        <p:xfrm>
          <a:off x="4572000" y="3388131"/>
          <a:ext cx="4302574" cy="1261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0" name="Equation" r:id="rId3" imgW="1828800" imgH="533160" progId="Equation.DSMT4">
                  <p:embed/>
                </p:oleObj>
              </mc:Choice>
              <mc:Fallback>
                <p:oleObj name="Equation" r:id="rId3" imgW="1828800" imgH="533160" progId="Equation.DSMT4">
                  <p:embed/>
                  <p:pic>
                    <p:nvPicPr>
                      <p:cNvPr id="0" name="Picture 1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388131"/>
                        <a:ext cx="4302574" cy="1261121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122291"/>
              </p:ext>
            </p:extLst>
          </p:nvPr>
        </p:nvGraphicFramePr>
        <p:xfrm>
          <a:off x="3028559" y="2610068"/>
          <a:ext cx="1262453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1" name="Equation" r:id="rId5" imgW="558558" imgH="431613" progId="Equation.DSMT4">
                  <p:embed/>
                </p:oleObj>
              </mc:Choice>
              <mc:Fallback>
                <p:oleObj name="Equation" r:id="rId5" imgW="558558" imgH="431613" progId="Equation.DSMT4">
                  <p:embed/>
                  <p:pic>
                    <p:nvPicPr>
                      <p:cNvPr id="0" name="Picture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559" y="2610068"/>
                        <a:ext cx="1262453" cy="98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65930" y="3769667"/>
            <a:ext cx="3990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The condition for </a:t>
            </a:r>
            <a:r>
              <a:rPr lang="en-US" sz="2400" b="1" dirty="0" err="1"/>
              <a:t>extremum</a:t>
            </a:r>
            <a:r>
              <a:rPr lang="en-US" sz="2400" b="1" dirty="0"/>
              <a:t> : </a:t>
            </a:r>
          </a:p>
        </p:txBody>
      </p:sp>
      <p:graphicFrame>
        <p:nvGraphicFramePr>
          <p:cNvPr id="696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495895"/>
              </p:ext>
            </p:extLst>
          </p:nvPr>
        </p:nvGraphicFramePr>
        <p:xfrm>
          <a:off x="2787801" y="5554626"/>
          <a:ext cx="3302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2" name="Equation" r:id="rId7" imgW="1104900" imgH="292100" progId="Equation.DSMT4">
                  <p:embed/>
                </p:oleObj>
              </mc:Choice>
              <mc:Fallback>
                <p:oleObj name="Equation" r:id="rId7" imgW="1104900" imgH="292100" progId="Equation.DSMT4">
                  <p:embed/>
                  <p:pic>
                    <p:nvPicPr>
                      <p:cNvPr id="0" name="Picture 1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801" y="5554626"/>
                        <a:ext cx="3302000" cy="1066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150081" y="4747996"/>
            <a:ext cx="4812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/>
              <a:t>Resonance Frequency</a:t>
            </a:r>
            <a:endParaRPr lang="en-US" sz="4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242623"/>
              </p:ext>
            </p:extLst>
          </p:nvPr>
        </p:nvGraphicFramePr>
        <p:xfrm>
          <a:off x="609600" y="779251"/>
          <a:ext cx="736282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3" name="Equation" r:id="rId9" imgW="7362879" imgH="1838525" progId="Equation.DSMT4">
                  <p:embed/>
                </p:oleObj>
              </mc:Choice>
              <mc:Fallback>
                <p:oleObj name="Equation" r:id="rId9" imgW="7362879" imgH="18385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600" y="779251"/>
                        <a:ext cx="7362825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0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Resonance</a:t>
            </a:r>
            <a:endParaRPr lang="en-US" sz="1600" b="1" u="sng" dirty="0"/>
          </a:p>
        </p:txBody>
      </p:sp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1295400" y="1066800"/>
          <a:ext cx="7000876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1" name="Equation" r:id="rId3" imgW="2425700" imgH="558800" progId="Equation.DSMT4">
                  <p:embed/>
                </p:oleObj>
              </mc:Choice>
              <mc:Fallback>
                <p:oleObj name="Equation" r:id="rId3" imgW="2425700" imgH="558800" progId="Equation.DSMT4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66800"/>
                        <a:ext cx="7000876" cy="1600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981200" y="3886200"/>
            <a:ext cx="304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068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863905"/>
              </p:ext>
            </p:extLst>
          </p:nvPr>
        </p:nvGraphicFramePr>
        <p:xfrm>
          <a:off x="3411537" y="2847294"/>
          <a:ext cx="295433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2" name="Equation" r:id="rId5" imgW="1257120" imgH="279360" progId="Equation.DSMT4">
                  <p:embed/>
                </p:oleObj>
              </mc:Choice>
              <mc:Fallback>
                <p:oleObj name="Equation" r:id="rId5" imgW="1257120" imgH="279360" progId="Equation.DSMT4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537" y="2847294"/>
                        <a:ext cx="2954337" cy="6508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736951"/>
              </p:ext>
            </p:extLst>
          </p:nvPr>
        </p:nvGraphicFramePr>
        <p:xfrm>
          <a:off x="1777317" y="3678463"/>
          <a:ext cx="6222776" cy="160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3" name="Equation" r:id="rId7" imgW="2145960" imgH="558720" progId="Equation.DSMT4">
                  <p:embed/>
                </p:oleObj>
              </mc:Choice>
              <mc:Fallback>
                <p:oleObj name="Equation" r:id="rId7" imgW="2145960" imgH="558720" progId="Equation.DSMT4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7317" y="3678463"/>
                        <a:ext cx="6222776" cy="160712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0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546" y="0"/>
            <a:ext cx="8876907" cy="6858000"/>
          </a:xfrm>
          <a:prstGeom prst="rect">
            <a:avLst/>
          </a:prstGeom>
        </p:spPr>
      </p:pic>
      <p:graphicFrame>
        <p:nvGraphicFramePr>
          <p:cNvPr id="187394" name="Object 2"/>
          <p:cNvGraphicFramePr>
            <a:graphicFrameLocks noChangeAspect="1"/>
          </p:cNvGraphicFramePr>
          <p:nvPr/>
        </p:nvGraphicFramePr>
        <p:xfrm>
          <a:off x="5181601" y="4020488"/>
          <a:ext cx="2438400" cy="55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8" name="Equation" r:id="rId4" imgW="1016000" imgH="228600" progId="Equation.DSMT4">
                  <p:embed/>
                </p:oleObj>
              </mc:Choice>
              <mc:Fallback>
                <p:oleObj name="Equation" r:id="rId4" imgW="1016000" imgH="228600" progId="Equation.DSMT4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1" y="4020488"/>
                        <a:ext cx="2438400" cy="5515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7409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1342" y="1524000"/>
            <a:ext cx="24193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85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Complete solution of driven damped harmonic oscillator</a:t>
            </a:r>
            <a:endParaRPr lang="en-I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1651884"/>
            <a:ext cx="8740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The solution of this second-order differential equation comprises two components, the complementary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</a:rPr>
              <a:t>solution,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and the particular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</a:rPr>
              <a:t>solution.</a:t>
            </a:r>
            <a:endParaRPr lang="en-IN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573026"/>
              </p:ext>
            </p:extLst>
          </p:nvPr>
        </p:nvGraphicFramePr>
        <p:xfrm>
          <a:off x="159327" y="432442"/>
          <a:ext cx="555625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9" name="Equation" r:id="rId3" imgW="1586811" imgH="317362" progId="Equation.DSMT4">
                  <p:embed/>
                </p:oleObj>
              </mc:Choice>
              <mc:Fallback>
                <p:oleObj name="Equation" r:id="rId3" imgW="1586811" imgH="317362" progId="Equation.DSMT4">
                  <p:embed/>
                  <p:pic>
                    <p:nvPicPr>
                      <p:cNvPr id="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27" y="432442"/>
                        <a:ext cx="5556250" cy="11112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/>
          <a:srcRect l="34200" t="19200" r="17400" b="57213"/>
          <a:stretch/>
        </p:blipFill>
        <p:spPr bwMode="auto">
          <a:xfrm>
            <a:off x="152400" y="2514600"/>
            <a:ext cx="8763000" cy="240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>
            <a:off x="6172200" y="4365000"/>
            <a:ext cx="2514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4800" y="4593600"/>
            <a:ext cx="1676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168107"/>
              </p:ext>
            </p:extLst>
          </p:nvPr>
        </p:nvGraphicFramePr>
        <p:xfrm>
          <a:off x="2514600" y="4593600"/>
          <a:ext cx="3435927" cy="71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0" name="Equation" r:id="rId6" imgW="1155600" imgH="241200" progId="Equation.DSMT4">
                  <p:embed/>
                </p:oleObj>
              </mc:Choice>
              <mc:Fallback>
                <p:oleObj name="Equation" r:id="rId6" imgW="1155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4600" y="4593600"/>
                        <a:ext cx="3435927" cy="717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176713"/>
              </p:ext>
            </p:extLst>
          </p:nvPr>
        </p:nvGraphicFramePr>
        <p:xfrm>
          <a:off x="2286000" y="5362848"/>
          <a:ext cx="5410200" cy="1227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1" name="Equation" r:id="rId8" imgW="2552400" imgH="583920" progId="Equation.DSMT4">
                  <p:embed/>
                </p:oleObj>
              </mc:Choice>
              <mc:Fallback>
                <p:oleObj name="Equation" r:id="rId8" imgW="2552400" imgH="583920" progId="Equation.DSMT4">
                  <p:embed/>
                  <p:pic>
                    <p:nvPicPr>
                      <p:cNvPr id="7068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362848"/>
                        <a:ext cx="5410200" cy="122724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286093"/>
              </p:ext>
            </p:extLst>
          </p:nvPr>
        </p:nvGraphicFramePr>
        <p:xfrm>
          <a:off x="5945413" y="640827"/>
          <a:ext cx="29622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2" name="Equation" r:id="rId10" imgW="2962247" imgH="657099" progId="Equation.DSMT4">
                  <p:embed/>
                </p:oleObj>
              </mc:Choice>
              <mc:Fallback>
                <p:oleObj name="Equation" r:id="rId10" imgW="2962247" imgH="6570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45413" y="640827"/>
                        <a:ext cx="296227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306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533400"/>
            <a:ext cx="5129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Tacoma bridge collapse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4038600"/>
            <a:ext cx="4442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Wine glass Breaking</a:t>
            </a:r>
          </a:p>
        </p:txBody>
      </p:sp>
      <p:sp>
        <p:nvSpPr>
          <p:cNvPr id="194562" name="AutoShape 2" descr="Image result for Tacoma bridge"/>
          <p:cNvSpPr>
            <a:spLocks noChangeAspect="1" noChangeArrowheads="1"/>
          </p:cNvSpPr>
          <p:nvPr/>
        </p:nvSpPr>
        <p:spPr bwMode="auto">
          <a:xfrm>
            <a:off x="155575" y="-1546225"/>
            <a:ext cx="5734050" cy="3228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64" name="AutoShape 4" descr="Image result for Tacoma bridge"/>
          <p:cNvSpPr>
            <a:spLocks noChangeAspect="1" noChangeArrowheads="1"/>
          </p:cNvSpPr>
          <p:nvPr/>
        </p:nvSpPr>
        <p:spPr bwMode="auto">
          <a:xfrm>
            <a:off x="155575" y="-1546225"/>
            <a:ext cx="5734050" cy="3228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66" name="AutoShape 6" descr="Image result for Tacoma bridge"/>
          <p:cNvSpPr>
            <a:spLocks noChangeAspect="1" noChangeArrowheads="1"/>
          </p:cNvSpPr>
          <p:nvPr/>
        </p:nvSpPr>
        <p:spPr bwMode="auto">
          <a:xfrm>
            <a:off x="63500" y="-136525"/>
            <a:ext cx="5734050" cy="3819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67" name="Picture 7"/>
          <p:cNvPicPr>
            <a:picLocks noChangeAspect="1" noChangeArrowheads="1"/>
          </p:cNvPicPr>
          <p:nvPr/>
        </p:nvPicPr>
        <p:blipFill>
          <a:blip r:embed="rId2"/>
          <a:srcRect l="53411" t="18750" r="7731" b="37500"/>
          <a:stretch>
            <a:fillRect/>
          </a:stretch>
        </p:blipFill>
        <p:spPr bwMode="auto">
          <a:xfrm>
            <a:off x="2667000" y="1371600"/>
            <a:ext cx="373162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8" name="Picture 8"/>
          <p:cNvPicPr>
            <a:picLocks noChangeAspect="1" noChangeArrowheads="1"/>
          </p:cNvPicPr>
          <p:nvPr/>
        </p:nvPicPr>
        <p:blipFill>
          <a:blip r:embed="rId3"/>
          <a:srcRect l="58331" t="17500" r="3514" b="53750"/>
          <a:stretch>
            <a:fillRect/>
          </a:stretch>
        </p:blipFill>
        <p:spPr bwMode="auto">
          <a:xfrm>
            <a:off x="2133600" y="4640940"/>
            <a:ext cx="4964369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Coupled Oscillations</a:t>
            </a:r>
          </a:p>
        </p:txBody>
      </p:sp>
      <p:pic>
        <p:nvPicPr>
          <p:cNvPr id="4" name="Picture 5" descr="Image result for Coupled oscillator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81200"/>
            <a:ext cx="6500552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02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Coupled Oscillators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609600"/>
            <a:ext cx="5791200" cy="30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1000" y="2057400"/>
            <a:ext cx="86106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E:\BTech\PH103\Coupled oscillators_ordinary_c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695105"/>
            <a:ext cx="5867400" cy="3162895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609600" y="4572000"/>
            <a:ext cx="21336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NON-INTITUTIVE!</a:t>
            </a:r>
          </a:p>
        </p:txBody>
      </p:sp>
    </p:spTree>
    <p:extLst>
      <p:ext uri="{BB962C8B-B14F-4D97-AF65-F5344CB8AC3E}">
        <p14:creationId xmlns:p14="http://schemas.microsoft.com/office/powerpoint/2010/main" val="21055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Coupled Oscillators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914400"/>
            <a:ext cx="6629400" cy="347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2590800"/>
            <a:ext cx="86106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4958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Equations of motion are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2789238" y="48768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2" name="Equation" r:id="rId4" imgW="1485900" imgH="330200" progId="Equation.DSMT4">
                  <p:embed/>
                </p:oleObj>
              </mc:Choice>
              <mc:Fallback>
                <p:oleObj name="Equation" r:id="rId4" imgW="1485900" imgH="330200" progId="Equation.DSMT4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48768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713038" y="5867400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3" name="Equation" r:id="rId6" imgW="1511300" imgH="330200" progId="Equation.DSMT4">
                  <p:embed/>
                </p:oleObj>
              </mc:Choice>
              <mc:Fallback>
                <p:oleObj name="Equation" r:id="rId6" imgW="1511300" imgH="330200" progId="Equation.DSMT4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5867400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6553200" y="5181600"/>
            <a:ext cx="2514600" cy="990600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Simultaneous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coupled differential equation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79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Matrix equation of coupled oscillator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/>
          <a:srcRect t="48403"/>
          <a:stretch>
            <a:fillRect/>
          </a:stretch>
        </p:blipFill>
        <p:spPr bwMode="auto">
          <a:xfrm>
            <a:off x="1371600" y="685800"/>
            <a:ext cx="6629400" cy="179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2850" name="Object 146"/>
          <p:cNvGraphicFramePr>
            <a:graphicFrameLocks noChangeAspect="1"/>
          </p:cNvGraphicFramePr>
          <p:nvPr/>
        </p:nvGraphicFramePr>
        <p:xfrm>
          <a:off x="1447800" y="3733800"/>
          <a:ext cx="68835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8" name="Equation" r:id="rId5" imgW="2273300" imgH="482600" progId="Equation.DSMT4">
                  <p:embed/>
                </p:oleObj>
              </mc:Choice>
              <mc:Fallback>
                <p:oleObj name="Equation" r:id="rId5" imgW="2273300" imgH="482600" progId="Equation.DSMT4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733800"/>
                        <a:ext cx="6883538" cy="1447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1" name="Object 147"/>
          <p:cNvGraphicFramePr>
            <a:graphicFrameLocks noChangeAspect="1"/>
          </p:cNvGraphicFramePr>
          <p:nvPr/>
        </p:nvGraphicFramePr>
        <p:xfrm>
          <a:off x="914400" y="25146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9" name="Equation" r:id="rId7" imgW="1485900" imgH="330200" progId="Equation.DSMT4">
                  <p:embed/>
                </p:oleObj>
              </mc:Choice>
              <mc:Fallback>
                <p:oleObj name="Equation" r:id="rId7" imgW="1485900" imgH="330200" progId="Equation.DSMT4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2" name="Object 148"/>
          <p:cNvGraphicFramePr>
            <a:graphicFrameLocks noChangeAspect="1"/>
          </p:cNvGraphicFramePr>
          <p:nvPr/>
        </p:nvGraphicFramePr>
        <p:xfrm>
          <a:off x="4724400" y="2547258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0" name="Equation" r:id="rId9" imgW="1511300" imgH="330200" progId="Equation.DSMT4">
                  <p:embed/>
                </p:oleObj>
              </mc:Choice>
              <mc:Fallback>
                <p:oleObj name="Equation" r:id="rId9" imgW="1511300" imgH="330200" progId="Equation.DSMT4">
                  <p:embed/>
                  <p:pic>
                    <p:nvPicPr>
                      <p:cNvPr id="0" name="Picture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547258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3" name="Object 149"/>
          <p:cNvGraphicFramePr>
            <a:graphicFrameLocks noChangeAspect="1"/>
          </p:cNvGraphicFramePr>
          <p:nvPr/>
        </p:nvGraphicFramePr>
        <p:xfrm>
          <a:off x="3168650" y="5334000"/>
          <a:ext cx="33909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1" name="Equation" r:id="rId11" imgW="1130040" imgH="431640" progId="Equation.DSMT4">
                  <p:embed/>
                </p:oleObj>
              </mc:Choice>
              <mc:Fallback>
                <p:oleObj name="Equation" r:id="rId11" imgW="1130040" imgH="431640" progId="Equation.DSMT4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8650" y="5334000"/>
                        <a:ext cx="3390900" cy="1295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5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1554163" y="2438400"/>
          <a:ext cx="649922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3" name="Equation" r:id="rId3" imgW="2692400" imgH="609600" progId="Equation.DSMT4">
                  <p:embed/>
                </p:oleObj>
              </mc:Choice>
              <mc:Fallback>
                <p:oleObj name="Equation" r:id="rId3" imgW="2692400" imgH="609600" progId="Equation.DSMT4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2438400"/>
                        <a:ext cx="649922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2" name="Object 4"/>
          <p:cNvGraphicFramePr>
            <a:graphicFrameLocks noChangeAspect="1"/>
          </p:cNvGraphicFramePr>
          <p:nvPr/>
        </p:nvGraphicFramePr>
        <p:xfrm>
          <a:off x="6172200" y="4267200"/>
          <a:ext cx="220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4" name="Equation" r:id="rId5" imgW="1167893" imgH="393529" progId="Equation.DSMT4">
                  <p:embed/>
                </p:oleObj>
              </mc:Choice>
              <mc:Fallback>
                <p:oleObj name="Equation" r:id="rId5" imgW="1167893" imgH="393529" progId="Equation.DSMT4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267200"/>
                        <a:ext cx="220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1295400" y="228600"/>
          <a:ext cx="6883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5" name="Equation" r:id="rId7" imgW="2273300" imgH="482600" progId="Equation.DSMT4">
                  <p:embed/>
                </p:oleObj>
              </mc:Choice>
              <mc:Fallback>
                <p:oleObj name="Equation" r:id="rId7" imgW="2273300" imgH="482600" progId="Equation.DSMT4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28600"/>
                        <a:ext cx="6883400" cy="1447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4" name="Object 6"/>
          <p:cNvGraphicFramePr>
            <a:graphicFrameLocks noChangeAspect="1"/>
          </p:cNvGraphicFramePr>
          <p:nvPr/>
        </p:nvGraphicFramePr>
        <p:xfrm>
          <a:off x="3352800" y="4419600"/>
          <a:ext cx="20161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6" name="Equation" r:id="rId9" imgW="799753" imgH="253890" progId="Equation.DSMT4">
                  <p:embed/>
                </p:oleObj>
              </mc:Choice>
              <mc:Fallback>
                <p:oleObj name="Equation" r:id="rId9" imgW="799753" imgH="253890" progId="Equation.DSMT4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419600"/>
                        <a:ext cx="2016125" cy="641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5" name="Object 7"/>
          <p:cNvGraphicFramePr>
            <a:graphicFrameLocks noChangeAspect="1"/>
          </p:cNvGraphicFramePr>
          <p:nvPr/>
        </p:nvGraphicFramePr>
        <p:xfrm>
          <a:off x="3216275" y="5334000"/>
          <a:ext cx="2336800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7" name="Equation" r:id="rId11" imgW="927100" imgH="482600" progId="Equation.DSMT4">
                  <p:embed/>
                </p:oleObj>
              </mc:Choice>
              <mc:Fallback>
                <p:oleObj name="Equation" r:id="rId11" imgW="927100" imgH="482600" progId="Equation.DSMT4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5334000"/>
                        <a:ext cx="2336800" cy="12176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rot="5400000" flipH="1" flipV="1">
            <a:off x="4152900" y="4000500"/>
            <a:ext cx="609600" cy="228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54" y="-128215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Driven and Damped Oscillations</a:t>
            </a:r>
            <a:endParaRPr lang="en-US" sz="1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738283"/>
            <a:ext cx="3116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Forced Harmonic Oscillator </a:t>
            </a:r>
          </a:p>
        </p:txBody>
      </p:sp>
      <p:pic>
        <p:nvPicPr>
          <p:cNvPr id="10" name="Picture 2" descr="Image result for Spring mass system with damp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43153"/>
            <a:ext cx="2886075" cy="1790701"/>
          </a:xfrm>
          <a:prstGeom prst="rect">
            <a:avLst/>
          </a:prstGeom>
          <a:noFill/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357363"/>
              </p:ext>
            </p:extLst>
          </p:nvPr>
        </p:nvGraphicFramePr>
        <p:xfrm>
          <a:off x="1219200" y="2012950"/>
          <a:ext cx="7086600" cy="484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6" name="Equation" r:id="rId4" imgW="4330440" imgH="3022560" progId="Equation.DSMT4">
                  <p:embed/>
                </p:oleObj>
              </mc:Choice>
              <mc:Fallback>
                <p:oleObj name="Equation" r:id="rId4" imgW="4330440" imgH="3022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9200" y="2012950"/>
                        <a:ext cx="7086600" cy="484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607071" y="1287977"/>
            <a:ext cx="431404" cy="464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728147"/>
              </p:ext>
            </p:extLst>
          </p:nvPr>
        </p:nvGraphicFramePr>
        <p:xfrm>
          <a:off x="2614613" y="1254058"/>
          <a:ext cx="17716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7" name="Equation" r:id="rId6" imgW="1771453" imgH="561960" progId="Equation.DSMT4">
                  <p:embed/>
                </p:oleObj>
              </mc:Choice>
              <mc:Fallback>
                <p:oleObj name="Equation" r:id="rId6" imgW="1771453" imgH="56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14613" y="1254058"/>
                        <a:ext cx="1771650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26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Driven and Damped Oscillations</a:t>
            </a:r>
            <a:endParaRPr lang="en-US" sz="1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791028"/>
            <a:ext cx="3116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Forced Harmonic Oscillator 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3962400" y="1295400"/>
          <a:ext cx="4716463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8" name="Equation" r:id="rId3" imgW="1752600" imgH="482600" progId="Equation.DSMT4">
                  <p:embed/>
                </p:oleObj>
              </mc:Choice>
              <mc:Fallback>
                <p:oleObj name="Equation" r:id="rId3" imgW="1752600" imgH="482600" progId="Equation.DSMT4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295400"/>
                        <a:ext cx="4716463" cy="1298575"/>
                      </a:xfrm>
                      <a:prstGeom prst="rect">
                        <a:avLst/>
                      </a:prstGeom>
                      <a:solidFill>
                        <a:srgbClr val="99CCFF">
                          <a:alpha val="56078"/>
                        </a:srgbClr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1447800" y="2895600"/>
          <a:ext cx="484505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9" name="Equation" r:id="rId5" imgW="1383699" imgH="317362" progId="Equation.DSMT4">
                  <p:embed/>
                </p:oleObj>
              </mc:Choice>
              <mc:Fallback>
                <p:oleObj name="Equation" r:id="rId5" imgW="1383699" imgH="317362" progId="Equation.DSMT4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895600"/>
                        <a:ext cx="4845050" cy="1111250"/>
                      </a:xfrm>
                      <a:prstGeom prst="rect">
                        <a:avLst/>
                      </a:prstGeom>
                      <a:solidFill>
                        <a:srgbClr val="99CCFF">
                          <a:alpha val="56078"/>
                        </a:srgbClr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342900" y="4495800"/>
          <a:ext cx="555625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" name="Equation" r:id="rId7" imgW="1586811" imgH="317362" progId="Equation.DSMT4">
                  <p:embed/>
                </p:oleObj>
              </mc:Choice>
              <mc:Fallback>
                <p:oleObj name="Equation" r:id="rId7" imgW="1586811" imgH="317362" progId="Equation.DSMT4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4495800"/>
                        <a:ext cx="5556250" cy="11112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6629400" y="4572000"/>
          <a:ext cx="2514600" cy="928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1" name="Equation" r:id="rId9" imgW="1066337" imgH="393529" progId="Equation.DSMT4">
                  <p:embed/>
                </p:oleObj>
              </mc:Choice>
              <mc:Fallback>
                <p:oleObj name="Equation" r:id="rId9" imgW="1066337" imgH="393529" progId="Equation.DSMT4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572000"/>
                        <a:ext cx="2514600" cy="92800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7"/>
          <p:cNvGraphicFramePr>
            <a:graphicFrameLocks noChangeAspect="1"/>
          </p:cNvGraphicFramePr>
          <p:nvPr/>
        </p:nvGraphicFramePr>
        <p:xfrm>
          <a:off x="6629400" y="3200400"/>
          <a:ext cx="13747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2" name="Equation" r:id="rId11" imgW="482391" imgH="203112" progId="Equation.DSMT4">
                  <p:embed/>
                </p:oleObj>
              </mc:Choice>
              <mc:Fallback>
                <p:oleObj name="Equation" r:id="rId11" imgW="482391" imgH="203112" progId="Equation.DSMT4">
                  <p:embed/>
                  <p:pic>
                    <p:nvPicPr>
                      <p:cNvPr id="0" name="Picture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200400"/>
                        <a:ext cx="1374775" cy="711200"/>
                      </a:xfrm>
                      <a:prstGeom prst="rect">
                        <a:avLst/>
                      </a:prstGeom>
                      <a:solidFill>
                        <a:srgbClr val="99CCFF">
                          <a:alpha val="56078"/>
                        </a:srgbClr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Image result for Spring mass system with damp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9586" y="1004938"/>
            <a:ext cx="2886075" cy="1790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0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Driven and Damped Oscillations</a:t>
            </a:r>
            <a:endParaRPr lang="en-US" sz="1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791028"/>
            <a:ext cx="3116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Forced Harmonic Oscillator </a:t>
            </a: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779463" y="1384300"/>
          <a:ext cx="4473575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3" name="Equation" r:id="rId3" imgW="1459866" imgH="393529" progId="Equation.DSMT4">
                  <p:embed/>
                </p:oleObj>
              </mc:Choice>
              <mc:Fallback>
                <p:oleObj name="Equation" r:id="rId3" imgW="1459866" imgH="393529" progId="Equation.DSMT4">
                  <p:embed/>
                  <p:pic>
                    <p:nvPicPr>
                      <p:cNvPr id="0" name="Picture 1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1384300"/>
                        <a:ext cx="4473575" cy="1206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6172200" y="1371600"/>
          <a:ext cx="2724150" cy="1005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4" name="Equation" r:id="rId5" imgW="1066337" imgH="393529" progId="Equation.DSMT4">
                  <p:embed/>
                </p:oleObj>
              </mc:Choice>
              <mc:Fallback>
                <p:oleObj name="Equation" r:id="rId5" imgW="1066337" imgH="393529" progId="Equation.DSMT4">
                  <p:embed/>
                  <p:pic>
                    <p:nvPicPr>
                      <p:cNvPr id="0" name="Picture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371600"/>
                        <a:ext cx="2724150" cy="1005341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195562"/>
              </p:ext>
            </p:extLst>
          </p:nvPr>
        </p:nvGraphicFramePr>
        <p:xfrm>
          <a:off x="3390900" y="2952750"/>
          <a:ext cx="287178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5" name="Equation" r:id="rId7" imgW="939600" imgH="253800" progId="Equation.DSMT4">
                  <p:embed/>
                </p:oleObj>
              </mc:Choice>
              <mc:Fallback>
                <p:oleObj name="Equation" r:id="rId7" imgW="939600" imgH="253800" progId="Equation.DSMT4">
                  <p:embed/>
                  <p:pic>
                    <p:nvPicPr>
                      <p:cNvPr id="0" name="Picture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900" y="2952750"/>
                        <a:ext cx="2871788" cy="7747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rot="10800000">
            <a:off x="2819400" y="2514600"/>
            <a:ext cx="2057400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895600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know the solution will be of oscillatory. Hence the general trial solution is given as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76400" y="3352800"/>
            <a:ext cx="1752600" cy="533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559602"/>
              </p:ext>
            </p:extLst>
          </p:nvPr>
        </p:nvGraphicFramePr>
        <p:xfrm>
          <a:off x="917321" y="4865007"/>
          <a:ext cx="7818945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6" name="Equation" r:id="rId9" imgW="3314520" imgH="393480" progId="Equation.DSMT4">
                  <p:embed/>
                </p:oleObj>
              </mc:Choice>
              <mc:Fallback>
                <p:oleObj name="Equation" r:id="rId9" imgW="3314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7321" y="4865007"/>
                        <a:ext cx="7818945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1676400" y="4865007"/>
            <a:ext cx="876300" cy="8499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67200" y="4953000"/>
            <a:ext cx="559593" cy="609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262688" y="4953000"/>
            <a:ext cx="595312" cy="76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53400" y="4953000"/>
            <a:ext cx="381000" cy="609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Driven and Damped Oscillations</a:t>
            </a:r>
            <a:endParaRPr lang="en-US" sz="1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791028"/>
            <a:ext cx="3116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Forced Harmonic Oscillator </a:t>
            </a:r>
          </a:p>
        </p:txBody>
      </p:sp>
      <p:graphicFrame>
        <p:nvGraphicFramePr>
          <p:cNvPr id="655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25076"/>
              </p:ext>
            </p:extLst>
          </p:nvPr>
        </p:nvGraphicFramePr>
        <p:xfrm>
          <a:off x="2182813" y="4451350"/>
          <a:ext cx="5710237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6" name="Equation" r:id="rId3" imgW="1612800" imgH="507960" progId="Equation.DSMT4">
                  <p:embed/>
                </p:oleObj>
              </mc:Choice>
              <mc:Fallback>
                <p:oleObj name="Equation" r:id="rId3" imgW="1612800" imgH="507960" progId="Equation.DSMT4">
                  <p:embed/>
                  <p:pic>
                    <p:nvPicPr>
                      <p:cNvPr id="655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3" y="4451350"/>
                        <a:ext cx="5710237" cy="17970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931285"/>
              </p:ext>
            </p:extLst>
          </p:nvPr>
        </p:nvGraphicFramePr>
        <p:xfrm>
          <a:off x="1123541" y="2209800"/>
          <a:ext cx="6769509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7" name="Equation" r:id="rId5" imgW="1942920" imgH="393480" progId="Equation.DSMT4">
                  <p:embed/>
                </p:oleObj>
              </mc:Choice>
              <mc:Fallback>
                <p:oleObj name="Equation" r:id="rId5" imgW="1942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3541" y="2209800"/>
                        <a:ext cx="6769509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1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Driven and Damped Oscillations</a:t>
            </a:r>
            <a:endParaRPr lang="en-US" sz="1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791028"/>
            <a:ext cx="3116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Forced Harmonic Oscillator </a:t>
            </a:r>
          </a:p>
        </p:txBody>
      </p:sp>
      <p:graphicFrame>
        <p:nvGraphicFramePr>
          <p:cNvPr id="65545" name="Object 9"/>
          <p:cNvGraphicFramePr>
            <a:graphicFrameLocks noChangeAspect="1"/>
          </p:cNvGraphicFramePr>
          <p:nvPr/>
        </p:nvGraphicFramePr>
        <p:xfrm>
          <a:off x="2459038" y="1295400"/>
          <a:ext cx="418782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9" name="Equation" r:id="rId3" imgW="1612900" imgH="508000" progId="Equation.DSMT4">
                  <p:embed/>
                </p:oleObj>
              </mc:Choice>
              <mc:Fallback>
                <p:oleObj name="Equation" r:id="rId3" imgW="1612900" imgH="508000" progId="Equation.DSMT4">
                  <p:embed/>
                  <p:pic>
                    <p:nvPicPr>
                      <p:cNvPr id="0" name="Picture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1295400"/>
                        <a:ext cx="4187825" cy="1320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34698"/>
              </p:ext>
            </p:extLst>
          </p:nvPr>
        </p:nvGraphicFramePr>
        <p:xfrm>
          <a:off x="2230757" y="2698874"/>
          <a:ext cx="4750594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0" name="Equation" r:id="rId5" imgW="2171520" imgH="507960" progId="Equation.DSMT4">
                  <p:embed/>
                </p:oleObj>
              </mc:Choice>
              <mc:Fallback>
                <p:oleObj name="Equation" r:id="rId5" imgW="21715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0757" y="2698874"/>
                        <a:ext cx="4750594" cy="111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120690"/>
              </p:ext>
            </p:extLst>
          </p:nvPr>
        </p:nvGraphicFramePr>
        <p:xfrm>
          <a:off x="1676400" y="3920507"/>
          <a:ext cx="6247475" cy="106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" name="Equation" r:id="rId7" imgW="2984400" imgH="507960" progId="Equation.DSMT4">
                  <p:embed/>
                </p:oleObj>
              </mc:Choice>
              <mc:Fallback>
                <p:oleObj name="Equation" r:id="rId7" imgW="29844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6400" y="3920507"/>
                        <a:ext cx="6247475" cy="106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950918"/>
              </p:ext>
            </p:extLst>
          </p:nvPr>
        </p:nvGraphicFramePr>
        <p:xfrm>
          <a:off x="609600" y="5257800"/>
          <a:ext cx="7532976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2" name="Equation" r:id="rId9" imgW="3479760" imgH="558720" progId="Equation.DSMT4">
                  <p:embed/>
                </p:oleObj>
              </mc:Choice>
              <mc:Fallback>
                <p:oleObj name="Equation" r:id="rId9" imgW="34797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600" y="5257800"/>
                        <a:ext cx="7532976" cy="120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0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Driven and Damped Oscillations</a:t>
            </a:r>
            <a:endParaRPr lang="en-US" sz="1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791028"/>
            <a:ext cx="3116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Forced Harmonic Oscillator </a:t>
            </a:r>
          </a:p>
        </p:txBody>
      </p:sp>
      <p:graphicFrame>
        <p:nvGraphicFramePr>
          <p:cNvPr id="665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296136"/>
              </p:ext>
            </p:extLst>
          </p:nvPr>
        </p:nvGraphicFramePr>
        <p:xfrm>
          <a:off x="0" y="1583190"/>
          <a:ext cx="415925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2" name="Equation" r:id="rId3" imgW="1841500" imgH="584200" progId="Equation.DSMT4">
                  <p:embed/>
                </p:oleObj>
              </mc:Choice>
              <mc:Fallback>
                <p:oleObj name="Equation" r:id="rId3" imgW="1841500" imgH="584200" progId="Equation.DSMT4">
                  <p:embed/>
                  <p:pic>
                    <p:nvPicPr>
                      <p:cNvPr id="665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3190"/>
                        <a:ext cx="4159250" cy="1308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388749"/>
              </p:ext>
            </p:extLst>
          </p:nvPr>
        </p:nvGraphicFramePr>
        <p:xfrm>
          <a:off x="4612981" y="1621290"/>
          <a:ext cx="4229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3" name="Equation" r:id="rId5" imgW="1816100" imgH="533400" progId="Equation.DSMT4">
                  <p:embed/>
                </p:oleObj>
              </mc:Choice>
              <mc:Fallback>
                <p:oleObj name="Equation" r:id="rId5" imgW="1816100" imgH="533400" progId="Equation.DSMT4">
                  <p:embed/>
                  <p:pic>
                    <p:nvPicPr>
                      <p:cNvPr id="6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2981" y="1621290"/>
                        <a:ext cx="4229100" cy="12319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81106"/>
              </p:ext>
            </p:extLst>
          </p:nvPr>
        </p:nvGraphicFramePr>
        <p:xfrm>
          <a:off x="2783681" y="2931038"/>
          <a:ext cx="323532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4" name="Equation" r:id="rId7" imgW="1434960" imgH="583920" progId="Equation.DSMT4">
                  <p:embed/>
                </p:oleObj>
              </mc:Choice>
              <mc:Fallback>
                <p:oleObj name="Equation" r:id="rId7" imgW="1434960" imgH="583920" progId="Equation.DSMT4">
                  <p:embed/>
                  <p:pic>
                    <p:nvPicPr>
                      <p:cNvPr id="665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3681" y="2931038"/>
                        <a:ext cx="3235325" cy="1320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882357"/>
              </p:ext>
            </p:extLst>
          </p:nvPr>
        </p:nvGraphicFramePr>
        <p:xfrm>
          <a:off x="1905000" y="5181600"/>
          <a:ext cx="4992688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5" name="Equation" r:id="rId9" imgW="2146300" imgH="558800" progId="Equation.DSMT4">
                  <p:embed/>
                </p:oleObj>
              </mc:Choice>
              <mc:Fallback>
                <p:oleObj name="Equation" r:id="rId9" imgW="2146300" imgH="558800" progId="Equation.DSMT4">
                  <p:embed/>
                  <p:pic>
                    <p:nvPicPr>
                      <p:cNvPr id="665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181600"/>
                        <a:ext cx="4992688" cy="1295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1208087" y="3425491"/>
            <a:ext cx="1393825" cy="4125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148475"/>
              </p:ext>
            </p:extLst>
          </p:nvPr>
        </p:nvGraphicFramePr>
        <p:xfrm>
          <a:off x="2766228" y="4343540"/>
          <a:ext cx="3275921" cy="685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6" name="Equation" r:id="rId11" imgW="1091880" imgH="228600" progId="Equation.DSMT4">
                  <p:embed/>
                </p:oleObj>
              </mc:Choice>
              <mc:Fallback>
                <p:oleObj name="Equation" r:id="rId11" imgW="1091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66228" y="4343540"/>
                        <a:ext cx="3275921" cy="685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ight Arrow 10"/>
          <p:cNvSpPr/>
          <p:nvPr/>
        </p:nvSpPr>
        <p:spPr>
          <a:xfrm>
            <a:off x="228600" y="5623037"/>
            <a:ext cx="1393825" cy="4125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0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Driven and Damped Oscillations</a:t>
            </a:r>
            <a:endParaRPr lang="en-US" sz="1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791028"/>
            <a:ext cx="3116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Forced Harmonic Oscillator </a:t>
            </a:r>
          </a:p>
        </p:txBody>
      </p:sp>
      <p:graphicFrame>
        <p:nvGraphicFramePr>
          <p:cNvPr id="655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969025"/>
              </p:ext>
            </p:extLst>
          </p:nvPr>
        </p:nvGraphicFramePr>
        <p:xfrm>
          <a:off x="2743200" y="1412421"/>
          <a:ext cx="2871788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1" name="Equation" r:id="rId3" imgW="939392" imgH="253890" progId="Equation.DSMT4">
                  <p:embed/>
                </p:oleObj>
              </mc:Choice>
              <mc:Fallback>
                <p:oleObj name="Equation" r:id="rId3" imgW="939392" imgH="253890" progId="Equation.DSMT4">
                  <p:embed/>
                  <p:pic>
                    <p:nvPicPr>
                      <p:cNvPr id="0" name="Picture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12421"/>
                        <a:ext cx="2871788" cy="77628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1143000" y="4267200"/>
          <a:ext cx="7264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2" name="Equation" r:id="rId5" imgW="2425700" imgH="558800" progId="Equation.DSMT4">
                  <p:embed/>
                </p:oleObj>
              </mc:Choice>
              <mc:Fallback>
                <p:oleObj name="Equation" r:id="rId5" imgW="2425700" imgH="558800" progId="Equation.DSMT4">
                  <p:embed/>
                  <p:pic>
                    <p:nvPicPr>
                      <p:cNvPr id="0" name="Picture 1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267200"/>
                        <a:ext cx="7264400" cy="1676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85820"/>
              </p:ext>
            </p:extLst>
          </p:nvPr>
        </p:nvGraphicFramePr>
        <p:xfrm>
          <a:off x="3667765" y="2580254"/>
          <a:ext cx="4992688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3" name="Equation" r:id="rId7" imgW="2146300" imgH="558800" progId="Equation.DSMT4">
                  <p:embed/>
                </p:oleObj>
              </mc:Choice>
              <mc:Fallback>
                <p:oleObj name="Equation" r:id="rId7" imgW="2146300" imgH="558800" progId="Equation.DSMT4">
                  <p:embed/>
                  <p:pic>
                    <p:nvPicPr>
                      <p:cNvPr id="665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765" y="2580254"/>
                        <a:ext cx="4992688" cy="1295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4179094" y="1981200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/>
              <a:t>Resonance</a:t>
            </a:r>
            <a:endParaRPr lang="en-US" sz="1600" b="1" u="sng" dirty="0"/>
          </a:p>
        </p:txBody>
      </p:sp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990600" y="838200"/>
          <a:ext cx="7264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2" name="Equation" r:id="rId3" imgW="2425700" imgH="558800" progId="Equation.DSMT4">
                  <p:embed/>
                </p:oleObj>
              </mc:Choice>
              <mc:Fallback>
                <p:oleObj name="Equation" r:id="rId3" imgW="2425700" imgH="558800" progId="Equation.DSMT4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838200"/>
                        <a:ext cx="7264400" cy="1676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28455" y="2743200"/>
            <a:ext cx="7729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The amplitude of the motion depends on driving frequency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3505200"/>
            <a:ext cx="4850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The amplitude will be </a:t>
            </a:r>
            <a:r>
              <a:rPr lang="en-US" sz="2400" b="1" dirty="0" err="1"/>
              <a:t>extremum</a:t>
            </a:r>
            <a:r>
              <a:rPr lang="en-US" sz="2400" b="1" dirty="0"/>
              <a:t> for </a:t>
            </a:r>
          </a:p>
        </p:txBody>
      </p:sp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5943600" y="3543300"/>
          <a:ext cx="1168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3" name="Equation" r:id="rId5" imgW="583947" imgH="228501" progId="Equation.DSMT4">
                  <p:embed/>
                </p:oleObj>
              </mc:Choice>
              <mc:Fallback>
                <p:oleObj name="Equation" r:id="rId5" imgW="583947" imgH="228501" progId="Equation.DSMT4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543300"/>
                        <a:ext cx="1168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5" name="Object 7"/>
          <p:cNvGraphicFramePr>
            <a:graphicFrameLocks noChangeAspect="1"/>
          </p:cNvGraphicFramePr>
          <p:nvPr/>
        </p:nvGraphicFramePr>
        <p:xfrm>
          <a:off x="969963" y="4724400"/>
          <a:ext cx="7356475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4" name="Equation" r:id="rId7" imgW="2705100" imgH="673100" progId="Equation.DSMT4">
                  <p:embed/>
                </p:oleObj>
              </mc:Choice>
              <mc:Fallback>
                <p:oleObj name="Equation" r:id="rId7" imgW="2705100" imgH="673100" progId="Equation.DSMT4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963" y="4724400"/>
                        <a:ext cx="7356475" cy="18319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43" name="Object 35"/>
          <p:cNvGraphicFramePr>
            <a:graphicFrameLocks noChangeAspect="1"/>
          </p:cNvGraphicFramePr>
          <p:nvPr/>
        </p:nvGraphicFramePr>
        <p:xfrm>
          <a:off x="7239000" y="3219450"/>
          <a:ext cx="16732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5" name="Equation" r:id="rId9" imgW="558558" imgH="431613" progId="Equation.DSMT4">
                  <p:embed/>
                </p:oleObj>
              </mc:Choice>
              <mc:Fallback>
                <p:oleObj name="Equation" r:id="rId9" imgW="558558" imgH="431613" progId="Equation.DSMT4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219450"/>
                        <a:ext cx="1673225" cy="1295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05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43882</TotalTime>
  <Words>155</Words>
  <Application>Microsoft Office PowerPoint</Application>
  <PresentationFormat>On-screen Show (4:3)</PresentationFormat>
  <Paragraphs>37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Office Theme</vt:lpstr>
      <vt:lpstr>Equation</vt:lpstr>
      <vt:lpstr>Driven and Damped Oscillations</vt:lpstr>
      <vt:lpstr>Driven and Damped Oscillations</vt:lpstr>
      <vt:lpstr>Driven and Damped Oscillations</vt:lpstr>
      <vt:lpstr>Driven and Damped Oscillations</vt:lpstr>
      <vt:lpstr>Driven and Damped Oscillations</vt:lpstr>
      <vt:lpstr>Driven and Damped Oscillations</vt:lpstr>
      <vt:lpstr>Driven and Damped Oscillations</vt:lpstr>
      <vt:lpstr>Driven and Damped Oscillations</vt:lpstr>
      <vt:lpstr>Resonance</vt:lpstr>
      <vt:lpstr>Resonance</vt:lpstr>
      <vt:lpstr>Resonance</vt:lpstr>
      <vt:lpstr>PowerPoint Presentation</vt:lpstr>
      <vt:lpstr>PowerPoint Presentation</vt:lpstr>
      <vt:lpstr>PowerPoint Presentation</vt:lpstr>
      <vt:lpstr>Coupled Oscillations</vt:lpstr>
      <vt:lpstr>Coupled Oscillators</vt:lpstr>
      <vt:lpstr>Coupled Oscillators</vt:lpstr>
      <vt:lpstr>Matrix equation of coupled oscillator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HP</cp:lastModifiedBy>
  <cp:revision>348</cp:revision>
  <dcterms:created xsi:type="dcterms:W3CDTF">2019-06-21T11:37:46Z</dcterms:created>
  <dcterms:modified xsi:type="dcterms:W3CDTF">2022-02-08T04:42:32Z</dcterms:modified>
</cp:coreProperties>
</file>