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6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6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0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4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E46-C989-4387-A17D-FC2773C41C0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1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BE46-C989-4387-A17D-FC2773C41C0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1082-DB6D-4D0B-8ED0-09D7653B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8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gif"/><Relationship Id="rId4" Type="http://schemas.openxmlformats.org/officeDocument/2006/relationships/image" Target="../media/image10.wmf"/><Relationship Id="rId9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6447" y="30480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Rigid body in motion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Oscillations and Waves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Quantum Physics</a:t>
            </a:r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Few surprises/Contradictions in the beginning of 19</a:t>
            </a:r>
            <a:r>
              <a:rPr lang="en-US" b="1" baseline="30000" dirty="0" smtClean="0">
                <a:solidFill>
                  <a:srgbClr val="0070C0"/>
                </a:solidFill>
                <a:latin typeface="Perpetua" pitchFamily="18" charset="0"/>
              </a:rPr>
              <a:t>th</a:t>
            </a: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 Century!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114800"/>
            <a:ext cx="5745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Perpetua" pitchFamily="18" charset="0"/>
              </a:rPr>
              <a:t>Wave nature of particle</a:t>
            </a:r>
            <a:endParaRPr lang="en-US" sz="4400" b="1" dirty="0">
              <a:solidFill>
                <a:srgbClr val="0070C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De Broglie hypothesis</a:t>
            </a:r>
            <a:endParaRPr lang="en-US" b="1" dirty="0">
              <a:latin typeface="Perpetua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198364"/>
              </p:ext>
            </p:extLst>
          </p:nvPr>
        </p:nvGraphicFramePr>
        <p:xfrm>
          <a:off x="3829050" y="1295400"/>
          <a:ext cx="158432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520700" imgH="419100" progId="Equation.DSMT4">
                  <p:embed/>
                </p:oleObj>
              </mc:Choice>
              <mc:Fallback>
                <p:oleObj name="Equation" r:id="rId3" imgW="520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295400"/>
                        <a:ext cx="1584325" cy="12684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 descr="Related imag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28899"/>
            <a:ext cx="2095500" cy="20955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68924" y="3124200"/>
            <a:ext cx="2551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Perpetua" pitchFamily="18" charset="0"/>
              </a:rPr>
              <a:t>Velocity 5m/s</a:t>
            </a:r>
          </a:p>
          <a:p>
            <a:r>
              <a:rPr lang="en-US" sz="3600" dirty="0" smtClean="0">
                <a:latin typeface="Perpetua" pitchFamily="18" charset="0"/>
              </a:rPr>
              <a:t>Mass=70 kg</a:t>
            </a:r>
            <a:endParaRPr lang="en-US" sz="3600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0889" y="4724400"/>
            <a:ext cx="4398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Find the De-</a:t>
            </a:r>
            <a:r>
              <a:rPr lang="en-US" sz="2400" b="1" dirty="0" err="1" smtClean="0">
                <a:latin typeface="Perpetua" pitchFamily="18" charset="0"/>
              </a:rPr>
              <a:t>broglie</a:t>
            </a:r>
            <a:r>
              <a:rPr lang="en-US" sz="2400" b="1" dirty="0" smtClean="0">
                <a:latin typeface="Perpetua" pitchFamily="18" charset="0"/>
              </a:rPr>
              <a:t> wavelength!</a:t>
            </a:r>
            <a:endParaRPr lang="en-US" sz="2400" b="1" dirty="0">
              <a:latin typeface="Perpetua" pitchFamily="18" charset="0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762000" y="5486400"/>
          <a:ext cx="3322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6" imgW="1091726" imgH="203112" progId="Equation.DSMT4">
                  <p:embed/>
                </p:oleObj>
              </mc:Choice>
              <mc:Fallback>
                <p:oleObj name="Equation" r:id="rId6" imgW="109172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3322638" cy="6143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5105400" y="5486400"/>
          <a:ext cx="32464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8" imgW="1066337" imgH="203112" progId="Equation.DSMT4">
                  <p:embed/>
                </p:oleObj>
              </mc:Choice>
              <mc:Fallback>
                <p:oleObj name="Equation" r:id="rId8" imgW="106633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486400"/>
                        <a:ext cx="3246438" cy="6143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6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57709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De Broglie hypothesis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1676400"/>
            <a:ext cx="3727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Perpetua" pitchFamily="18" charset="0"/>
              </a:rPr>
              <a:t>Velocity 5m/s</a:t>
            </a:r>
          </a:p>
          <a:p>
            <a:r>
              <a:rPr lang="en-US" sz="3600" b="1" dirty="0" smtClean="0">
                <a:latin typeface="Perpetua" pitchFamily="18" charset="0"/>
              </a:rPr>
              <a:t>Mass=9.1X10</a:t>
            </a:r>
            <a:r>
              <a:rPr lang="en-US" sz="3600" b="1" baseline="30000" dirty="0" smtClean="0">
                <a:latin typeface="Perpetua" pitchFamily="18" charset="0"/>
              </a:rPr>
              <a:t>-31</a:t>
            </a:r>
            <a:r>
              <a:rPr lang="en-US" sz="3600" b="1" dirty="0" smtClean="0">
                <a:latin typeface="Perpetua" pitchFamily="18" charset="0"/>
              </a:rPr>
              <a:t> kg</a:t>
            </a:r>
            <a:endParaRPr lang="en-US" sz="3600" b="1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0889" y="4724400"/>
            <a:ext cx="4398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Find the De-</a:t>
            </a:r>
            <a:r>
              <a:rPr lang="en-US" sz="2400" b="1" dirty="0" err="1" smtClean="0">
                <a:latin typeface="Perpetua" pitchFamily="18" charset="0"/>
              </a:rPr>
              <a:t>broglie</a:t>
            </a:r>
            <a:r>
              <a:rPr lang="en-US" sz="2400" b="1" dirty="0" smtClean="0">
                <a:latin typeface="Perpetua" pitchFamily="18" charset="0"/>
              </a:rPr>
              <a:t> wavelength!</a:t>
            </a:r>
            <a:endParaRPr lang="en-US" sz="2400" b="1" dirty="0">
              <a:latin typeface="Perpetua" pitchFamily="18" charset="0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762000" y="5486400"/>
          <a:ext cx="3322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1091726" imgH="203112" progId="Equation.DSMT4">
                  <p:embed/>
                </p:oleObj>
              </mc:Choice>
              <mc:Fallback>
                <p:oleObj name="Equation" r:id="rId3" imgW="109172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3322638" cy="6143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5375275" y="5524500"/>
          <a:ext cx="27051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888614" imgH="177723" progId="Equation.DSMT4">
                  <p:embed/>
                </p:oleObj>
              </mc:Choice>
              <mc:Fallback>
                <p:oleObj name="Equation" r:id="rId5" imgW="888614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5524500"/>
                        <a:ext cx="2705100" cy="5381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914400" y="3429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1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812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Perpetua" pitchFamily="18" charset="0"/>
              </a:rPr>
              <a:t>How do we understand the motion?</a:t>
            </a:r>
            <a:endParaRPr lang="en-US" b="1" dirty="0">
              <a:latin typeface="Perpetua" pitchFamily="18" charset="0"/>
            </a:endParaRPr>
          </a:p>
        </p:txBody>
      </p:sp>
      <p:pic>
        <p:nvPicPr>
          <p:cNvPr id="24578" name="Picture 2" descr="de Broglie Wave"/>
          <p:cNvPicPr>
            <a:picLocks noChangeAspect="1" noChangeArrowheads="1"/>
          </p:cNvPicPr>
          <p:nvPr/>
        </p:nvPicPr>
        <p:blipFill>
          <a:blip r:embed="rId2"/>
          <a:srcRect l="30577" r="3058"/>
          <a:stretch>
            <a:fillRect/>
          </a:stretch>
        </p:blipFill>
        <p:spPr bwMode="auto">
          <a:xfrm>
            <a:off x="152400" y="2679700"/>
            <a:ext cx="1984866" cy="141922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016000" y="32258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45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67483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3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2.59259E-6 L 0.67222 -0.0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1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Perpetua" pitchFamily="18" charset="0"/>
              </a:rPr>
              <a:t>Confirmation of De Broglie </a:t>
            </a: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hypothesis</a:t>
            </a:r>
            <a:b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1. Electron beam Interference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Perpetua" pitchFamily="18" charset="0"/>
              </a:rPr>
              <a:t>Confirmation of De Broglie hypothesis</a:t>
            </a:r>
            <a:endParaRPr lang="en-US" dirty="0"/>
          </a:p>
        </p:txBody>
      </p:sp>
      <p:pic>
        <p:nvPicPr>
          <p:cNvPr id="24579" name="Picture 3" descr="C:\Users\iitp\Downloads\Dr Quantum - Double Slit Experiment 2m15s - 2m21s (DfPeprQ7oGc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Confirmation of De Broglie hypothesis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pic>
        <p:nvPicPr>
          <p:cNvPr id="25602" name="Picture 2" descr="https://upload.wikimedia.org/wikipedia/commons/thumb/c/cd/Double-slit.svg/1920px-Double-slit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1905000"/>
            <a:ext cx="8486775" cy="4049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0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Perpetua" pitchFamily="18" charset="0"/>
              </a:rPr>
              <a:t>Confirmation of De Broglie </a:t>
            </a: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hypothesis</a:t>
            </a:r>
            <a:b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2. Davisson </a:t>
            </a:r>
            <a:r>
              <a:rPr lang="en-US" b="1" dirty="0" err="1" smtClean="0">
                <a:solidFill>
                  <a:srgbClr val="0070C0"/>
                </a:solidFill>
                <a:latin typeface="Perpetua" pitchFamily="18" charset="0"/>
              </a:rPr>
              <a:t>Germer</a:t>
            </a: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Davisson </a:t>
            </a:r>
            <a:r>
              <a:rPr lang="en-US" b="1" dirty="0" err="1" smtClean="0">
                <a:latin typeface="Perpetua" pitchFamily="18" charset="0"/>
              </a:rPr>
              <a:t>Germer</a:t>
            </a:r>
            <a:r>
              <a:rPr lang="en-US" b="1" dirty="0" smtClean="0">
                <a:latin typeface="Perpetua" pitchFamily="18" charset="0"/>
              </a:rPr>
              <a:t> experiment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461000"/>
            <a:ext cx="6934200" cy="1295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C:\Users\iitp\Downloads\Davisson_Germer_Experiment (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714500"/>
            <a:ext cx="54356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1400" y="5334000"/>
            <a:ext cx="6934200" cy="1295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Davisson </a:t>
            </a:r>
            <a:r>
              <a:rPr lang="en-US" b="1" dirty="0" err="1" smtClean="0">
                <a:latin typeface="Perpetua" pitchFamily="18" charset="0"/>
              </a:rPr>
              <a:t>Germer</a:t>
            </a:r>
            <a:r>
              <a:rPr lang="en-US" b="1" dirty="0" smtClean="0">
                <a:latin typeface="Perpetua" pitchFamily="18" charset="0"/>
              </a:rPr>
              <a:t> experiment</a:t>
            </a:r>
            <a:endParaRPr lang="en-US" b="1" dirty="0">
              <a:latin typeface="Perpetua" pitchFamily="18" charset="0"/>
            </a:endParaRPr>
          </a:p>
        </p:txBody>
      </p:sp>
      <p:pic>
        <p:nvPicPr>
          <p:cNvPr id="25603" name="Picture 3" descr="C:\Users\iitp\Downloads\Davisson_Germer_Experiment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4478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66800" y="5461000"/>
            <a:ext cx="6934200" cy="1295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772400" cy="1470025"/>
          </a:xfrm>
        </p:spPr>
        <p:txBody>
          <a:bodyPr/>
          <a:lstStyle/>
          <a:p>
            <a:r>
              <a:rPr lang="en-US" b="1" dirty="0" smtClean="0"/>
              <a:t>Chapter 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Quantum Physics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8" descr="\includegraphics[scale=1.0]{electron_double_slit.eps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3877640" cy="3886200"/>
          </a:xfrm>
          <a:prstGeom prst="rect">
            <a:avLst/>
          </a:prstGeom>
          <a:noFill/>
        </p:spPr>
      </p:pic>
      <p:pic>
        <p:nvPicPr>
          <p:cNvPr id="5" name="Picture 2" descr="Image result for Quantum Phys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971800"/>
            <a:ext cx="4268932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0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Davisson </a:t>
            </a:r>
            <a:r>
              <a:rPr lang="en-US" b="1" dirty="0" err="1" smtClean="0">
                <a:latin typeface="Perpetua" pitchFamily="18" charset="0"/>
              </a:rPr>
              <a:t>Germer</a:t>
            </a:r>
            <a:r>
              <a:rPr lang="en-US" b="1" dirty="0" smtClean="0">
                <a:latin typeface="Perpetua" pitchFamily="18" charset="0"/>
              </a:rPr>
              <a:t> experiment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rot="18410707">
            <a:off x="184321" y="2661580"/>
            <a:ext cx="762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E-Gun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8200" y="3352800"/>
            <a:ext cx="1143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8150" y="4787900"/>
            <a:ext cx="1143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4810125"/>
            <a:ext cx="1752600" cy="69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Nickel Target</a:t>
            </a:r>
            <a:endParaRPr lang="en-US" dirty="0"/>
          </a:p>
        </p:txBody>
      </p:sp>
      <p:sp>
        <p:nvSpPr>
          <p:cNvPr id="11" name="Arc 10"/>
          <p:cNvSpPr/>
          <p:nvPr/>
        </p:nvSpPr>
        <p:spPr>
          <a:xfrm>
            <a:off x="2743200" y="4419600"/>
            <a:ext cx="647700" cy="457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00400" y="403860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/>
              </a:rPr>
              <a:t>ϴ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62000" y="3429000"/>
            <a:ext cx="2266950" cy="1435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66800" y="5461000"/>
            <a:ext cx="6934200" cy="1295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19200" y="5613400"/>
            <a:ext cx="6934200" cy="1295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3" idx="0"/>
          </p:cNvCxnSpPr>
          <p:nvPr/>
        </p:nvCxnSpPr>
        <p:spPr>
          <a:xfrm rot="10800000" flipV="1">
            <a:off x="3086100" y="3200399"/>
            <a:ext cx="2247900" cy="16097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n 8"/>
          <p:cNvSpPr/>
          <p:nvPr/>
        </p:nvSpPr>
        <p:spPr>
          <a:xfrm rot="3290748">
            <a:off x="5220734" y="2754070"/>
            <a:ext cx="685800" cy="609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Detector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5940982" y="2209800"/>
            <a:ext cx="3126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 a given accelerated voltage</a:t>
            </a:r>
          </a:p>
          <a:p>
            <a:r>
              <a:rPr lang="en-US" b="1" dirty="0"/>
              <a:t>m</a:t>
            </a:r>
            <a:r>
              <a:rPr lang="en-US" b="1" dirty="0" smtClean="0"/>
              <a:t>aximum Intensity was</a:t>
            </a:r>
          </a:p>
          <a:p>
            <a:r>
              <a:rPr lang="en-US" b="1" dirty="0"/>
              <a:t>r</a:t>
            </a:r>
            <a:r>
              <a:rPr lang="en-US" b="1" dirty="0" smtClean="0"/>
              <a:t>ecorded for</a:t>
            </a:r>
          </a:p>
          <a:p>
            <a:r>
              <a:rPr lang="en-US" b="1" dirty="0" smtClean="0"/>
              <a:t> particular angle</a:t>
            </a:r>
            <a:endParaRPr lang="en-US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5334000" y="3841750"/>
            <a:ext cx="2819400" cy="2166382"/>
            <a:chOff x="5334000" y="3841750"/>
            <a:chExt cx="2819400" cy="2166382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5638800" y="3841750"/>
              <a:ext cx="0" cy="1771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638800" y="5613400"/>
              <a:ext cx="2514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334000" y="4223266"/>
              <a:ext cx="245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64820" y="56388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Calibri"/>
                </a:rPr>
                <a:t>θ</a:t>
              </a:r>
              <a:endParaRPr lang="en-US" b="1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341582" y="4406885"/>
              <a:ext cx="1049818" cy="1079515"/>
            </a:xfrm>
            <a:custGeom>
              <a:avLst/>
              <a:gdLst>
                <a:gd name="connsiteX0" fmla="*/ 0 w 774700"/>
                <a:gd name="connsiteY0" fmla="*/ 863615 h 863615"/>
                <a:gd name="connsiteX1" fmla="*/ 215900 w 774700"/>
                <a:gd name="connsiteY1" fmla="*/ 15 h 863615"/>
                <a:gd name="connsiteX2" fmla="*/ 774700 w 774700"/>
                <a:gd name="connsiteY2" fmla="*/ 838215 h 863615"/>
                <a:gd name="connsiteX3" fmla="*/ 774700 w 774700"/>
                <a:gd name="connsiteY3" fmla="*/ 838215 h 86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00" h="863615">
                  <a:moveTo>
                    <a:pt x="0" y="863615"/>
                  </a:moveTo>
                  <a:cubicBezTo>
                    <a:pt x="43391" y="433931"/>
                    <a:pt x="86783" y="4248"/>
                    <a:pt x="215900" y="15"/>
                  </a:cubicBezTo>
                  <a:cubicBezTo>
                    <a:pt x="345017" y="-4218"/>
                    <a:pt x="774700" y="838215"/>
                    <a:pt x="774700" y="838215"/>
                  </a:cubicBezTo>
                  <a:lnTo>
                    <a:pt x="774700" y="838215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 rot="16200000" flipV="1">
            <a:off x="1471613" y="3262313"/>
            <a:ext cx="3057525" cy="3810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62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22361 0.21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10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7 0.01018 L 0.24792 -0.241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  <p:bldP spid="12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erpetua" pitchFamily="18" charset="0"/>
              </a:rPr>
              <a:t>Davisson </a:t>
            </a:r>
            <a:r>
              <a:rPr lang="en-US" b="1" dirty="0" err="1">
                <a:latin typeface="Perpetua" pitchFamily="18" charset="0"/>
              </a:rPr>
              <a:t>Germer</a:t>
            </a:r>
            <a:r>
              <a:rPr lang="en-US" b="1" dirty="0">
                <a:latin typeface="Perpetua" pitchFamily="18" charset="0"/>
              </a:rPr>
              <a:t> experiment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1524000"/>
            <a:ext cx="5117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Experimental determination of </a:t>
            </a:r>
            <a:r>
              <a:rPr lang="el-GR" sz="2800" b="1" dirty="0"/>
              <a:t>λ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0" y="54102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By finding </a:t>
            </a:r>
            <a:r>
              <a:rPr lang="el-GR" b="1" dirty="0" smtClean="0">
                <a:latin typeface="Calibri"/>
              </a:rPr>
              <a:t>θ</a:t>
            </a:r>
            <a:r>
              <a:rPr lang="en-US" b="1" dirty="0" smtClean="0">
                <a:latin typeface="Calibri"/>
              </a:rPr>
              <a:t> from experiment</a:t>
            </a:r>
            <a:r>
              <a:rPr lang="en-US" b="1" dirty="0" smtClean="0"/>
              <a:t>, knowing “d” </a:t>
            </a:r>
          </a:p>
          <a:p>
            <a:r>
              <a:rPr lang="en-US" b="1" dirty="0" smtClean="0"/>
              <a:t>For Nickel crystal and substituting</a:t>
            </a:r>
          </a:p>
          <a:p>
            <a:r>
              <a:rPr lang="en-US" b="1" dirty="0" smtClean="0"/>
              <a:t> n=1, 2,3………… </a:t>
            </a:r>
            <a:r>
              <a:rPr lang="el-GR" b="1" dirty="0" smtClean="0"/>
              <a:t>λ</a:t>
            </a:r>
            <a:r>
              <a:rPr lang="en-US" b="1" dirty="0" smtClean="0"/>
              <a:t> is found experimentally</a:t>
            </a:r>
            <a:endParaRPr lang="en-US" b="1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90800"/>
            <a:ext cx="7334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 rot="18410707">
            <a:off x="944857" y="2270713"/>
            <a:ext cx="762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E-Gun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 rot="3290748">
            <a:off x="5161516" y="2313229"/>
            <a:ext cx="685800" cy="609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Detector</a:t>
            </a:r>
            <a:endParaRPr lang="en-US" sz="1100" dirty="0"/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1581150" y="3038475"/>
            <a:ext cx="3810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39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Perpetua" pitchFamily="18" charset="0"/>
              </a:rPr>
              <a:t>Davisson </a:t>
            </a:r>
            <a:r>
              <a:rPr lang="en-US" b="1" dirty="0" err="1">
                <a:latin typeface="Perpetua" pitchFamily="18" charset="0"/>
              </a:rPr>
              <a:t>Germer</a:t>
            </a:r>
            <a:r>
              <a:rPr lang="en-US" b="1" dirty="0">
                <a:latin typeface="Perpetua" pitchFamily="18" charset="0"/>
              </a:rPr>
              <a:t> experiment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473003"/>
              </p:ext>
            </p:extLst>
          </p:nvPr>
        </p:nvGraphicFramePr>
        <p:xfrm>
          <a:off x="2546350" y="2068513"/>
          <a:ext cx="412273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1993900" imgH="482600" progId="Equation.DSMT4">
                  <p:embed/>
                </p:oleObj>
              </mc:Choice>
              <mc:Fallback>
                <p:oleObj name="Equation" r:id="rId3" imgW="1993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2068513"/>
                        <a:ext cx="4122738" cy="9921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514600" y="6172200"/>
            <a:ext cx="6324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Experiment and Theoretical values of </a:t>
            </a:r>
            <a:r>
              <a:rPr lang="el-GR" b="1" dirty="0" smtClean="0">
                <a:latin typeface="Calibri"/>
              </a:rPr>
              <a:t>λ</a:t>
            </a:r>
            <a:r>
              <a:rPr lang="en-US" b="1" dirty="0" smtClean="0"/>
              <a:t> match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1524000"/>
            <a:ext cx="4813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Theoretical determination of </a:t>
            </a:r>
            <a:r>
              <a:rPr lang="el-GR" sz="2800" b="1" dirty="0"/>
              <a:t>λ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3276600"/>
            <a:ext cx="9144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erpetua" pitchFamily="18" charset="0"/>
              </a:rPr>
              <a:t>In Davison-</a:t>
            </a:r>
            <a:r>
              <a:rPr lang="en-US" sz="2800" dirty="0" err="1" smtClean="0">
                <a:latin typeface="Perpetua" pitchFamily="18" charset="0"/>
              </a:rPr>
              <a:t>Germer</a:t>
            </a:r>
            <a:r>
              <a:rPr lang="en-US" sz="2800" dirty="0" smtClean="0">
                <a:latin typeface="Perpetua" pitchFamily="18" charset="0"/>
              </a:rPr>
              <a:t> experiment, electron was accelerated to a kinetic energy of 54 </a:t>
            </a:r>
            <a:r>
              <a:rPr lang="en-US" sz="2800" dirty="0" err="1" smtClean="0">
                <a:latin typeface="Perpetua" pitchFamily="18" charset="0"/>
              </a:rPr>
              <a:t>eV</a:t>
            </a:r>
            <a:r>
              <a:rPr lang="en-US" sz="2800" dirty="0" smtClean="0">
                <a:latin typeface="Perpetua" pitchFamily="18" charset="0"/>
              </a:rPr>
              <a:t> and Bombarded into a nickel crystal with lattice spacing d=0.091 nm. Maximum intensity was observed (for n=1) in the  detector at an angle </a:t>
            </a:r>
            <a:r>
              <a:rPr lang="en-US" sz="2800" dirty="0" smtClean="0">
                <a:latin typeface="Perpetua" pitchFamily="18" charset="0"/>
                <a:sym typeface="Symbol"/>
              </a:rPr>
              <a:t></a:t>
            </a:r>
            <a:r>
              <a:rPr lang="en-US" sz="2800" dirty="0" smtClean="0">
                <a:latin typeface="Perpetua" pitchFamily="18" charset="0"/>
              </a:rPr>
              <a:t>=65</a:t>
            </a:r>
            <a:r>
              <a:rPr lang="en-US" sz="2800" baseline="30000" dirty="0" smtClean="0">
                <a:latin typeface="Perpetua" pitchFamily="18" charset="0"/>
              </a:rPr>
              <a:t>o</a:t>
            </a:r>
            <a:r>
              <a:rPr lang="en-US" sz="2800" dirty="0" smtClean="0">
                <a:latin typeface="Perpetua" pitchFamily="18" charset="0"/>
              </a:rPr>
              <a:t>.Calculate the De-Broglie wavelength of the diffracted electron using the given experimental parameters. Also verify theoretically using De-</a:t>
            </a:r>
            <a:r>
              <a:rPr lang="en-US" sz="2800" dirty="0" err="1" smtClean="0">
                <a:latin typeface="Perpetua" pitchFamily="18" charset="0"/>
              </a:rPr>
              <a:t>Brogle</a:t>
            </a:r>
            <a:r>
              <a:rPr lang="en-US" sz="2800" dirty="0" smtClean="0">
                <a:latin typeface="Perpetua" pitchFamily="18" charset="0"/>
              </a:rPr>
              <a:t> hypothesis.</a:t>
            </a:r>
            <a:endParaRPr lang="en-US" sz="2800" dirty="0">
              <a:latin typeface="Perpetua" pitchFamily="18" charset="0"/>
            </a:endParaRPr>
          </a:p>
        </p:txBody>
      </p:sp>
      <p:graphicFrame>
        <p:nvGraphicFramePr>
          <p:cNvPr id="32792" name="Object 24"/>
          <p:cNvGraphicFramePr>
            <a:graphicFrameLocks noChangeAspect="1"/>
          </p:cNvGraphicFramePr>
          <p:nvPr/>
        </p:nvGraphicFramePr>
        <p:xfrm>
          <a:off x="152400" y="6248400"/>
          <a:ext cx="170656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5" imgW="825142" imgH="177723" progId="Equation.DSMT4">
                  <p:embed/>
                </p:oleObj>
              </mc:Choice>
              <mc:Fallback>
                <p:oleObj name="Equation" r:id="rId5" imgW="82514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248400"/>
                        <a:ext cx="1706562" cy="3667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4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erpetua" pitchFamily="18" charset="0"/>
              </a:rPr>
              <a:t>Davisson </a:t>
            </a:r>
            <a:r>
              <a:rPr lang="en-US" b="1" dirty="0" err="1">
                <a:latin typeface="Perpetua" pitchFamily="18" charset="0"/>
              </a:rPr>
              <a:t>Germer</a:t>
            </a:r>
            <a:r>
              <a:rPr lang="en-US" b="1" dirty="0">
                <a:latin typeface="Perpetua" pitchFamily="18" charset="0"/>
              </a:rPr>
              <a:t> experiment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3340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By changing the accelerated voltage maximum </a:t>
            </a:r>
            <a:r>
              <a:rPr lang="en-US" sz="3200" b="1" dirty="0">
                <a:latin typeface="Perpetua" pitchFamily="18" charset="0"/>
              </a:rPr>
              <a:t>Intensity </a:t>
            </a:r>
            <a:r>
              <a:rPr lang="en-US" sz="3200" b="1" dirty="0" smtClean="0">
                <a:latin typeface="Perpetua" pitchFamily="18" charset="0"/>
              </a:rPr>
              <a:t>was recorded for a different angle</a:t>
            </a:r>
            <a:endParaRPr lang="en-US" sz="3200" b="1" dirty="0">
              <a:latin typeface="Perpetua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2286001"/>
            <a:ext cx="7334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 rot="18410707">
            <a:off x="1383007" y="1965914"/>
            <a:ext cx="762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E-Gun</a:t>
            </a:r>
            <a:endParaRPr lang="en-US" dirty="0"/>
          </a:p>
        </p:txBody>
      </p:sp>
      <p:sp>
        <p:nvSpPr>
          <p:cNvPr id="12" name="Can 11"/>
          <p:cNvSpPr/>
          <p:nvPr/>
        </p:nvSpPr>
        <p:spPr>
          <a:xfrm rot="3290748">
            <a:off x="5599666" y="2008430"/>
            <a:ext cx="685800" cy="609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Detector</a:t>
            </a:r>
            <a:endParaRPr lang="en-US" sz="1100" dirty="0"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2019300" y="2733676"/>
            <a:ext cx="3810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How does this wave nature of particle effect the measurements of position and momentum?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733800"/>
            <a:ext cx="6163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UNCERTAINITY PRINCIPLE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Lets look at moving electron</a:t>
            </a:r>
            <a:br>
              <a:rPr lang="en-US" b="1" dirty="0" smtClean="0"/>
            </a:br>
            <a:r>
              <a:rPr lang="en-US" b="1" dirty="0" smtClean="0"/>
              <a:t>a quantum particle </a:t>
            </a:r>
            <a:endParaRPr lang="en-US" b="1" dirty="0"/>
          </a:p>
        </p:txBody>
      </p:sp>
      <p:pic>
        <p:nvPicPr>
          <p:cNvPr id="4" name="Picture 2" descr="de Broglie Wave"/>
          <p:cNvPicPr>
            <a:picLocks noChangeAspect="1" noChangeArrowheads="1"/>
          </p:cNvPicPr>
          <p:nvPr/>
        </p:nvPicPr>
        <p:blipFill>
          <a:blip r:embed="rId2"/>
          <a:srcRect l="30577" r="3058"/>
          <a:stretch>
            <a:fillRect/>
          </a:stretch>
        </p:blipFill>
        <p:spPr bwMode="auto">
          <a:xfrm>
            <a:off x="2743200" y="2209800"/>
            <a:ext cx="1984866" cy="1419226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743200" y="3657600"/>
            <a:ext cx="1981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5000" y="3962400"/>
            <a:ext cx="572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x:  large, means measurement of position is not accurate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334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Measurement of </a:t>
            </a:r>
            <a:r>
              <a:rPr lang="en-US" sz="2400" b="1" dirty="0" smtClean="0">
                <a:sym typeface="Symbol"/>
              </a:rPr>
              <a:t> will be more precise, which means momentum p would be more accurate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770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Lets look at a localized electron</a:t>
            </a:r>
            <a:br>
              <a:rPr lang="en-US" b="1" dirty="0" smtClean="0"/>
            </a:br>
            <a:r>
              <a:rPr lang="en-US" b="1" dirty="0" smtClean="0"/>
              <a:t>a quantum particle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3962400"/>
            <a:ext cx="537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x:  small, means measurement of position is accurate</a:t>
            </a:r>
            <a:endParaRPr lang="en-US" b="1" dirty="0"/>
          </a:p>
        </p:txBody>
      </p:sp>
      <p:pic>
        <p:nvPicPr>
          <p:cNvPr id="66562" name="Picture 2" descr=" "/>
          <p:cNvPicPr>
            <a:picLocks noChangeAspect="1" noChangeArrowheads="1"/>
          </p:cNvPicPr>
          <p:nvPr/>
        </p:nvPicPr>
        <p:blipFill>
          <a:blip r:embed="rId3"/>
          <a:srcRect l="52933" t="3012" r="5293" b="60241"/>
          <a:stretch>
            <a:fillRect/>
          </a:stretch>
        </p:blipFill>
        <p:spPr bwMode="auto">
          <a:xfrm>
            <a:off x="2590800" y="1752600"/>
            <a:ext cx="2895769" cy="223832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2463798" y="3746726"/>
            <a:ext cx="3810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4953000"/>
            <a:ext cx="891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Position and momentum of a particle can not be determined simultaneously and accurately</a:t>
            </a:r>
            <a:endParaRPr lang="en-US" b="1" dirty="0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3505200" y="5410200"/>
          <a:ext cx="2057400" cy="115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4" imgW="698197" imgH="393529" progId="Equation.DSMT4">
                  <p:embed/>
                </p:oleObj>
              </mc:Choice>
              <mc:Fallback>
                <p:oleObj name="Equation" r:id="rId4" imgW="69819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2057400" cy="115431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4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All these experiments confirm dual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nature of sub atomic particles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and light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083314"/>
            <a:ext cx="5699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What is “Quantum” here?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276600"/>
            <a:ext cx="792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Classical or Newtonian Mechanics could not explain all these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0756" y="3962400"/>
            <a:ext cx="569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New field called Quantum Physics emerged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52973" y="2362200"/>
            <a:ext cx="6467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Light as PHOTON and electron as MATTER WAVES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0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Quantum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286000"/>
            <a:ext cx="451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Discrete or fixed or allowed entity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276600"/>
            <a:ext cx="6971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Photon picture of light defines energy as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quantized entity: E = h</a:t>
            </a:r>
            <a:r>
              <a:rPr lang="el-GR" sz="2400" b="1" dirty="0" smtClean="0">
                <a:solidFill>
                  <a:srgbClr val="0070C0"/>
                </a:solidFill>
                <a:latin typeface="Calibri"/>
              </a:rPr>
              <a:t>ν</a:t>
            </a:r>
            <a:endParaRPr lang="en-US" sz="2400" b="1" dirty="0" smtClean="0">
              <a:solidFill>
                <a:srgbClr val="0070C0"/>
              </a:solidFill>
              <a:latin typeface="Calibri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Calibri"/>
              </a:rPr>
              <a:t>Quantum Nature of Light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100935"/>
            <a:ext cx="8035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Some experiments showed energy of matter is also quantized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thought experiment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Throwing a ball</a:t>
            </a:r>
            <a:endParaRPr lang="en-US" b="1" dirty="0"/>
          </a:p>
        </p:txBody>
      </p:sp>
      <p:sp>
        <p:nvSpPr>
          <p:cNvPr id="5" name="AutoShape 4" descr="Image result for pokemon ball throw gi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pokemon ball throw gif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pokemon ball throw gif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6" name="Picture 10" descr="C:\Users\iitp\Desktop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4762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72200" y="321927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One can throw ball</a:t>
            </a:r>
          </a:p>
          <a:p>
            <a:r>
              <a:rPr lang="en-US" b="1" dirty="0" smtClean="0"/>
              <a:t>to any height</a:t>
            </a:r>
          </a:p>
          <a:p>
            <a:endParaRPr lang="en-US" b="1" dirty="0"/>
          </a:p>
          <a:p>
            <a:r>
              <a:rPr lang="en-US" b="1" dirty="0" smtClean="0"/>
              <a:t>K.E is converted to P.E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438400" y="5410200"/>
            <a:ext cx="4495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Classical Experiment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096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81200" y="457200"/>
            <a:ext cx="5638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Quantum Physics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Perpetua" pitchFamily="18" charset="0"/>
              </a:rPr>
              <a:t>Historical Overview: Revision of what you may know from 12</a:t>
            </a:r>
            <a:r>
              <a:rPr lang="en-US" sz="3600" b="1" baseline="30000" dirty="0" smtClean="0">
                <a:solidFill>
                  <a:srgbClr val="0070C0"/>
                </a:solidFill>
                <a:latin typeface="Perpetua" pitchFamily="18" charset="0"/>
              </a:rPr>
              <a:t>th</a:t>
            </a:r>
            <a:r>
              <a:rPr lang="en-US" sz="3600" b="1" dirty="0" smtClean="0">
                <a:solidFill>
                  <a:srgbClr val="0070C0"/>
                </a:solidFill>
                <a:latin typeface="Perpetua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Perpetua" pitchFamily="18" charset="0"/>
              </a:rPr>
              <a:t>std</a:t>
            </a:r>
            <a:r>
              <a:rPr lang="en-US" sz="3600" b="1" dirty="0" smtClean="0">
                <a:solidFill>
                  <a:srgbClr val="0070C0"/>
                </a:solidFill>
                <a:latin typeface="Perpetua" pitchFamily="18" charset="0"/>
              </a:rPr>
              <a:t> syllabus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rgbClr val="0070C0"/>
              </a:solidFill>
              <a:latin typeface="Perpetua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Perpetua" pitchFamily="18" charset="0"/>
              </a:rPr>
              <a:t>Particle nature of Light</a:t>
            </a:r>
          </a:p>
          <a:p>
            <a:pPr marL="0" indent="0">
              <a:buNone/>
            </a:pPr>
            <a:r>
              <a:rPr lang="en-US" b="1" dirty="0" smtClean="0">
                <a:latin typeface="Perpetua" pitchFamily="18" charset="0"/>
              </a:rPr>
              <a:t>Wave nature of Particle</a:t>
            </a:r>
          </a:p>
          <a:p>
            <a:pPr marL="0" indent="0">
              <a:buNone/>
            </a:pPr>
            <a:r>
              <a:rPr lang="en-US" b="1" dirty="0" smtClean="0">
                <a:latin typeface="Perpetua" pitchFamily="18" charset="0"/>
              </a:rPr>
              <a:t>De Broglie hypothesis and its experimental proof</a:t>
            </a:r>
          </a:p>
          <a:p>
            <a:pPr marL="0" indent="0">
              <a:buNone/>
            </a:pPr>
            <a:r>
              <a:rPr lang="en-US" b="1" dirty="0" smtClean="0">
                <a:latin typeface="Perpetua" pitchFamily="18" charset="0"/>
              </a:rPr>
              <a:t>Uncertainty principle</a:t>
            </a:r>
          </a:p>
          <a:p>
            <a:pPr marL="0" indent="0">
              <a:buNone/>
            </a:pPr>
            <a:r>
              <a:rPr lang="en-US" b="1" dirty="0" smtClean="0">
                <a:latin typeface="Perpetua" pitchFamily="18" charset="0"/>
              </a:rPr>
              <a:t>Quantum nature of energy in light and matter</a:t>
            </a:r>
          </a:p>
          <a:p>
            <a:pPr marL="0" indent="0">
              <a:buNone/>
            </a:pPr>
            <a:endParaRPr lang="en-US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Quantum nature of energy of matter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67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Shining light to a matter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32766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LIGHT</a:t>
            </a:r>
          </a:p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752600" y="3505200"/>
            <a:ext cx="3733800" cy="609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5486400" y="2514600"/>
            <a:ext cx="1447800" cy="1828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5486400" y="3352800"/>
            <a:ext cx="1447800" cy="990600"/>
          </a:xfrm>
          <a:prstGeom prst="can">
            <a:avLst>
              <a:gd name="adj" fmla="val 1923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6600" y="3429000"/>
            <a:ext cx="1814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Only </a:t>
            </a:r>
          </a:p>
          <a:p>
            <a:r>
              <a:rPr lang="en-US" b="1" dirty="0" smtClean="0"/>
              <a:t>Discrete Energies</a:t>
            </a:r>
          </a:p>
          <a:p>
            <a:r>
              <a:rPr lang="en-US" b="1" dirty="0" smtClean="0"/>
              <a:t>are absorbed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29400" y="4114800"/>
            <a:ext cx="9906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3400" y="5791200"/>
            <a:ext cx="4771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Something Quantum inside Matter?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71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happens Inside?</a:t>
            </a:r>
            <a:endParaRPr lang="en-US" b="1" dirty="0"/>
          </a:p>
        </p:txBody>
      </p:sp>
      <p:sp>
        <p:nvSpPr>
          <p:cNvPr id="4" name="Can 3"/>
          <p:cNvSpPr/>
          <p:nvPr/>
        </p:nvSpPr>
        <p:spPr>
          <a:xfrm>
            <a:off x="4267200" y="2463800"/>
            <a:ext cx="2717800" cy="2971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4267200" y="3937000"/>
            <a:ext cx="2717800" cy="1473200"/>
          </a:xfrm>
          <a:prstGeom prst="can">
            <a:avLst>
              <a:gd name="adj" fmla="val 1923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562600" y="5105400"/>
            <a:ext cx="685800" cy="38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486400" y="4572000"/>
            <a:ext cx="685800" cy="38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91200" y="4914900"/>
            <a:ext cx="228600" cy="2667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828800" y="4648200"/>
            <a:ext cx="3733800" cy="609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15200" y="3937000"/>
            <a:ext cx="17135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Matter</a:t>
            </a:r>
          </a:p>
          <a:p>
            <a:r>
              <a:rPr lang="en-US" sz="2800" b="1" dirty="0" smtClean="0"/>
              <a:t>is</a:t>
            </a:r>
          </a:p>
          <a:p>
            <a:r>
              <a:rPr lang="en-US" sz="2800" b="1" dirty="0" smtClean="0"/>
              <a:t>Quantized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5791200"/>
            <a:ext cx="63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P.E. of atom is increased for a selective frequency by absorption 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286000" y="6160532"/>
            <a:ext cx="5334000" cy="545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RECOLLECT HARMONIC OSCILLATOR: RESONANT FREQUENCY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88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0416 -0.06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by spontaneous decay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667000" y="2463800"/>
            <a:ext cx="2717800" cy="2971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2667000" y="3937000"/>
            <a:ext cx="2717800" cy="1473200"/>
          </a:xfrm>
          <a:prstGeom prst="can">
            <a:avLst>
              <a:gd name="adj" fmla="val 1923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62400" y="5105400"/>
            <a:ext cx="685800" cy="38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886200" y="4572000"/>
            <a:ext cx="685800" cy="38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114800" y="4483100"/>
            <a:ext cx="228600" cy="2667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495800" y="4572000"/>
            <a:ext cx="2895600" cy="609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417 0.0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Few surprises/Contradictions in the beginning of 19</a:t>
            </a:r>
            <a:r>
              <a:rPr lang="en-US" b="1" baseline="30000" dirty="0" smtClean="0">
                <a:solidFill>
                  <a:srgbClr val="0070C0"/>
                </a:solidFill>
                <a:latin typeface="Perpetua" pitchFamily="18" charset="0"/>
              </a:rPr>
              <a:t>th</a:t>
            </a: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 Century!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114800"/>
            <a:ext cx="5398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Particle nature of light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Photoelectric Effect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Image result for Photoelectric effect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76400"/>
            <a:ext cx="472440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86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The Black-Body Radiation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8194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Perpetua" pitchFamily="18" charset="0"/>
              </a:rPr>
              <a:t>A black body is a perfect absorber and emitter</a:t>
            </a:r>
            <a:endParaRPr lang="en-US" sz="3600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pic>
        <p:nvPicPr>
          <p:cNvPr id="10246" name="Picture 6" descr="Image result for Bunsen burner fl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09700"/>
            <a:ext cx="4695825" cy="544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55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Spectrum of sun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105400"/>
            <a:ext cx="5054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Perpetua" pitchFamily="18" charset="0"/>
              </a:rPr>
              <a:t> Ultraviolet Catastrophe</a:t>
            </a:r>
            <a:endParaRPr lang="en-US" sz="3600" b="1" dirty="0">
              <a:solidFill>
                <a:srgbClr val="002060"/>
              </a:solidFill>
              <a:latin typeface="Perpetua" pitchFamily="18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51816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 descr="Image result for Rayleigh Jeans formu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0" y="1226074"/>
            <a:ext cx="5162550" cy="3514726"/>
          </a:xfrm>
          <a:prstGeom prst="rect">
            <a:avLst/>
          </a:prstGeom>
          <a:noFill/>
        </p:spPr>
      </p:pic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5243513" y="3105150"/>
          <a:ext cx="367665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5" imgW="1778000" imgH="469900" progId="Equation.DSMT4">
                  <p:embed/>
                </p:oleObj>
              </mc:Choice>
              <mc:Fallback>
                <p:oleObj name="Equation" r:id="rId5" imgW="1778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513" y="3105150"/>
                        <a:ext cx="3676650" cy="9667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6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508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Perpetua" pitchFamily="18" charset="0"/>
              </a:rPr>
              <a:t>Planck’s Radiation Formula</a:t>
            </a:r>
            <a:endParaRPr lang="en-US" b="1" dirty="0">
              <a:solidFill>
                <a:srgbClr val="002060"/>
              </a:solidFill>
              <a:latin typeface="Perpetua" pitchFamily="18" charset="0"/>
            </a:endParaRPr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1981200" y="1295400"/>
          <a:ext cx="5028534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651000" imgH="520700" progId="Equation.DSMT4">
                  <p:embed/>
                </p:oleObj>
              </mc:Choice>
              <mc:Fallback>
                <p:oleObj name="Equation" r:id="rId3" imgW="16510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95400"/>
                        <a:ext cx="5028534" cy="15763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AutoShape 3" descr="Image result for Blackbody radiation from sun"/>
          <p:cNvSpPr>
            <a:spLocks noChangeAspect="1" noChangeArrowheads="1"/>
          </p:cNvSpPr>
          <p:nvPr/>
        </p:nvSpPr>
        <p:spPr bwMode="auto">
          <a:xfrm>
            <a:off x="155575" y="-1630363"/>
            <a:ext cx="5162550" cy="3400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AutoShape 5" descr="Image result for Blackbody radiation from sun"/>
          <p:cNvSpPr>
            <a:spLocks noChangeAspect="1" noChangeArrowheads="1"/>
          </p:cNvSpPr>
          <p:nvPr/>
        </p:nvSpPr>
        <p:spPr bwMode="auto">
          <a:xfrm>
            <a:off x="155575" y="-1630363"/>
            <a:ext cx="5162550" cy="3400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AutoShape 7" descr="Image result for Blackbody radiation from sun"/>
          <p:cNvSpPr>
            <a:spLocks noChangeAspect="1" noChangeArrowheads="1"/>
          </p:cNvSpPr>
          <p:nvPr/>
        </p:nvSpPr>
        <p:spPr bwMode="auto">
          <a:xfrm>
            <a:off x="155575" y="-1630363"/>
            <a:ext cx="5162550" cy="3400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5" name="Picture 9" descr="https://qphs.fs.quoracdn.net/main-qimg-f9bc312e4d114e9e32a62714c36580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095624"/>
            <a:ext cx="5705475" cy="376237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543800" y="1770063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Perpetua" pitchFamily="18" charset="0"/>
              </a:rPr>
              <a:t>Planck</a:t>
            </a:r>
          </a:p>
          <a:p>
            <a:pPr algn="ctr"/>
            <a:r>
              <a:rPr lang="en-US" b="1" dirty="0" smtClean="0">
                <a:latin typeface="Perpetua" pitchFamily="18" charset="0"/>
              </a:rPr>
              <a:t>Hypothesis</a:t>
            </a:r>
            <a:endParaRPr lang="en-US" b="1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Compton Effect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53000" y="28956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3048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3352800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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838200"/>
            <a:ext cx="51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’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5410200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’&gt; 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43000" y="30480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3506E-6 L 0.4 -4.135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 -2.46994E-6 L 0.65 -0.333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554</Words>
  <Application>Microsoft Office PowerPoint</Application>
  <PresentationFormat>On-screen Show (4:3)</PresentationFormat>
  <Paragraphs>116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PowerPoint Presentation</vt:lpstr>
      <vt:lpstr>Chapter 6 Quantum Physics</vt:lpstr>
      <vt:lpstr>Quantum Physics</vt:lpstr>
      <vt:lpstr>Few surprises/Contradictions in the beginning of 19th Century!</vt:lpstr>
      <vt:lpstr>Photoelectric Effect</vt:lpstr>
      <vt:lpstr>The Black-Body Radiation</vt:lpstr>
      <vt:lpstr>Spectrum of sun</vt:lpstr>
      <vt:lpstr>Planck’s Radiation Formula</vt:lpstr>
      <vt:lpstr>Compton Effect</vt:lpstr>
      <vt:lpstr>Few surprises/Contradictions in the beginning of 19th Century!</vt:lpstr>
      <vt:lpstr>De Broglie hypothesis</vt:lpstr>
      <vt:lpstr>De Broglie hypothesis</vt:lpstr>
      <vt:lpstr>How do we understand the motion?</vt:lpstr>
      <vt:lpstr>Confirmation of De Broglie hypothesis 1. Electron beam Interference</vt:lpstr>
      <vt:lpstr>Confirmation of De Broglie hypothesis</vt:lpstr>
      <vt:lpstr>Confirmation of De Broglie hypothesis</vt:lpstr>
      <vt:lpstr>Confirmation of De Broglie hypothesis 2. Davisson Germer Experiment</vt:lpstr>
      <vt:lpstr>Davisson Germer experiment</vt:lpstr>
      <vt:lpstr>Davisson Germer experiment</vt:lpstr>
      <vt:lpstr>Davisson Germer experiment</vt:lpstr>
      <vt:lpstr>Davisson Germer experiment</vt:lpstr>
      <vt:lpstr>Davisson Germer experiment</vt:lpstr>
      <vt:lpstr>Davisson Germer experiment</vt:lpstr>
      <vt:lpstr>How does this wave nature of particle effect the measurements of position and momentum?</vt:lpstr>
      <vt:lpstr>Lets look at moving electron a quantum particle </vt:lpstr>
      <vt:lpstr>Lets look at a localized electron a quantum particle </vt:lpstr>
      <vt:lpstr>All these experiments confirm dual nature of sub atomic particles and light</vt:lpstr>
      <vt:lpstr>Quantum</vt:lpstr>
      <vt:lpstr>A thought experiment</vt:lpstr>
      <vt:lpstr>Quantum nature of energy of matter</vt:lpstr>
      <vt:lpstr>Shining light to a matter</vt:lpstr>
      <vt:lpstr>What happens Inside?</vt:lpstr>
      <vt:lpstr>Emission by spontaneous decay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iitp</cp:lastModifiedBy>
  <cp:revision>1</cp:revision>
  <dcterms:created xsi:type="dcterms:W3CDTF">2019-11-14T15:12:02Z</dcterms:created>
  <dcterms:modified xsi:type="dcterms:W3CDTF">2019-11-19T16:12:02Z</dcterms:modified>
</cp:coreProperties>
</file>