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31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88" r:id="rId18"/>
    <p:sldId id="289" r:id="rId19"/>
    <p:sldId id="290" r:id="rId20"/>
    <p:sldId id="311" r:id="rId21"/>
    <p:sldId id="312" r:id="rId22"/>
    <p:sldId id="291" r:id="rId23"/>
    <p:sldId id="293" r:id="rId24"/>
    <p:sldId id="294" r:id="rId25"/>
    <p:sldId id="315" r:id="rId26"/>
    <p:sldId id="295" r:id="rId27"/>
    <p:sldId id="296" r:id="rId28"/>
    <p:sldId id="297" r:id="rId29"/>
    <p:sldId id="298" r:id="rId30"/>
    <p:sldId id="299" r:id="rId31"/>
    <p:sldId id="314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31.wmf"/><Relationship Id="rId1" Type="http://schemas.openxmlformats.org/officeDocument/2006/relationships/image" Target="../media/image22.wmf"/><Relationship Id="rId4" Type="http://schemas.openxmlformats.org/officeDocument/2006/relationships/image" Target="../media/image3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3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4" Type="http://schemas.openxmlformats.org/officeDocument/2006/relationships/image" Target="../media/image5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5" Type="http://schemas.openxmlformats.org/officeDocument/2006/relationships/image" Target="../media/image67.wmf"/><Relationship Id="rId4" Type="http://schemas.openxmlformats.org/officeDocument/2006/relationships/image" Target="../media/image66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image" Target="../media/image68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23T10:21:36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60 4937,'-1'-11'5773,"0"-1"-3381,0 9-2371,1 0 1,-1 0 0,0 0-1,0 0 1,0 0-1,-1 0 1,1 0 0,-3-3-1,-7 4 589,10 2-576,0 0 0,0 0 0,0 0 0,-1 0 0,1 0-1,0 0 1,0 0 0,0-1 0,0 1 0,-1 0 0,1-1 0,-1 0 0,0-1 241,10 19-4095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61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1287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70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45224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113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8127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341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5457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5504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065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277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3D2E7-5C56-40F1-A9B3-E9AC4F791805}" type="datetimeFigureOut">
              <a:rPr lang="en-IN" smtClean="0"/>
              <a:t>24-02-2022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DC755-82C0-4DC0-A190-14AA2651C42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5537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2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23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7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1.png"/><Relationship Id="rId7" Type="http://schemas.openxmlformats.org/officeDocument/2006/relationships/customXml" Target="../ink/ink1.xml"/><Relationship Id="rId12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9.wmf"/><Relationship Id="rId4" Type="http://schemas.openxmlformats.org/officeDocument/2006/relationships/image" Target="../media/image42.gif"/><Relationship Id="rId9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7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48.wmf"/><Relationship Id="rId4" Type="http://schemas.openxmlformats.org/officeDocument/2006/relationships/image" Target="../media/image45.wmf"/><Relationship Id="rId9" Type="http://schemas.openxmlformats.org/officeDocument/2006/relationships/oleObject" Target="../embeddings/oleObject33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7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3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55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4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49.png"/><Relationship Id="rId4" Type="http://schemas.openxmlformats.org/officeDocument/2006/relationships/image" Target="../media/image56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oleObject" Target="../embeddings/oleObject45.bin"/><Relationship Id="rId7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58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64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65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66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56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9.wmf"/><Relationship Id="rId5" Type="http://schemas.openxmlformats.org/officeDocument/2006/relationships/oleObject" Target="../embeddings/oleObject59.bin"/><Relationship Id="rId4" Type="http://schemas.openxmlformats.org/officeDocument/2006/relationships/image" Target="../media/image68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oleObject" Target="../embeddings/oleObject60.bin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72.png"/><Relationship Id="rId10" Type="http://schemas.openxmlformats.org/officeDocument/2006/relationships/image" Target="../media/image71.wmf"/><Relationship Id="rId4" Type="http://schemas.openxmlformats.org/officeDocument/2006/relationships/image" Target="../media/image68.wmf"/><Relationship Id="rId9" Type="http://schemas.openxmlformats.org/officeDocument/2006/relationships/oleObject" Target="../embeddings/oleObject6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13" Type="http://schemas.openxmlformats.org/officeDocument/2006/relationships/image" Target="../media/image78.wmf"/><Relationship Id="rId3" Type="http://schemas.openxmlformats.org/officeDocument/2006/relationships/image" Target="../media/image79.png"/><Relationship Id="rId7" Type="http://schemas.openxmlformats.org/officeDocument/2006/relationships/image" Target="../media/image75.wmf"/><Relationship Id="rId12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64.bin"/><Relationship Id="rId11" Type="http://schemas.openxmlformats.org/officeDocument/2006/relationships/image" Target="../media/image77.wmf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66.bin"/><Relationship Id="rId4" Type="http://schemas.openxmlformats.org/officeDocument/2006/relationships/oleObject" Target="../embeddings/oleObject63.bin"/><Relationship Id="rId9" Type="http://schemas.openxmlformats.org/officeDocument/2006/relationships/image" Target="../media/image76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80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72.png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73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69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5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965" y="-9207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Quantum Physics-Lecture 6</a:t>
            </a:r>
            <a:endParaRPr lang="en-US" b="1" dirty="0">
              <a:solidFill>
                <a:srgbClr val="00B050"/>
              </a:solidFill>
              <a:latin typeface="Book Antiqua" panose="02040602050305030304" pitchFamily="18" charset="0"/>
            </a:endParaRPr>
          </a:p>
        </p:txBody>
      </p:sp>
      <p:pic>
        <p:nvPicPr>
          <p:cNvPr id="44034" name="Picture 2" descr="Quantum Physics Cartoons and Comics - funny pictures from Cartoo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2" b="5549"/>
          <a:stretch/>
        </p:blipFill>
        <p:spPr bwMode="auto">
          <a:xfrm>
            <a:off x="-91442" y="1233489"/>
            <a:ext cx="3596074" cy="416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695" y="893854"/>
            <a:ext cx="3771842" cy="3691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660" y="985294"/>
            <a:ext cx="4013485" cy="3364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695" y="4894173"/>
            <a:ext cx="523875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3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740" y="909255"/>
            <a:ext cx="10515600" cy="1325563"/>
          </a:xfrm>
        </p:spPr>
        <p:txBody>
          <a:bodyPr/>
          <a:lstStyle/>
          <a:p>
            <a:r>
              <a:rPr lang="en-US" b="1" dirty="0" smtClean="0"/>
              <a:t>Determining the relation between the coefficients A’s and B’s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6281259"/>
              </p:ext>
            </p:extLst>
          </p:nvPr>
        </p:nvGraphicFramePr>
        <p:xfrm>
          <a:off x="4011819" y="2525161"/>
          <a:ext cx="3491550" cy="228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Equation" r:id="rId3" imgW="698400" imgH="457200" progId="Equation.DSMT4">
                  <p:embed/>
                </p:oleObj>
              </mc:Choice>
              <mc:Fallback>
                <p:oleObj name="Equation" r:id="rId3" imgW="698400" imgH="4572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11819" y="2525161"/>
                        <a:ext cx="3491550" cy="228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57469" y="46853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Tunneling Probability or Tunneling coefficient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5068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2660" y="-385502"/>
            <a:ext cx="10515600" cy="1325563"/>
          </a:xfrm>
        </p:spPr>
        <p:txBody>
          <a:bodyPr/>
          <a:lstStyle/>
          <a:p>
            <a:r>
              <a:rPr lang="en-US" b="1" dirty="0" smtClean="0"/>
              <a:t>Using Boundary Conditions</a:t>
            </a:r>
            <a:endParaRPr lang="en-IN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5295451"/>
            <a:ext cx="4709160" cy="3918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709160" y="2756646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447710" y="5431808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x=0</a:t>
            </a:r>
            <a:endParaRPr lang="en-IN" b="1" dirty="0"/>
          </a:p>
        </p:txBody>
      </p:sp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129960"/>
              </p:ext>
            </p:extLst>
          </p:nvPr>
        </p:nvGraphicFramePr>
        <p:xfrm>
          <a:off x="3356610" y="1037229"/>
          <a:ext cx="2705100" cy="153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7" name="Equation" r:id="rId3" imgW="1473120" imgH="863280" progId="Equation.DSMT4">
                  <p:embed/>
                </p:oleObj>
              </mc:Choice>
              <mc:Fallback>
                <p:oleObj name="Equation" r:id="rId3" imgW="1473120" imgH="863280" progId="Equation.DSMT4">
                  <p:embed/>
                  <p:pic>
                    <p:nvPicPr>
                      <p:cNvPr id="2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6610" y="1037229"/>
                        <a:ext cx="2705100" cy="15303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874758" y="1187355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Recollect</a:t>
            </a:r>
            <a:endParaRPr lang="en-IN" b="1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801210"/>
              </p:ext>
            </p:extLst>
          </p:nvPr>
        </p:nvGraphicFramePr>
        <p:xfrm>
          <a:off x="6850312" y="1803981"/>
          <a:ext cx="4643068" cy="841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" name="Equation" r:id="rId5" imgW="1485720" imgH="279360" progId="Equation.DSMT4">
                  <p:embed/>
                </p:oleObj>
              </mc:Choice>
              <mc:Fallback>
                <p:oleObj name="Equation" r:id="rId5" imgW="1485720" imgH="279360" progId="Equation.DSMT4">
                  <p:embed/>
                  <p:pic>
                    <p:nvPicPr>
                      <p:cNvPr id="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0312" y="1803981"/>
                        <a:ext cx="4643068" cy="8417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60257"/>
              </p:ext>
            </p:extLst>
          </p:nvPr>
        </p:nvGraphicFramePr>
        <p:xfrm>
          <a:off x="6759575" y="3316288"/>
          <a:ext cx="48260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9" name="Equation" r:id="rId7" imgW="1676160" imgH="279360" progId="Equation.DSMT4">
                  <p:embed/>
                </p:oleObj>
              </mc:Choice>
              <mc:Fallback>
                <p:oleObj name="Equation" r:id="rId7" imgW="1676160" imgH="279360" progId="Equation.DSMT4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9575" y="3316288"/>
                        <a:ext cx="4826000" cy="7778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451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480268"/>
              </p:ext>
            </p:extLst>
          </p:nvPr>
        </p:nvGraphicFramePr>
        <p:xfrm>
          <a:off x="4011061" y="970532"/>
          <a:ext cx="5932487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" name="Equation" r:id="rId3" imgW="1854000" imgH="685800" progId="Equation.DSMT4">
                  <p:embed/>
                </p:oleObj>
              </mc:Choice>
              <mc:Fallback>
                <p:oleObj name="Equation" r:id="rId3" imgW="1854000" imgH="685800" progId="Equation.DSMT4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1061" y="970532"/>
                        <a:ext cx="5932487" cy="21177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34838" y="970562"/>
            <a:ext cx="3174520" cy="21176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Using first boundary conditions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4838" y="3917921"/>
            <a:ext cx="3174520" cy="21176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Using second boundary conditions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115837"/>
              </p:ext>
            </p:extLst>
          </p:nvPr>
        </p:nvGraphicFramePr>
        <p:xfrm>
          <a:off x="3929063" y="3205163"/>
          <a:ext cx="6249987" cy="319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" name="Equation" r:id="rId5" imgW="2400120" imgH="1269720" progId="Equation.DSMT4">
                  <p:embed/>
                </p:oleObj>
              </mc:Choice>
              <mc:Fallback>
                <p:oleObj name="Equation" r:id="rId5" imgW="2400120" imgH="1269720" progId="Equation.DSMT4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9063" y="3205163"/>
                        <a:ext cx="6249987" cy="319563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65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flipV="1">
            <a:off x="91440" y="5264331"/>
            <a:ext cx="12100560" cy="78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452329" y="5387979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x=a</a:t>
            </a:r>
            <a:endParaRPr lang="en-IN" sz="28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0" y="5295451"/>
            <a:ext cx="4709160" cy="3918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709160" y="2756646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797937" y="2747682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53635" y="2151529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</a:t>
            </a:r>
            <a:endParaRPr lang="en-IN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56801" y="3203292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III</a:t>
            </a:r>
            <a:endParaRPr lang="en-IN" sz="36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709160" y="2756646"/>
            <a:ext cx="2095052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40219" y="3080182"/>
            <a:ext cx="49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824298"/>
              </p:ext>
            </p:extLst>
          </p:nvPr>
        </p:nvGraphicFramePr>
        <p:xfrm>
          <a:off x="5295072" y="899924"/>
          <a:ext cx="327025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Equation" r:id="rId3" imgW="1536480" imgH="863280" progId="Equation.DSMT4">
                  <p:embed/>
                </p:oleObj>
              </mc:Choice>
              <mc:Fallback>
                <p:oleObj name="Equation" r:id="rId3" imgW="1536480" imgH="863280" progId="Equation.DSMT4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072" y="899924"/>
                        <a:ext cx="3270250" cy="17748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15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599817"/>
              </p:ext>
            </p:extLst>
          </p:nvPr>
        </p:nvGraphicFramePr>
        <p:xfrm>
          <a:off x="3729038" y="930845"/>
          <a:ext cx="7277100" cy="215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" name="Equation" r:id="rId3" imgW="2273040" imgH="698400" progId="Equation.DSMT4">
                  <p:embed/>
                </p:oleObj>
              </mc:Choice>
              <mc:Fallback>
                <p:oleObj name="Equation" r:id="rId3" imgW="2273040" imgH="698400" progId="Equation.DSMT4">
                  <p:embed/>
                  <p:pic>
                    <p:nvPicPr>
                      <p:cNvPr id="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9038" y="930845"/>
                        <a:ext cx="7277100" cy="21574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534838" y="970562"/>
            <a:ext cx="3174520" cy="21176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Using first boundary conditions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34838" y="3917921"/>
            <a:ext cx="3174520" cy="21176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Using second boundary conditions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7638486"/>
              </p:ext>
            </p:extLst>
          </p:nvPr>
        </p:nvGraphicFramePr>
        <p:xfrm>
          <a:off x="3844925" y="3917950"/>
          <a:ext cx="7407275" cy="220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Equation" r:id="rId5" imgW="2844720" imgH="876240" progId="Equation.DSMT4">
                  <p:embed/>
                </p:oleObj>
              </mc:Choice>
              <mc:Fallback>
                <p:oleObj name="Equation" r:id="rId5" imgW="2844720" imgH="876240" progId="Equation.DSMT4">
                  <p:embed/>
                  <p:pic>
                    <p:nvPicPr>
                      <p:cNvPr id="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4925" y="3917950"/>
                        <a:ext cx="7407275" cy="2205038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253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52869" y="1179443"/>
            <a:ext cx="8269357" cy="3631096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Find the relation between coefficients A</a:t>
            </a:r>
            <a:r>
              <a:rPr lang="en-US" sz="4000" baseline="-25000" dirty="0" smtClean="0"/>
              <a:t>III</a:t>
            </a:r>
            <a:r>
              <a:rPr lang="en-US" sz="4000" dirty="0" smtClean="0"/>
              <a:t> and A</a:t>
            </a:r>
            <a:r>
              <a:rPr lang="en-US" sz="4000" baseline="-25000" dirty="0" smtClean="0"/>
              <a:t>I</a:t>
            </a:r>
            <a:r>
              <a:rPr lang="en-US" sz="4000" dirty="0" smtClean="0"/>
              <a:t> from </a:t>
            </a:r>
            <a:r>
              <a:rPr lang="en-US" sz="4000" dirty="0" err="1" smtClean="0"/>
              <a:t>eqns</a:t>
            </a:r>
            <a:r>
              <a:rPr lang="en-US" sz="4000" dirty="0" smtClean="0"/>
              <a:t> 1,2,3 and 4</a:t>
            </a:r>
          </a:p>
          <a:p>
            <a:pPr algn="ctr"/>
            <a:endParaRPr lang="en-IN" sz="4000" dirty="0"/>
          </a:p>
        </p:txBody>
      </p:sp>
    </p:spTree>
    <p:extLst>
      <p:ext uri="{BB962C8B-B14F-4D97-AF65-F5344CB8AC3E}">
        <p14:creationId xmlns:p14="http://schemas.microsoft.com/office/powerpoint/2010/main" val="26642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Tunneling Probability or Tunneling coefficient</a:t>
            </a:r>
            <a:endParaRPr lang="en-IN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846115"/>
              </p:ext>
            </p:extLst>
          </p:nvPr>
        </p:nvGraphicFramePr>
        <p:xfrm>
          <a:off x="4117836" y="1796292"/>
          <a:ext cx="3491550" cy="22853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2" name="Equation" r:id="rId3" imgW="698400" imgH="457200" progId="Equation.DSMT4">
                  <p:embed/>
                </p:oleObj>
              </mc:Choice>
              <mc:Fallback>
                <p:oleObj name="Equation" r:id="rId3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7836" y="1796292"/>
                        <a:ext cx="3491550" cy="22853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884480"/>
              </p:ext>
            </p:extLst>
          </p:nvPr>
        </p:nvGraphicFramePr>
        <p:xfrm>
          <a:off x="1942057" y="4612150"/>
          <a:ext cx="3883977" cy="1294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3" name="Equation" r:id="rId5" imgW="609480" imgH="203040" progId="Equation.DSMT4">
                  <p:embed/>
                </p:oleObj>
              </mc:Choice>
              <mc:Fallback>
                <p:oleObj name="Equation" r:id="rId5" imgW="6094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2057" y="4612150"/>
                        <a:ext cx="3883977" cy="1294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464060"/>
              </p:ext>
            </p:extLst>
          </p:nvPr>
        </p:nvGraphicFramePr>
        <p:xfrm>
          <a:off x="8448341" y="4081670"/>
          <a:ext cx="2278062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4" name="Equation" r:id="rId7" imgW="1155700" imgH="469900" progId="Equation.DSMT4">
                  <p:embed/>
                </p:oleObj>
              </mc:Choice>
              <mc:Fallback>
                <p:oleObj name="Equation" r:id="rId7" imgW="1155700" imgH="469900" progId="Equation.DSMT4">
                  <p:embed/>
                  <p:pic>
                    <p:nvPicPr>
                      <p:cNvPr id="1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8341" y="4081670"/>
                        <a:ext cx="2278062" cy="89376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851006"/>
              </p:ext>
            </p:extLst>
          </p:nvPr>
        </p:nvGraphicFramePr>
        <p:xfrm>
          <a:off x="8733179" y="5259480"/>
          <a:ext cx="1757115" cy="1060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5" name="Equation" r:id="rId9" imgW="711000" imgH="444240" progId="Equation.DSMT4">
                  <p:embed/>
                </p:oleObj>
              </mc:Choice>
              <mc:Fallback>
                <p:oleObj name="Equation" r:id="rId9" imgW="711000" imgH="444240" progId="Equation.DSMT4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3179" y="5259480"/>
                        <a:ext cx="1757115" cy="106063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9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smtClean="0"/>
              <a:t>Applications</a:t>
            </a:r>
            <a:endParaRPr lang="en-IN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1685109" y="2286000"/>
            <a:ext cx="600087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Alpha decay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smtClean="0"/>
              <a:t>Scanning Tunneling Microscope (STM)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316091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lpha decay | Definition, Example, &amp;amp; Facts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992" y="43202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2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75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97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is - scanning tunneling microscope-HE2yE8SvHmA-1080p-1645016113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6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218" y="2353490"/>
            <a:ext cx="5216367" cy="26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7A67B-493B-4B13-BAF2-789DF52AFE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>
                <a:latin typeface="Perpetua" panose="02020502060401020303" pitchFamily="18" charset="0"/>
              </a:rPr>
              <a:t>Finite Square well</a:t>
            </a:r>
          </a:p>
        </p:txBody>
      </p:sp>
    </p:spTree>
    <p:extLst>
      <p:ext uri="{BB962C8B-B14F-4D97-AF65-F5344CB8AC3E}">
        <p14:creationId xmlns:p14="http://schemas.microsoft.com/office/powerpoint/2010/main" val="168879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D1BB58-5AD7-4C68-9AB4-AB6AF9BA783F}"/>
              </a:ext>
            </a:extLst>
          </p:cNvPr>
          <p:cNvCxnSpPr/>
          <p:nvPr/>
        </p:nvCxnSpPr>
        <p:spPr>
          <a:xfrm>
            <a:off x="1905000" y="4343400"/>
            <a:ext cx="2743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9C72A0-D58C-423B-9E52-D59C8D559042}"/>
              </a:ext>
            </a:extLst>
          </p:cNvPr>
          <p:cNvCxnSpPr>
            <a:cxnSpLocks/>
          </p:cNvCxnSpPr>
          <p:nvPr/>
        </p:nvCxnSpPr>
        <p:spPr>
          <a:xfrm>
            <a:off x="4647406" y="4334669"/>
            <a:ext cx="340" cy="18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969875-0480-435A-BF45-60FF2FF1E959}"/>
              </a:ext>
            </a:extLst>
          </p:cNvPr>
          <p:cNvCxnSpPr/>
          <p:nvPr/>
        </p:nvCxnSpPr>
        <p:spPr>
          <a:xfrm rot="10800000">
            <a:off x="4647406" y="6180137"/>
            <a:ext cx="266541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58ECB0-53AE-4849-BCEC-F83690AFA693}"/>
              </a:ext>
            </a:extLst>
          </p:cNvPr>
          <p:cNvCxnSpPr>
            <a:cxnSpLocks/>
          </p:cNvCxnSpPr>
          <p:nvPr/>
        </p:nvCxnSpPr>
        <p:spPr>
          <a:xfrm>
            <a:off x="7315200" y="4333875"/>
            <a:ext cx="0" cy="18462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197D80-B57F-471E-8C06-86970E867921}"/>
              </a:ext>
            </a:extLst>
          </p:cNvPr>
          <p:cNvCxnSpPr/>
          <p:nvPr/>
        </p:nvCxnSpPr>
        <p:spPr>
          <a:xfrm>
            <a:off x="7318830" y="4334328"/>
            <a:ext cx="2743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0BA8D9-A43F-4D73-B8B5-C1C723B182D5}"/>
              </a:ext>
            </a:extLst>
          </p:cNvPr>
          <p:cNvCxnSpPr/>
          <p:nvPr/>
        </p:nvCxnSpPr>
        <p:spPr>
          <a:xfrm flipV="1">
            <a:off x="1977117" y="4327074"/>
            <a:ext cx="8306594" cy="794"/>
          </a:xfrm>
          <a:prstGeom prst="straightConnector1">
            <a:avLst/>
          </a:prstGeom>
          <a:ln w="762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AC0E1B-A461-4232-8EED-8D58D97BF900}"/>
              </a:ext>
            </a:extLst>
          </p:cNvPr>
          <p:cNvCxnSpPr>
            <a:cxnSpLocks/>
          </p:cNvCxnSpPr>
          <p:nvPr/>
        </p:nvCxnSpPr>
        <p:spPr>
          <a:xfrm flipV="1">
            <a:off x="5998054" y="2615063"/>
            <a:ext cx="13671" cy="3565074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625F12-FEEA-481C-8AB4-CF55067094B6}"/>
              </a:ext>
            </a:extLst>
          </p:cNvPr>
          <p:cNvSpPr txBox="1"/>
          <p:nvPr/>
        </p:nvSpPr>
        <p:spPr>
          <a:xfrm>
            <a:off x="6180277" y="261506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V(x)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640725-5AAA-49A9-8684-FC7C761751E4}"/>
              </a:ext>
            </a:extLst>
          </p:cNvPr>
          <p:cNvSpPr txBox="1"/>
          <p:nvPr/>
        </p:nvSpPr>
        <p:spPr>
          <a:xfrm>
            <a:off x="10202740" y="4142408"/>
            <a:ext cx="73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(X)</a:t>
            </a:r>
          </a:p>
        </p:txBody>
      </p:sp>
      <p:graphicFrame>
        <p:nvGraphicFramePr>
          <p:cNvPr id="22" name="Object 2">
            <a:extLst>
              <a:ext uri="{FF2B5EF4-FFF2-40B4-BE49-F238E27FC236}">
                <a16:creationId xmlns:a16="http://schemas.microsoft.com/office/drawing/2014/main" id="{13471BCC-140C-4AFF-80BF-A3EC7D957F8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03572" y="752755"/>
          <a:ext cx="4724400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Equation" r:id="rId3" imgW="1688760" imgH="457200" progId="Equation.DSMT4">
                  <p:embed/>
                </p:oleObj>
              </mc:Choice>
              <mc:Fallback>
                <p:oleObj name="Equation" r:id="rId3" imgW="1688760" imgH="457200" progId="Equation.DSMT4">
                  <p:embed/>
                  <p:pic>
                    <p:nvPicPr>
                      <p:cNvPr id="22" name="Object 2">
                        <a:extLst>
                          <a:ext uri="{FF2B5EF4-FFF2-40B4-BE49-F238E27FC236}">
                            <a16:creationId xmlns:a16="http://schemas.microsoft.com/office/drawing/2014/main" id="{13471BCC-140C-4AFF-80BF-A3EC7D957F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572" y="752755"/>
                        <a:ext cx="4724400" cy="123348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C29E3C6-021C-4586-8BA7-23C5744CC5B2}"/>
              </a:ext>
            </a:extLst>
          </p:cNvPr>
          <p:cNvSpPr txBox="1"/>
          <p:nvPr/>
        </p:nvSpPr>
        <p:spPr>
          <a:xfrm>
            <a:off x="4253561" y="395757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X=-a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B33B9-8B62-45F9-BD90-764AE5E607F8}"/>
              </a:ext>
            </a:extLst>
          </p:cNvPr>
          <p:cNvSpPr txBox="1"/>
          <p:nvPr/>
        </p:nvSpPr>
        <p:spPr>
          <a:xfrm>
            <a:off x="7012094" y="393970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X=a</a:t>
            </a:r>
          </a:p>
        </p:txBody>
      </p:sp>
    </p:spTree>
    <p:extLst>
      <p:ext uri="{BB962C8B-B14F-4D97-AF65-F5344CB8AC3E}">
        <p14:creationId xmlns:p14="http://schemas.microsoft.com/office/powerpoint/2010/main" val="129690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234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>
            <a:extLst>
              <a:ext uri="{FF2B5EF4-FFF2-40B4-BE49-F238E27FC236}">
                <a16:creationId xmlns:a16="http://schemas.microsoft.com/office/drawing/2014/main" id="{A745010D-3182-4291-81B8-7F6A38F7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9310"/>
          <a:stretch/>
        </p:blipFill>
        <p:spPr bwMode="auto">
          <a:xfrm>
            <a:off x="9460550" y="1752169"/>
            <a:ext cx="2589151" cy="314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DCF18-95DA-455E-A874-88A7F4A1F2FB}"/>
              </a:ext>
            </a:extLst>
          </p:cNvPr>
          <p:cNvSpPr txBox="1"/>
          <p:nvPr/>
        </p:nvSpPr>
        <p:spPr>
          <a:xfrm>
            <a:off x="2086177" y="2818328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Perpetua" panose="02020502060401020303" pitchFamily="18" charset="0"/>
              </a:rPr>
              <a:t>Consider a particle in a symmetrical box</a:t>
            </a: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5DE307F5-18A1-4AE1-86FF-34A2EDFC1157}"/>
              </a:ext>
            </a:extLst>
          </p:cNvPr>
          <p:cNvGrpSpPr/>
          <p:nvPr/>
        </p:nvGrpSpPr>
        <p:grpSpPr>
          <a:xfrm>
            <a:off x="952500" y="495300"/>
            <a:ext cx="2915103" cy="1838325"/>
            <a:chOff x="1647372" y="762000"/>
            <a:chExt cx="2915103" cy="1838325"/>
          </a:xfrm>
        </p:grpSpPr>
        <p:pic>
          <p:nvPicPr>
            <p:cNvPr id="6" name="Picture 2" descr="ParticleInABox.GIF">
              <a:extLst>
                <a:ext uri="{FF2B5EF4-FFF2-40B4-BE49-F238E27FC236}">
                  <a16:creationId xmlns:a16="http://schemas.microsoft.com/office/drawing/2014/main" id="{F40671DA-16D6-41A1-BECC-DF4ADC234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52600" y="762000"/>
              <a:ext cx="2809875" cy="1838325"/>
            </a:xfrm>
            <a:prstGeom prst="rect">
              <a:avLst/>
            </a:prstGeom>
            <a:noFill/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297717-8325-417F-B1C6-D8E9AFC904C3}"/>
                </a:ext>
              </a:extLst>
            </p:cNvPr>
            <p:cNvSpPr/>
            <p:nvPr/>
          </p:nvSpPr>
          <p:spPr>
            <a:xfrm>
              <a:off x="1647372" y="1371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">
            <a:extLst>
              <a:ext uri="{FF2B5EF4-FFF2-40B4-BE49-F238E27FC236}">
                <a16:creationId xmlns:a16="http://schemas.microsoft.com/office/drawing/2014/main" id="{6A945D7A-F4E3-46F3-998D-D4B034726002}"/>
              </a:ext>
            </a:extLst>
          </p:cNvPr>
          <p:cNvGrpSpPr/>
          <p:nvPr/>
        </p:nvGrpSpPr>
        <p:grpSpPr>
          <a:xfrm>
            <a:off x="5067300" y="2208728"/>
            <a:ext cx="2915103" cy="1838325"/>
            <a:chOff x="1647372" y="762000"/>
            <a:chExt cx="2915103" cy="1838325"/>
          </a:xfrm>
        </p:grpSpPr>
        <p:pic>
          <p:nvPicPr>
            <p:cNvPr id="9" name="Picture 2" descr="ParticleInABox.GIF">
              <a:extLst>
                <a:ext uri="{FF2B5EF4-FFF2-40B4-BE49-F238E27FC236}">
                  <a16:creationId xmlns:a16="http://schemas.microsoft.com/office/drawing/2014/main" id="{AA88C49E-61B7-4F08-A411-95CC0B97F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52600" y="762000"/>
              <a:ext cx="2809875" cy="1838325"/>
            </a:xfrm>
            <a:prstGeom prst="rect">
              <a:avLst/>
            </a:prstGeom>
            <a:noFill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7CCA9D-51D9-4224-B0E4-CBE108D1B801}"/>
                </a:ext>
              </a:extLst>
            </p:cNvPr>
            <p:cNvSpPr/>
            <p:nvPr/>
          </p:nvSpPr>
          <p:spPr>
            <a:xfrm>
              <a:off x="1647372" y="1371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12A3C8F-CBBB-4A19-A81A-B467A8E377B6}"/>
              </a:ext>
            </a:extLst>
          </p:cNvPr>
          <p:cNvSpPr txBox="1"/>
          <p:nvPr/>
        </p:nvSpPr>
        <p:spPr>
          <a:xfrm>
            <a:off x="8789992" y="909637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n=1,2,3,….</a:t>
            </a:r>
          </a:p>
        </p:txBody>
      </p:sp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E18D8E5B-3AC0-4835-889E-1A5A24AD2AA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17460" y="511691"/>
          <a:ext cx="3622675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1" name="Equation" r:id="rId5" imgW="1295400" imgH="431800" progId="Equation.DSMT4">
                  <p:embed/>
                </p:oleObj>
              </mc:Choice>
              <mc:Fallback>
                <p:oleObj name="Equation" r:id="rId5" imgW="1295400" imgH="431800" progId="Equation.DSMT4">
                  <p:embed/>
                  <p:pic>
                    <p:nvPicPr>
                      <p:cNvPr id="12" name="Object 7">
                        <a:extLst>
                          <a:ext uri="{FF2B5EF4-FFF2-40B4-BE49-F238E27FC236}">
                            <a16:creationId xmlns:a16="http://schemas.microsoft.com/office/drawing/2014/main" id="{E18D8E5B-3AC0-4835-889E-1A5A24AD2A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460" y="511691"/>
                        <a:ext cx="3622675" cy="11652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2C62F8CA-DBD0-4B3A-8113-0F32F48A8FDE}"/>
              </a:ext>
            </a:extLst>
          </p:cNvPr>
          <p:cNvSpPr txBox="1"/>
          <p:nvPr/>
        </p:nvSpPr>
        <p:spPr>
          <a:xfrm>
            <a:off x="5219700" y="3700462"/>
            <a:ext cx="5597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-L/2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30C596-EFE5-48E9-9E61-9A933A48E45D}"/>
              </a:ext>
            </a:extLst>
          </p:cNvPr>
          <p:cNvSpPr txBox="1"/>
          <p:nvPr/>
        </p:nvSpPr>
        <p:spPr>
          <a:xfrm>
            <a:off x="1175186" y="4422775"/>
            <a:ext cx="3873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Perpetua" panose="02020502060401020303" pitchFamily="18" charset="0"/>
              </a:rPr>
              <a:t>Guess the wavefunction!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632B51-3746-4547-B2A5-E2EA95090CBF}"/>
              </a:ext>
            </a:extLst>
          </p:cNvPr>
          <p:cNvSpPr txBox="1"/>
          <p:nvPr/>
        </p:nvSpPr>
        <p:spPr>
          <a:xfrm>
            <a:off x="7422634" y="3689092"/>
            <a:ext cx="489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L/2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BE5BFA70-D08B-4FDF-8518-9C2F2FB55B05}"/>
                  </a:ext>
                </a:extLst>
              </p14:cNvPr>
              <p14:cNvContentPartPr/>
              <p14:nvPr/>
            </p14:nvContentPartPr>
            <p14:xfrm>
              <a:off x="3548100" y="5799810"/>
              <a:ext cx="15840" cy="2160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BE5BFA70-D08B-4FDF-8518-9C2F2FB55B0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39460" y="5790810"/>
                <a:ext cx="33480" cy="39240"/>
              </a:xfrm>
              <a:prstGeom prst="rect">
                <a:avLst/>
              </a:prstGeom>
            </p:spPr>
          </p:pic>
        </mc:Fallback>
      </mc:AlternateContent>
      <p:sp>
        <p:nvSpPr>
          <p:cNvPr id="107" name="TextBox 106">
            <a:extLst>
              <a:ext uri="{FF2B5EF4-FFF2-40B4-BE49-F238E27FC236}">
                <a16:creationId xmlns:a16="http://schemas.microsoft.com/office/drawing/2014/main" id="{CA7A3197-B5DB-4812-8071-02D56D5EA409}"/>
              </a:ext>
            </a:extLst>
          </p:cNvPr>
          <p:cNvSpPr txBox="1"/>
          <p:nvPr/>
        </p:nvSpPr>
        <p:spPr>
          <a:xfrm>
            <a:off x="1395122" y="5026680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Perpetua" panose="02020502060401020303" pitchFamily="18" charset="0"/>
              </a:rPr>
              <a:t>For n=1</a:t>
            </a:r>
          </a:p>
        </p:txBody>
      </p:sp>
      <p:graphicFrame>
        <p:nvGraphicFramePr>
          <p:cNvPr id="108" name="Object 7">
            <a:extLst>
              <a:ext uri="{FF2B5EF4-FFF2-40B4-BE49-F238E27FC236}">
                <a16:creationId xmlns:a16="http://schemas.microsoft.com/office/drawing/2014/main" id="{FA737DA9-FEF0-45D8-ADD1-A93B9EFF782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30450" y="5549900"/>
          <a:ext cx="344646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2" name="Equation" r:id="rId9" imgW="1231560" imgH="431640" progId="Equation.DSMT4">
                  <p:embed/>
                </p:oleObj>
              </mc:Choice>
              <mc:Fallback>
                <p:oleObj name="Equation" r:id="rId9" imgW="1231560" imgH="431640" progId="Equation.DSMT4">
                  <p:embed/>
                  <p:pic>
                    <p:nvPicPr>
                      <p:cNvPr id="108" name="Object 7">
                        <a:extLst>
                          <a:ext uri="{FF2B5EF4-FFF2-40B4-BE49-F238E27FC236}">
                            <a16:creationId xmlns:a16="http://schemas.microsoft.com/office/drawing/2014/main" id="{FA737DA9-FEF0-45D8-ADD1-A93B9EFF7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0450" y="5549900"/>
                        <a:ext cx="3446463" cy="11652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>
            <a:extLst>
              <a:ext uri="{FF2B5EF4-FFF2-40B4-BE49-F238E27FC236}">
                <a16:creationId xmlns:a16="http://schemas.microsoft.com/office/drawing/2014/main" id="{3FF81B31-C182-4284-91DB-C05FE1F4FF77}"/>
              </a:ext>
            </a:extLst>
          </p:cNvPr>
          <p:cNvSpPr txBox="1"/>
          <p:nvPr/>
        </p:nvSpPr>
        <p:spPr>
          <a:xfrm>
            <a:off x="7169418" y="5120235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Perpetua" panose="02020502060401020303" pitchFamily="18" charset="0"/>
              </a:rPr>
              <a:t>For n=2</a:t>
            </a:r>
          </a:p>
        </p:txBody>
      </p:sp>
      <p:graphicFrame>
        <p:nvGraphicFramePr>
          <p:cNvPr id="110" name="Object 7">
            <a:extLst>
              <a:ext uri="{FF2B5EF4-FFF2-40B4-BE49-F238E27FC236}">
                <a16:creationId xmlns:a16="http://schemas.microsoft.com/office/drawing/2014/main" id="{3F07259D-93FE-4CC1-97FA-EEBF141E0BA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860473" y="5621488"/>
          <a:ext cx="362426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3" name="Equation" r:id="rId11" imgW="1295280" imgH="431640" progId="Equation.DSMT4">
                  <p:embed/>
                </p:oleObj>
              </mc:Choice>
              <mc:Fallback>
                <p:oleObj name="Equation" r:id="rId11" imgW="1295280" imgH="431640" progId="Equation.DSMT4">
                  <p:embed/>
                  <p:pic>
                    <p:nvPicPr>
                      <p:cNvPr id="110" name="Object 7">
                        <a:extLst>
                          <a:ext uri="{FF2B5EF4-FFF2-40B4-BE49-F238E27FC236}">
                            <a16:creationId xmlns:a16="http://schemas.microsoft.com/office/drawing/2014/main" id="{3F07259D-93FE-4CC1-97FA-EEBF141E0B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0473" y="5621488"/>
                        <a:ext cx="3624263" cy="11652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TextBox 111">
            <a:extLst>
              <a:ext uri="{FF2B5EF4-FFF2-40B4-BE49-F238E27FC236}">
                <a16:creationId xmlns:a16="http://schemas.microsoft.com/office/drawing/2014/main" id="{74B40FFD-6405-49F0-8970-D339E2BC17E0}"/>
              </a:ext>
            </a:extLst>
          </p:cNvPr>
          <p:cNvSpPr txBox="1"/>
          <p:nvPr/>
        </p:nvSpPr>
        <p:spPr>
          <a:xfrm>
            <a:off x="9672605" y="4499719"/>
            <a:ext cx="5597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-L/2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0F63F73-64A4-4F36-906E-EA9730C34519}"/>
              </a:ext>
            </a:extLst>
          </p:cNvPr>
          <p:cNvSpPr txBox="1"/>
          <p:nvPr/>
        </p:nvSpPr>
        <p:spPr>
          <a:xfrm>
            <a:off x="11392536" y="4499719"/>
            <a:ext cx="489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L/2</a:t>
            </a:r>
          </a:p>
        </p:txBody>
      </p:sp>
      <p:sp>
        <p:nvSpPr>
          <p:cNvPr id="2" name="Rectangle 1"/>
          <p:cNvSpPr/>
          <p:nvPr/>
        </p:nvSpPr>
        <p:spPr>
          <a:xfrm>
            <a:off x="9183189" y="1414462"/>
            <a:ext cx="3008811" cy="1737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969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  <p:bldP spid="14" grpId="0"/>
      <p:bldP spid="15" grpId="0" animBg="1"/>
      <p:bldP spid="107" grpId="0"/>
      <p:bldP spid="109" grpId="0"/>
      <p:bldP spid="112" grpId="0" animBg="1"/>
      <p:bldP spid="113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E413BA-D92E-4FEF-AB86-629897DF9389}"/>
              </a:ext>
            </a:extLst>
          </p:cNvPr>
          <p:cNvGrpSpPr/>
          <p:nvPr/>
        </p:nvGrpSpPr>
        <p:grpSpPr>
          <a:xfrm>
            <a:off x="4419600" y="1294328"/>
            <a:ext cx="2915103" cy="1838325"/>
            <a:chOff x="1647372" y="762000"/>
            <a:chExt cx="2915103" cy="1838325"/>
          </a:xfrm>
        </p:grpSpPr>
        <p:pic>
          <p:nvPicPr>
            <p:cNvPr id="5" name="Picture 2" descr="ParticleInABox.GIF">
              <a:extLst>
                <a:ext uri="{FF2B5EF4-FFF2-40B4-BE49-F238E27FC236}">
                  <a16:creationId xmlns:a16="http://schemas.microsoft.com/office/drawing/2014/main" id="{54A91875-D996-4B91-835E-CCC189D62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52600" y="762000"/>
              <a:ext cx="2809875" cy="1838325"/>
            </a:xfrm>
            <a:prstGeom prst="rect">
              <a:avLst/>
            </a:prstGeom>
            <a:noFill/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9655CB0-E3E8-4F37-BF9A-4B0B019BFD52}"/>
                </a:ext>
              </a:extLst>
            </p:cNvPr>
            <p:cNvSpPr/>
            <p:nvPr/>
          </p:nvSpPr>
          <p:spPr>
            <a:xfrm>
              <a:off x="1647372" y="13716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F4D5A9-36D6-46C6-84E6-3C43E23B8233}"/>
              </a:ext>
            </a:extLst>
          </p:cNvPr>
          <p:cNvSpPr txBox="1"/>
          <p:nvPr/>
        </p:nvSpPr>
        <p:spPr>
          <a:xfrm>
            <a:off x="4572000" y="2786062"/>
            <a:ext cx="5597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-L/2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317C65-C52F-4F57-9228-907C0EC1C1B7}"/>
              </a:ext>
            </a:extLst>
          </p:cNvPr>
          <p:cNvSpPr txBox="1"/>
          <p:nvPr/>
        </p:nvSpPr>
        <p:spPr>
          <a:xfrm>
            <a:off x="6774934" y="2774692"/>
            <a:ext cx="48923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dirty="0"/>
              <a:t>L/2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3670D9-52A6-40C8-8B92-5840A51F29E9}"/>
              </a:ext>
            </a:extLst>
          </p:cNvPr>
          <p:cNvSpPr txBox="1"/>
          <p:nvPr/>
        </p:nvSpPr>
        <p:spPr>
          <a:xfrm>
            <a:off x="1175186" y="4196892"/>
            <a:ext cx="1817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Perpetua" panose="02020502060401020303" pitchFamily="18" charset="0"/>
              </a:rPr>
              <a:t>For n=odd</a:t>
            </a:r>
          </a:p>
        </p:txBody>
      </p:sp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94FFABE4-D987-4718-91EB-B129C7B9FA5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206625" y="4635500"/>
          <a:ext cx="369411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8" name="Equation" r:id="rId4" imgW="1320480" imgH="431640" progId="Equation.DSMT4">
                  <p:embed/>
                </p:oleObj>
              </mc:Choice>
              <mc:Fallback>
                <p:oleObj name="Equation" r:id="rId4" imgW="1320480" imgH="431640" progId="Equation.DSMT4">
                  <p:embed/>
                  <p:pic>
                    <p:nvPicPr>
                      <p:cNvPr id="10" name="Object 7">
                        <a:extLst>
                          <a:ext uri="{FF2B5EF4-FFF2-40B4-BE49-F238E27FC236}">
                            <a16:creationId xmlns:a16="http://schemas.microsoft.com/office/drawing/2014/main" id="{94FFABE4-D987-4718-91EB-B129C7B9FA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25" y="4635500"/>
                        <a:ext cx="3694113" cy="11652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DA26E95-0827-44B2-BCEA-3061F36CF7E3}"/>
              </a:ext>
            </a:extLst>
          </p:cNvPr>
          <p:cNvSpPr txBox="1"/>
          <p:nvPr/>
        </p:nvSpPr>
        <p:spPr>
          <a:xfrm>
            <a:off x="6808169" y="4012742"/>
            <a:ext cx="2011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Perpetua" panose="02020502060401020303" pitchFamily="18" charset="0"/>
              </a:rPr>
              <a:t>For m=even</a:t>
            </a:r>
          </a:p>
        </p:txBody>
      </p:sp>
      <p:graphicFrame>
        <p:nvGraphicFramePr>
          <p:cNvPr id="12" name="Object 7">
            <a:extLst>
              <a:ext uri="{FF2B5EF4-FFF2-40B4-BE49-F238E27FC236}">
                <a16:creationId xmlns:a16="http://schemas.microsoft.com/office/drawing/2014/main" id="{080EE72C-7FCE-44D0-8225-B651E988087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778750" y="4535488"/>
          <a:ext cx="3802063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Equation" r:id="rId6" imgW="1358640" imgH="431640" progId="Equation.DSMT4">
                  <p:embed/>
                </p:oleObj>
              </mc:Choice>
              <mc:Fallback>
                <p:oleObj name="Equation" r:id="rId6" imgW="1358640" imgH="431640" progId="Equation.DSMT4">
                  <p:embed/>
                  <p:pic>
                    <p:nvPicPr>
                      <p:cNvPr id="12" name="Object 7">
                        <a:extLst>
                          <a:ext uri="{FF2B5EF4-FFF2-40B4-BE49-F238E27FC236}">
                            <a16:creationId xmlns:a16="http://schemas.microsoft.com/office/drawing/2014/main" id="{080EE72C-7FCE-44D0-8225-B651E98808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0" y="4535488"/>
                        <a:ext cx="3802063" cy="116522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79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D1BB58-5AD7-4C68-9AB4-AB6AF9BA783F}"/>
              </a:ext>
            </a:extLst>
          </p:cNvPr>
          <p:cNvCxnSpPr/>
          <p:nvPr/>
        </p:nvCxnSpPr>
        <p:spPr>
          <a:xfrm>
            <a:off x="1905000" y="4343400"/>
            <a:ext cx="2743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9C72A0-D58C-423B-9E52-D59C8D559042}"/>
              </a:ext>
            </a:extLst>
          </p:cNvPr>
          <p:cNvCxnSpPr>
            <a:cxnSpLocks/>
          </p:cNvCxnSpPr>
          <p:nvPr/>
        </p:nvCxnSpPr>
        <p:spPr>
          <a:xfrm>
            <a:off x="4647406" y="4334669"/>
            <a:ext cx="340" cy="18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969875-0480-435A-BF45-60FF2FF1E959}"/>
              </a:ext>
            </a:extLst>
          </p:cNvPr>
          <p:cNvCxnSpPr/>
          <p:nvPr/>
        </p:nvCxnSpPr>
        <p:spPr>
          <a:xfrm rot="10800000">
            <a:off x="4647406" y="6180137"/>
            <a:ext cx="266541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58ECB0-53AE-4849-BCEC-F83690AFA693}"/>
              </a:ext>
            </a:extLst>
          </p:cNvPr>
          <p:cNvCxnSpPr>
            <a:cxnSpLocks/>
          </p:cNvCxnSpPr>
          <p:nvPr/>
        </p:nvCxnSpPr>
        <p:spPr>
          <a:xfrm>
            <a:off x="7315200" y="4333875"/>
            <a:ext cx="0" cy="18462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197D80-B57F-471E-8C06-86970E867921}"/>
              </a:ext>
            </a:extLst>
          </p:cNvPr>
          <p:cNvCxnSpPr/>
          <p:nvPr/>
        </p:nvCxnSpPr>
        <p:spPr>
          <a:xfrm>
            <a:off x="7318830" y="4334328"/>
            <a:ext cx="2743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30BA8D9-A43F-4D73-B8B5-C1C723B182D5}"/>
              </a:ext>
            </a:extLst>
          </p:cNvPr>
          <p:cNvCxnSpPr/>
          <p:nvPr/>
        </p:nvCxnSpPr>
        <p:spPr>
          <a:xfrm flipV="1">
            <a:off x="1977117" y="4327074"/>
            <a:ext cx="8306594" cy="794"/>
          </a:xfrm>
          <a:prstGeom prst="straightConnector1">
            <a:avLst/>
          </a:prstGeom>
          <a:ln w="762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AC0E1B-A461-4232-8EED-8D58D97BF900}"/>
              </a:ext>
            </a:extLst>
          </p:cNvPr>
          <p:cNvCxnSpPr>
            <a:cxnSpLocks/>
          </p:cNvCxnSpPr>
          <p:nvPr/>
        </p:nvCxnSpPr>
        <p:spPr>
          <a:xfrm flipV="1">
            <a:off x="5998054" y="2615063"/>
            <a:ext cx="13671" cy="3565074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D625F12-FEEA-481C-8AB4-CF55067094B6}"/>
              </a:ext>
            </a:extLst>
          </p:cNvPr>
          <p:cNvSpPr txBox="1"/>
          <p:nvPr/>
        </p:nvSpPr>
        <p:spPr>
          <a:xfrm>
            <a:off x="6180277" y="261506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V(x)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640725-5AAA-49A9-8684-FC7C761751E4}"/>
              </a:ext>
            </a:extLst>
          </p:cNvPr>
          <p:cNvSpPr txBox="1"/>
          <p:nvPr/>
        </p:nvSpPr>
        <p:spPr>
          <a:xfrm>
            <a:off x="10202740" y="4142408"/>
            <a:ext cx="73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(X)</a:t>
            </a:r>
          </a:p>
        </p:txBody>
      </p:sp>
      <p:graphicFrame>
        <p:nvGraphicFramePr>
          <p:cNvPr id="22" name="Object 2">
            <a:extLst>
              <a:ext uri="{FF2B5EF4-FFF2-40B4-BE49-F238E27FC236}">
                <a16:creationId xmlns:a16="http://schemas.microsoft.com/office/drawing/2014/main" id="{13471BCC-140C-4AFF-80BF-A3EC7D957F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03572" y="752755"/>
          <a:ext cx="4724400" cy="123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quation" r:id="rId3" imgW="1688760" imgH="457200" progId="Equation.DSMT4">
                  <p:embed/>
                </p:oleObj>
              </mc:Choice>
              <mc:Fallback>
                <p:oleObj name="Equation" r:id="rId3" imgW="1688760" imgH="457200" progId="Equation.DSMT4">
                  <p:embed/>
                  <p:pic>
                    <p:nvPicPr>
                      <p:cNvPr id="22" name="Object 2">
                        <a:extLst>
                          <a:ext uri="{FF2B5EF4-FFF2-40B4-BE49-F238E27FC236}">
                            <a16:creationId xmlns:a16="http://schemas.microsoft.com/office/drawing/2014/main" id="{13471BCC-140C-4AFF-80BF-A3EC7D957F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3572" y="752755"/>
                        <a:ext cx="4724400" cy="1233487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C29E3C6-021C-4586-8BA7-23C5744CC5B2}"/>
              </a:ext>
            </a:extLst>
          </p:cNvPr>
          <p:cNvSpPr txBox="1"/>
          <p:nvPr/>
        </p:nvSpPr>
        <p:spPr>
          <a:xfrm>
            <a:off x="4253561" y="3957571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X=-a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4B33B9-8B62-45F9-BD90-764AE5E607F8}"/>
              </a:ext>
            </a:extLst>
          </p:cNvPr>
          <p:cNvSpPr txBox="1"/>
          <p:nvPr/>
        </p:nvSpPr>
        <p:spPr>
          <a:xfrm>
            <a:off x="7012094" y="3939702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X=a</a:t>
            </a:r>
          </a:p>
        </p:txBody>
      </p:sp>
    </p:spTree>
    <p:extLst>
      <p:ext uri="{BB962C8B-B14F-4D97-AF65-F5344CB8AC3E}">
        <p14:creationId xmlns:p14="http://schemas.microsoft.com/office/powerpoint/2010/main" val="16541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2E0A9E-FB41-4DD0-BE46-841306B3F188}"/>
              </a:ext>
            </a:extLst>
          </p:cNvPr>
          <p:cNvSpPr txBox="1"/>
          <p:nvPr/>
        </p:nvSpPr>
        <p:spPr>
          <a:xfrm>
            <a:off x="4747554" y="381000"/>
            <a:ext cx="269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Perpetua" panose="02020502060401020303" pitchFamily="18" charset="0"/>
              </a:rPr>
              <a:t>Case 1 : E&lt;0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44205-7F0E-4847-B70F-71C410D60EAC}"/>
              </a:ext>
            </a:extLst>
          </p:cNvPr>
          <p:cNvSpPr txBox="1"/>
          <p:nvPr/>
        </p:nvSpPr>
        <p:spPr>
          <a:xfrm>
            <a:off x="1276350" y="1343025"/>
            <a:ext cx="4175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In the region –a&lt;x&lt;a :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8658284D-D967-41EB-974C-26D95318C13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746500" y="2057400"/>
          <a:ext cx="441325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0" name="Equation" r:id="rId3" imgW="1955520" imgH="419040" progId="Equation.DSMT4">
                  <p:embed/>
                </p:oleObj>
              </mc:Choice>
              <mc:Fallback>
                <p:oleObj name="Equation" r:id="rId3" imgW="1955520" imgH="41904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8658284D-D967-41EB-974C-26D95318C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0" y="2057400"/>
                        <a:ext cx="4413250" cy="91122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DE301CD-506C-4940-8F7B-3AD3D67D2D2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749550" y="3181350"/>
          <a:ext cx="6156325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5" imgW="2730240" imgH="469800" progId="Equation.DSMT4">
                  <p:embed/>
                </p:oleObj>
              </mc:Choice>
              <mc:Fallback>
                <p:oleObj name="Equation" r:id="rId5" imgW="2730240" imgH="46980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BDE301CD-506C-4940-8F7B-3AD3D67D2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9550" y="3181350"/>
                        <a:ext cx="6156325" cy="1023938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05E82FE-358C-4684-B82C-175454C3F7A0}"/>
              </a:ext>
            </a:extLst>
          </p:cNvPr>
          <p:cNvSpPr txBox="1"/>
          <p:nvPr/>
        </p:nvSpPr>
        <p:spPr>
          <a:xfrm>
            <a:off x="1019175" y="5074116"/>
            <a:ext cx="3142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The solutions are 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3E9F260C-68CF-4425-823B-137F55D961A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59300" y="4660900"/>
          <a:ext cx="3581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7" imgW="1244520" imgH="228600" progId="Equation.DSMT4">
                  <p:embed/>
                </p:oleObj>
              </mc:Choice>
              <mc:Fallback>
                <p:oleObj name="Equation" r:id="rId7" imgW="1244520" imgH="228600" progId="Equation.DSMT4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3E9F260C-68CF-4425-823B-137F55D961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4660900"/>
                        <a:ext cx="3581400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0B39CE4A-9C5C-4368-AA5F-A30F6537A5B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14863" y="5514975"/>
          <a:ext cx="347186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9" imgW="1206360" imgH="228600" progId="Equation.DSMT4">
                  <p:embed/>
                </p:oleObj>
              </mc:Choice>
              <mc:Fallback>
                <p:oleObj name="Equation" r:id="rId9" imgW="1206360" imgH="22860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0B39CE4A-9C5C-4368-AA5F-A30F6537A5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4863" y="5514975"/>
                        <a:ext cx="3471862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3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147" y="-1592082"/>
            <a:ext cx="9144000" cy="2387600"/>
          </a:xfrm>
        </p:spPr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Quantum Tunneling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5" name="AromaticDarkGarpike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3533" y="795518"/>
            <a:ext cx="5319228" cy="2992066"/>
          </a:xfrm>
          <a:prstGeom prst="rect">
            <a:avLst/>
          </a:prstGeom>
        </p:spPr>
      </p:pic>
      <p:pic>
        <p:nvPicPr>
          <p:cNvPr id="10242" name="Picture 2" descr="File:Quantum Tunnelling animation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47" y="3317684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44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F5DD579-E1B0-496E-BF98-9BBE2C3F842F}"/>
              </a:ext>
            </a:extLst>
          </p:cNvPr>
          <p:cNvSpPr txBox="1"/>
          <p:nvPr/>
        </p:nvSpPr>
        <p:spPr>
          <a:xfrm>
            <a:off x="1743075" y="959316"/>
            <a:ext cx="3142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The solutions are 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1FDF953E-073E-4D62-8911-B31F8CADE09A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83200" y="546100"/>
          <a:ext cx="35814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0" name="Equation" r:id="rId3" imgW="1244520" imgH="228600" progId="Equation.DSMT4">
                  <p:embed/>
                </p:oleObj>
              </mc:Choice>
              <mc:Fallback>
                <p:oleObj name="Equation" r:id="rId3" imgW="1244520" imgH="228600" progId="Equation.DSMT4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1FDF953E-073E-4D62-8911-B31F8CADE0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546100"/>
                        <a:ext cx="3581400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63BBC03C-FE79-4445-8EF0-0C59CA2AADA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338763" y="1400175"/>
          <a:ext cx="347186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1" name="Equation" r:id="rId5" imgW="1206360" imgH="228600" progId="Equation.DSMT4">
                  <p:embed/>
                </p:oleObj>
              </mc:Choice>
              <mc:Fallback>
                <p:oleObj name="Equation" r:id="rId5" imgW="1206360" imgH="22860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63BBC03C-FE79-4445-8EF0-0C59CA2AADA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8763" y="1400175"/>
                        <a:ext cx="3471862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BF36C5-7B15-4188-9555-8AD6E90C8AF0}"/>
              </a:ext>
            </a:extLst>
          </p:cNvPr>
          <p:cNvCxnSpPr/>
          <p:nvPr/>
        </p:nvCxnSpPr>
        <p:spPr>
          <a:xfrm>
            <a:off x="2540794" y="3982587"/>
            <a:ext cx="2743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AEB0EE7-B1A6-4569-AAC5-181172916525}"/>
              </a:ext>
            </a:extLst>
          </p:cNvPr>
          <p:cNvCxnSpPr>
            <a:cxnSpLocks/>
          </p:cNvCxnSpPr>
          <p:nvPr/>
        </p:nvCxnSpPr>
        <p:spPr>
          <a:xfrm>
            <a:off x="5283200" y="3973856"/>
            <a:ext cx="340" cy="18470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040233-637C-474E-887D-56483524F2EF}"/>
              </a:ext>
            </a:extLst>
          </p:cNvPr>
          <p:cNvCxnSpPr/>
          <p:nvPr/>
        </p:nvCxnSpPr>
        <p:spPr>
          <a:xfrm rot="10800000">
            <a:off x="5283200" y="5819324"/>
            <a:ext cx="266541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162922-79CB-4E10-B7D7-03E00214FD24}"/>
              </a:ext>
            </a:extLst>
          </p:cNvPr>
          <p:cNvCxnSpPr>
            <a:cxnSpLocks/>
          </p:cNvCxnSpPr>
          <p:nvPr/>
        </p:nvCxnSpPr>
        <p:spPr>
          <a:xfrm>
            <a:off x="7950994" y="3973062"/>
            <a:ext cx="0" cy="184626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B67BBB7-3C94-4C56-B213-BAEFCF89656C}"/>
              </a:ext>
            </a:extLst>
          </p:cNvPr>
          <p:cNvCxnSpPr/>
          <p:nvPr/>
        </p:nvCxnSpPr>
        <p:spPr>
          <a:xfrm>
            <a:off x="7954624" y="3973515"/>
            <a:ext cx="2743200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DFEF23-19E7-4E52-A622-C6202CECD074}"/>
              </a:ext>
            </a:extLst>
          </p:cNvPr>
          <p:cNvCxnSpPr/>
          <p:nvPr/>
        </p:nvCxnSpPr>
        <p:spPr>
          <a:xfrm flipV="1">
            <a:off x="2612911" y="3966261"/>
            <a:ext cx="8306594" cy="794"/>
          </a:xfrm>
          <a:prstGeom prst="straightConnector1">
            <a:avLst/>
          </a:prstGeom>
          <a:ln w="76200">
            <a:solidFill>
              <a:srgbClr val="0070C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C91611-E2BB-4FEB-AB76-2BF1DD8F8D3D}"/>
              </a:ext>
            </a:extLst>
          </p:cNvPr>
          <p:cNvCxnSpPr>
            <a:cxnSpLocks/>
          </p:cNvCxnSpPr>
          <p:nvPr/>
        </p:nvCxnSpPr>
        <p:spPr>
          <a:xfrm flipV="1">
            <a:off x="6633848" y="2254250"/>
            <a:ext cx="13671" cy="3565074"/>
          </a:xfrm>
          <a:prstGeom prst="straightConnector1">
            <a:avLst/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19E8148-8847-465F-BAF4-D72F6FFB6352}"/>
              </a:ext>
            </a:extLst>
          </p:cNvPr>
          <p:cNvSpPr txBox="1"/>
          <p:nvPr/>
        </p:nvSpPr>
        <p:spPr>
          <a:xfrm>
            <a:off x="6816071" y="225425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V(x)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0D131-1C6E-4B1C-BAD6-E1BA5AF317D1}"/>
              </a:ext>
            </a:extLst>
          </p:cNvPr>
          <p:cNvSpPr txBox="1"/>
          <p:nvPr/>
        </p:nvSpPr>
        <p:spPr>
          <a:xfrm>
            <a:off x="10838534" y="3781595"/>
            <a:ext cx="73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(X)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0ECCFD-9FB4-40D6-B196-9139D835449B}"/>
              </a:ext>
            </a:extLst>
          </p:cNvPr>
          <p:cNvSpPr txBox="1"/>
          <p:nvPr/>
        </p:nvSpPr>
        <p:spPr>
          <a:xfrm>
            <a:off x="4889355" y="359675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X=-a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6A43D-BE43-4FD3-8021-AA4FA2D3C018}"/>
              </a:ext>
            </a:extLst>
          </p:cNvPr>
          <p:cNvSpPr txBox="1"/>
          <p:nvPr/>
        </p:nvSpPr>
        <p:spPr>
          <a:xfrm>
            <a:off x="7647888" y="357888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X=a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0D03E-06E0-44C5-80FC-DFB372D63679}"/>
              </a:ext>
            </a:extLst>
          </p:cNvPr>
          <p:cNvSpPr txBox="1"/>
          <p:nvPr/>
        </p:nvSpPr>
        <p:spPr>
          <a:xfrm>
            <a:off x="1533525" y="6148607"/>
            <a:ext cx="8796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>
                <a:latin typeface="Perpetua" panose="02020502060401020303" pitchFamily="18" charset="0"/>
              </a:rPr>
              <a:t>Will the wavefunction be zero at the boundaries ?</a:t>
            </a:r>
          </a:p>
        </p:txBody>
      </p:sp>
    </p:spTree>
    <p:extLst>
      <p:ext uri="{BB962C8B-B14F-4D97-AF65-F5344CB8AC3E}">
        <p14:creationId xmlns:p14="http://schemas.microsoft.com/office/powerpoint/2010/main" val="374544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2CC908-67F4-48B9-B58F-D11428E15A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56"/>
          <a:stretch/>
        </p:blipFill>
        <p:spPr>
          <a:xfrm>
            <a:off x="2808661" y="1692914"/>
            <a:ext cx="6202803" cy="42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2E0A9E-FB41-4DD0-BE46-841306B3F188}"/>
              </a:ext>
            </a:extLst>
          </p:cNvPr>
          <p:cNvSpPr txBox="1"/>
          <p:nvPr/>
        </p:nvSpPr>
        <p:spPr>
          <a:xfrm>
            <a:off x="4747554" y="381000"/>
            <a:ext cx="269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Perpetua" panose="02020502060401020303" pitchFamily="18" charset="0"/>
              </a:rPr>
              <a:t>Case 1 : E&lt;0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44205-7F0E-4847-B70F-71C410D60EAC}"/>
              </a:ext>
            </a:extLst>
          </p:cNvPr>
          <p:cNvSpPr txBox="1"/>
          <p:nvPr/>
        </p:nvSpPr>
        <p:spPr>
          <a:xfrm>
            <a:off x="1276350" y="1343025"/>
            <a:ext cx="870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In the region x&lt;-a, the potential is zero. Therefore: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8658284D-D967-41EB-974C-26D95318C13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71950" y="2374900"/>
          <a:ext cx="31797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8" name="Equation" r:id="rId3" imgW="1409400" imgH="419040" progId="Equation.DSMT4">
                  <p:embed/>
                </p:oleObj>
              </mc:Choice>
              <mc:Fallback>
                <p:oleObj name="Equation" r:id="rId3" imgW="1409400" imgH="41904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8658284D-D967-41EB-974C-26D95318C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2374900"/>
                        <a:ext cx="3179763" cy="91122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DE301CD-506C-4940-8F7B-3AD3D67D2D2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179763" y="3671669"/>
          <a:ext cx="52990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39" name="Equation" r:id="rId5" imgW="2349360" imgH="431640" progId="Equation.DSMT4">
                  <p:embed/>
                </p:oleObj>
              </mc:Choice>
              <mc:Fallback>
                <p:oleObj name="Equation" r:id="rId5" imgW="2349360" imgH="43164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BDE301CD-506C-4940-8F7B-3AD3D67D2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763" y="3671669"/>
                        <a:ext cx="5299075" cy="9398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05E82FE-358C-4684-B82C-175454C3F7A0}"/>
              </a:ext>
            </a:extLst>
          </p:cNvPr>
          <p:cNvSpPr txBox="1"/>
          <p:nvPr/>
        </p:nvSpPr>
        <p:spPr>
          <a:xfrm>
            <a:off x="1085850" y="5191809"/>
            <a:ext cx="405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The general solution is 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3E9F260C-68CF-4425-823B-137F55D961A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21150" y="5106083"/>
          <a:ext cx="3618025" cy="635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0" name="Equation" r:id="rId7" imgW="1257120" imgH="228600" progId="Equation.DSMT4">
                  <p:embed/>
                </p:oleObj>
              </mc:Choice>
              <mc:Fallback>
                <p:oleObj name="Equation" r:id="rId7" imgW="1257120" imgH="228600" progId="Equation.DSMT4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3E9F260C-68CF-4425-823B-137F55D961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150" y="5106083"/>
                        <a:ext cx="3618025" cy="635736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D96039-E575-4CBA-ACCF-1A35A25177F3}"/>
              </a:ext>
            </a:extLst>
          </p:cNvPr>
          <p:cNvCxnSpPr/>
          <p:nvPr/>
        </p:nvCxnSpPr>
        <p:spPr>
          <a:xfrm flipH="1">
            <a:off x="6562725" y="4857750"/>
            <a:ext cx="476250" cy="11334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245B4A8A-5E8E-4C31-84E9-B8D64E9E30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013200" y="6076951"/>
          <a:ext cx="4165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1" name="Equation" r:id="rId9" imgW="1447560" imgH="228600" progId="Equation.DSMT4">
                  <p:embed/>
                </p:oleObj>
              </mc:Choice>
              <mc:Fallback>
                <p:oleObj name="Equation" r:id="rId9" imgW="1447560" imgH="22860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245B4A8A-5E8E-4C31-84E9-B8D64E9E30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0" y="6076951"/>
                        <a:ext cx="4165600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605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2E0A9E-FB41-4DD0-BE46-841306B3F188}"/>
              </a:ext>
            </a:extLst>
          </p:cNvPr>
          <p:cNvSpPr txBox="1"/>
          <p:nvPr/>
        </p:nvSpPr>
        <p:spPr>
          <a:xfrm>
            <a:off x="4747554" y="381000"/>
            <a:ext cx="269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Perpetua" panose="02020502060401020303" pitchFamily="18" charset="0"/>
              </a:rPr>
              <a:t>Case 1 : E&lt;0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44205-7F0E-4847-B70F-71C410D60EAC}"/>
              </a:ext>
            </a:extLst>
          </p:cNvPr>
          <p:cNvSpPr txBox="1"/>
          <p:nvPr/>
        </p:nvSpPr>
        <p:spPr>
          <a:xfrm>
            <a:off x="1276350" y="1343025"/>
            <a:ext cx="8703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In the region x&gt;a, the potential is zero. Therefore: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8658284D-D967-41EB-974C-26D95318C1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71950" y="2374900"/>
          <a:ext cx="3179763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2" name="Equation" r:id="rId3" imgW="1409400" imgH="419040" progId="Equation.DSMT4">
                  <p:embed/>
                </p:oleObj>
              </mc:Choice>
              <mc:Fallback>
                <p:oleObj name="Equation" r:id="rId3" imgW="1409400" imgH="41904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8658284D-D967-41EB-974C-26D95318C1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2374900"/>
                        <a:ext cx="3179763" cy="91122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BDE301CD-506C-4940-8F7B-3AD3D67D2D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79763" y="3671669"/>
          <a:ext cx="52990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Equation" r:id="rId5" imgW="2349360" imgH="431640" progId="Equation.DSMT4">
                  <p:embed/>
                </p:oleObj>
              </mc:Choice>
              <mc:Fallback>
                <p:oleObj name="Equation" r:id="rId5" imgW="2349360" imgH="43164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BDE301CD-506C-4940-8F7B-3AD3D67D2D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763" y="3671669"/>
                        <a:ext cx="5299075" cy="9398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05E82FE-358C-4684-B82C-175454C3F7A0}"/>
              </a:ext>
            </a:extLst>
          </p:cNvPr>
          <p:cNvSpPr txBox="1"/>
          <p:nvPr/>
        </p:nvSpPr>
        <p:spPr>
          <a:xfrm>
            <a:off x="1085850" y="5191809"/>
            <a:ext cx="4059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dirty="0">
                <a:latin typeface="Perpetua" panose="02020502060401020303" pitchFamily="18" charset="0"/>
              </a:rPr>
              <a:t>The general solution is 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3E9F260C-68CF-4425-823B-137F55D961A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21150" y="5106083"/>
          <a:ext cx="3618025" cy="635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4" name="Equation" r:id="rId7" imgW="1257120" imgH="228600" progId="Equation.DSMT4">
                  <p:embed/>
                </p:oleObj>
              </mc:Choice>
              <mc:Fallback>
                <p:oleObj name="Equation" r:id="rId7" imgW="1257120" imgH="228600" progId="Equation.DSMT4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3E9F260C-68CF-4425-823B-137F55D961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1150" y="5106083"/>
                        <a:ext cx="3618025" cy="635736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D96039-E575-4CBA-ACCF-1A35A25177F3}"/>
              </a:ext>
            </a:extLst>
          </p:cNvPr>
          <p:cNvCxnSpPr/>
          <p:nvPr/>
        </p:nvCxnSpPr>
        <p:spPr>
          <a:xfrm flipH="1">
            <a:off x="7940675" y="4775910"/>
            <a:ext cx="476250" cy="11334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245B4A8A-5E8E-4C31-84E9-B8D64E9E30D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013200" y="6076950"/>
          <a:ext cx="4165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5" name="Equation" r:id="rId9" imgW="1447560" imgH="228600" progId="Equation.DSMT4">
                  <p:embed/>
                </p:oleObj>
              </mc:Choice>
              <mc:Fallback>
                <p:oleObj name="Equation" r:id="rId9" imgW="1447560" imgH="22860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245B4A8A-5E8E-4C31-84E9-B8D64E9E30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3200" y="6076950"/>
                        <a:ext cx="4165600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8200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74A097-1EA0-4077-B690-8B8342482CC8}"/>
              </a:ext>
            </a:extLst>
          </p:cNvPr>
          <p:cNvSpPr txBox="1"/>
          <p:nvPr/>
        </p:nvSpPr>
        <p:spPr>
          <a:xfrm>
            <a:off x="4629988" y="349703"/>
            <a:ext cx="269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Perpetua" panose="02020502060401020303" pitchFamily="18" charset="0"/>
              </a:rPr>
              <a:t>Case 1 : E&lt;0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0746E54E-933C-4123-9619-CDAC363F29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225808"/>
              </p:ext>
            </p:extLst>
          </p:nvPr>
        </p:nvGraphicFramePr>
        <p:xfrm>
          <a:off x="2359660" y="1246914"/>
          <a:ext cx="7785100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Equation" r:id="rId3" imgW="2705040" imgH="736560" progId="Equation.DSMT4">
                  <p:embed/>
                </p:oleObj>
              </mc:Choice>
              <mc:Fallback>
                <p:oleObj name="Equation" r:id="rId3" imgW="2705040" imgH="736560" progId="Equation.DSMT4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0746E54E-933C-4123-9619-CDAC363F2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9660" y="1246914"/>
                        <a:ext cx="7785100" cy="2046287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52CC908-67F4-48B9-B58F-D11428E15A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256"/>
          <a:stretch/>
        </p:blipFill>
        <p:spPr>
          <a:xfrm>
            <a:off x="4271701" y="3482526"/>
            <a:ext cx="4232219" cy="28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5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74A097-1EA0-4077-B690-8B8342482CC8}"/>
              </a:ext>
            </a:extLst>
          </p:cNvPr>
          <p:cNvSpPr txBox="1"/>
          <p:nvPr/>
        </p:nvSpPr>
        <p:spPr>
          <a:xfrm>
            <a:off x="4747554" y="266700"/>
            <a:ext cx="269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latin typeface="Perpetua" panose="02020502060401020303" pitchFamily="18" charset="0"/>
              </a:rPr>
              <a:t>Case 1 : E&lt;0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0746E54E-933C-4123-9619-CDAC363F291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46550" y="2620963"/>
          <a:ext cx="3290888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3" name="Equation" r:id="rId3" imgW="1143000" imgH="228600" progId="Equation.DSMT4">
                  <p:embed/>
                </p:oleObj>
              </mc:Choice>
              <mc:Fallback>
                <p:oleObj name="Equation" r:id="rId3" imgW="1143000" imgH="228600" progId="Equation.DSMT4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0746E54E-933C-4123-9619-CDAC363F2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6550" y="2620963"/>
                        <a:ext cx="3290888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7C032CC-6DB0-43BB-A455-2D2F021BAF61}"/>
              </a:ext>
            </a:extLst>
          </p:cNvPr>
          <p:cNvSpPr txBox="1"/>
          <p:nvPr/>
        </p:nvSpPr>
        <p:spPr>
          <a:xfrm>
            <a:off x="2804454" y="974586"/>
            <a:ext cx="68723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dirty="0">
                <a:solidFill>
                  <a:srgbClr val="FF0000"/>
                </a:solidFill>
                <a:latin typeface="Perpetua" panose="02020502060401020303" pitchFamily="18" charset="0"/>
              </a:rPr>
              <a:t>Let us work with even solution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83959-70DB-47F7-A3AB-7332CD53E529}"/>
              </a:ext>
            </a:extLst>
          </p:cNvPr>
          <p:cNvSpPr txBox="1"/>
          <p:nvPr/>
        </p:nvSpPr>
        <p:spPr>
          <a:xfrm>
            <a:off x="1495425" y="1985833"/>
            <a:ext cx="672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erpetua" panose="02020502060401020303" pitchFamily="18" charset="0"/>
              </a:rPr>
              <a:t>The continuity of the wave function at x=a yields: </a:t>
            </a:r>
          </a:p>
        </p:txBody>
      </p:sp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16D3015D-36DA-4D93-9B22-22E95B8A52D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954463" y="4294188"/>
          <a:ext cx="36576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4" name="Equation" r:id="rId5" imgW="1269720" imgH="228600" progId="Equation.DSMT4">
                  <p:embed/>
                </p:oleObj>
              </mc:Choice>
              <mc:Fallback>
                <p:oleObj name="Equation" r:id="rId5" imgW="1269720" imgH="228600" progId="Equation.DSMT4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16D3015D-36DA-4D93-9B22-22E95B8A52D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4463" y="4294188"/>
                        <a:ext cx="3657600" cy="6350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BDF073A-518D-4AEA-B800-E119EAAF70F9}"/>
              </a:ext>
            </a:extLst>
          </p:cNvPr>
          <p:cNvSpPr txBox="1"/>
          <p:nvPr/>
        </p:nvSpPr>
        <p:spPr>
          <a:xfrm>
            <a:off x="1362075" y="3602038"/>
            <a:ext cx="884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erpetua" panose="02020502060401020303" pitchFamily="18" charset="0"/>
              </a:rPr>
              <a:t>The continuity of the derivative of the wave function at x=a yields: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F2FD4-0BB4-4585-AAF1-92A7267DAC7D}"/>
              </a:ext>
            </a:extLst>
          </p:cNvPr>
          <p:cNvSpPr txBox="1"/>
          <p:nvPr/>
        </p:nvSpPr>
        <p:spPr>
          <a:xfrm>
            <a:off x="827055" y="5652581"/>
            <a:ext cx="5979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erpetua" panose="02020502060401020303" pitchFamily="18" charset="0"/>
              </a:rPr>
              <a:t>Taking the ratio of the two equations yields :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E5C3ED44-81E6-42B7-8586-CCE789A39B2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806769" y="5550683"/>
          <a:ext cx="24114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5" name="Equation" r:id="rId7" imgW="838080" imgH="203040" progId="Equation.DSMT4">
                  <p:embed/>
                </p:oleObj>
              </mc:Choice>
              <mc:Fallback>
                <p:oleObj name="Equation" r:id="rId7" imgW="838080" imgH="203040" progId="Equation.DSMT4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E5C3ED44-81E6-42B7-8586-CCE789A39B2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6769" y="5550683"/>
                        <a:ext cx="2411413" cy="56356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8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8CD378-770F-4D94-A473-D643D589E675}"/>
              </a:ext>
            </a:extLst>
          </p:cNvPr>
          <p:cNvSpPr txBox="1"/>
          <p:nvPr/>
        </p:nvSpPr>
        <p:spPr>
          <a:xfrm>
            <a:off x="1752600" y="552450"/>
            <a:ext cx="90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erpetua" panose="02020502060401020303" pitchFamily="18" charset="0"/>
              </a:rPr>
              <a:t>The continuity of the wave function and its derivative at x=a yields: </a:t>
            </a:r>
          </a:p>
        </p:txBody>
      </p:sp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DBCF249A-931A-470D-A9E5-D50FE9B033E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995068" y="1202234"/>
          <a:ext cx="241141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8" name="Equation" r:id="rId3" imgW="838080" imgH="203040" progId="Equation.DSMT4">
                  <p:embed/>
                </p:oleObj>
              </mc:Choice>
              <mc:Fallback>
                <p:oleObj name="Equation" r:id="rId3" imgW="838080" imgH="203040" progId="Equation.DSMT4">
                  <p:embed/>
                  <p:pic>
                    <p:nvPicPr>
                      <p:cNvPr id="5" name="Object 2">
                        <a:extLst>
                          <a:ext uri="{FF2B5EF4-FFF2-40B4-BE49-F238E27FC236}">
                            <a16:creationId xmlns:a16="http://schemas.microsoft.com/office/drawing/2014/main" id="{DBCF249A-931A-470D-A9E5-D50FE9B033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068" y="1202234"/>
                        <a:ext cx="2411413" cy="56356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16B537E0-28D2-4752-92CC-35D0165036C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265863" y="2433638"/>
          <a:ext cx="254793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9" name="Equation" r:id="rId5" imgW="1130040" imgH="469800" progId="Equation.DSMT4">
                  <p:embed/>
                </p:oleObj>
              </mc:Choice>
              <mc:Fallback>
                <p:oleObj name="Equation" r:id="rId5" imgW="1130040" imgH="46980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16B537E0-28D2-4752-92CC-35D0165036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5863" y="2433638"/>
                        <a:ext cx="2547937" cy="10223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F8E6812-0275-4F2E-9C63-EC787626A28B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75516" y="2460625"/>
          <a:ext cx="183197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0" name="Equation" r:id="rId7" imgW="812520" imgH="431640" progId="Equation.DSMT4">
                  <p:embed/>
                </p:oleObj>
              </mc:Choice>
              <mc:Fallback>
                <p:oleObj name="Equation" r:id="rId7" imgW="812520" imgH="43164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CF8E6812-0275-4F2E-9C63-EC787626A2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516" y="2460625"/>
                        <a:ext cx="1831975" cy="9398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0FF27A5-8AE2-4D9C-AEA8-94B67D0469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537075" y="4249738"/>
          <a:ext cx="2262188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1" name="Equation" r:id="rId9" imgW="1002960" imgH="393480" progId="Equation.DSMT4">
                  <p:embed/>
                </p:oleObj>
              </mc:Choice>
              <mc:Fallback>
                <p:oleObj name="Equation" r:id="rId9" imgW="1002960" imgH="393480" progId="Equation.DSMT4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0FF27A5-8AE2-4D9C-AEA8-94B67D0469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7075" y="4249738"/>
                        <a:ext cx="2262188" cy="8572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50E361E-7E97-4BC2-A189-789D2EAF7A65}"/>
              </a:ext>
            </a:extLst>
          </p:cNvPr>
          <p:cNvSpPr txBox="1"/>
          <p:nvPr/>
        </p:nvSpPr>
        <p:spPr>
          <a:xfrm>
            <a:off x="1362075" y="3594249"/>
            <a:ext cx="555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erpetua" panose="02020502060401020303" pitchFamily="18" charset="0"/>
              </a:rPr>
              <a:t>Squaring and adding the equations yield: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8D54EE-52F5-4F11-BF18-062465F1E1A7}"/>
              </a:ext>
            </a:extLst>
          </p:cNvPr>
          <p:cNvSpPr txBox="1"/>
          <p:nvPr/>
        </p:nvSpPr>
        <p:spPr>
          <a:xfrm>
            <a:off x="671401" y="5314305"/>
            <a:ext cx="6432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dirty="0">
                <a:latin typeface="Perpetua" panose="02020502060401020303" pitchFamily="18" charset="0"/>
              </a:rPr>
              <a:t>Have the variable transformations for simplicity</a:t>
            </a:r>
          </a:p>
        </p:txBody>
      </p:sp>
      <p:graphicFrame>
        <p:nvGraphicFramePr>
          <p:cNvPr id="11" name="Object 2">
            <a:extLst>
              <a:ext uri="{FF2B5EF4-FFF2-40B4-BE49-F238E27FC236}">
                <a16:creationId xmlns:a16="http://schemas.microsoft.com/office/drawing/2014/main" id="{693E0E4E-9223-4F01-AEC4-756D485E6C9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103483" y="5106988"/>
          <a:ext cx="36353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2" name="Equation" r:id="rId11" imgW="1612800" imgH="393480" progId="Equation.DSMT4">
                  <p:embed/>
                </p:oleObj>
              </mc:Choice>
              <mc:Fallback>
                <p:oleObj name="Equation" r:id="rId11" imgW="1612800" imgH="393480" progId="Equation.DSMT4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693E0E4E-9223-4F01-AEC4-756D485E6C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3483" y="5106988"/>
                        <a:ext cx="3635375" cy="8572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>
            <a:extLst>
              <a:ext uri="{FF2B5EF4-FFF2-40B4-BE49-F238E27FC236}">
                <a16:creationId xmlns:a16="http://schemas.microsoft.com/office/drawing/2014/main" id="{714E5708-14C1-4CAA-873B-5E3B5E5D91E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471863" y="5810250"/>
          <a:ext cx="3235325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73" name="Equation" r:id="rId13" imgW="1434960" imgH="419040" progId="Equation.DSMT4">
                  <p:embed/>
                </p:oleObj>
              </mc:Choice>
              <mc:Fallback>
                <p:oleObj name="Equation" r:id="rId13" imgW="1434960" imgH="419040" progId="Equation.DSMT4">
                  <p:embed/>
                  <p:pic>
                    <p:nvPicPr>
                      <p:cNvPr id="12" name="Object 2">
                        <a:extLst>
                          <a:ext uri="{FF2B5EF4-FFF2-40B4-BE49-F238E27FC236}">
                            <a16:creationId xmlns:a16="http://schemas.microsoft.com/office/drawing/2014/main" id="{714E5708-14C1-4CAA-873B-5E3B5E5D9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863" y="5810250"/>
                        <a:ext cx="3235325" cy="9128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60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988BF4B0-6DB5-4694-8787-FAD89A9B3F6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09663" y="352425"/>
          <a:ext cx="3235325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5" name="Equation" r:id="rId3" imgW="1434960" imgH="419040" progId="Equation.DSMT4">
                  <p:embed/>
                </p:oleObj>
              </mc:Choice>
              <mc:Fallback>
                <p:oleObj name="Equation" r:id="rId3" imgW="1434960" imgH="419040" progId="Equation.DSMT4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988BF4B0-6DB5-4694-8787-FAD89A9B3F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9663" y="352425"/>
                        <a:ext cx="3235325" cy="912813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779721-1324-4C0D-80F2-179D1FB1B2BC}"/>
              </a:ext>
            </a:extLst>
          </p:cNvPr>
          <p:cNvSpPr txBox="1"/>
          <p:nvPr/>
        </p:nvSpPr>
        <p:spPr>
          <a:xfrm>
            <a:off x="3379739" y="2392075"/>
            <a:ext cx="1784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dirty="0">
                <a:latin typeface="Perpetua" panose="02020502060401020303" pitchFamily="18" charset="0"/>
              </a:rPr>
              <a:t>Therefore:</a:t>
            </a:r>
          </a:p>
        </p:txBody>
      </p:sp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AF8A65CC-8B99-4C60-85D5-14CC6FC7E3C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164138" y="2255838"/>
          <a:ext cx="234632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6" name="Equation" r:id="rId5" imgW="1041120" imgH="393480" progId="Equation.DSMT4">
                  <p:embed/>
                </p:oleObj>
              </mc:Choice>
              <mc:Fallback>
                <p:oleObj name="Equation" r:id="rId5" imgW="1041120" imgH="39348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AF8A65CC-8B99-4C60-85D5-14CC6FC7E3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4138" y="2255838"/>
                        <a:ext cx="2346325" cy="8572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D0EBF4A1-3E7D-436F-AF35-FF08CA15085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039631" y="406545"/>
          <a:ext cx="3635375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7" name="Equation" r:id="rId7" imgW="1612800" imgH="393480" progId="Equation.DSMT4">
                  <p:embed/>
                </p:oleObj>
              </mc:Choice>
              <mc:Fallback>
                <p:oleObj name="Equation" r:id="rId7" imgW="1612800" imgH="39348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D0EBF4A1-3E7D-436F-AF35-FF08CA15085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9631" y="406545"/>
                        <a:ext cx="3635375" cy="8572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BAFBAAE-C6F3-4693-9F1F-13ED9C960A3A}"/>
              </a:ext>
            </a:extLst>
          </p:cNvPr>
          <p:cNvSpPr txBox="1"/>
          <p:nvPr/>
        </p:nvSpPr>
        <p:spPr>
          <a:xfrm>
            <a:off x="2570114" y="3582700"/>
            <a:ext cx="92777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>
                <a:latin typeface="Perpetua" panose="02020502060401020303" pitchFamily="18" charset="0"/>
              </a:rPr>
              <a:t>Therefore from the continuity of wavefunction and its derivative at boundaries, we get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6064F9D6-F693-4AC7-A6EF-2EE29786642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60633" y="4659918"/>
          <a:ext cx="3227580" cy="1284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8" name="Equation" r:id="rId9" imgW="1231560" imgH="507960" progId="Equation.DSMT4">
                  <p:embed/>
                </p:oleObj>
              </mc:Choice>
              <mc:Fallback>
                <p:oleObj name="Equation" r:id="rId9" imgW="1231560" imgH="507960" progId="Equation.DSMT4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6064F9D6-F693-4AC7-A6EF-2EE2978664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0633" y="4659918"/>
                        <a:ext cx="3227580" cy="1284389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9DB46B9C-B98D-41FB-8FEE-E78E755B03A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8959850" y="379413"/>
          <a:ext cx="2547938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79" name="Equation" r:id="rId11" imgW="1130040" imgH="469800" progId="Equation.DSMT4">
                  <p:embed/>
                </p:oleObj>
              </mc:Choice>
              <mc:Fallback>
                <p:oleObj name="Equation" r:id="rId11" imgW="1130040" imgH="46980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9DB46B9C-B98D-41FB-8FEE-E78E755B03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9850" y="379413"/>
                        <a:ext cx="2547938" cy="10223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75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0B5988F2-B496-43D5-84B4-9DAF300535C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042526" y="187018"/>
          <a:ext cx="10382250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8" name="Equation" r:id="rId3" imgW="3962160" imgH="507960" progId="Equation.DSMT4">
                  <p:embed/>
                </p:oleObj>
              </mc:Choice>
              <mc:Fallback>
                <p:oleObj name="Equation" r:id="rId3" imgW="3962160" imgH="507960" progId="Equation.DSMT4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0B5988F2-B496-43D5-84B4-9DAF300535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526" y="187018"/>
                        <a:ext cx="10382250" cy="1284288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9ECB12-2EB9-4A91-9DD7-DEB9B17105CD}"/>
              </a:ext>
            </a:extLst>
          </p:cNvPr>
          <p:cNvSpPr txBox="1"/>
          <p:nvPr/>
        </p:nvSpPr>
        <p:spPr>
          <a:xfrm>
            <a:off x="4191000" y="1471306"/>
            <a:ext cx="2789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latin typeface="Perpetua" panose="02020502060401020303" pitchFamily="18" charset="0"/>
              </a:rPr>
              <a:t>Solve graphically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A131E7-3F6E-46AB-BD25-8ED0ABBB1936}"/>
              </a:ext>
            </a:extLst>
          </p:cNvPr>
          <p:cNvCxnSpPr/>
          <p:nvPr/>
        </p:nvCxnSpPr>
        <p:spPr>
          <a:xfrm>
            <a:off x="2658533" y="4131733"/>
            <a:ext cx="6502400" cy="0"/>
          </a:xfrm>
          <a:prstGeom prst="straightConnector1">
            <a:avLst/>
          </a:prstGeom>
          <a:ln w="762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89D4B6-4E49-49C2-8518-F63834E127B8}"/>
              </a:ext>
            </a:extLst>
          </p:cNvPr>
          <p:cNvCxnSpPr>
            <a:cxnSpLocks/>
          </p:cNvCxnSpPr>
          <p:nvPr/>
        </p:nvCxnSpPr>
        <p:spPr>
          <a:xfrm>
            <a:off x="5791200" y="1964267"/>
            <a:ext cx="0" cy="4783666"/>
          </a:xfrm>
          <a:prstGeom prst="straightConnector1">
            <a:avLst/>
          </a:prstGeom>
          <a:ln w="762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70CA0B7-7478-4E1B-AA78-7F62836EA103}"/>
              </a:ext>
            </a:extLst>
          </p:cNvPr>
          <p:cNvSpPr txBox="1"/>
          <p:nvPr/>
        </p:nvSpPr>
        <p:spPr>
          <a:xfrm>
            <a:off x="8085667" y="413173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Z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791B67D-3641-4CEC-BECE-4DC4F5AC587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712479" y="2121525"/>
          <a:ext cx="2746375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9" name="Equation" r:id="rId5" imgW="1180800" imgH="507960" progId="Equation.DSMT4">
                  <p:embed/>
                </p:oleObj>
              </mc:Choice>
              <mc:Fallback>
                <p:oleObj name="Equation" r:id="rId5" imgW="1180800" imgH="507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791B67D-3641-4CEC-BECE-4DC4F5AC58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2479" y="2121525"/>
                        <a:ext cx="2746375" cy="1181100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436C465-879A-4627-829B-F85019CC2329}"/>
              </a:ext>
            </a:extLst>
          </p:cNvPr>
          <p:cNvCxnSpPr/>
          <p:nvPr/>
        </p:nvCxnSpPr>
        <p:spPr>
          <a:xfrm flipH="1">
            <a:off x="5791200" y="2755594"/>
            <a:ext cx="922867" cy="3262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8159DDB-9060-41D7-BC2E-117012C92331}"/>
              </a:ext>
            </a:extLst>
          </p:cNvPr>
          <p:cNvSpPr txBox="1"/>
          <p:nvPr/>
        </p:nvSpPr>
        <p:spPr>
          <a:xfrm>
            <a:off x="3638881" y="5316721"/>
            <a:ext cx="6519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600" b="1" dirty="0">
                <a:latin typeface="Perpetua" panose="02020502060401020303" pitchFamily="18" charset="0"/>
              </a:rPr>
              <a:t>Look for the  intersection points</a:t>
            </a:r>
          </a:p>
        </p:txBody>
      </p:sp>
    </p:spTree>
    <p:extLst>
      <p:ext uri="{BB962C8B-B14F-4D97-AF65-F5344CB8AC3E}">
        <p14:creationId xmlns:p14="http://schemas.microsoft.com/office/powerpoint/2010/main" val="24954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0B5988F2-B496-43D5-84B4-9DAF300535C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526" y="187018"/>
          <a:ext cx="10382250" cy="128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9" name="Equation" r:id="rId3" imgW="3962160" imgH="507960" progId="Equation.DSMT4">
                  <p:embed/>
                </p:oleObj>
              </mc:Choice>
              <mc:Fallback>
                <p:oleObj name="Equation" r:id="rId3" imgW="3962160" imgH="507960" progId="Equation.DSMT4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0B5988F2-B496-43D5-84B4-9DAF300535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526" y="187018"/>
                        <a:ext cx="10382250" cy="1284288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D8BCE79-A302-48F7-9E64-CF162E0563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75"/>
          <a:stretch/>
        </p:blipFill>
        <p:spPr>
          <a:xfrm>
            <a:off x="421322" y="1536149"/>
            <a:ext cx="5403745" cy="3534007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3089CD00-E665-4053-855E-0CA48651650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47384" y="1536149"/>
          <a:ext cx="9969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0" name="Equation" r:id="rId6" imgW="380880" imgH="228600" progId="Equation.DSMT4">
                  <p:embed/>
                </p:oleObj>
              </mc:Choice>
              <mc:Fallback>
                <p:oleObj name="Equation" r:id="rId6" imgW="380880" imgH="228600" progId="Equation.DSMT4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3089CD00-E665-4053-855E-0CA4865165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384" y="1536149"/>
                        <a:ext cx="996950" cy="5778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0A497AC-9527-41C9-9192-6E36924682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696"/>
          <a:stretch/>
        </p:blipFill>
        <p:spPr>
          <a:xfrm>
            <a:off x="6096000" y="1536149"/>
            <a:ext cx="5464980" cy="3534007"/>
          </a:xfrm>
          <a:prstGeom prst="rect">
            <a:avLst/>
          </a:prstGeom>
        </p:spPr>
      </p:pic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3DAF2260-E249-4AC7-B1FF-92DC6F2CA42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585075" y="1647406"/>
          <a:ext cx="12287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1" name="Equation" r:id="rId9" imgW="469800" imgH="228600" progId="Equation.DSMT4">
                  <p:embed/>
                </p:oleObj>
              </mc:Choice>
              <mc:Fallback>
                <p:oleObj name="Equation" r:id="rId9" imgW="469800" imgH="228600" progId="Equation.DSMT4">
                  <p:embed/>
                  <p:pic>
                    <p:nvPicPr>
                      <p:cNvPr id="9" name="Object 2">
                        <a:extLst>
                          <a:ext uri="{FF2B5EF4-FFF2-40B4-BE49-F238E27FC236}">
                            <a16:creationId xmlns:a16="http://schemas.microsoft.com/office/drawing/2014/main" id="{3DAF2260-E249-4AC7-B1FF-92DC6F2CA4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075" y="1647406"/>
                        <a:ext cx="1228725" cy="5778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7888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82388" y="4968496"/>
            <a:ext cx="169817" cy="1698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91440" y="5264331"/>
            <a:ext cx="12100560" cy="78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51177" y="5553635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</a:t>
            </a:r>
            <a:endParaRPr lang="en-IN" sz="28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0" y="5295451"/>
            <a:ext cx="4709160" cy="3918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709160" y="2756646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09160" y="2756646"/>
            <a:ext cx="2095052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797937" y="2747682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81811" y="5284693"/>
            <a:ext cx="5387777" cy="2753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53635" y="2151529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</a:t>
            </a:r>
            <a:endParaRPr lang="en-IN" sz="2800" b="1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-212463" y="3768941"/>
            <a:ext cx="12503075" cy="616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37360" y="342246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IN" b="1" dirty="0"/>
          </a:p>
        </p:txBody>
      </p:sp>
      <p:sp>
        <p:nvSpPr>
          <p:cNvPr id="11" name="Oval 10"/>
          <p:cNvSpPr/>
          <p:nvPr/>
        </p:nvSpPr>
        <p:spPr>
          <a:xfrm>
            <a:off x="452205" y="4026882"/>
            <a:ext cx="126019" cy="141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6416" y="4097735"/>
            <a:ext cx="2222278" cy="8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277471" y="2003612"/>
            <a:ext cx="98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Classical</a:t>
            </a:r>
            <a:endParaRPr lang="en-IN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8224" y="296206"/>
            <a:ext cx="2597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Quantum: Wave function</a:t>
            </a:r>
            <a:endParaRPr lang="en-IN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745374" y="2835773"/>
            <a:ext cx="320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I</a:t>
            </a:r>
            <a:endParaRPr lang="en-IN" sz="4000" b="1" dirty="0"/>
          </a:p>
        </p:txBody>
      </p:sp>
      <p:graphicFrame>
        <p:nvGraphicFramePr>
          <p:cNvPr id="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3148359"/>
              </p:ext>
            </p:extLst>
          </p:nvPr>
        </p:nvGraphicFramePr>
        <p:xfrm>
          <a:off x="536575" y="928688"/>
          <a:ext cx="2728913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Equation" r:id="rId3" imgW="1485720" imgH="279360" progId="Equation.DSMT4">
                  <p:embed/>
                </p:oleObj>
              </mc:Choice>
              <mc:Fallback>
                <p:oleObj name="Equation" r:id="rId3" imgW="1485720" imgH="279360" progId="Equation.DSMT4">
                  <p:embed/>
                  <p:pic>
                    <p:nvPicPr>
                      <p:cNvPr id="16487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928688"/>
                        <a:ext cx="2728913" cy="4953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5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97669 -0.01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82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38 0.00115 0.00664 0.00393 0.01003 0.00393 C 0.01484 0.00393 0.01953 0.00115 0.02435 0 C 0.02721 -0.00093 0.03021 -0.00139 0.0332 -0.00209 C 0.04818 -0.00093 0.05781 -0.0007 0.07174 0.00185 C 0.07435 0.00231 0.07695 0.00324 0.07943 0.00393 L 0.10599 0.00185 C 0.11628 0.00069 0.13685 -0.00209 0.13685 -0.00209 C 0.14232 -0.00139 0.14792 0 0.15338 0 C 0.17148 0 0.18073 -0.00186 0.19753 -0.00602 C 0.19935 -0.00649 0.20117 -0.00741 0.20299 -0.00788 C 0.20885 -0.00741 0.21484 -0.00695 0.2207 -0.00602 C 0.2237 -0.00556 0.22656 -0.00394 0.22956 -0.00394 C 0.2487 -0.00463 0.26771 -0.00672 0.28685 -0.00788 L 0.29674 -0.00996 C 0.29935 -0.01042 0.30195 -0.01135 0.30456 -0.01181 C 0.31263 -0.01343 0.32878 -0.01575 0.32878 -0.01575 C 0.33177 -0.01528 0.33463 -0.01389 0.33763 -0.01389 C 0.34049 -0.01389 0.34271 -0.01644 0.33984 -0.02176 C 0.33867 -0.02385 0.33698 -0.02477 0.33542 -0.0257 C 0.33398 -0.02663 0.33242 -0.02709 0.33099 -0.02778 C 0.32513 -0.02987 0.32422 -0.02987 0.31771 -0.03149 L 0.16771 -0.02963 C 0.16185 -0.0294 0.15599 -0.02778 0.15013 -0.02778 L 0.06289 -0.0257 C 0.02695 -0.01899 0.04896 -0.02153 -0.00326 -0.02385 C -0.00742 -0.025 -0.01615 -0.02778 -0.01979 -0.02778 C -0.03412 -0.02709 -0.04844 -0.02524 -0.06276 -0.02385 C -0.0668 -0.02338 -0.07083 -0.02292 -0.07487 -0.02176 C -0.07669 -0.0213 -0.07109 -0.02176 -0.06927 -0.02176 L -0.06927 -0.02176 L -0.06927 -0.02176 " pathEditMode="relative" ptsTypes="AAAAAAAAAAAAAAAAAAAAAAAAAAAAAAA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2" grpId="0"/>
      <p:bldP spid="8" grpId="0"/>
      <p:bldP spid="11" grpId="0" animBg="1"/>
      <p:bldP spid="11" grpId="1" animBg="1"/>
      <p:bldP spid="11" grpId="2" animBg="1"/>
      <p:bldP spid="19" grpId="0"/>
      <p:bldP spid="19" grpId="1"/>
      <p:bldP spid="20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F552DA-798C-4B78-8B97-9A24629F73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33"/>
          <a:stretch/>
        </p:blipFill>
        <p:spPr>
          <a:xfrm>
            <a:off x="532167" y="1159045"/>
            <a:ext cx="6012995" cy="3864185"/>
          </a:xfrm>
          <a:prstGeom prst="rect">
            <a:avLst/>
          </a:prstGeom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89AFA11A-7E7B-43BE-96A4-56D59F526E1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97706" y="368894"/>
          <a:ext cx="16271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7" name="Equation" r:id="rId4" imgW="622080" imgH="228600" progId="Equation.DSMT4">
                  <p:embed/>
                </p:oleObj>
              </mc:Choice>
              <mc:Fallback>
                <p:oleObj name="Equation" r:id="rId4" imgW="622080" imgH="22860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89AFA11A-7E7B-43BE-96A4-56D59F526E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7706" y="368894"/>
                        <a:ext cx="1627187" cy="5778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59C10217-6EC9-4456-B29E-D1078C12D53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79375" y="5535473"/>
          <a:ext cx="3205162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8" name="Equation" r:id="rId6" imgW="1422360" imgH="431640" progId="Equation.DSMT4">
                  <p:embed/>
                </p:oleObj>
              </mc:Choice>
              <mc:Fallback>
                <p:oleObj name="Equation" r:id="rId6" imgW="1422360" imgH="43164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59C10217-6EC9-4456-B29E-D1078C12D5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75" y="5535473"/>
                        <a:ext cx="3205162" cy="93980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8D9AC852-AFB5-4C20-8E89-9FD1F6F9B3D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810584" y="5430840"/>
          <a:ext cx="5237163" cy="116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9" name="Equation" r:id="rId8" imgW="2323800" imgH="533160" progId="Equation.DSMT4">
                  <p:embed/>
                </p:oleObj>
              </mc:Choice>
              <mc:Fallback>
                <p:oleObj name="Equation" r:id="rId8" imgW="2323800" imgH="53316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8D9AC852-AFB5-4C20-8E89-9FD1F6F9B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584" y="5430840"/>
                        <a:ext cx="5237163" cy="11620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98695F7-0EE7-4A69-9818-814441EB991A}"/>
              </a:ext>
            </a:extLst>
          </p:cNvPr>
          <p:cNvSpPr txBox="1"/>
          <p:nvPr/>
        </p:nvSpPr>
        <p:spPr>
          <a:xfrm>
            <a:off x="7151570" y="368894"/>
            <a:ext cx="2762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latin typeface="Perpetua" panose="02020502060401020303" pitchFamily="18" charset="0"/>
              </a:rPr>
              <a:t>Wide, deep well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883BFD-291C-4FC0-B76E-9B483DCE452A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8532796" y="1938554"/>
            <a:ext cx="889809" cy="550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3F0437A3-492E-4052-8C4D-D2E4C790EB2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261224" y="2616128"/>
          <a:ext cx="432276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0" name="Equation" r:id="rId10" imgW="1917360" imgH="444240" progId="Equation.DSMT4">
                  <p:embed/>
                </p:oleObj>
              </mc:Choice>
              <mc:Fallback>
                <p:oleObj name="Equation" r:id="rId10" imgW="1917360" imgH="444240" progId="Equation.DSMT4">
                  <p:embed/>
                  <p:pic>
                    <p:nvPicPr>
                      <p:cNvPr id="14" name="Object 2">
                        <a:extLst>
                          <a:ext uri="{FF2B5EF4-FFF2-40B4-BE49-F238E27FC236}">
                            <a16:creationId xmlns:a16="http://schemas.microsoft.com/office/drawing/2014/main" id="{3F0437A3-492E-4052-8C4D-D2E4C790EB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1224" y="2616128"/>
                        <a:ext cx="4322763" cy="9683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2">
            <a:extLst>
              <a:ext uri="{FF2B5EF4-FFF2-40B4-BE49-F238E27FC236}">
                <a16:creationId xmlns:a16="http://schemas.microsoft.com/office/drawing/2014/main" id="{170F0427-8EC0-4C9E-A0CF-E001D63A7B1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308748" y="3718733"/>
          <a:ext cx="4265613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1" name="Equation" r:id="rId12" imgW="1892160" imgH="444240" progId="Equation.DSMT4">
                  <p:embed/>
                </p:oleObj>
              </mc:Choice>
              <mc:Fallback>
                <p:oleObj name="Equation" r:id="rId12" imgW="1892160" imgH="444240" progId="Equation.DSMT4">
                  <p:embed/>
                  <p:pic>
                    <p:nvPicPr>
                      <p:cNvPr id="17" name="Object 2">
                        <a:extLst>
                          <a:ext uri="{FF2B5EF4-FFF2-40B4-BE49-F238E27FC236}">
                            <a16:creationId xmlns:a16="http://schemas.microsoft.com/office/drawing/2014/main" id="{170F0427-8EC0-4C9E-A0CF-E001D63A7B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08748" y="3718733"/>
                        <a:ext cx="4265613" cy="9683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2C68E5-3EC5-4E3D-89BA-D540BB24B5B0}"/>
              </a:ext>
            </a:extLst>
          </p:cNvPr>
          <p:cNvCxnSpPr>
            <a:cxnSpLocks/>
          </p:cNvCxnSpPr>
          <p:nvPr/>
        </p:nvCxnSpPr>
        <p:spPr>
          <a:xfrm>
            <a:off x="9914021" y="4684708"/>
            <a:ext cx="567891" cy="6091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96C7C9A-02E3-4286-B7E2-E12FAA98DC36}"/>
              </a:ext>
            </a:extLst>
          </p:cNvPr>
          <p:cNvSpPr txBox="1"/>
          <p:nvPr/>
        </p:nvSpPr>
        <p:spPr>
          <a:xfrm>
            <a:off x="9827393" y="5198588"/>
            <a:ext cx="1654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latin typeface="Perpetua" panose="02020502060401020303" pitchFamily="18" charset="0"/>
              </a:rPr>
              <a:t>Corresponds to the KE of particle in a box!</a:t>
            </a:r>
          </a:p>
        </p:txBody>
      </p:sp>
    </p:spTree>
    <p:extLst>
      <p:ext uri="{BB962C8B-B14F-4D97-AF65-F5344CB8AC3E}">
        <p14:creationId xmlns:p14="http://schemas.microsoft.com/office/powerpoint/2010/main" val="354965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545F3D33-9CBD-4B47-A732-730C1DAA07E9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640404" y="2156327"/>
          <a:ext cx="43529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Equation" r:id="rId3" imgW="1930320" imgH="444240" progId="Equation.DSMT4">
                  <p:embed/>
                </p:oleObj>
              </mc:Choice>
              <mc:Fallback>
                <p:oleObj name="Equation" r:id="rId3" imgW="1930320" imgH="444240" progId="Equation.DSMT4">
                  <p:embed/>
                  <p:pic>
                    <p:nvPicPr>
                      <p:cNvPr id="4" name="Object 2">
                        <a:extLst>
                          <a:ext uri="{FF2B5EF4-FFF2-40B4-BE49-F238E27FC236}">
                            <a16:creationId xmlns:a16="http://schemas.microsoft.com/office/drawing/2014/main" id="{545F3D33-9CBD-4B47-A732-730C1DAA07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404" y="2156327"/>
                        <a:ext cx="4352925" cy="968375"/>
                      </a:xfrm>
                      <a:prstGeom prst="rect">
                        <a:avLst/>
                      </a:prstGeom>
                      <a:solidFill>
                        <a:srgbClr val="C00000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67E474-11B1-45C4-84D0-28C648D08CF6}"/>
              </a:ext>
            </a:extLst>
          </p:cNvPr>
          <p:cNvSpPr txBox="1"/>
          <p:nvPr/>
        </p:nvSpPr>
        <p:spPr>
          <a:xfrm>
            <a:off x="962526" y="243765"/>
            <a:ext cx="990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latin typeface="Perpetua" panose="02020502060401020303" pitchFamily="18" charset="0"/>
              </a:rPr>
              <a:t>Try the even function yourself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3E3BC-9939-4954-A3E5-1A77464322F9}"/>
              </a:ext>
            </a:extLst>
          </p:cNvPr>
          <p:cNvSpPr txBox="1"/>
          <p:nvPr/>
        </p:nvSpPr>
        <p:spPr>
          <a:xfrm>
            <a:off x="864669" y="1200046"/>
            <a:ext cx="990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>
                <a:latin typeface="Perpetua" panose="02020502060401020303" pitchFamily="18" charset="0"/>
              </a:rPr>
              <a:t>Hint:</a:t>
            </a:r>
          </a:p>
        </p:txBody>
      </p:sp>
    </p:spTree>
    <p:extLst>
      <p:ext uri="{BB962C8B-B14F-4D97-AF65-F5344CB8AC3E}">
        <p14:creationId xmlns:p14="http://schemas.microsoft.com/office/powerpoint/2010/main" val="4204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8909CE-4DFE-458F-955E-164AD7280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75"/>
          <a:stretch/>
        </p:blipFill>
        <p:spPr>
          <a:xfrm>
            <a:off x="421322" y="1536149"/>
            <a:ext cx="5403745" cy="3534007"/>
          </a:xfrm>
          <a:prstGeom prst="rect">
            <a:avLst/>
          </a:prstGeom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A64FB519-EF06-4C5C-B410-39A9B4CB4237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347384" y="1536149"/>
          <a:ext cx="9969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4" name="Equation" r:id="rId4" imgW="380880" imgH="228600" progId="Equation.DSMT4">
                  <p:embed/>
                </p:oleObj>
              </mc:Choice>
              <mc:Fallback>
                <p:oleObj name="Equation" r:id="rId4" imgW="380880" imgH="22860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A64FB519-EF06-4C5C-B410-39A9B4CB42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7384" y="1536149"/>
                        <a:ext cx="996950" cy="5778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D1F2F7D-7B0B-4B7D-8F49-6760883122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96"/>
          <a:stretch/>
        </p:blipFill>
        <p:spPr>
          <a:xfrm>
            <a:off x="6096000" y="1536149"/>
            <a:ext cx="5464980" cy="3534007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EAE3DBE4-769E-4C46-9FEB-5A0443E6581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585075" y="1647406"/>
          <a:ext cx="12287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5" name="Equation" r:id="rId7" imgW="469800" imgH="228600" progId="Equation.DSMT4">
                  <p:embed/>
                </p:oleObj>
              </mc:Choice>
              <mc:Fallback>
                <p:oleObj name="Equation" r:id="rId7" imgW="469800" imgH="228600" progId="Equation.DSMT4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EAE3DBE4-769E-4C46-9FEB-5A0443E6581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075" y="1647406"/>
                        <a:ext cx="1228725" cy="577850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87D6BA4-E1D9-42B9-8B65-E6D38DB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59" y="268871"/>
            <a:ext cx="8276122" cy="1325563"/>
          </a:xfrm>
        </p:spPr>
        <p:txBody>
          <a:bodyPr/>
          <a:lstStyle/>
          <a:p>
            <a:r>
              <a:rPr lang="en-IN" b="1" dirty="0">
                <a:latin typeface="Perpetua" panose="02020502060401020303" pitchFamily="18" charset="0"/>
              </a:rPr>
              <a:t>What about shallow, narrow well?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2CC5C-BDA8-41AC-8DC2-9FDD7ED476E4}"/>
              </a:ext>
            </a:extLst>
          </p:cNvPr>
          <p:cNvSpPr txBox="1"/>
          <p:nvPr/>
        </p:nvSpPr>
        <p:spPr>
          <a:xfrm>
            <a:off x="1480686" y="4416743"/>
            <a:ext cx="9230627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IN" sz="3200" dirty="0">
                <a:latin typeface="Perpetua" panose="02020502060401020303" pitchFamily="18" charset="0"/>
              </a:rPr>
              <a:t>As z</a:t>
            </a:r>
            <a:r>
              <a:rPr lang="en-IN" sz="3200" baseline="-25000" dirty="0">
                <a:latin typeface="Perpetua" panose="02020502060401020303" pitchFamily="18" charset="0"/>
              </a:rPr>
              <a:t>0</a:t>
            </a:r>
            <a:r>
              <a:rPr lang="en-IN" sz="3200" dirty="0">
                <a:latin typeface="Perpetua" panose="02020502060401020303" pitchFamily="18" charset="0"/>
              </a:rPr>
              <a:t> decreases, there are fewer and fewer bound states, until finally only one remains!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AD278D-2B0E-4A1E-8A12-679E4BFFF2DC}"/>
              </a:ext>
            </a:extLst>
          </p:cNvPr>
          <p:cNvSpPr txBox="1"/>
          <p:nvPr/>
        </p:nvSpPr>
        <p:spPr>
          <a:xfrm>
            <a:off x="1480686" y="5682919"/>
            <a:ext cx="9230627" cy="107721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IN" sz="3200" dirty="0">
                <a:solidFill>
                  <a:schemeClr val="bg1"/>
                </a:solidFill>
                <a:latin typeface="Perpetua" panose="02020502060401020303" pitchFamily="18" charset="0"/>
              </a:rPr>
              <a:t>There is always minimum one bound state, no matter how weak is the well!</a:t>
            </a:r>
          </a:p>
        </p:txBody>
      </p:sp>
    </p:spTree>
    <p:extLst>
      <p:ext uri="{BB962C8B-B14F-4D97-AF65-F5344CB8AC3E}">
        <p14:creationId xmlns:p14="http://schemas.microsoft.com/office/powerpoint/2010/main" val="45139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51176" y="5643153"/>
            <a:ext cx="414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x</a:t>
            </a:r>
            <a:endParaRPr lang="en-IN" sz="28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0" y="5295451"/>
            <a:ext cx="4709160" cy="3918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4709160" y="2756646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709160" y="2756646"/>
            <a:ext cx="2095052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797937" y="2747682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781811" y="5284693"/>
            <a:ext cx="5387777" cy="2753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53635" y="2151529"/>
            <a:ext cx="418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U</a:t>
            </a:r>
            <a:endParaRPr lang="en-IN" sz="2800" b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-212463" y="3768941"/>
            <a:ext cx="12503075" cy="616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37360" y="342246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IN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540219" y="299950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I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2910075"/>
              </p:ext>
            </p:extLst>
          </p:nvPr>
        </p:nvGraphicFramePr>
        <p:xfrm>
          <a:off x="5173663" y="158750"/>
          <a:ext cx="3665537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" name="Equation" r:id="rId3" imgW="1625400" imgH="419040" progId="Equation.DSMT4">
                  <p:embed/>
                </p:oleObj>
              </mc:Choice>
              <mc:Fallback>
                <p:oleObj name="Equation" r:id="rId3" imgW="1625400" imgH="419040" progId="Equation.DSMT4">
                  <p:embed/>
                  <p:pic>
                    <p:nvPicPr>
                      <p:cNvPr id="20275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3" y="158750"/>
                        <a:ext cx="3665537" cy="911225"/>
                      </a:xfrm>
                      <a:prstGeom prst="rect">
                        <a:avLst/>
                      </a:prstGeom>
                      <a:solidFill>
                        <a:srgbClr val="0000FF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67635"/>
              </p:ext>
            </p:extLst>
          </p:nvPr>
        </p:nvGraphicFramePr>
        <p:xfrm>
          <a:off x="2991265" y="1316314"/>
          <a:ext cx="40386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" name="Equation" r:id="rId5" imgW="1612800" imgH="279360" progId="Equation.DSMT4">
                  <p:embed/>
                </p:oleObj>
              </mc:Choice>
              <mc:Fallback>
                <p:oleObj name="Equation" r:id="rId5" imgW="1612800" imgH="279360" progId="Equation.DSMT4">
                  <p:embed/>
                  <p:pic>
                    <p:nvPicPr>
                      <p:cNvPr id="2027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91265" y="1316314"/>
                        <a:ext cx="4038600" cy="67627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514030"/>
              </p:ext>
            </p:extLst>
          </p:nvPr>
        </p:nvGraphicFramePr>
        <p:xfrm>
          <a:off x="8488682" y="1170158"/>
          <a:ext cx="2278062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9" name="Equation" r:id="rId7" imgW="1155700" imgH="469900" progId="Equation.DSMT4">
                  <p:embed/>
                </p:oleObj>
              </mc:Choice>
              <mc:Fallback>
                <p:oleObj name="Equation" r:id="rId7" imgW="1155700" imgH="469900" progId="Equation.DSMT4">
                  <p:embed/>
                  <p:pic>
                    <p:nvPicPr>
                      <p:cNvPr id="20275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8682" y="1170158"/>
                        <a:ext cx="2278062" cy="89376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93095" y="424889"/>
            <a:ext cx="2921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Solving in region II</a:t>
            </a:r>
            <a:endParaRPr lang="en-IN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03665" y="1348218"/>
            <a:ext cx="250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Quantum wave function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60381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 flipV="1">
            <a:off x="91440" y="5264331"/>
            <a:ext cx="12100560" cy="783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51177" y="5553635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</a:t>
            </a:r>
            <a:endParaRPr lang="en-IN" sz="28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0" y="5295451"/>
            <a:ext cx="4709160" cy="3918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09160" y="2756646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09160" y="2756646"/>
            <a:ext cx="2095052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97937" y="2747682"/>
            <a:ext cx="0" cy="2558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81811" y="5284693"/>
            <a:ext cx="5387777" cy="2753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553635" y="2151529"/>
            <a:ext cx="396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</a:t>
            </a:r>
            <a:endParaRPr lang="en-IN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771921" y="3594172"/>
            <a:ext cx="55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III</a:t>
            </a:r>
            <a:endParaRPr lang="en-IN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566185" y="528825"/>
            <a:ext cx="1974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Region III</a:t>
            </a:r>
            <a:endParaRPr lang="en-IN" sz="3600" b="1" dirty="0"/>
          </a:p>
        </p:txBody>
      </p:sp>
      <p:graphicFrame>
        <p:nvGraphicFramePr>
          <p:cNvPr id="1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3752826"/>
              </p:ext>
            </p:extLst>
          </p:nvPr>
        </p:nvGraphicFramePr>
        <p:xfrm>
          <a:off x="8093075" y="2670175"/>
          <a:ext cx="32416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Equation" r:id="rId3" imgW="1765080" imgH="279360" progId="Equation.DSMT4">
                  <p:embed/>
                </p:oleObj>
              </mc:Choice>
              <mc:Fallback>
                <p:oleObj name="Equation" r:id="rId3" imgW="1765080" imgH="279360" progId="Equation.DSMT4">
                  <p:embed/>
                  <p:pic>
                    <p:nvPicPr>
                      <p:cNvPr id="2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3075" y="2670175"/>
                        <a:ext cx="3241675" cy="49530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0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Wave functions in 3 regions</a:t>
            </a:r>
            <a:endParaRPr lang="en-IN" b="1" dirty="0"/>
          </a:p>
        </p:txBody>
      </p:sp>
      <p:graphicFrame>
        <p:nvGraphicFramePr>
          <p:cNvPr id="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560083"/>
              </p:ext>
            </p:extLst>
          </p:nvPr>
        </p:nvGraphicFramePr>
        <p:xfrm>
          <a:off x="4188999" y="1963738"/>
          <a:ext cx="4643068" cy="841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" name="Equation" r:id="rId3" imgW="1485720" imgH="279360" progId="Equation.DSMT4">
                  <p:embed/>
                </p:oleObj>
              </mc:Choice>
              <mc:Fallback>
                <p:oleObj name="Equation" r:id="rId3" imgW="1485720" imgH="279360" progId="Equation.DSMT4">
                  <p:embed/>
                  <p:pic>
                    <p:nvPicPr>
                      <p:cNvPr id="2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8999" y="1963738"/>
                        <a:ext cx="4643068" cy="8417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589372"/>
              </p:ext>
            </p:extLst>
          </p:nvPr>
        </p:nvGraphicFramePr>
        <p:xfrm>
          <a:off x="4188998" y="3476453"/>
          <a:ext cx="4643069" cy="77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" name="Equation" r:id="rId5" imgW="1612800" imgH="279360" progId="Equation.DSMT4">
                  <p:embed/>
                </p:oleObj>
              </mc:Choice>
              <mc:Fallback>
                <p:oleObj name="Equation" r:id="rId5" imgW="1612800" imgH="279360" progId="Equation.DSMT4">
                  <p:embed/>
                  <p:pic>
                    <p:nvPicPr>
                      <p:cNvPr id="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8998" y="3476453"/>
                        <a:ext cx="4643069" cy="7774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808461"/>
              </p:ext>
            </p:extLst>
          </p:nvPr>
        </p:nvGraphicFramePr>
        <p:xfrm>
          <a:off x="4188999" y="4982990"/>
          <a:ext cx="4838528" cy="78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" name="Equation" r:id="rId7" imgW="1663560" imgH="279360" progId="Equation.DSMT4">
                  <p:embed/>
                </p:oleObj>
              </mc:Choice>
              <mc:Fallback>
                <p:oleObj name="Equation" r:id="rId7" imgW="1663560" imgH="279360" progId="Equation.DSMT4">
                  <p:embed/>
                  <p:pic>
                    <p:nvPicPr>
                      <p:cNvPr id="18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8999" y="4982990"/>
                        <a:ext cx="4838528" cy="78170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12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Physical Interpretation</a:t>
            </a:r>
            <a:endParaRPr lang="en-IN" b="1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0" y="5295451"/>
            <a:ext cx="4709160" cy="39189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709160" y="2554908"/>
            <a:ext cx="0" cy="276013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63812" y="3092816"/>
            <a:ext cx="320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I</a:t>
            </a:r>
            <a:endParaRPr lang="en-IN" sz="4000" b="1" dirty="0"/>
          </a:p>
        </p:txBody>
      </p:sp>
      <p:sp>
        <p:nvSpPr>
          <p:cNvPr id="11" name="Oval 10"/>
          <p:cNvSpPr/>
          <p:nvPr/>
        </p:nvSpPr>
        <p:spPr>
          <a:xfrm>
            <a:off x="452205" y="4201693"/>
            <a:ext cx="126019" cy="141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-212463" y="3768941"/>
            <a:ext cx="12503075" cy="616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37360" y="3422469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</a:t>
            </a:r>
            <a:endParaRPr lang="en-IN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6797937" y="2554908"/>
            <a:ext cx="0" cy="283185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40219" y="1775550"/>
            <a:ext cx="39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V</a:t>
            </a:r>
            <a:endParaRPr lang="en-IN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540219" y="3080182"/>
            <a:ext cx="49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709160" y="2554908"/>
            <a:ext cx="2088777" cy="0"/>
          </a:xfrm>
          <a:prstGeom prst="line">
            <a:avLst/>
          </a:prstGeom>
          <a:ln w="3810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4679584" y="4114804"/>
            <a:ext cx="121054" cy="107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222529"/>
              </p:ext>
            </p:extLst>
          </p:nvPr>
        </p:nvGraphicFramePr>
        <p:xfrm>
          <a:off x="3774465" y="5614388"/>
          <a:ext cx="4643069" cy="77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" name="Equation" r:id="rId3" imgW="1612800" imgH="279360" progId="Equation.DSMT4">
                  <p:embed/>
                </p:oleObj>
              </mc:Choice>
              <mc:Fallback>
                <p:oleObj name="Equation" r:id="rId3" imgW="1612800" imgH="279360" progId="Equation.DSMT4">
                  <p:embed/>
                  <p:pic>
                    <p:nvPicPr>
                      <p:cNvPr id="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465" y="5614388"/>
                        <a:ext cx="4643069" cy="7774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4746812" y="4155141"/>
            <a:ext cx="2057400" cy="739588"/>
          </a:xfrm>
          <a:custGeom>
            <a:avLst/>
            <a:gdLst>
              <a:gd name="connsiteX0" fmla="*/ 0 w 2057400"/>
              <a:gd name="connsiteY0" fmla="*/ 0 h 739588"/>
              <a:gd name="connsiteX1" fmla="*/ 470647 w 2057400"/>
              <a:gd name="connsiteY1" fmla="*/ 403412 h 739588"/>
              <a:gd name="connsiteX2" fmla="*/ 968188 w 2057400"/>
              <a:gd name="connsiteY2" fmla="*/ 618565 h 739588"/>
              <a:gd name="connsiteX3" fmla="*/ 2057400 w 2057400"/>
              <a:gd name="connsiteY3" fmla="*/ 739588 h 739588"/>
              <a:gd name="connsiteX4" fmla="*/ 2057400 w 2057400"/>
              <a:gd name="connsiteY4" fmla="*/ 739588 h 73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7400" h="739588">
                <a:moveTo>
                  <a:pt x="0" y="0"/>
                </a:moveTo>
                <a:cubicBezTo>
                  <a:pt x="154641" y="150159"/>
                  <a:pt x="309282" y="300318"/>
                  <a:pt x="470647" y="403412"/>
                </a:cubicBezTo>
                <a:cubicBezTo>
                  <a:pt x="632012" y="506506"/>
                  <a:pt x="703729" y="562536"/>
                  <a:pt x="968188" y="618565"/>
                </a:cubicBezTo>
                <a:cubicBezTo>
                  <a:pt x="1232647" y="674594"/>
                  <a:pt x="2057400" y="739588"/>
                  <a:pt x="2057400" y="739588"/>
                </a:cubicBezTo>
                <a:lnTo>
                  <a:pt x="2057400" y="739588"/>
                </a:ln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781811" y="5351928"/>
            <a:ext cx="5387777" cy="27537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9649042"/>
              </p:ext>
            </p:extLst>
          </p:nvPr>
        </p:nvGraphicFramePr>
        <p:xfrm>
          <a:off x="7353472" y="1835728"/>
          <a:ext cx="4838528" cy="781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" name="Equation" r:id="rId5" imgW="1663560" imgH="279360" progId="Equation.DSMT4">
                  <p:embed/>
                </p:oleObj>
              </mc:Choice>
              <mc:Fallback>
                <p:oleObj name="Equation" r:id="rId5" imgW="1663560" imgH="279360" progId="Equation.DSMT4">
                  <p:embed/>
                  <p:pic>
                    <p:nvPicPr>
                      <p:cNvPr id="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3472" y="1835728"/>
                        <a:ext cx="4838528" cy="781706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140564"/>
              </p:ext>
            </p:extLst>
          </p:nvPr>
        </p:nvGraphicFramePr>
        <p:xfrm>
          <a:off x="0" y="1504713"/>
          <a:ext cx="4643068" cy="841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" name="Equation" r:id="rId7" imgW="1485720" imgH="279360" progId="Equation.DSMT4">
                  <p:embed/>
                </p:oleObj>
              </mc:Choice>
              <mc:Fallback>
                <p:oleObj name="Equation" r:id="rId7" imgW="1485720" imgH="279360" progId="Equation.DSMT4">
                  <p:embed/>
                  <p:pic>
                    <p:nvPicPr>
                      <p:cNvPr id="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04713"/>
                        <a:ext cx="4643068" cy="841795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 w="9525">
                        <a:solidFill>
                          <a:srgbClr val="99CC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8907561" y="2980497"/>
            <a:ext cx="636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III</a:t>
            </a:r>
            <a:endParaRPr lang="en-IN" sz="4400" b="1" dirty="0"/>
          </a:p>
        </p:txBody>
      </p:sp>
      <p:sp>
        <p:nvSpPr>
          <p:cNvPr id="31" name="Oval 30"/>
          <p:cNvSpPr/>
          <p:nvPr/>
        </p:nvSpPr>
        <p:spPr>
          <a:xfrm>
            <a:off x="6750428" y="4067223"/>
            <a:ext cx="108000" cy="1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2" name="Straight Connector 31"/>
          <p:cNvCxnSpPr/>
          <p:nvPr/>
        </p:nvCxnSpPr>
        <p:spPr>
          <a:xfrm rot="5400000">
            <a:off x="7081925" y="5614388"/>
            <a:ext cx="762000" cy="7620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10972800" y="1852197"/>
            <a:ext cx="762000" cy="76200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48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0074 L 0.00534 0.00764 C 0.00872 0.00856 0.01198 0.01134 0.01536 0.01134 C 0.02018 0.01134 0.02487 0.00856 0.02969 0.0074 C 0.03255 0.00648 0.03554 0.00602 0.03854 0.00532 C 0.05351 0.00648 0.06315 0.00671 0.07708 0.00926 C 0.07969 0.00972 0.08229 0.01064 0.08476 0.01134 L 0.11133 0.00926 C 0.12161 0.0081 0.14219 0.00532 0.14219 0.00555 C 0.14765 0.00602 0.15325 0.0074 0.15872 0.0074 C 0.17682 0.0074 0.18607 0.00555 0.20286 0.00139 C 0.20469 0.00092 0.20651 3.33333E-6 0.20833 -0.00047 C 0.21419 3.33333E-6 0.22018 0.00046 0.22604 0.00139 C 0.22903 0.00185 0.2319 0.00347 0.23489 0.00347 C 0.25403 0.00277 0.27304 0.00069 0.29219 -0.00047 L 0.30208 -0.00255 C 0.30469 -0.00301 0.30729 -0.00394 0.30989 -0.0044 C 0.31797 -0.00602 0.33411 -0.00834 0.33411 -0.00811 C 0.33711 -0.00787 0.33997 -0.00648 0.34297 -0.00648 C 0.34583 -0.00648 0.34804 -0.00903 0.34518 -0.01436 C 0.34401 -0.01644 0.34232 -0.01736 0.34075 -0.01829 C 0.33932 -0.01922 0.33776 -0.01968 0.33633 -0.02037 C 0.33047 -0.02246 0.32955 -0.02246 0.32304 -0.02408 L 0.17304 -0.02223 C 0.16719 -0.02199 0.16133 -0.02037 0.15547 -0.02037 L 0.06823 -0.01829 C 0.03229 -0.01158 0.05429 -0.01412 0.00208 -0.01644 C -0.00209 -0.0176 -0.01081 -0.02037 -0.01446 -0.02037 C -0.02878 -0.01968 -0.04297 -0.01783 -0.05742 -0.01644 C -0.06146 -0.01598 -0.0655 -0.01551 -0.06953 -0.01436 C -0.07136 -0.01389 -0.06576 -0.01436 -0.06393 -0.01436 L -0.06393 -0.01412 L -0.06393 -0.01436 " pathEditMode="relative" rAng="0" ptsTypes="AAAAAAAAAAAAAAAAAAAAAAAAAAAAAAA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94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16875 -0.0078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45 -0.0134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1" grpId="2" animBg="1"/>
      <p:bldP spid="13" grpId="0"/>
      <p:bldP spid="16" grpId="0"/>
      <p:bldP spid="17" grpId="0"/>
      <p:bldP spid="22" grpId="0" animBg="1"/>
      <p:bldP spid="22" grpId="1" animBg="1"/>
      <p:bldP spid="22" grpId="2" animBg="1"/>
      <p:bldP spid="26" grpId="0" animBg="1"/>
      <p:bldP spid="30" grpId="0"/>
      <p:bldP spid="31" grpId="0" animBg="1"/>
      <p:bldP spid="3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6291" y="273424"/>
            <a:ext cx="57721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657600" y="-86846"/>
            <a:ext cx="4779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 dirty="0" smtClean="0">
                <a:latin typeface="Perpetua" pitchFamily="18" charset="0"/>
              </a:rPr>
              <a:t>Effect of Tunneling!</a:t>
            </a:r>
            <a:endParaRPr lang="en-US" sz="4400" b="1" u="sng" dirty="0">
              <a:latin typeface="Perpetua" pitchFamily="18" charset="0"/>
            </a:endParaRPr>
          </a:p>
        </p:txBody>
      </p:sp>
      <p:pic>
        <p:nvPicPr>
          <p:cNvPr id="6" name="Picture 5" descr="Image result for Bulb cartoon"/>
          <p:cNvPicPr>
            <a:picLocks noChangeAspect="1" noChangeArrowheads="1"/>
          </p:cNvPicPr>
          <p:nvPr/>
        </p:nvPicPr>
        <p:blipFill>
          <a:blip r:embed="rId3" cstate="print"/>
          <a:srcRect b="8000"/>
          <a:stretch>
            <a:fillRect/>
          </a:stretch>
        </p:blipFill>
        <p:spPr bwMode="auto">
          <a:xfrm>
            <a:off x="8637491" y="1264024"/>
            <a:ext cx="1519720" cy="195426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58" y="2862543"/>
            <a:ext cx="2935942" cy="391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iitp\Downloads\What_is_Quantum_Tunneling,_Exactl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60" y="3576919"/>
            <a:ext cx="5833033" cy="328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11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2835</TotalTime>
  <Words>397</Words>
  <Application>Microsoft Office PowerPoint</Application>
  <PresentationFormat>Widescreen</PresentationFormat>
  <Paragraphs>106</Paragraphs>
  <Slides>42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Arial</vt:lpstr>
      <vt:lpstr>Book Antiqua</vt:lpstr>
      <vt:lpstr>Calibri</vt:lpstr>
      <vt:lpstr>Calibri Light</vt:lpstr>
      <vt:lpstr>Perpetua</vt:lpstr>
      <vt:lpstr>Wingdings</vt:lpstr>
      <vt:lpstr>Office Theme</vt:lpstr>
      <vt:lpstr>Equation</vt:lpstr>
      <vt:lpstr>Quantum Physics-Lecture 6</vt:lpstr>
      <vt:lpstr>PowerPoint Presentation</vt:lpstr>
      <vt:lpstr>Quantum Tunneling</vt:lpstr>
      <vt:lpstr>PowerPoint Presentation</vt:lpstr>
      <vt:lpstr>PowerPoint Presentation</vt:lpstr>
      <vt:lpstr>PowerPoint Presentation</vt:lpstr>
      <vt:lpstr>Wave functions in 3 regions</vt:lpstr>
      <vt:lpstr>Physical Interpretation</vt:lpstr>
      <vt:lpstr>PowerPoint Presentation</vt:lpstr>
      <vt:lpstr>Determining the relation between the coefficients A’s and B’s</vt:lpstr>
      <vt:lpstr>Using Boundary Conditions</vt:lpstr>
      <vt:lpstr>PowerPoint Presentation</vt:lpstr>
      <vt:lpstr>PowerPoint Presentation</vt:lpstr>
      <vt:lpstr>PowerPoint Presentation</vt:lpstr>
      <vt:lpstr>PowerPoint Presentation</vt:lpstr>
      <vt:lpstr>Tunneling Probability or Tunneling coefficient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Finite Square well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shallow, narrow well?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Tunneling</dc:title>
  <dc:creator>HP</dc:creator>
  <cp:lastModifiedBy>HP</cp:lastModifiedBy>
  <cp:revision>66</cp:revision>
  <dcterms:created xsi:type="dcterms:W3CDTF">2022-02-07T14:26:31Z</dcterms:created>
  <dcterms:modified xsi:type="dcterms:W3CDTF">2022-02-24T09:33:53Z</dcterms:modified>
</cp:coreProperties>
</file>