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8" r:id="rId4"/>
    <p:sldId id="331" r:id="rId5"/>
    <p:sldId id="334" r:id="rId6"/>
    <p:sldId id="335" r:id="rId7"/>
    <p:sldId id="333" r:id="rId8"/>
    <p:sldId id="458" r:id="rId9"/>
    <p:sldId id="257" r:id="rId10"/>
    <p:sldId id="535" r:id="rId11"/>
    <p:sldId id="476" r:id="rId12"/>
    <p:sldId id="536" r:id="rId13"/>
    <p:sldId id="280" r:id="rId14"/>
    <p:sldId id="423" r:id="rId15"/>
    <p:sldId id="459" r:id="rId16"/>
    <p:sldId id="460" r:id="rId17"/>
    <p:sldId id="289" r:id="rId18"/>
    <p:sldId id="292" r:id="rId19"/>
    <p:sldId id="461" r:id="rId20"/>
    <p:sldId id="462" r:id="rId21"/>
    <p:sldId id="316" r:id="rId22"/>
    <p:sldId id="463" r:id="rId23"/>
    <p:sldId id="464" r:id="rId24"/>
    <p:sldId id="465" r:id="rId25"/>
    <p:sldId id="313" r:id="rId26"/>
    <p:sldId id="422" r:id="rId27"/>
    <p:sldId id="420" r:id="rId28"/>
    <p:sldId id="511" r:id="rId29"/>
    <p:sldId id="509" r:id="rId30"/>
    <p:sldId id="510" r:id="rId31"/>
    <p:sldId id="39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03.55987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08-04T10:52:56.2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14711 11836 0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103.55987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08-04T11:13:35.7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16810 11236 0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11-08-2026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image" Target="../media/image31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10" Type="http://schemas.openxmlformats.org/officeDocument/2006/relationships/customXml" Target="../ink/ink1.xml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oleObject" Target="../embeddings/oleObject9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3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0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5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18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4.w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2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customXml" Target="../ink/ink2.xml"/><Relationship Id="rId18" Type="http://schemas.openxmlformats.org/officeDocument/2006/relationships/image" Target="../media/image35.png"/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12" Type="http://schemas.openxmlformats.org/officeDocument/2006/relationships/image" Target="../media/image33.wmf"/><Relationship Id="rId17" Type="http://schemas.openxmlformats.org/officeDocument/2006/relationships/image" Target="../media/image34.png"/><Relationship Id="rId2" Type="http://schemas.openxmlformats.org/officeDocument/2006/relationships/oleObject" Target="../embeddings/oleObject23.bin"/><Relationship Id="rId16" Type="http://schemas.openxmlformats.org/officeDocument/2006/relationships/image" Target="../media/image310.pn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27.bin"/><Relationship Id="rId5" Type="http://schemas.openxmlformats.org/officeDocument/2006/relationships/image" Target="../media/image29.wmf"/><Relationship Id="rId10" Type="http://schemas.openxmlformats.org/officeDocument/2006/relationships/image" Target="../media/image32.png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1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6.wmf"/><Relationship Id="rId7" Type="http://schemas.openxmlformats.org/officeDocument/2006/relationships/image" Target="../media/image17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7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16.wmf"/><Relationship Id="rId7" Type="http://schemas.openxmlformats.org/officeDocument/2006/relationships/image" Target="../media/image38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39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7" Type="http://schemas.openxmlformats.org/officeDocument/2006/relationships/image" Target="../media/image45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8 (S5,L8):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99453"/>
              </p:ext>
            </p:extLst>
          </p:nvPr>
        </p:nvGraphicFramePr>
        <p:xfrm>
          <a:off x="0" y="81973"/>
          <a:ext cx="8432801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8628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363720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2159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672192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46111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563291"/>
              </p:ext>
            </p:extLst>
          </p:nvPr>
        </p:nvGraphicFramePr>
        <p:xfrm>
          <a:off x="91441" y="-1"/>
          <a:ext cx="8808716" cy="68808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7372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568972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1549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90231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634441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</a:tblGrid>
              <a:tr h="50289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2738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185480"/>
              </p:ext>
            </p:extLst>
          </p:nvPr>
        </p:nvGraphicFramePr>
        <p:xfrm>
          <a:off x="-2" y="1"/>
          <a:ext cx="9337042" cy="6685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5675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68992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1993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67386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690385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649256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765605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765605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765605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765605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</a:tblGrid>
              <a:tr h="60775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690946"/>
              </p:ext>
            </p:extLst>
          </p:nvPr>
        </p:nvGraphicFramePr>
        <p:xfrm>
          <a:off x="142240" y="22219"/>
          <a:ext cx="10088879" cy="6770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1112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4586121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98227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84344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443530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719109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719109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719109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719109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719109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044181"/>
              </p:ext>
            </p:extLst>
          </p:nvPr>
        </p:nvGraphicFramePr>
        <p:xfrm>
          <a:off x="0" y="0"/>
          <a:ext cx="9540242" cy="26437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404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3517063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754345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741666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697294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</a:tblGrid>
              <a:tr h="839894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839894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814286"/>
            <a:ext cx="12192000" cy="343988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r>
              <a:rPr lang="en-US" sz="6000"/>
              <a:t>Concept of Mean free path</a:t>
            </a:r>
            <a:endParaRPr lang="en-IN" sz="6000"/>
          </a:p>
        </p:txBody>
      </p:sp>
    </p:spTree>
    <p:extLst>
      <p:ext uri="{BB962C8B-B14F-4D97-AF65-F5344CB8AC3E}">
        <p14:creationId xmlns:p14="http://schemas.microsoft.com/office/powerpoint/2010/main" val="779262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64276" y="368409"/>
            <a:ext cx="10382597" cy="6801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1600" b="1" dirty="0"/>
          </a:p>
          <a:p>
            <a:pPr algn="just"/>
            <a:r>
              <a:rPr lang="en-IN" sz="1600" dirty="0"/>
              <a:t>Course Outline Kinetic Theory of Gases, Maxwell-Boltzmann distribution,  Concept of Mean free path, Pressure, effusion, collision, equation of state, ideal gas, Equipartition of energy, real gas; Thermal Diffusion Equation; Laws of Thermodynamics, Temperature, Internal Energy, specific heat, Entropy;</a:t>
            </a:r>
          </a:p>
          <a:p>
            <a:pPr algn="just"/>
            <a:endParaRPr lang="en-IN" sz="1600" dirty="0"/>
          </a:p>
          <a:p>
            <a:pPr algn="just"/>
            <a:r>
              <a:rPr lang="en-IN" sz="16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1600" dirty="0" err="1"/>
              <a:t>Hugoniot</a:t>
            </a:r>
            <a:r>
              <a:rPr lang="en-IN" sz="1600" dirty="0"/>
              <a:t> Conditions. Engineering applications -Heat Engines, Joule-Thompson effect and applications to cryogenics, Refrigerators, Heating-Ventilation and Air-conditioning (HVAC).</a:t>
            </a:r>
          </a:p>
          <a:p>
            <a:pPr algn="just"/>
            <a:endParaRPr lang="en-IN" sz="1600" dirty="0"/>
          </a:p>
          <a:p>
            <a:pPr algn="just"/>
            <a:r>
              <a:rPr lang="en-IN" sz="1600" b="1" dirty="0"/>
              <a:t>Additional Topics: Thermal Physics and Quantum Memory for Quantum Communication.</a:t>
            </a:r>
          </a:p>
          <a:p>
            <a:endParaRPr lang="en-IN" sz="2000" dirty="0"/>
          </a:p>
          <a:p>
            <a:r>
              <a:rPr lang="en-IN" sz="2000" b="1" dirty="0"/>
              <a:t>Suggested Readings: Textbooks:</a:t>
            </a:r>
          </a:p>
          <a:p>
            <a:endParaRPr lang="en-IN" sz="1600" b="1" dirty="0"/>
          </a:p>
          <a:p>
            <a:r>
              <a:rPr lang="en-IN" sz="1600" dirty="0"/>
              <a:t>1. Stephen J. Blundell and Katherine M. Blundell, Concepts in Thermal Physics, 3rd Ed, Oxford University Press, 2014.</a:t>
            </a:r>
          </a:p>
          <a:p>
            <a:r>
              <a:rPr lang="en-IN" sz="1600" dirty="0"/>
              <a:t>2. R. H. Dittman and M. W. </a:t>
            </a:r>
            <a:r>
              <a:rPr lang="en-IN" sz="1600" dirty="0" err="1"/>
              <a:t>Zemansky</a:t>
            </a:r>
            <a:r>
              <a:rPr lang="en-IN" sz="1600" dirty="0"/>
              <a:t>, Heat and Thermodynamics, McGraw-Hill College; Subsequent Ed, 1996.</a:t>
            </a:r>
          </a:p>
          <a:p>
            <a:r>
              <a:rPr lang="en-IN" sz="1600" dirty="0"/>
              <a:t>3. M. A. Boles, Y. A. </a:t>
            </a:r>
            <a:r>
              <a:rPr lang="en-IN" sz="1600" dirty="0" err="1"/>
              <a:t>Cengel</a:t>
            </a:r>
            <a:r>
              <a:rPr lang="en-IN" sz="1600" dirty="0"/>
              <a:t>, M. </a:t>
            </a:r>
            <a:r>
              <a:rPr lang="en-IN" sz="1600" dirty="0" err="1"/>
              <a:t>Kanoglu</a:t>
            </a:r>
            <a:r>
              <a:rPr lang="en-IN" sz="1600" dirty="0"/>
              <a:t>, Thermodynamics: An Engineering Approach</a:t>
            </a:r>
          </a:p>
          <a:p>
            <a:r>
              <a:rPr lang="en-IN" sz="1600" dirty="0"/>
              <a:t>4. Finn’s Thermal Physics, Andrew Rex</a:t>
            </a:r>
          </a:p>
          <a:p>
            <a:r>
              <a:rPr lang="en-IN" sz="1600" dirty="0"/>
              <a:t>5. Thermal Physics, C. Kittel, H. Kroemer, W. H. Freeman, 2nd ed., 2012</a:t>
            </a:r>
          </a:p>
          <a:p>
            <a:r>
              <a:rPr lang="en-IN" sz="2400" b="1" dirty="0"/>
              <a:t>References:</a:t>
            </a:r>
            <a:endParaRPr lang="en-IN" sz="1600" b="1" dirty="0"/>
          </a:p>
          <a:p>
            <a:r>
              <a:rPr lang="en-IN" sz="1600" dirty="0"/>
              <a:t>1. M. N. Saha and B. N. Srivastava, Treatise on Heat, 3rd Edition, The Indian Press, Allahabad, 1950.</a:t>
            </a:r>
          </a:p>
          <a:p>
            <a:r>
              <a:rPr lang="en-IN" sz="1600" dirty="0"/>
              <a:t>2. </a:t>
            </a:r>
            <a:r>
              <a:rPr lang="en-IN" sz="1600" dirty="0" err="1"/>
              <a:t>R.Baierlein</a:t>
            </a:r>
            <a:r>
              <a:rPr lang="en-IN" sz="1600" dirty="0"/>
              <a:t>, Thermal Physics, Cambridge University Press, 2005.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17A9AA4-3A10-B268-3863-9B7D61C5F144}"/>
              </a:ext>
            </a:extLst>
          </p:cNvPr>
          <p:cNvSpPr txBox="1"/>
          <p:nvPr/>
        </p:nvSpPr>
        <p:spPr>
          <a:xfrm>
            <a:off x="2194560" y="650240"/>
            <a:ext cx="6888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“Concept building”  + “Problem solving skills”</a:t>
            </a:r>
            <a:endParaRPr lang="en-IN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969FEF-1360-AE14-3527-F18BBBD29DC7}"/>
              </a:ext>
            </a:extLst>
          </p:cNvPr>
          <p:cNvSpPr txBox="1"/>
          <p:nvPr/>
        </p:nvSpPr>
        <p:spPr>
          <a:xfrm>
            <a:off x="2357120" y="1503680"/>
            <a:ext cx="6511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Covering the syllabus with exact time-lines</a:t>
            </a:r>
            <a:endParaRPr lang="en-IN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360D8E-47E9-0015-B1A2-7289B13C121E}"/>
              </a:ext>
            </a:extLst>
          </p:cNvPr>
          <p:cNvSpPr txBox="1"/>
          <p:nvPr/>
        </p:nvSpPr>
        <p:spPr>
          <a:xfrm>
            <a:off x="721909" y="5354320"/>
            <a:ext cx="112620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Emphasis:  On time lectures meeting neat board work + Digital work +pptx</a:t>
            </a:r>
          </a:p>
          <a:p>
            <a:pPr algn="ctr"/>
            <a:r>
              <a:rPr lang="en-US" sz="2800" b="1" dirty="0"/>
              <a:t>Systematic course </a:t>
            </a:r>
            <a:r>
              <a:rPr lang="en-US" sz="2800" b="1" dirty="0" err="1"/>
              <a:t>updation</a:t>
            </a:r>
            <a:r>
              <a:rPr lang="en-US" sz="2800" b="1" dirty="0"/>
              <a:t> in www.raghavanke.com</a:t>
            </a:r>
            <a:endParaRPr lang="en-IN" sz="2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7055A4-CF24-BC80-7EE2-D13F1088A5D1}"/>
              </a:ext>
            </a:extLst>
          </p:cNvPr>
          <p:cNvSpPr txBox="1"/>
          <p:nvPr/>
        </p:nvSpPr>
        <p:spPr>
          <a:xfrm>
            <a:off x="2281472" y="2527310"/>
            <a:ext cx="72222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Building student  interest towards core concept</a:t>
            </a:r>
            <a:endParaRPr lang="en-IN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7F440C-984D-D154-23B5-C9C21AF4B67D}"/>
              </a:ext>
            </a:extLst>
          </p:cNvPr>
          <p:cNvSpPr txBox="1"/>
          <p:nvPr/>
        </p:nvSpPr>
        <p:spPr>
          <a:xfrm>
            <a:off x="1307702" y="3654251"/>
            <a:ext cx="95765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Time to time connection with modern-cutting edge technology </a:t>
            </a:r>
          </a:p>
          <a:p>
            <a:pPr algn="ctr"/>
            <a:r>
              <a:rPr lang="en-US" sz="2800" b="1" dirty="0"/>
              <a:t>and real-life engineering applications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3566945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E5873-8630-9167-A9B9-796D84BD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2342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Knowledge of mean free path in engineering:</a:t>
            </a:r>
            <a:br>
              <a:rPr lang="en-US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A9C06-EB3E-6685-5F06-B3AE25AAF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5174"/>
            <a:ext cx="10749742" cy="479130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Gas transport: 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Determines how gases flow and diffuse, which is crucial in designing piping, ventilation, and combustion systems.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Heat transfer: 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Used to calculate the rate of heat transfer between surfaces, impacting heat exchanger and insulation performance.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Thermal conductivity: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Influences the efficiency of conductivity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Vacuum technology and Vacuum design: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Dictates the behavior of gases at low pressures, affecting the operation of pumps and the design of vacuum chambers</a:t>
            </a:r>
            <a:endParaRPr lang="en-IN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302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9A66C-E0DF-7371-2C0A-A5A0A2E2D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2040" y="984885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r>
              <a:rPr lang="en-US" b="1" dirty="0"/>
              <a:t>Vacuum technology related to Quantum Technology applications</a:t>
            </a:r>
            <a:br>
              <a:rPr lang="en-US" b="1" dirty="0"/>
            </a:br>
            <a:br>
              <a:rPr lang="en-US" dirty="0"/>
            </a:br>
            <a:br>
              <a:rPr lang="en-US" sz="3100" dirty="0"/>
            </a:br>
            <a:r>
              <a:rPr lang="en-US" sz="3100" dirty="0"/>
              <a:t>Quantum Memory units, Ultracold atoms, Laser cooling of gas </a:t>
            </a:r>
            <a:r>
              <a:rPr lang="en-US" sz="3100" dirty="0" err="1"/>
              <a:t>etc</a:t>
            </a:r>
            <a:r>
              <a:rPr lang="en-US" sz="3100" dirty="0"/>
              <a:t> (Modern cutting edge experiments)</a:t>
            </a:r>
            <a:endParaRPr lang="en-IN" sz="3100" dirty="0"/>
          </a:p>
        </p:txBody>
      </p:sp>
    </p:spTree>
    <p:extLst>
      <p:ext uri="{BB962C8B-B14F-4D97-AF65-F5344CB8AC3E}">
        <p14:creationId xmlns:p14="http://schemas.microsoft.com/office/powerpoint/2010/main" val="2290542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28686" y="580573"/>
            <a:ext cx="1146629" cy="1103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6328228" y="1320799"/>
            <a:ext cx="1277257" cy="1088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8853714" y="3193143"/>
            <a:ext cx="1320800" cy="12917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6966856" y="5515429"/>
            <a:ext cx="1320801" cy="13425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682171" y="4034971"/>
            <a:ext cx="1204686" cy="108857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223394" y="6005129"/>
            <a:ext cx="6472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>
                <a:solidFill>
                  <a:srgbClr val="002060"/>
                </a:solidFill>
              </a:rPr>
              <a:t>Assumption: All other molecules are static</a:t>
            </a:r>
            <a:endParaRPr lang="en-IN" sz="2800" b="1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343" y="5515429"/>
            <a:ext cx="1715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Target Molecule</a:t>
            </a:r>
            <a:endParaRPr lang="en-IN" b="1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875315" y="1320799"/>
            <a:ext cx="2452913" cy="54428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6" idx="1"/>
          </p:cNvCxnSpPr>
          <p:nvPr/>
        </p:nvCxnSpPr>
        <p:spPr>
          <a:xfrm>
            <a:off x="7431314" y="2162629"/>
            <a:ext cx="1615827" cy="121968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7" idx="7"/>
          </p:cNvCxnSpPr>
          <p:nvPr/>
        </p:nvCxnSpPr>
        <p:spPr>
          <a:xfrm flipH="1">
            <a:off x="8094230" y="4383314"/>
            <a:ext cx="1180399" cy="132873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4868863" y="295275"/>
          <a:ext cx="719137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20" imgH="228600" progId="Equation.DSMT4">
                  <p:embed/>
                </p:oleObj>
              </mc:Choice>
              <mc:Fallback>
                <p:oleObj name="Equation" r:id="rId2" imgW="114120" imgH="228600" progId="Equation.DSMT4">
                  <p:embed/>
                  <p:pic>
                    <p:nvPicPr>
                      <p:cNvPr id="21" name="Object 2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68863" y="295275"/>
                        <a:ext cx="719137" cy="1296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8647113" y="1514475"/>
          <a:ext cx="798512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6720" imgH="228600" progId="Equation.DSMT4">
                  <p:embed/>
                </p:oleObj>
              </mc:Choice>
              <mc:Fallback>
                <p:oleObj name="Equation" r:id="rId4" imgW="126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47113" y="1514475"/>
                        <a:ext cx="798512" cy="1296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8843963" y="4970463"/>
          <a:ext cx="798512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6720" imgH="228600" progId="Equation.DSMT4">
                  <p:embed/>
                </p:oleObj>
              </mc:Choice>
              <mc:Fallback>
                <p:oleObj name="Equation" r:id="rId6" imgW="126720" imgH="228600" progId="Equation.DSMT4">
                  <p:embed/>
                  <p:pic>
                    <p:nvPicPr>
                      <p:cNvPr id="23" name="Object 2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43963" y="4970463"/>
                        <a:ext cx="798512" cy="1296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5259632" y="4691743"/>
          <a:ext cx="143668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152280" progId="Equation.DSMT4">
                  <p:embed/>
                </p:oleObj>
              </mc:Choice>
              <mc:Fallback>
                <p:oleObj name="Equation" r:id="rId8" imgW="228600" imgH="15228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59632" y="4691743"/>
                        <a:ext cx="1436688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/>
          <p:cNvSpPr txBox="1"/>
          <p:nvPr/>
        </p:nvSpPr>
        <p:spPr>
          <a:xfrm rot="2342508">
            <a:off x="1815552" y="2636656"/>
            <a:ext cx="2326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/>
              <a:t>………………</a:t>
            </a:r>
            <a:r>
              <a:rPr lang="en-US"/>
              <a:t>…</a:t>
            </a:r>
            <a:endParaRPr lang="en-IN"/>
          </a:p>
        </p:txBody>
      </p:sp>
      <p:sp>
        <p:nvSpPr>
          <p:cNvPr id="27" name="TextBox 26"/>
          <p:cNvSpPr txBox="1"/>
          <p:nvPr/>
        </p:nvSpPr>
        <p:spPr>
          <a:xfrm>
            <a:off x="8684429" y="348510"/>
            <a:ext cx="35255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b="1"/>
              <a:t>Free paths</a:t>
            </a:r>
            <a:endParaRPr lang="en-IN" sz="6000" b="1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884B46E-3C13-2674-60D6-839899712293}"/>
                  </a:ext>
                </a:extLst>
              </p14:cNvPr>
              <p14:cNvContentPartPr/>
              <p14:nvPr/>
            </p14:nvContentPartPr>
            <p14:xfrm>
              <a:off x="5295960" y="426096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884B46E-3C13-2674-60D6-83989971229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286600" y="42516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481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51 0.00208 C 0.00807 -0.0074 0.01055 -0.01179 0.01419 -0.02127 C 0.01745 -0.03006 0.01771 -0.03676 0.02252 -0.04231 C 0.02396 -0.0474 0.02604 -0.05179 0.02734 -0.05711 C 0.02799 -0.05988 0.02773 -0.06312 0.02851 -0.06566 C 0.03151 -0.07653 0.03125 -0.07098 0.0345 -0.07815 C 0.03711 -0.08393 0.0375 -0.08994 0.04036 -0.09526 C 0.04258 -0.10728 0.04896 -0.11746 0.05351 -0.12694 C 0.05482 -0.12948 0.05599 -0.13225 0.05703 -0.13526 C 0.05794 -0.13803 0.05833 -0.14127 0.0595 -0.14381 C 0.06237 -0.14983 0.0664 -0.15422 0.06901 -0.16069 C 0.08398 -0.19838 0.097 -0.23584 0.11536 -0.26844 C 0.12565 -0.2867 0.10768 -0.26127 0.12252 -0.28116 C 0.1263 -0.29156 0.13463 -0.31006 0.14036 -0.31722 C 0.14713 -0.3348 0.15273 -0.3526 0.1595 -0.36994 C 0.1638 -0.38058 0.16758 -0.39214 0.1737 -0.39954 C 0.17695 -0.41711 0.17239 -0.3963 0.17734 -0.41017 C 0.18177 -0.42289 0.1763 -0.41248 0.17969 -0.4185 C 0.18268 -0.41803 0.20898 -0.41526 0.21302 -0.41433 C 0.21784 -0.41341 0.22734 -0.41017 0.22734 -0.40994 C 0.26706 -0.38705 0.30703 -0.39838 0.34987 -0.39746 C 0.37643 -0.39329 0.40234 -0.38543 0.42851 -0.37642 C 0.43398 -0.37133 0.43932 -0.37087 0.44518 -0.36786 C 0.44765 -0.3667 0.45234 -0.3637 0.45234 -0.36347 L 0.63802 -0.12902 C 0.59362 -0.01988 0.56146 0.10913 0.50469 0.19861 C 0.4901 0.2215 0.46719 0.17989 0.4487 0.16902 C 0.41797 0.15098 0.38568 0.14682 0.35338 0.14382 C 0.34518 0.1385 0.33594 0.1385 0.32721 0.13526 C 0.31458 0.13041 0.30208 0.12416 0.28919 0.12046 C 0.28424 0.11746 0.27995 0.11283 0.27487 0.10983 C 0.2707 0.10497 0.26497 0.10497 0.26185 0.09942 L 0.22734 0.05919" pathEditMode="relative" rAng="0" ptsTypes="fffffffffffffffffffffffAfffffff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19" y="-10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6147" y="41308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/>
              <a:t>Mean free path: Definition</a:t>
            </a:r>
            <a:endParaRPr lang="en-IN" sz="6000" b="1"/>
          </a:p>
        </p:txBody>
      </p:sp>
      <p:sp>
        <p:nvSpPr>
          <p:cNvPr id="4" name="Rectangle 3"/>
          <p:cNvSpPr/>
          <p:nvPr/>
        </p:nvSpPr>
        <p:spPr>
          <a:xfrm>
            <a:off x="927279" y="1738648"/>
            <a:ext cx="10869769" cy="195758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r>
              <a:rPr lang="en-US" sz="4400">
                <a:latin typeface="Calibri" panose="020F0502020204030204" pitchFamily="34" charset="0"/>
                <a:cs typeface="Calibri" panose="020F0502020204030204" pitchFamily="34" charset="0"/>
              </a:rPr>
              <a:t>“Average distance travelled by a gas molecule between two successive collisions”</a:t>
            </a:r>
            <a:endParaRPr lang="en-IN" sz="4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6213" y="4473575"/>
          <a:ext cx="115363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288960" imgH="393480" progId="Equation.DSMT4">
                  <p:embed/>
                </p:oleObj>
              </mc:Choice>
              <mc:Fallback>
                <p:oleObj name="Equation" r:id="rId2" imgW="3288960" imgH="393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6213" y="4473575"/>
                        <a:ext cx="11536362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02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6147" y="41308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/>
              <a:t>Mean free path: Definition</a:t>
            </a:r>
            <a:endParaRPr lang="en-IN" sz="6000" b="1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6213" y="1772816"/>
          <a:ext cx="115363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288960" imgH="393480" progId="Equation.DSMT4">
                  <p:embed/>
                </p:oleObj>
              </mc:Choice>
              <mc:Fallback>
                <p:oleObj name="Equation" r:id="rId2" imgW="3288960" imgH="393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6213" y="1772816"/>
                        <a:ext cx="11536362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6689CB9F-1FA8-C24B-01CB-2FBED7106EAF}"/>
                  </a:ext>
                </a:extLst>
              </p:cNvPr>
              <p:cNvSpPr txBox="1"/>
              <p:nvPr/>
            </p:nvSpPr>
            <p:spPr>
              <a:xfrm>
                <a:off x="2927648" y="3284984"/>
                <a:ext cx="10885487" cy="130968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Mean free path L= </m:t>
                      </m:r>
                      <m:d>
                        <m:dPr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Total distance </m:t>
                              </m:r>
                              <m:r>
                                <m:rPr>
                                  <m:nor/>
                                </m:rPr>
                                <a:rPr lang="en-IN" b="0" i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travelled in successive collisions at </m:t>
                              </m:r>
                              <m:r>
                                <m:rPr>
                                  <m:sty m:val="p"/>
                                </m:rPr>
                                <a:rPr lang="en-IN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  <m:r>
                                <m:rPr>
                                  <m:nor/>
                                </m:r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 time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Total number of collisions in </m:t>
                              </m:r>
                              <m:r>
                                <m:rPr>
                                  <m:sty m:val="p"/>
                                </m:rPr>
                                <a:rPr lang="en-IN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  <m:r>
                                <m:rPr>
                                  <m:nor/>
                                </m:r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m:rPr>
                                  <m:nor/>
                                </m:rPr>
                                <a:rPr lang="en-IN" b="0" i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IN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time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6689CB9F-1FA8-C24B-01CB-2FBED7106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648" y="3284984"/>
                <a:ext cx="10885487" cy="130968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3079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0" y="2719316"/>
            <a:ext cx="1756229" cy="1765598"/>
          </a:xfrm>
          <a:prstGeom prst="ellipse">
            <a:avLst/>
          </a:prstGeom>
          <a:solidFill>
            <a:schemeClr val="accent2"/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157413" y="3852863"/>
          <a:ext cx="1946275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57200" imgH="241200" progId="Equation.DSMT4">
                  <p:embed/>
                </p:oleObj>
              </mc:Choice>
              <mc:Fallback>
                <p:oleObj name="Equation" r:id="rId2" imgW="457200" imgH="2412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57413" y="3852863"/>
                        <a:ext cx="1946275" cy="1100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7532688" y="3889375"/>
          <a:ext cx="2757487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640" imgH="241200" progId="Equation.DSMT4">
                  <p:embed/>
                </p:oleObj>
              </mc:Choice>
              <mc:Fallback>
                <p:oleObj name="Equation" r:id="rId4" imgW="647640" imgH="2412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32688" y="3889375"/>
                        <a:ext cx="2757487" cy="109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-43547" y="3631143"/>
            <a:ext cx="1846323" cy="0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84384" y="2841316"/>
            <a:ext cx="45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/>
              <a:t>d</a:t>
            </a:r>
            <a:endParaRPr lang="en-IN" sz="4000"/>
          </a:p>
        </p:txBody>
      </p:sp>
      <p:sp>
        <p:nvSpPr>
          <p:cNvPr id="12" name="Oval 11"/>
          <p:cNvSpPr/>
          <p:nvPr/>
        </p:nvSpPr>
        <p:spPr>
          <a:xfrm>
            <a:off x="6081486" y="275772"/>
            <a:ext cx="1625600" cy="1611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5370286" y="4818743"/>
            <a:ext cx="1915885" cy="16836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4" name="Oval 13"/>
          <p:cNvSpPr/>
          <p:nvPr/>
        </p:nvSpPr>
        <p:spPr>
          <a:xfrm>
            <a:off x="2873829" y="1741714"/>
            <a:ext cx="1799771" cy="161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6" name="Oval 15"/>
          <p:cNvSpPr/>
          <p:nvPr/>
        </p:nvSpPr>
        <p:spPr>
          <a:xfrm>
            <a:off x="10464800" y="5246914"/>
            <a:ext cx="1727200" cy="18578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1966686" y="5246914"/>
            <a:ext cx="1799771" cy="161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8" name="Oval 17"/>
          <p:cNvSpPr/>
          <p:nvPr/>
        </p:nvSpPr>
        <p:spPr>
          <a:xfrm>
            <a:off x="1248229" y="130629"/>
            <a:ext cx="1625600" cy="16110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9" name="TextBox 18"/>
          <p:cNvSpPr txBox="1"/>
          <p:nvPr/>
        </p:nvSpPr>
        <p:spPr>
          <a:xfrm>
            <a:off x="7910285" y="1415143"/>
            <a:ext cx="43114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/>
              <a:t>Assumption: All identical</a:t>
            </a:r>
            <a:endParaRPr lang="en-IN" sz="3200"/>
          </a:p>
        </p:txBody>
      </p:sp>
    </p:spTree>
    <p:extLst>
      <p:ext uri="{BB962C8B-B14F-4D97-AF65-F5344CB8AC3E}">
        <p14:creationId xmlns:p14="http://schemas.microsoft.com/office/powerpoint/2010/main" val="239064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7515E-06 2.49769E-06 C 0.02199 -0.00093 0.04438 -0.0037 0.06651 -0.0037 C 0.10295 -0.00509 0.10256 -0.00463 0.12677 -0.00948 C 0.13966 -0.01527 0.12677 -0.01018 0.15632 -0.00948 C 0.17324 -0.00902 0.19003 -0.00948 0.20695 -0.00948 C 0.21502 -0.0044 0.21111 -0.00625 0.21866 -0.0037 C 0.2404 -0.00717 0.26227 -0.00879 0.28413 -0.01133 C 0.30704 -0.01804 0.32943 -0.0192 0.35168 -0.03192 C 0.37303 -0.03076 0.38435 -0.02914 0.40323 -0.02637 C 0.4109 -0.02267 0.40609 -0.02429 0.41806 -0.02429 C 0.47937 -0.02244 0.54067 -0.02105 0.60185 -0.01874 C 0.61421 -0.01827 0.62879 -0.01827 0.64102 -0.01133 C 0.6638 -0.01226 0.68358 -0.01272 0.70545 -0.01689 C 0.72198 -0.02429 0.75504 -0.02429 0.77079 -0.02429 L 0.82884 -0.02429" pathEditMode="relative" ptsTypes="fffffffffffff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0" grpId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613985" y="2627960"/>
            <a:ext cx="2047461" cy="1938048"/>
          </a:xfrm>
          <a:prstGeom prst="ellipse">
            <a:avLst/>
          </a:prstGeom>
          <a:solidFill>
            <a:schemeClr val="accent2"/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535777" y="695906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3656781" y="4552124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697679" y="1709532"/>
            <a:ext cx="0" cy="3811616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990988" y="3055574"/>
            <a:ext cx="10470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dirty="0"/>
              <a:t>=2d</a:t>
            </a:r>
            <a:endParaRPr lang="en-IN" sz="4400" dirty="0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0" y="3615340"/>
            <a:ext cx="12192000" cy="79187"/>
          </a:xfrm>
          <a:prstGeom prst="line">
            <a:avLst/>
          </a:prstGeom>
          <a:ln>
            <a:solidFill>
              <a:srgbClr val="00206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6516913" y="-117674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6620695" y="4934466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615398" y="851350"/>
            <a:ext cx="0" cy="5288193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550015" y="3222004"/>
            <a:ext cx="2014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/>
              <a:t>Greater than d</a:t>
            </a:r>
            <a:endParaRPr lang="en-IN" sz="2400"/>
          </a:p>
        </p:txBody>
      </p:sp>
      <p:sp>
        <p:nvSpPr>
          <p:cNvPr id="19" name="Oval 18"/>
          <p:cNvSpPr/>
          <p:nvPr/>
        </p:nvSpPr>
        <p:spPr>
          <a:xfrm>
            <a:off x="9557346" y="1072036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9647187" y="4022472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0658738" y="1972774"/>
            <a:ext cx="40887" cy="3150769"/>
          </a:xfrm>
          <a:prstGeom prst="straightConnector1">
            <a:avLst/>
          </a:prstGeom>
          <a:ln w="3810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0" y="1664930"/>
            <a:ext cx="12192000" cy="44602"/>
          </a:xfrm>
          <a:prstGeom prst="line">
            <a:avLst/>
          </a:prstGeom>
          <a:ln w="38100">
            <a:prstDash val="dashDot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-101600" y="5521148"/>
            <a:ext cx="12293600" cy="13254"/>
          </a:xfrm>
          <a:prstGeom prst="line">
            <a:avLst/>
          </a:prstGeom>
          <a:ln w="38100">
            <a:prstDash val="dashDot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839328" y="3214872"/>
            <a:ext cx="1784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/>
              <a:t>lesser than d</a:t>
            </a:r>
            <a:endParaRPr lang="en-IN" sz="2400"/>
          </a:p>
        </p:txBody>
      </p:sp>
      <p:sp>
        <p:nvSpPr>
          <p:cNvPr id="29" name="Flowchart: Direct Access Storage 28"/>
          <p:cNvSpPr/>
          <p:nvPr/>
        </p:nvSpPr>
        <p:spPr>
          <a:xfrm rot="10800000">
            <a:off x="2506843" y="1662248"/>
            <a:ext cx="12322625" cy="3869472"/>
          </a:xfrm>
          <a:prstGeom prst="flowChartMagneticDrum">
            <a:avLst/>
          </a:prstGeom>
          <a:solidFill>
            <a:srgbClr val="FFC000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99018DB-B211-217B-82C5-FCB3E63A054E}"/>
              </a:ext>
            </a:extLst>
          </p:cNvPr>
          <p:cNvSpPr/>
          <p:nvPr/>
        </p:nvSpPr>
        <p:spPr>
          <a:xfrm>
            <a:off x="229691" y="1733006"/>
            <a:ext cx="2047461" cy="1938048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8F7CB46-C91D-B824-67BD-3C4CCBD23343}"/>
              </a:ext>
            </a:extLst>
          </p:cNvPr>
          <p:cNvSpPr/>
          <p:nvPr/>
        </p:nvSpPr>
        <p:spPr>
          <a:xfrm>
            <a:off x="307899" y="3671053"/>
            <a:ext cx="1969253" cy="1900085"/>
          </a:xfrm>
          <a:prstGeom prst="ellips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969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06 -5.49133E-06 C 0.01315 0.00161 0.02617 0.00346 0.03932 0.00624 C 0.07981 0.02427 0.04244 0.00832 0.15481 0.00832 C 0.21862 0.00739 0.27721 0.00208 0.33815 0.00208 C 0.34817 0.00346 0.35794 0.00485 0.36783 0.00832 C 0.41731 0.00485 0.43216 0.00416 0.49531 0.00416 L 0.61666 -0.00209" pathEditMode="relative" ptsTypes="fffffAA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7" grpId="0"/>
      <p:bldP spid="12" grpId="0" animBg="1"/>
      <p:bldP spid="13" grpId="0" animBg="1"/>
      <p:bldP spid="18" grpId="0"/>
      <p:bldP spid="19" grpId="0" animBg="1"/>
      <p:bldP spid="20" grpId="0" animBg="1"/>
      <p:bldP spid="28" grpId="0"/>
      <p:bldP spid="29" grpId="0" animBg="1"/>
      <p:bldP spid="2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n 3"/>
          <p:cNvSpPr/>
          <p:nvPr/>
        </p:nvSpPr>
        <p:spPr>
          <a:xfrm rot="5400000">
            <a:off x="4340965" y="1511360"/>
            <a:ext cx="1948264" cy="2927507"/>
          </a:xfrm>
          <a:prstGeom prst="can">
            <a:avLst/>
          </a:prstGeom>
          <a:solidFill>
            <a:srgbClr val="4472C4">
              <a:alpha val="4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740" y="0"/>
            <a:ext cx="10515600" cy="1325563"/>
          </a:xfrm>
        </p:spPr>
        <p:txBody>
          <a:bodyPr/>
          <a:lstStyle/>
          <a:p>
            <a:r>
              <a:rPr lang="en-US" b="1"/>
              <a:t>How to calculate the mean free path?</a:t>
            </a:r>
            <a:endParaRPr lang="en-IN" b="1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976914" y="4014564"/>
            <a:ext cx="2916158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437063" y="4492625"/>
          <a:ext cx="1995487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640" imgH="241200" progId="Equation.DSMT4">
                  <p:embed/>
                </p:oleObj>
              </mc:Choice>
              <mc:Fallback>
                <p:oleObj name="Equation" r:id="rId2" imgW="647640" imgH="2412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37063" y="4492625"/>
                        <a:ext cx="1995487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7055957" y="2642710"/>
          <a:ext cx="665162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177480" progId="Equation.DSMT4">
                  <p:embed/>
                </p:oleObj>
              </mc:Choice>
              <mc:Fallback>
                <p:oleObj name="Equation" r:id="rId4" imgW="215640" imgH="17748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55957" y="2642710"/>
                        <a:ext cx="665162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Arrow Connector 12"/>
          <p:cNvCxnSpPr/>
          <p:nvPr/>
        </p:nvCxnSpPr>
        <p:spPr>
          <a:xfrm flipH="1">
            <a:off x="6877878" y="1857829"/>
            <a:ext cx="0" cy="2156734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5003394" y="2503279"/>
            <a:ext cx="0" cy="108110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049079" y="285916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</a:t>
            </a:r>
            <a:endParaRPr lang="en-IN"/>
          </a:p>
        </p:txBody>
      </p:sp>
      <p:sp>
        <p:nvSpPr>
          <p:cNvPr id="19" name="Oval 18"/>
          <p:cNvSpPr/>
          <p:nvPr/>
        </p:nvSpPr>
        <p:spPr>
          <a:xfrm>
            <a:off x="8282609" y="2319130"/>
            <a:ext cx="3233530" cy="33262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8782878" y="2784927"/>
            <a:ext cx="2232991" cy="232575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8441635" y="5963478"/>
            <a:ext cx="3246782" cy="1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9566792" y="6090410"/>
          <a:ext cx="665162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177480" progId="Equation.DSMT4">
                  <p:embed/>
                </p:oleObj>
              </mc:Choice>
              <mc:Fallback>
                <p:oleObj name="Equation" r:id="rId4" imgW="215640" imgH="17748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566792" y="6090410"/>
                        <a:ext cx="665162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" name="Straight Arrow Connector 25"/>
          <p:cNvCxnSpPr>
            <a:stCxn id="20" idx="2"/>
            <a:endCxn id="20" idx="6"/>
          </p:cNvCxnSpPr>
          <p:nvPr/>
        </p:nvCxnSpPr>
        <p:spPr>
          <a:xfrm>
            <a:off x="8782878" y="3947805"/>
            <a:ext cx="223299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746126" y="359303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</a:t>
            </a:r>
            <a:endParaRPr lang="en-IN"/>
          </a:p>
        </p:txBody>
      </p:sp>
      <p:sp>
        <p:nvSpPr>
          <p:cNvPr id="25" name="Oval 24"/>
          <p:cNvSpPr/>
          <p:nvPr/>
        </p:nvSpPr>
        <p:spPr>
          <a:xfrm>
            <a:off x="3976914" y="2551294"/>
            <a:ext cx="1016000" cy="9927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124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animBg="1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3851343" y="1857829"/>
            <a:ext cx="3869776" cy="2156735"/>
            <a:chOff x="3851343" y="1857829"/>
            <a:chExt cx="3869776" cy="2156735"/>
          </a:xfrm>
        </p:grpSpPr>
        <p:sp>
          <p:nvSpPr>
            <p:cNvPr id="47" name="Can 46"/>
            <p:cNvSpPr/>
            <p:nvPr/>
          </p:nvSpPr>
          <p:spPr>
            <a:xfrm rot="5400000">
              <a:off x="4340965" y="1511360"/>
              <a:ext cx="1948264" cy="2927507"/>
            </a:xfrm>
            <a:prstGeom prst="can">
              <a:avLst/>
            </a:prstGeom>
            <a:solidFill>
              <a:srgbClr val="4472C4">
                <a:alpha val="47843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cxnSp>
          <p:nvCxnSpPr>
            <p:cNvPr id="33" name="Straight Arrow Connector 32"/>
            <p:cNvCxnSpPr/>
            <p:nvPr/>
          </p:nvCxnSpPr>
          <p:spPr>
            <a:xfrm>
              <a:off x="3976914" y="4014564"/>
              <a:ext cx="2916158" cy="0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2" name="Object 41"/>
            <p:cNvGraphicFramePr>
              <a:graphicFrameLocks noChangeAspect="1"/>
            </p:cNvGraphicFramePr>
            <p:nvPr/>
          </p:nvGraphicFramePr>
          <p:xfrm>
            <a:off x="7055957" y="2642710"/>
            <a:ext cx="665162" cy="5857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215640" imgH="177480" progId="Equation.DSMT4">
                    <p:embed/>
                  </p:oleObj>
                </mc:Choice>
                <mc:Fallback>
                  <p:oleObj name="Equation" r:id="rId2" imgW="215640" imgH="177480" progId="Equation.DSMT4">
                    <p:embed/>
                    <p:pic>
                      <p:nvPicPr>
                        <p:cNvPr id="42" name="Object 41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7055957" y="2642710"/>
                          <a:ext cx="665162" cy="5857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4" name="Straight Arrow Connector 43"/>
            <p:cNvCxnSpPr/>
            <p:nvPr/>
          </p:nvCxnSpPr>
          <p:spPr>
            <a:xfrm flipH="1">
              <a:off x="6877878" y="1857829"/>
              <a:ext cx="0" cy="2156734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flipH="1">
              <a:off x="5003394" y="2503279"/>
              <a:ext cx="0" cy="108110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5049079" y="2859165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d</a:t>
              </a:r>
              <a:endParaRPr lang="en-IN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341" y="-352192"/>
            <a:ext cx="10515600" cy="1325563"/>
          </a:xfrm>
        </p:spPr>
        <p:txBody>
          <a:bodyPr/>
          <a:lstStyle/>
          <a:p>
            <a:r>
              <a:rPr lang="en-US" b="1"/>
              <a:t>How to calculate the mean free path?</a:t>
            </a:r>
            <a:endParaRPr lang="en-IN" b="1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513138" y="4173538"/>
          <a:ext cx="16891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640" imgH="241200" progId="Equation.DSMT4">
                  <p:embed/>
                </p:oleObj>
              </mc:Choice>
              <mc:Fallback>
                <p:oleObj name="Equation" r:id="rId4" imgW="647640" imgH="2412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13138" y="4173538"/>
                        <a:ext cx="16891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848852" y="642971"/>
            <a:ext cx="4671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solidFill>
                  <a:srgbClr val="002060"/>
                </a:solidFill>
              </a:rPr>
              <a:t>Assumption: All other molecules are static</a:t>
            </a:r>
            <a:endParaRPr lang="en-IN" sz="2000" b="1">
              <a:solidFill>
                <a:srgbClr val="002060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149181" y="1455313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30" name="Straight Arrow Connector 29"/>
          <p:cNvCxnSpPr>
            <a:stCxn id="28" idx="0"/>
          </p:cNvCxnSpPr>
          <p:nvPr/>
        </p:nvCxnSpPr>
        <p:spPr>
          <a:xfrm>
            <a:off x="4699956" y="1455313"/>
            <a:ext cx="16569" cy="1153467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4691305" y="201432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35" name="TextBox 34"/>
          <p:cNvSpPr txBox="1"/>
          <p:nvPr/>
        </p:nvSpPr>
        <p:spPr>
          <a:xfrm>
            <a:off x="4306967" y="116619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</a:t>
            </a:r>
            <a:endParaRPr lang="en-IN"/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2486033" y="5113338"/>
          <a:ext cx="9485313" cy="1509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609800" imgH="685800" progId="Equation.DSMT4">
                  <p:embed/>
                </p:oleObj>
              </mc:Choice>
              <mc:Fallback>
                <p:oleObj name="Equation" r:id="rId6" imgW="4609800" imgH="68580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486033" y="5113338"/>
                        <a:ext cx="9485313" cy="1509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Oval 36"/>
          <p:cNvSpPr/>
          <p:nvPr/>
        </p:nvSpPr>
        <p:spPr>
          <a:xfrm>
            <a:off x="5268977" y="3462993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38" name="Straight Arrow Connector 37"/>
          <p:cNvCxnSpPr>
            <a:stCxn id="37" idx="0"/>
          </p:cNvCxnSpPr>
          <p:nvPr/>
        </p:nvCxnSpPr>
        <p:spPr>
          <a:xfrm flipH="1">
            <a:off x="5819752" y="3462993"/>
            <a:ext cx="0" cy="1119646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2544732" y="1547562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0" name="Oval 39"/>
          <p:cNvSpPr/>
          <p:nvPr/>
        </p:nvSpPr>
        <p:spPr>
          <a:xfrm>
            <a:off x="7428158" y="3053564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1" name="Oval 40"/>
          <p:cNvSpPr/>
          <p:nvPr/>
        </p:nvSpPr>
        <p:spPr>
          <a:xfrm>
            <a:off x="5111292" y="565550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8" name="Oval 47"/>
          <p:cNvSpPr/>
          <p:nvPr/>
        </p:nvSpPr>
        <p:spPr>
          <a:xfrm>
            <a:off x="3817260" y="2551294"/>
            <a:ext cx="1016000" cy="9927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9" name="Oval 48"/>
          <p:cNvSpPr/>
          <p:nvPr/>
        </p:nvSpPr>
        <p:spPr>
          <a:xfrm>
            <a:off x="5326068" y="1857829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127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06 -2.13873E-06 C 0.05352 -2.13873E-06 0.10716 -2.13873E-06 0.16068 -2.13873E-06" pathEditMode="relative" ptsTypes="fA">
                                      <p:cBhvr>
                                        <p:cTn id="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8" grpId="0" animBg="1"/>
      <p:bldP spid="32" grpId="0" animBg="1"/>
      <p:bldP spid="35" grpId="0"/>
      <p:bldP spid="37" grpId="0" animBg="1"/>
      <p:bldP spid="4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3851343" y="1857829"/>
            <a:ext cx="3869776" cy="2156735"/>
            <a:chOff x="3851343" y="1857829"/>
            <a:chExt cx="3869776" cy="2156735"/>
          </a:xfrm>
        </p:grpSpPr>
        <p:sp>
          <p:nvSpPr>
            <p:cNvPr id="47" name="Can 46"/>
            <p:cNvSpPr/>
            <p:nvPr/>
          </p:nvSpPr>
          <p:spPr>
            <a:xfrm rot="5400000">
              <a:off x="4340965" y="1511360"/>
              <a:ext cx="1948264" cy="2927507"/>
            </a:xfrm>
            <a:prstGeom prst="can">
              <a:avLst/>
            </a:prstGeom>
            <a:solidFill>
              <a:srgbClr val="4472C4">
                <a:alpha val="47843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Calibri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cxnSp>
          <p:nvCxnSpPr>
            <p:cNvPr id="33" name="Straight Arrow Connector 32"/>
            <p:cNvCxnSpPr/>
            <p:nvPr/>
          </p:nvCxnSpPr>
          <p:spPr>
            <a:xfrm>
              <a:off x="3976914" y="4014564"/>
              <a:ext cx="2916158" cy="0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2" name="Object 41"/>
            <p:cNvGraphicFramePr>
              <a:graphicFrameLocks noChangeAspect="1"/>
            </p:cNvGraphicFramePr>
            <p:nvPr/>
          </p:nvGraphicFramePr>
          <p:xfrm>
            <a:off x="7055957" y="2642710"/>
            <a:ext cx="665162" cy="5857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215640" imgH="177480" progId="Equation.DSMT4">
                    <p:embed/>
                  </p:oleObj>
                </mc:Choice>
                <mc:Fallback>
                  <p:oleObj name="Equation" r:id="rId2" imgW="215640" imgH="177480" progId="Equation.DSMT4">
                    <p:embed/>
                    <p:pic>
                      <p:nvPicPr>
                        <p:cNvPr id="42" name="Object 41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7055957" y="2642710"/>
                          <a:ext cx="665162" cy="5857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4" name="Straight Arrow Connector 43"/>
            <p:cNvCxnSpPr/>
            <p:nvPr/>
          </p:nvCxnSpPr>
          <p:spPr>
            <a:xfrm flipH="1">
              <a:off x="6877878" y="1857829"/>
              <a:ext cx="0" cy="2156734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flipH="1">
              <a:off x="5003394" y="2503279"/>
              <a:ext cx="0" cy="108110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5049079" y="2859165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d</a:t>
              </a:r>
              <a:endParaRPr lang="en-IN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341" y="-352192"/>
            <a:ext cx="10515600" cy="1325563"/>
          </a:xfrm>
        </p:spPr>
        <p:txBody>
          <a:bodyPr/>
          <a:lstStyle/>
          <a:p>
            <a:r>
              <a:rPr lang="en-US" b="1"/>
              <a:t>How to calculate the mean free path?</a:t>
            </a:r>
            <a:endParaRPr lang="en-IN" b="1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513138" y="4173538"/>
          <a:ext cx="16891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640" imgH="241200" progId="Equation.DSMT4">
                  <p:embed/>
                </p:oleObj>
              </mc:Choice>
              <mc:Fallback>
                <p:oleObj name="Equation" r:id="rId4" imgW="647640" imgH="2412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13138" y="4173538"/>
                        <a:ext cx="16891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848852" y="642971"/>
            <a:ext cx="4671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solidFill>
                  <a:srgbClr val="002060"/>
                </a:solidFill>
              </a:rPr>
              <a:t>Assumption: All other molecules are static</a:t>
            </a:r>
            <a:endParaRPr lang="en-IN" sz="2000" b="1">
              <a:solidFill>
                <a:srgbClr val="002060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149181" y="1455313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30" name="Straight Arrow Connector 29"/>
          <p:cNvCxnSpPr>
            <a:stCxn id="28" idx="0"/>
          </p:cNvCxnSpPr>
          <p:nvPr/>
        </p:nvCxnSpPr>
        <p:spPr>
          <a:xfrm>
            <a:off x="4699956" y="1455313"/>
            <a:ext cx="16569" cy="1153467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4691305" y="201432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35" name="TextBox 34"/>
          <p:cNvSpPr txBox="1"/>
          <p:nvPr/>
        </p:nvSpPr>
        <p:spPr>
          <a:xfrm>
            <a:off x="4306967" y="116619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d</a:t>
            </a:r>
            <a:endParaRPr lang="en-IN"/>
          </a:p>
        </p:txBody>
      </p:sp>
      <p:sp>
        <p:nvSpPr>
          <p:cNvPr id="37" name="Oval 36"/>
          <p:cNvSpPr/>
          <p:nvPr/>
        </p:nvSpPr>
        <p:spPr>
          <a:xfrm>
            <a:off x="5268977" y="3462993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38" name="Straight Arrow Connector 37"/>
          <p:cNvCxnSpPr>
            <a:stCxn id="37" idx="0"/>
          </p:cNvCxnSpPr>
          <p:nvPr/>
        </p:nvCxnSpPr>
        <p:spPr>
          <a:xfrm flipH="1">
            <a:off x="5819752" y="3462993"/>
            <a:ext cx="0" cy="1119646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2544732" y="1547562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0" name="Oval 39"/>
          <p:cNvSpPr/>
          <p:nvPr/>
        </p:nvSpPr>
        <p:spPr>
          <a:xfrm>
            <a:off x="7428158" y="3053564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1" name="Oval 40"/>
          <p:cNvSpPr/>
          <p:nvPr/>
        </p:nvSpPr>
        <p:spPr>
          <a:xfrm>
            <a:off x="5111292" y="565550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8" name="Oval 47"/>
          <p:cNvSpPr/>
          <p:nvPr/>
        </p:nvSpPr>
        <p:spPr>
          <a:xfrm>
            <a:off x="3817260" y="2551294"/>
            <a:ext cx="1016000" cy="9927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49" name="Oval 48"/>
          <p:cNvSpPr/>
          <p:nvPr/>
        </p:nvSpPr>
        <p:spPr>
          <a:xfrm>
            <a:off x="5326068" y="1857829"/>
            <a:ext cx="1101550" cy="1119646"/>
          </a:xfrm>
          <a:prstGeom prst="ellipse">
            <a:avLst/>
          </a:prstGeom>
          <a:solidFill>
            <a:schemeClr val="accent1">
              <a:lumMod val="5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101271" y="5122409"/>
          <a:ext cx="8905875" cy="1379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327120" imgH="482400" progId="Equation.DSMT4">
                  <p:embed/>
                </p:oleObj>
              </mc:Choice>
              <mc:Fallback>
                <p:oleObj name="Equation" r:id="rId6" imgW="3327120" imgH="4824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01271" y="5122409"/>
                        <a:ext cx="8905875" cy="1379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293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06 -2.13873E-06 C 0.05352 -2.13873E-06 0.10716 -2.13873E-06 0.16068 -2.13873E-06" pathEditMode="relative" ptsTypes="fA">
                                      <p:cBhvr>
                                        <p:cTn id="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8" grpId="0" animBg="1"/>
      <p:bldP spid="32" grpId="0" animBg="1"/>
      <p:bldP spid="35" grpId="0"/>
      <p:bldP spid="37" grpId="0" animBg="1"/>
      <p:bldP spid="4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342345" y="518206"/>
          <a:ext cx="9621837" cy="131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90840" imgH="431640" progId="Equation.DSMT4">
                  <p:embed/>
                </p:oleObj>
              </mc:Choice>
              <mc:Fallback>
                <p:oleObj name="Equation" r:id="rId2" imgW="3390840" imgH="4316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42345" y="518206"/>
                        <a:ext cx="9621837" cy="1311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48343" y="5326725"/>
          <a:ext cx="11666538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330440" imgH="419040" progId="Equation.DSMT4">
                  <p:embed/>
                </p:oleObj>
              </mc:Choice>
              <mc:Fallback>
                <p:oleObj name="Equation" r:id="rId4" imgW="4330440" imgH="4190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8343" y="5326725"/>
                        <a:ext cx="11666538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53A1C90-420F-0287-A641-740B7532C3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25213" y="2423132"/>
          <a:ext cx="5845175" cy="184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85720" imgH="469800" progId="Equation.DSMT4">
                  <p:embed/>
                </p:oleObj>
              </mc:Choice>
              <mc:Fallback>
                <p:oleObj name="Equation" r:id="rId6" imgW="1485720" imgH="4698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653A1C90-420F-0287-A641-740B7532C3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25213" y="2423132"/>
                        <a:ext cx="5845175" cy="184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723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229" y="365125"/>
            <a:ext cx="11121571" cy="1325563"/>
          </a:xfrm>
        </p:spPr>
        <p:txBody>
          <a:bodyPr/>
          <a:lstStyle/>
          <a:p>
            <a:r>
              <a:rPr lang="en-US" b="1">
                <a:solidFill>
                  <a:schemeClr val="accent1">
                    <a:lumMod val="50000"/>
                  </a:schemeClr>
                </a:solidFill>
              </a:rPr>
              <a:t>Maxwell’s correction when molecules are moving</a:t>
            </a:r>
            <a:endParaRPr lang="en-IN" b="1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157104" y="1759404"/>
          <a:ext cx="9009063" cy="1379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65280" imgH="482400" progId="Equation.DSMT4">
                  <p:embed/>
                </p:oleObj>
              </mc:Choice>
              <mc:Fallback>
                <p:oleObj name="Equation" r:id="rId2" imgW="3365280" imgH="4824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57104" y="1759404"/>
                        <a:ext cx="9009063" cy="1379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H="1" flipV="1">
            <a:off x="5312229" y="3207657"/>
            <a:ext cx="0" cy="15240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Object 6"/>
              <p:cNvSpPr txBox="1"/>
              <p:nvPr/>
            </p:nvSpPr>
            <p:spPr>
              <a:xfrm>
                <a:off x="1157288" y="4875213"/>
                <a:ext cx="8658225" cy="698500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b>
                        <m:sSubPr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𝑎𝑣𝑔</m:t>
                          </m:r>
                        </m:sub>
                      </m:sSub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d>
                        <m:dPr>
                          <m:begChr m:val="⟨"/>
                          <m:endChr m:val="⟩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replaced by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𝐴𝑣𝑒𝑟𝑎𝑔𝑒</m:t>
                      </m:r>
                      <m: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𝑟𝑒𝑙𝑎𝑡𝑖𝑣𝑒</m:t>
                      </m:r>
                      <m: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𝑠𝑝𝑒𝑒𝑑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d>
                        <m:dPr>
                          <m:begChr m:val="⟨"/>
                          <m:endChr m:val="⟩"/>
                          <m:ctrlPr>
                            <a:rPr lang="en-IN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IN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IN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>
          <p:sp>
            <p:nvSpPr>
              <p:cNvPr id="7" name="Object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288" y="4875213"/>
                <a:ext cx="8658225" cy="6985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A74B0809-622E-4CBE-052D-CC063AC18C0F}"/>
                  </a:ext>
                </a:extLst>
              </p:cNvPr>
              <p:cNvSpPr txBox="1"/>
              <p:nvPr/>
            </p:nvSpPr>
            <p:spPr>
              <a:xfrm>
                <a:off x="7691120" y="3376500"/>
                <a:ext cx="5845175" cy="1847850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IN" sz="32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𝑎𝑣𝑔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  <m:sSup>
                            <m:sSupPr>
                              <m:ctrlP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begChr m:val="⟨"/>
                              <m:endChr m:val="⟩"/>
                              <m:ctrlPr>
                                <a:rPr lang="en-IN" sz="32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IN" sz="3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3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IN" sz="32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𝑟𝑒𝑙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sty m:val="p"/>
                            </m:rP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IN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IN" sz="3200" dirty="0"/>
              </a:p>
            </p:txBody>
          </p:sp>
        </mc:Choice>
        <mc:Fallback>
          <p:sp>
            <p:nvSpPr>
              <p:cNvPr id="5" name="Object 4">
                <a:extLst>
                  <a:ext uri="{FF2B5EF4-FFF2-40B4-BE49-F238E27FC236}">
                    <a16:creationId xmlns:a16="http://schemas.microsoft.com/office/drawing/2014/main" id="{A74B0809-622E-4CBE-052D-CC063AC18C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1120" y="3376500"/>
                <a:ext cx="5845175" cy="184785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023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046514" y="2525486"/>
            <a:ext cx="1117600" cy="10160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837538" y="1277257"/>
            <a:ext cx="1037772" cy="12482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4601029" y="2133600"/>
            <a:ext cx="1219200" cy="1045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4789714" y="1016000"/>
            <a:ext cx="420915" cy="1509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42971" y="348344"/>
            <a:ext cx="4530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/>
              <a:t>Average relative speed</a:t>
            </a:r>
            <a:endParaRPr lang="en-IN" sz="3600" b="1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7090229" y="2902856"/>
          <a:ext cx="2722515" cy="892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4360" imgH="253800" progId="Equation.DSMT4">
                  <p:embed/>
                </p:oleObj>
              </mc:Choice>
              <mc:Fallback>
                <p:oleObj name="Equation" r:id="rId2" imgW="7743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090229" y="2902856"/>
                        <a:ext cx="2722515" cy="8926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946275" y="5259388"/>
          <a:ext cx="8612188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450880" imgH="330120" progId="Equation.DSMT4">
                  <p:embed/>
                </p:oleObj>
              </mc:Choice>
              <mc:Fallback>
                <p:oleObj name="Equation" r:id="rId4" imgW="2450880" imgH="3301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46275" y="5259388"/>
                        <a:ext cx="8612188" cy="116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729538" y="261938"/>
          <a:ext cx="3116262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52200" imgH="279360" progId="Equation.DSMT4">
                  <p:embed/>
                </p:oleObj>
              </mc:Choice>
              <mc:Fallback>
                <p:oleObj name="Equation" r:id="rId6" imgW="952200" imgH="2793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29538" y="261938"/>
                        <a:ext cx="3116262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18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2395538" y="628650"/>
          <a:ext cx="8613775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450880" imgH="330120" progId="Equation.DSMT4">
                  <p:embed/>
                </p:oleObj>
              </mc:Choice>
              <mc:Fallback>
                <p:oleObj name="Equation" r:id="rId2" imgW="2450880" imgH="3301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95538" y="628650"/>
                        <a:ext cx="8613775" cy="1160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901950" y="2436132"/>
          <a:ext cx="6916738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68480" imgH="304560" progId="Equation.DSMT4">
                  <p:embed/>
                </p:oleObj>
              </mc:Choice>
              <mc:Fallback>
                <p:oleObj name="Equation" r:id="rId4" imgW="1968480" imgH="3045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01950" y="2436132"/>
                        <a:ext cx="6916738" cy="1071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7170057" y="3294743"/>
            <a:ext cx="798286" cy="11901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68343" y="43107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0</a:t>
            </a:r>
            <a:endParaRPr lang="en-IN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3706812" y="4433331"/>
          <a:ext cx="3862388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39600" imgH="279360" progId="Equation.DSMT4">
                  <p:embed/>
                </p:oleObj>
              </mc:Choice>
              <mc:Fallback>
                <p:oleObj name="Equation" r:id="rId6" imgW="939600" imgH="27936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06812" y="4433331"/>
                        <a:ext cx="3862388" cy="1149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30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924527" y="311831"/>
          <a:ext cx="3862387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39600" imgH="279360" progId="Equation.DSMT4">
                  <p:embed/>
                </p:oleObj>
              </mc:Choice>
              <mc:Fallback>
                <p:oleObj name="Equation" r:id="rId2" imgW="939600" imgH="27936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924527" y="311831"/>
                        <a:ext cx="3862387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889625" y="1518455"/>
          <a:ext cx="3483429" cy="14208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65160" imgH="393480" progId="Equation.DSMT4">
                  <p:embed/>
                </p:oleObj>
              </mc:Choice>
              <mc:Fallback>
                <p:oleObj name="Equation" r:id="rId4" imgW="96516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89625" y="1518455"/>
                        <a:ext cx="3483429" cy="14208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8526463" y="1055688"/>
          <a:ext cx="2557462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99920" imgH="393480" progId="Equation.DSMT4">
                  <p:embed/>
                </p:oleObj>
              </mc:Choice>
              <mc:Fallback>
                <p:oleObj name="Equation" r:id="rId6" imgW="79992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526463" y="1055688"/>
                        <a:ext cx="2557462" cy="123825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8532813" y="2455863"/>
          <a:ext cx="2540000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76240" imgH="393480" progId="Equation.DSMT4">
                  <p:embed/>
                </p:oleObj>
              </mc:Choice>
              <mc:Fallback>
                <p:oleObj name="Equation" r:id="rId8" imgW="876240" imgH="393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32813" y="2455863"/>
                        <a:ext cx="2540000" cy="1150937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643086" y="3918673"/>
            <a:ext cx="55146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/>
              <a:t>Applying on both sides</a:t>
            </a:r>
            <a:endParaRPr lang="en-IN" sz="4400" b="1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Object 8"/>
              <p:cNvSpPr txBox="1"/>
              <p:nvPr/>
            </p:nvSpPr>
            <p:spPr>
              <a:xfrm>
                <a:off x="101650" y="5126718"/>
                <a:ext cx="5949950" cy="16192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f>
                        <m:fPr>
                          <m:ctrlP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IN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p>
                        <m:sSupPr>
                          <m:ctrlPr>
                            <a:rPr lang="en-IN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IN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𝑟𝑒𝑙</m:t>
                                  </m:r>
                                </m:sub>
                                <m:sup>
                                  <m: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e>
                          </m:d>
                        </m:e>
                        <m:sup/>
                      </m:sSup>
                      <m:r>
                        <a:rPr lang="en-US" sz="28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28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IN" sz="28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p>
                        <m:sSupPr>
                          <m:ctrlPr>
                            <a:rPr lang="en-IN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IN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/>
                      </m:sSup>
                    </m:oMath>
                  </m:oMathPara>
                </a14:m>
                <a:endParaRPr lang="en-IN" sz="2800" dirty="0"/>
              </a:p>
            </p:txBody>
          </p:sp>
        </mc:Choice>
        <mc:Fallback>
          <p:sp>
            <p:nvSpPr>
              <p:cNvPr id="9" name="Object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50" y="5126718"/>
                <a:ext cx="5949950" cy="161925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7807656" y="5362145"/>
            <a:ext cx="1074446" cy="653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9015404" y="5203958"/>
          <a:ext cx="3074946" cy="914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939600" imgH="279360" progId="Equation.DSMT4">
                  <p:embed/>
                </p:oleObj>
              </mc:Choice>
              <mc:Fallback>
                <p:oleObj name="Equation" r:id="rId11" imgW="9396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015404" y="5203958"/>
                        <a:ext cx="3074946" cy="9141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8CB0D37-E09F-8F41-5E7A-FA920602724D}"/>
                  </a:ext>
                </a:extLst>
              </p14:cNvPr>
              <p14:cNvContentPartPr/>
              <p14:nvPr/>
            </p14:nvContentPartPr>
            <p14:xfrm>
              <a:off x="6051600" y="404496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8CB0D37-E09F-8F41-5E7A-FA920602724D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042240" y="4035600"/>
                <a:ext cx="19080" cy="1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Object 13">
                <a:extLst>
                  <a:ext uri="{FF2B5EF4-FFF2-40B4-BE49-F238E27FC236}">
                    <a16:creationId xmlns:a16="http://schemas.microsoft.com/office/drawing/2014/main" id="{4E80E3A7-F57B-065B-94C4-37654F925240}"/>
                  </a:ext>
                </a:extLst>
              </p:cNvPr>
              <p:cNvSpPr txBox="1"/>
              <p:nvPr/>
            </p:nvSpPr>
            <p:spPr>
              <a:xfrm>
                <a:off x="4041775" y="2789181"/>
                <a:ext cx="3482975" cy="1420812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f>
                        <m:fPr>
                          <m:ctrlPr>
                            <a:rPr lang="en-US" sz="36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IN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36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d>
                        <m:dPr>
                          <m:begChr m:val="⟨"/>
                          <m:endChr m:val="⟩"/>
                          <m:ctrlPr>
                            <a:rPr lang="en-IN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IN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IN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IN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IN" sz="3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IN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IN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IN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</m:d>
                        </m:e>
                        <m:sup>
                          <m:r>
                            <a:rPr lang="en-IN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IN" sz="3600" dirty="0"/>
              </a:p>
            </p:txBody>
          </p:sp>
        </mc:Choice>
        <mc:Fallback>
          <p:sp>
            <p:nvSpPr>
              <p:cNvPr id="14" name="Object 13">
                <a:extLst>
                  <a:ext uri="{FF2B5EF4-FFF2-40B4-BE49-F238E27FC236}">
                    <a16:creationId xmlns:a16="http://schemas.microsoft.com/office/drawing/2014/main" id="{4E80E3A7-F57B-065B-94C4-37654F9252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1775" y="2789181"/>
                <a:ext cx="3482975" cy="142081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ight Arrow 9">
            <a:extLst>
              <a:ext uri="{FF2B5EF4-FFF2-40B4-BE49-F238E27FC236}">
                <a16:creationId xmlns:a16="http://schemas.microsoft.com/office/drawing/2014/main" id="{A8A74F8F-4F70-2F33-94A4-F412BA836FD6}"/>
              </a:ext>
            </a:extLst>
          </p:cNvPr>
          <p:cNvSpPr/>
          <p:nvPr/>
        </p:nvSpPr>
        <p:spPr>
          <a:xfrm>
            <a:off x="2569515" y="3127531"/>
            <a:ext cx="1074446" cy="653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sp>
        <p:nvSpPr>
          <p:cNvPr id="18" name="Right Arrow 9">
            <a:extLst>
              <a:ext uri="{FF2B5EF4-FFF2-40B4-BE49-F238E27FC236}">
                <a16:creationId xmlns:a16="http://schemas.microsoft.com/office/drawing/2014/main" id="{3F5A2816-070F-9C35-EFD9-419AAC70AE53}"/>
              </a:ext>
            </a:extLst>
          </p:cNvPr>
          <p:cNvSpPr/>
          <p:nvPr/>
        </p:nvSpPr>
        <p:spPr>
          <a:xfrm>
            <a:off x="4297032" y="5362145"/>
            <a:ext cx="1074446" cy="653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Object 18">
                <a:extLst>
                  <a:ext uri="{FF2B5EF4-FFF2-40B4-BE49-F238E27FC236}">
                    <a16:creationId xmlns:a16="http://schemas.microsoft.com/office/drawing/2014/main" id="{DCDF857B-5A26-0C5F-ED77-7DD727571058}"/>
                  </a:ext>
                </a:extLst>
              </p:cNvPr>
              <p:cNvSpPr txBox="1"/>
              <p:nvPr/>
            </p:nvSpPr>
            <p:spPr>
              <a:xfrm>
                <a:off x="5310705" y="5377528"/>
                <a:ext cx="3074988" cy="914400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IN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IN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IN" sz="28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8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IN" sz="28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𝑟𝑒𝑙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IN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sSup>
                        <m:sSupPr>
                          <m:ctrlPr>
                            <a:rPr lang="en-IN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IN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IN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IN" sz="2800" dirty="0"/>
              </a:p>
            </p:txBody>
          </p:sp>
        </mc:Choice>
        <mc:Fallback>
          <p:sp>
            <p:nvSpPr>
              <p:cNvPr id="19" name="Object 18">
                <a:extLst>
                  <a:ext uri="{FF2B5EF4-FFF2-40B4-BE49-F238E27FC236}">
                    <a16:creationId xmlns:a16="http://schemas.microsoft.com/office/drawing/2014/main" id="{DCDF857B-5A26-0C5F-ED77-7DD7275710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0705" y="5377528"/>
                <a:ext cx="3074988" cy="91440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6667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342345" y="518206"/>
          <a:ext cx="9621837" cy="131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90840" imgH="431640" progId="Equation.DSMT4">
                  <p:embed/>
                </p:oleObj>
              </mc:Choice>
              <mc:Fallback>
                <p:oleObj name="Equation" r:id="rId2" imgW="3390840" imgH="4316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42345" y="518206"/>
                        <a:ext cx="9621837" cy="1311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891315" y="2063850"/>
          <a:ext cx="4646449" cy="1898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80800" imgH="482400" progId="Equation.DSMT4">
                  <p:embed/>
                </p:oleObj>
              </mc:Choice>
              <mc:Fallback>
                <p:oleObj name="Equation" r:id="rId4" imgW="1180800" imgH="482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91315" y="2063850"/>
                        <a:ext cx="4646449" cy="18985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48343" y="5326725"/>
          <a:ext cx="11666538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330440" imgH="419040" progId="Equation.DSMT4">
                  <p:embed/>
                </p:oleObj>
              </mc:Choice>
              <mc:Fallback>
                <p:oleObj name="Equation" r:id="rId6" imgW="4330440" imgH="4190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8343" y="5326725"/>
                        <a:ext cx="11666538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Left Brace 6"/>
          <p:cNvSpPr/>
          <p:nvPr/>
        </p:nvSpPr>
        <p:spPr>
          <a:xfrm rot="16200000">
            <a:off x="7921173" y="3545113"/>
            <a:ext cx="478972" cy="1211946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733848" y="4621213"/>
          <a:ext cx="853621" cy="63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42720" imgH="253800" progId="Equation.DSMT4">
                  <p:embed/>
                </p:oleObj>
              </mc:Choice>
              <mc:Fallback>
                <p:oleObj name="Equation" r:id="rId8" imgW="342720" imgH="2538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33848" y="4621213"/>
                        <a:ext cx="853621" cy="632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014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342345" y="518206"/>
          <a:ext cx="9621837" cy="131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90840" imgH="431640" progId="Equation.DSMT4">
                  <p:embed/>
                </p:oleObj>
              </mc:Choice>
              <mc:Fallback>
                <p:oleObj name="Equation" r:id="rId2" imgW="3390840" imgH="4316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42345" y="518206"/>
                        <a:ext cx="9621837" cy="1311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48343" y="5326725"/>
          <a:ext cx="11666538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330440" imgH="419040" progId="Equation.DSMT4">
                  <p:embed/>
                </p:oleObj>
              </mc:Choice>
              <mc:Fallback>
                <p:oleObj name="Equation" r:id="rId4" imgW="4330440" imgH="41904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48343" y="5326725"/>
                        <a:ext cx="11666538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Left Brace 6"/>
          <p:cNvSpPr/>
          <p:nvPr/>
        </p:nvSpPr>
        <p:spPr>
          <a:xfrm rot="16200000">
            <a:off x="7921173" y="3545113"/>
            <a:ext cx="478972" cy="1211946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9pPr>
          </a:lstStyle>
          <a:p>
            <a:pPr algn="ctr"/>
            <a:endParaRPr lang="en-IN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53A1C90-420F-0287-A641-740B7532C3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08782" y="2063750"/>
          <a:ext cx="4448175" cy="184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30040" imgH="469800" progId="Equation.DSMT4">
                  <p:embed/>
                </p:oleObj>
              </mc:Choice>
              <mc:Fallback>
                <p:oleObj name="Equation" r:id="rId6" imgW="1130040" imgH="4698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653A1C90-420F-0287-A641-740B7532C3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08782" y="2063750"/>
                        <a:ext cx="4448175" cy="184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72127FDC-780D-2DE4-40BE-80DB72F2E3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3025" y="4391025"/>
          <a:ext cx="29083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88840" imgH="279360" progId="Equation.DSMT4">
                  <p:embed/>
                </p:oleObj>
              </mc:Choice>
              <mc:Fallback>
                <p:oleObj name="Equation" r:id="rId8" imgW="888840" imgH="2793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72127FDC-780D-2DE4-40BE-80DB72F2E3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423025" y="4391025"/>
                        <a:ext cx="290830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517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935626-B72A-A444-025A-0E4469A6D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203" y="1706880"/>
            <a:ext cx="10515600" cy="1325563"/>
          </a:xfrm>
        </p:spPr>
        <p:txBody>
          <a:bodyPr/>
          <a:lstStyle/>
          <a:p>
            <a:r>
              <a:rPr lang="en-US" b="1" dirty="0"/>
              <a:t>Mean free path, Pressure, Temperature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5696291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4A7D723-D44B-7F2D-D65C-E419E8B07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140335"/>
            <a:ext cx="7067550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207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2F160D-1D99-39B4-F7ED-410C0D167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273" y="112939"/>
            <a:ext cx="5916613" cy="39951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47B89A-49A6-327A-078A-B3262D575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410" y="4264479"/>
            <a:ext cx="80581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04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477556" y="1234390"/>
          <a:ext cx="2393950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88840" imgH="419040" progId="Equation.DSMT4">
                  <p:embed/>
                </p:oleObj>
              </mc:Choice>
              <mc:Fallback>
                <p:oleObj name="Equation" r:id="rId2" imgW="888840" imgH="4190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7556" y="1234390"/>
                        <a:ext cx="2393950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585732" y="3023507"/>
          <a:ext cx="219075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520" imgH="431640" progId="Equation.DSMT4">
                  <p:embed/>
                </p:oleObj>
              </mc:Choice>
              <mc:Fallback>
                <p:oleObj name="Equation" r:id="rId4" imgW="812520" imgH="4316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5732" y="3023507"/>
                        <a:ext cx="219075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580063" y="4768850"/>
          <a:ext cx="246380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14400" imgH="419040" progId="Equation.DSMT4">
                  <p:embed/>
                </p:oleObj>
              </mc:Choice>
              <mc:Fallback>
                <p:oleObj name="Equation" r:id="rId6" imgW="914400" imgH="4190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68850"/>
                        <a:ext cx="2463800" cy="1208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A6EC3F28-C470-9663-2124-9D4E6003A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843" y="0"/>
            <a:ext cx="10515600" cy="1325563"/>
          </a:xfrm>
        </p:spPr>
        <p:txBody>
          <a:bodyPr/>
          <a:lstStyle/>
          <a:p>
            <a:r>
              <a:rPr lang="en-US" b="1" dirty="0"/>
              <a:t>Mean free path, Pressure, Temperature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64491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30402</TotalTime>
  <Words>1825</Words>
  <Application>Microsoft Office PowerPoint</Application>
  <PresentationFormat>Widescreen</PresentationFormat>
  <Paragraphs>575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Aptos</vt:lpstr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Knowledge of mean free path in engineering: </vt:lpstr>
      <vt:lpstr>      Vacuum technology related to Quantum Technology applications   Quantum Memory units, Ultracold atoms, Laser cooling of gas etc (Modern cutting edge experiments)</vt:lpstr>
      <vt:lpstr>PowerPoint Presentation</vt:lpstr>
      <vt:lpstr>Mean free path: Definition</vt:lpstr>
      <vt:lpstr>Mean free path: Definition</vt:lpstr>
      <vt:lpstr>PowerPoint Presentation</vt:lpstr>
      <vt:lpstr>PowerPoint Presentation</vt:lpstr>
      <vt:lpstr>How to calculate the mean free path?</vt:lpstr>
      <vt:lpstr>How to calculate the mean free path?</vt:lpstr>
      <vt:lpstr>How to calculate the mean free path?</vt:lpstr>
      <vt:lpstr>PowerPoint Presentation</vt:lpstr>
      <vt:lpstr>Maxwell’s correction when molecules are moving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Mean free path, Pressure, Temperature</vt:lpstr>
      <vt:lpstr>PowerPoint Presentation</vt:lpstr>
      <vt:lpstr>PowerPoint Presentation</vt:lpstr>
      <vt:lpstr>Mean free path, Pressure, Temperature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250</cp:revision>
  <dcterms:created xsi:type="dcterms:W3CDTF">2022-07-09T03:48:01Z</dcterms:created>
  <dcterms:modified xsi:type="dcterms:W3CDTF">2026-08-11T08:24:45Z</dcterms:modified>
</cp:coreProperties>
</file>