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3" r:id="rId2"/>
    <p:sldId id="353" r:id="rId3"/>
    <p:sldId id="311" r:id="rId4"/>
    <p:sldId id="310" r:id="rId5"/>
    <p:sldId id="312" r:id="rId6"/>
    <p:sldId id="314" r:id="rId7"/>
    <p:sldId id="315" r:id="rId8"/>
    <p:sldId id="316" r:id="rId9"/>
    <p:sldId id="317" r:id="rId10"/>
    <p:sldId id="333" r:id="rId11"/>
    <p:sldId id="334" r:id="rId12"/>
    <p:sldId id="335" r:id="rId13"/>
    <p:sldId id="318" r:id="rId14"/>
    <p:sldId id="319" r:id="rId15"/>
    <p:sldId id="320" r:id="rId16"/>
    <p:sldId id="337" r:id="rId17"/>
    <p:sldId id="321" r:id="rId18"/>
    <p:sldId id="338" r:id="rId19"/>
    <p:sldId id="339" r:id="rId20"/>
    <p:sldId id="331" r:id="rId21"/>
    <p:sldId id="325" r:id="rId22"/>
    <p:sldId id="332" r:id="rId23"/>
    <p:sldId id="344" r:id="rId24"/>
    <p:sldId id="345" r:id="rId25"/>
    <p:sldId id="346" r:id="rId26"/>
    <p:sldId id="347" r:id="rId27"/>
    <p:sldId id="303" r:id="rId28"/>
    <p:sldId id="3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6743A"/>
    <a:srgbClr val="C78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e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4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84C2E-0439-4EA5-AA7C-A8CF1C0DC140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0741F-488E-45CF-A760-B3A9BA89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26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94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7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8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13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1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01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18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5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3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0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2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AB13-8C11-4BFF-9530-1884EEB3E58D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4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6.w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5.w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9.png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57.png"/><Relationship Id="rId9" Type="http://schemas.openxmlformats.org/officeDocument/2006/relationships/image" Target="../media/image58.png"/><Relationship Id="rId1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7.pn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5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42.png"/><Relationship Id="rId26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image" Target="../media/image41.png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3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65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e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71.png"/><Relationship Id="rId4" Type="http://schemas.openxmlformats.org/officeDocument/2006/relationships/image" Target="../media/image20.wmf"/><Relationship Id="rId9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8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519" y="10098"/>
            <a:ext cx="8229600" cy="914400"/>
          </a:xfrm>
        </p:spPr>
        <p:txBody>
          <a:bodyPr/>
          <a:lstStyle/>
          <a:p>
            <a:r>
              <a:rPr lang="en-US" b="1" dirty="0"/>
              <a:t>Highlights of the course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008783" y="1458817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20447" y="3048000"/>
            <a:ext cx="37338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019800" y="2514600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031736" y="3593336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031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43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031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66353" y="4100916"/>
            <a:ext cx="3710847" cy="1020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2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799544"/>
              </p:ext>
            </p:extLst>
          </p:nvPr>
        </p:nvGraphicFramePr>
        <p:xfrm>
          <a:off x="1608864" y="136057"/>
          <a:ext cx="8463995" cy="88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2" name="Equation" r:id="rId3" imgW="2679480" imgH="279360" progId="Equation.DSMT4">
                  <p:embed/>
                </p:oleObj>
              </mc:Choice>
              <mc:Fallback>
                <p:oleObj name="Equation" r:id="rId3" imgW="2679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864" y="136057"/>
                        <a:ext cx="8463995" cy="88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4541" y="1017256"/>
            <a:ext cx="51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 the matrix form we may write </a:t>
            </a:r>
            <a:endParaRPr lang="en-IN" sz="2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348449"/>
              </p:ext>
            </p:extLst>
          </p:nvPr>
        </p:nvGraphicFramePr>
        <p:xfrm>
          <a:off x="5138873" y="1483374"/>
          <a:ext cx="1619250" cy="62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3" name="Equation" r:id="rId5" imgW="1619446" imgH="609741" progId="Equation.DSMT4">
                  <p:embed/>
                </p:oleObj>
              </mc:Choice>
              <mc:Fallback>
                <p:oleObj name="Equation" r:id="rId5" imgW="1619446" imgH="6097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8873" y="1483374"/>
                        <a:ext cx="1619250" cy="626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993719"/>
              </p:ext>
            </p:extLst>
          </p:nvPr>
        </p:nvGraphicFramePr>
        <p:xfrm>
          <a:off x="3564386" y="2109801"/>
          <a:ext cx="455295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4" name="Equation" r:id="rId7" imgW="4553060" imgH="1609767" progId="Equation.DSMT4">
                  <p:embed/>
                </p:oleObj>
              </mc:Choice>
              <mc:Fallback>
                <p:oleObj name="Equation" r:id="rId7" imgW="4553060" imgH="16097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4386" y="2109801"/>
                        <a:ext cx="4552950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21070"/>
              </p:ext>
            </p:extLst>
          </p:nvPr>
        </p:nvGraphicFramePr>
        <p:xfrm>
          <a:off x="3564386" y="4516451"/>
          <a:ext cx="47879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5" name="Equation" r:id="rId9" imgW="2095200" imgH="711000" progId="Equation.DSMT4">
                  <p:embed/>
                </p:oleObj>
              </mc:Choice>
              <mc:Fallback>
                <p:oleObj name="Equation" r:id="rId9" imgW="20952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64386" y="4516451"/>
                        <a:ext cx="47879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19629"/>
              </p:ext>
            </p:extLst>
          </p:nvPr>
        </p:nvGraphicFramePr>
        <p:xfrm>
          <a:off x="5192888" y="3719526"/>
          <a:ext cx="1348969" cy="54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6"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92888" y="3719526"/>
                        <a:ext cx="1348969" cy="545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286396"/>
              </p:ext>
            </p:extLst>
          </p:nvPr>
        </p:nvGraphicFramePr>
        <p:xfrm>
          <a:off x="2934515" y="0"/>
          <a:ext cx="5423511" cy="1836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4" name="Equation" r:id="rId3" imgW="4781703" imgH="1619069" progId="Equation.DSMT4">
                  <p:embed/>
                </p:oleObj>
              </mc:Choice>
              <mc:Fallback>
                <p:oleObj name="Equation" r:id="rId3" imgW="4781703" imgH="16190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4515" y="0"/>
                        <a:ext cx="5423511" cy="1836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98656"/>
              </p:ext>
            </p:extLst>
          </p:nvPr>
        </p:nvGraphicFramePr>
        <p:xfrm>
          <a:off x="2934515" y="2022430"/>
          <a:ext cx="6442075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5" name="Equation" r:id="rId5" imgW="2819160" imgH="939600" progId="Equation.DSMT4">
                  <p:embed/>
                </p:oleObj>
              </mc:Choice>
              <mc:Fallback>
                <p:oleObj name="Equation" r:id="rId5" imgW="2819160" imgH="939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4515" y="2022430"/>
                        <a:ext cx="6442075" cy="214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14954"/>
              </p:ext>
            </p:extLst>
          </p:nvPr>
        </p:nvGraphicFramePr>
        <p:xfrm>
          <a:off x="4977538" y="3703738"/>
          <a:ext cx="2472887" cy="157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6" name="Equation" r:id="rId7" imgW="1117440" imgH="711000" progId="Equation.DSMT4">
                  <p:embed/>
                </p:oleObj>
              </mc:Choice>
              <mc:Fallback>
                <p:oleObj name="Equation" r:id="rId7" imgW="11174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7538" y="3703738"/>
                        <a:ext cx="2472887" cy="157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93034"/>
              </p:ext>
            </p:extLst>
          </p:nvPr>
        </p:nvGraphicFramePr>
        <p:xfrm>
          <a:off x="4562841" y="5347932"/>
          <a:ext cx="3795185" cy="81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7" name="Equation" r:id="rId9" imgW="1244520" imgH="266400" progId="Equation.DSMT4">
                  <p:embed/>
                </p:oleObj>
              </mc:Choice>
              <mc:Fallback>
                <p:oleObj name="Equation" r:id="rId9" imgW="1244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62841" y="5347932"/>
                        <a:ext cx="3795185" cy="813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2351314" y="5510656"/>
            <a:ext cx="1698171" cy="487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38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03120"/>
            <a:ext cx="12192000" cy="23643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961819"/>
              </p:ext>
            </p:extLst>
          </p:nvPr>
        </p:nvGraphicFramePr>
        <p:xfrm>
          <a:off x="234110" y="2838024"/>
          <a:ext cx="11505173" cy="894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6" name="Equation" r:id="rId3" imgW="3429000" imgH="266400" progId="Equation.DSMT4">
                  <p:embed/>
                </p:oleObj>
              </mc:Choice>
              <mc:Fallback>
                <p:oleObj name="Equation" r:id="rId3" imgW="342900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10" y="2838024"/>
                        <a:ext cx="11505173" cy="894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6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1" y="4171950"/>
            <a:ext cx="3267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282" y="0"/>
            <a:ext cx="8229600" cy="1143000"/>
          </a:xfrm>
        </p:spPr>
        <p:txBody>
          <a:bodyPr/>
          <a:lstStyle/>
          <a:p>
            <a:r>
              <a:rPr lang="en-US" b="1" dirty="0">
                <a:latin typeface="Perpetua" pitchFamily="18" charset="0"/>
              </a:rPr>
              <a:t>Rotation of a square plate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914401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Perpetua" pitchFamily="18" charset="0"/>
              </a:rPr>
              <a:t>Consider rotation of a square plate of side a and mass M about an axis in the plane of the plate and making an angle </a:t>
            </a:r>
            <a:r>
              <a:rPr lang="en-US" sz="2800" b="1" dirty="0">
                <a:solidFill>
                  <a:srgbClr val="7030A0"/>
                </a:solidFill>
                <a:latin typeface="Perpetua" pitchFamily="18" charset="0"/>
                <a:sym typeface="Symbol"/>
              </a:rPr>
              <a:t></a:t>
            </a:r>
            <a:r>
              <a:rPr lang="en-US" sz="2800" b="1" dirty="0">
                <a:solidFill>
                  <a:srgbClr val="7030A0"/>
                </a:solidFill>
                <a:latin typeface="Perpetua" pitchFamily="18" charset="0"/>
              </a:rPr>
              <a:t> with the x-axis</a:t>
            </a:r>
            <a:r>
              <a:rPr lang="en-US" sz="2800" dirty="0">
                <a:latin typeface="Perpetua" pitchFamily="18" charset="0"/>
              </a:rPr>
              <a:t>. </a:t>
            </a:r>
          </a:p>
          <a:p>
            <a:endParaRPr lang="en-US" sz="2800" dirty="0">
              <a:latin typeface="Perpetua" pitchFamily="18" charset="0"/>
            </a:endParaRPr>
          </a:p>
          <a:p>
            <a:pPr marL="342900" indent="-342900">
              <a:buAutoNum type="alphaLcParenBoth"/>
            </a:pPr>
            <a:r>
              <a:rPr lang="en-US" sz="2800" dirty="0" smtClean="0">
                <a:latin typeface="Perpetua" pitchFamily="18" charset="0"/>
              </a:rPr>
              <a:t>Write the matrix for </a:t>
            </a:r>
            <a:r>
              <a:rPr lang="en-US" sz="2800" dirty="0">
                <a:latin typeface="Perpetua" pitchFamily="18" charset="0"/>
              </a:rPr>
              <a:t>angular momentum </a:t>
            </a:r>
            <a:r>
              <a:rPr lang="en-US" sz="2800" b="1" dirty="0" smtClean="0">
                <a:latin typeface="Perpetua" pitchFamily="18" charset="0"/>
              </a:rPr>
              <a:t>L</a:t>
            </a:r>
            <a:endParaRPr lang="en-US" sz="2800" dirty="0">
              <a:latin typeface="Perpetua" pitchFamily="18" charset="0"/>
            </a:endParaRPr>
          </a:p>
          <a:p>
            <a:pPr marL="342900" indent="-342900">
              <a:buAutoNum type="alphaLcParenBoth"/>
            </a:pPr>
            <a:r>
              <a:rPr lang="en-US" sz="2800" dirty="0">
                <a:latin typeface="Perpetua" pitchFamily="18" charset="0"/>
              </a:rPr>
              <a:t>For what angle </a:t>
            </a:r>
            <a:r>
              <a:rPr lang="en-US" sz="2800" b="1" dirty="0">
                <a:latin typeface="Perpetua" pitchFamily="18" charset="0"/>
              </a:rPr>
              <a:t>L</a:t>
            </a:r>
            <a:r>
              <a:rPr lang="en-US" sz="2800" dirty="0">
                <a:latin typeface="Perpetua" pitchFamily="18" charset="0"/>
              </a:rPr>
              <a:t> and </a:t>
            </a:r>
            <a:r>
              <a:rPr lang="en-US" sz="2800" b="1" dirty="0">
                <a:latin typeface="Perpetua" pitchFamily="18" charset="0"/>
                <a:sym typeface="Symbol"/>
              </a:rPr>
              <a:t></a:t>
            </a:r>
            <a:r>
              <a:rPr lang="en-US" sz="2800" dirty="0">
                <a:latin typeface="Perpetua" pitchFamily="18" charset="0"/>
                <a:sym typeface="Symbol"/>
              </a:rPr>
              <a:t> </a:t>
            </a:r>
            <a:r>
              <a:rPr lang="en-US" sz="2800" dirty="0">
                <a:latin typeface="Perpetua" pitchFamily="18" charset="0"/>
              </a:rPr>
              <a:t>becomes parallel?</a:t>
            </a:r>
          </a:p>
          <a:p>
            <a:pPr marL="342900" indent="-342900">
              <a:buAutoNum type="alphaLcParenBoth"/>
            </a:pPr>
            <a:endParaRPr lang="en-US" sz="2800" dirty="0">
              <a:latin typeface="Perpetua" pitchFamily="18" charset="0"/>
            </a:endParaRPr>
          </a:p>
          <a:p>
            <a:pPr marL="342900" indent="-342900">
              <a:buAutoNum type="alphaLcParenBoth"/>
            </a:pPr>
            <a:r>
              <a:rPr lang="en-US" sz="2800" dirty="0">
                <a:latin typeface="Perpetua" pitchFamily="18" charset="0"/>
              </a:rPr>
              <a:t> For square plate when the moment of inertia tensor becomes diagonal?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FF42F-0E5E-4C6D-BFD0-73C6D9A465DA}"/>
              </a:ext>
            </a:extLst>
          </p:cNvPr>
          <p:cNvSpPr/>
          <p:nvPr/>
        </p:nvSpPr>
        <p:spPr>
          <a:xfrm>
            <a:off x="0" y="125025"/>
            <a:ext cx="3045312" cy="66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Problem 4</a:t>
            </a:r>
            <a:endParaRPr lang="en-IN" sz="4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63505"/>
              </p:ext>
            </p:extLst>
          </p:nvPr>
        </p:nvGraphicFramePr>
        <p:xfrm>
          <a:off x="1752600" y="5440631"/>
          <a:ext cx="4485760" cy="91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Equation" r:id="rId4" imgW="2997000" imgH="609480" progId="Equation.DSMT4">
                  <p:embed/>
                </p:oleObj>
              </mc:Choice>
              <mc:Fallback>
                <p:oleObj name="Equation" r:id="rId4" imgW="29970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5440631"/>
                        <a:ext cx="4485760" cy="912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b="1" dirty="0">
                <a:latin typeface="Perpetua" pitchFamily="18" charset="0"/>
              </a:rPr>
              <a:t>Rotation of a square plate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4925" y="3953234"/>
            <a:ext cx="3267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28800" y="914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800" dirty="0" smtClean="0">
                <a:latin typeface="Perpetua" pitchFamily="18" charset="0"/>
              </a:rPr>
              <a:t>angular </a:t>
            </a:r>
            <a:r>
              <a:rPr lang="en-US" sz="2800" dirty="0">
                <a:latin typeface="Perpetua" pitchFamily="18" charset="0"/>
              </a:rPr>
              <a:t>momentum </a:t>
            </a:r>
            <a:r>
              <a:rPr lang="en-US" sz="2800" b="1" dirty="0" smtClean="0">
                <a:latin typeface="Perpetua" pitchFamily="18" charset="0"/>
              </a:rPr>
              <a:t>L</a:t>
            </a:r>
            <a:endParaRPr lang="en-US" sz="2800" dirty="0">
              <a:latin typeface="Perpetua" pitchFamily="18" charset="0"/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2675" y="3633179"/>
            <a:ext cx="34480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4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090399"/>
              </p:ext>
            </p:extLst>
          </p:nvPr>
        </p:nvGraphicFramePr>
        <p:xfrm>
          <a:off x="2152741" y="1392979"/>
          <a:ext cx="16256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6" name="Equation" r:id="rId5" imgW="685502" imgH="266584" progId="Equation.DSMT4">
                  <p:embed/>
                </p:oleObj>
              </mc:Choice>
              <mc:Fallback>
                <p:oleObj name="Equation" r:id="rId5" imgW="685502" imgH="266584" progId="Equation.DSMT4">
                  <p:embed/>
                  <p:pic>
                    <p:nvPicPr>
                      <p:cNvPr id="264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741" y="1392979"/>
                        <a:ext cx="1625600" cy="627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52441"/>
              </p:ext>
            </p:extLst>
          </p:nvPr>
        </p:nvGraphicFramePr>
        <p:xfrm>
          <a:off x="4102282" y="1402199"/>
          <a:ext cx="57150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7" name="Equation" r:id="rId7" imgW="3238500" imgH="914400" progId="Equation.DSMT4">
                  <p:embed/>
                </p:oleObj>
              </mc:Choice>
              <mc:Fallback>
                <p:oleObj name="Equation" r:id="rId7" imgW="3238500" imgH="914400" progId="Equation.DSMT4">
                  <p:embed/>
                  <p:pic>
                    <p:nvPicPr>
                      <p:cNvPr id="264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282" y="1402199"/>
                        <a:ext cx="5715000" cy="16081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62116" y="5743258"/>
            <a:ext cx="3743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420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34600" y="1383475"/>
            <a:ext cx="1781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84570"/>
              </p:ext>
            </p:extLst>
          </p:nvPr>
        </p:nvGraphicFramePr>
        <p:xfrm>
          <a:off x="1762116" y="2060462"/>
          <a:ext cx="39116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8" name="Equation" r:id="rId11" imgW="2514600" imgH="1104840" progId="Equation.DSMT4">
                  <p:embed/>
                </p:oleObj>
              </mc:Choice>
              <mc:Fallback>
                <p:oleObj name="Equation" r:id="rId11" imgW="251460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2116" y="2060462"/>
                        <a:ext cx="3911600" cy="172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331714"/>
              </p:ext>
            </p:extLst>
          </p:nvPr>
        </p:nvGraphicFramePr>
        <p:xfrm>
          <a:off x="1782436" y="4405742"/>
          <a:ext cx="50196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" name="Equation" r:id="rId13" imgW="3174840" imgH="482400" progId="Equation.DSMT4">
                  <p:embed/>
                </p:oleObj>
              </mc:Choice>
              <mc:Fallback>
                <p:oleObj name="Equation" r:id="rId13" imgW="3174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82436" y="4405742"/>
                        <a:ext cx="5019675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179497"/>
              </p:ext>
            </p:extLst>
          </p:nvPr>
        </p:nvGraphicFramePr>
        <p:xfrm>
          <a:off x="1780522" y="5133249"/>
          <a:ext cx="55864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" name="Equation" r:id="rId15" imgW="3555720" imgH="482400" progId="Equation.DSMT4">
                  <p:embed/>
                </p:oleObj>
              </mc:Choice>
              <mc:Fallback>
                <p:oleObj name="Equation" r:id="rId15" imgW="3555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80522" y="5133249"/>
                        <a:ext cx="5586413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134482"/>
              </p:ext>
            </p:extLst>
          </p:nvPr>
        </p:nvGraphicFramePr>
        <p:xfrm>
          <a:off x="5056987" y="3806822"/>
          <a:ext cx="1893967" cy="55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1" name="Equation" r:id="rId17" imgW="1346040" imgH="393480" progId="Equation.DSMT4">
                  <p:embed/>
                </p:oleObj>
              </mc:Choice>
              <mc:Fallback>
                <p:oleObj name="Equation" r:id="rId17" imgW="1346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56987" y="3806822"/>
                        <a:ext cx="1893967" cy="553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317866"/>
              </p:ext>
            </p:extLst>
          </p:nvPr>
        </p:nvGraphicFramePr>
        <p:xfrm>
          <a:off x="5456700" y="5917696"/>
          <a:ext cx="97948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2" name="Equation" r:id="rId19" imgW="647640" imgH="393480" progId="Equation.DSMT4">
                  <p:embed/>
                </p:oleObj>
              </mc:Choice>
              <mc:Fallback>
                <p:oleObj name="Equation" r:id="rId19" imgW="647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56700" y="5917696"/>
                        <a:ext cx="979487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5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994" y="3571219"/>
            <a:ext cx="9144000" cy="258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b="1" dirty="0">
                <a:latin typeface="Perpetua" pitchFamily="18" charset="0"/>
              </a:rPr>
              <a:t>Rotation of a square plate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914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800" dirty="0" smtClean="0">
                <a:latin typeface="Perpetua" pitchFamily="18" charset="0"/>
              </a:rPr>
              <a:t>angular </a:t>
            </a:r>
            <a:r>
              <a:rPr lang="en-US" sz="2800" dirty="0">
                <a:latin typeface="Perpetua" pitchFamily="18" charset="0"/>
              </a:rPr>
              <a:t>moment </a:t>
            </a:r>
            <a:r>
              <a:rPr lang="en-US" sz="2800" dirty="0" smtClean="0">
                <a:latin typeface="Perpetua" pitchFamily="18" charset="0"/>
              </a:rPr>
              <a:t>L</a:t>
            </a:r>
            <a:endParaRPr lang="en-US" sz="2800" dirty="0">
              <a:latin typeface="Perpetua" pitchFamily="18" charset="0"/>
            </a:endParaRPr>
          </a:p>
        </p:txBody>
      </p:sp>
      <p:pic>
        <p:nvPicPr>
          <p:cNvPr id="264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5750" y="1842432"/>
            <a:ext cx="1781175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10621"/>
              </p:ext>
            </p:extLst>
          </p:nvPr>
        </p:nvGraphicFramePr>
        <p:xfrm>
          <a:off x="3937000" y="2052256"/>
          <a:ext cx="16256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7" name="Equation" r:id="rId5" imgW="685502" imgH="266584" progId="Equation.DSMT4">
                  <p:embed/>
                </p:oleObj>
              </mc:Choice>
              <mc:Fallback>
                <p:oleObj name="Equation" r:id="rId5" imgW="685502" imgH="266584" progId="Equation.DSMT4">
                  <p:embed/>
                  <p:pic>
                    <p:nvPicPr>
                      <p:cNvPr id="264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2052256"/>
                        <a:ext cx="1625600" cy="627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9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981826"/>
              </p:ext>
            </p:extLst>
          </p:nvPr>
        </p:nvGraphicFramePr>
        <p:xfrm>
          <a:off x="2938418" y="-129632"/>
          <a:ext cx="6188977" cy="120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2" name="Equation" r:id="rId3" imgW="1244520" imgH="241200" progId="Equation.DSMT4">
                  <p:embed/>
                </p:oleObj>
              </mc:Choice>
              <mc:Fallback>
                <p:oleObj name="Equation" r:id="rId3" imgW="1244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8418" y="-129632"/>
                        <a:ext cx="6188977" cy="1200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549121"/>
              </p:ext>
            </p:extLst>
          </p:nvPr>
        </p:nvGraphicFramePr>
        <p:xfrm>
          <a:off x="355600" y="1520825"/>
          <a:ext cx="109839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3" name="Equation" r:id="rId5" imgW="5574960" imgH="457200" progId="Equation.DSMT4">
                  <p:embed/>
                </p:oleObj>
              </mc:Choice>
              <mc:Fallback>
                <p:oleObj name="Equation" r:id="rId5" imgW="557496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600" y="1520825"/>
                        <a:ext cx="10983913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739978"/>
              </p:ext>
            </p:extLst>
          </p:nvPr>
        </p:nvGraphicFramePr>
        <p:xfrm>
          <a:off x="4588329" y="2696075"/>
          <a:ext cx="1838597" cy="143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4" name="Equation" r:id="rId7" imgW="571320" imgH="444240" progId="Equation.DSMT4">
                  <p:embed/>
                </p:oleObj>
              </mc:Choice>
              <mc:Fallback>
                <p:oleObj name="Equation" r:id="rId7" imgW="571320" imgH="4442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8329" y="2696075"/>
                        <a:ext cx="1838597" cy="1430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52546"/>
              </p:ext>
            </p:extLst>
          </p:nvPr>
        </p:nvGraphicFramePr>
        <p:xfrm>
          <a:off x="1804624" y="4546187"/>
          <a:ext cx="4622302" cy="744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5" name="Equation" r:id="rId9" imgW="1498320" imgH="241200" progId="Equation.DSMT4">
                  <p:embed/>
                </p:oleObj>
              </mc:Choice>
              <mc:Fallback>
                <p:oleObj name="Equation" r:id="rId9" imgW="1498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4624" y="4546187"/>
                        <a:ext cx="4622302" cy="744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07365" y="3575296"/>
            <a:ext cx="3267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01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b="1" dirty="0">
                <a:latin typeface="Perpetua" pitchFamily="18" charset="0"/>
              </a:rPr>
              <a:t>Rotation of a square plate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914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u="sng" dirty="0">
                <a:latin typeface="Perpetua" pitchFamily="18" charset="0"/>
              </a:rPr>
              <a:t>(b) For what angle L and </a:t>
            </a:r>
            <a:r>
              <a:rPr lang="en-US" sz="2800" b="1" dirty="0">
                <a:latin typeface="Perpetua" pitchFamily="18" charset="0"/>
                <a:sym typeface="Symbol"/>
              </a:rPr>
              <a:t></a:t>
            </a:r>
            <a:r>
              <a:rPr lang="en-US" sz="2800" b="1" u="sng" dirty="0">
                <a:latin typeface="Perpetua" pitchFamily="18" charset="0"/>
              </a:rPr>
              <a:t> becomes parallel?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05000"/>
            <a:ext cx="6781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3417" y="3864842"/>
            <a:ext cx="1989908" cy="22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43358"/>
              </p:ext>
            </p:extLst>
          </p:nvPr>
        </p:nvGraphicFramePr>
        <p:xfrm>
          <a:off x="4799539" y="4677430"/>
          <a:ext cx="1758015" cy="139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5" imgW="558720" imgH="444240" progId="Equation.DSMT4">
                  <p:embed/>
                </p:oleObj>
              </mc:Choice>
              <mc:Fallback>
                <p:oleObj name="Equation" r:id="rId5" imgW="558720" imgH="4442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9539" y="4677430"/>
                        <a:ext cx="1758015" cy="1398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5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b="1" dirty="0">
                <a:latin typeface="Perpetua" pitchFamily="18" charset="0"/>
              </a:rPr>
              <a:t>Rotation of a square plate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914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u="sng" dirty="0">
                <a:latin typeface="Perpetua" pitchFamily="18" charset="0"/>
              </a:rPr>
              <a:t>(b) For what angle L and </a:t>
            </a:r>
            <a:r>
              <a:rPr lang="en-US" sz="2800" b="1" dirty="0">
                <a:latin typeface="Perpetua" pitchFamily="18" charset="0"/>
                <a:sym typeface="Symbol"/>
              </a:rPr>
              <a:t></a:t>
            </a:r>
            <a:r>
              <a:rPr lang="en-US" sz="2800" b="1" u="sng" dirty="0">
                <a:latin typeface="Perpetua" pitchFamily="18" charset="0"/>
              </a:rPr>
              <a:t> becomes parallel?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05000"/>
            <a:ext cx="6781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783" y="4694848"/>
            <a:ext cx="1543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79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46559"/>
              </p:ext>
            </p:extLst>
          </p:nvPr>
        </p:nvGraphicFramePr>
        <p:xfrm>
          <a:off x="7683500" y="4545806"/>
          <a:ext cx="24511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" name="Equation" r:id="rId5" imgW="1041120" imgH="685800" progId="Equation.DSMT4">
                  <p:embed/>
                </p:oleObj>
              </mc:Choice>
              <mc:Fallback>
                <p:oleObj name="Equation" r:id="rId5" imgW="1041120" imgH="685800" progId="Equation.DSMT4">
                  <p:embed/>
                  <p:pic>
                    <p:nvPicPr>
                      <p:cNvPr id="297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545806"/>
                        <a:ext cx="2451100" cy="15763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130655"/>
              </p:ext>
            </p:extLst>
          </p:nvPr>
        </p:nvGraphicFramePr>
        <p:xfrm>
          <a:off x="1105445" y="4099490"/>
          <a:ext cx="2251166" cy="246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5" name="Equation" r:id="rId7" imgW="1180800" imgH="1295280" progId="Equation.DSMT4">
                  <p:embed/>
                </p:oleObj>
              </mc:Choice>
              <mc:Fallback>
                <p:oleObj name="Equation" r:id="rId7" imgW="118080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5445" y="4099490"/>
                        <a:ext cx="2251166" cy="2469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3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676308" y="0"/>
            <a:ext cx="4648292" cy="4038600"/>
            <a:chOff x="-914400" y="1447800"/>
            <a:chExt cx="4648292" cy="4038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-458244" y="2895600"/>
              <a:ext cx="2133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08556" y="3886200"/>
              <a:ext cx="3125244" cy="76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3756" y="144780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962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-927323" y="3950271"/>
              <a:ext cx="1549052" cy="152320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arallelogram 17"/>
            <p:cNvSpPr/>
            <p:nvPr/>
          </p:nvSpPr>
          <p:spPr>
            <a:xfrm rot="21425560">
              <a:off x="-732240" y="3971456"/>
              <a:ext cx="3393780" cy="1259649"/>
            </a:xfrm>
            <a:prstGeom prst="parallelogram">
              <a:avLst>
                <a:gd name="adj" fmla="val 105646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Perpetua" pitchFamily="18" charset="0"/>
              </a:rPr>
              <a:t>Rotation of a square plate (Implications)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2781300" y="2933700"/>
            <a:ext cx="22098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26074" y="4038601"/>
            <a:ext cx="446762" cy="323589"/>
          </a:xfrm>
          <a:custGeom>
            <a:avLst/>
            <a:gdLst>
              <a:gd name="connsiteX0" fmla="*/ 446762 w 446762"/>
              <a:gd name="connsiteY0" fmla="*/ 73068 h 323589"/>
              <a:gd name="connsiteX1" fmla="*/ 346553 w 446762"/>
              <a:gd name="connsiteY1" fmla="*/ 10438 h 323589"/>
              <a:gd name="connsiteX2" fmla="*/ 45929 w 446762"/>
              <a:gd name="connsiteY2" fmla="*/ 135699 h 323589"/>
              <a:gd name="connsiteX3" fmla="*/ 70981 w 446762"/>
              <a:gd name="connsiteY3" fmla="*/ 323589 h 323589"/>
              <a:gd name="connsiteX4" fmla="*/ 70981 w 446762"/>
              <a:gd name="connsiteY4" fmla="*/ 323589 h 3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62" h="323589">
                <a:moveTo>
                  <a:pt x="446762" y="73068"/>
                </a:moveTo>
                <a:cubicBezTo>
                  <a:pt x="430060" y="36534"/>
                  <a:pt x="413358" y="0"/>
                  <a:pt x="346553" y="10438"/>
                </a:cubicBezTo>
                <a:cubicBezTo>
                  <a:pt x="279748" y="20876"/>
                  <a:pt x="91858" y="83507"/>
                  <a:pt x="45929" y="135699"/>
                </a:cubicBezTo>
                <a:cubicBezTo>
                  <a:pt x="0" y="187891"/>
                  <a:pt x="70981" y="323589"/>
                  <a:pt x="70981" y="323589"/>
                </a:cubicBezTo>
                <a:lnTo>
                  <a:pt x="70981" y="323589"/>
                </a:lnTo>
              </a:path>
            </a:pathLst>
          </a:cu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33436" y="3810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ym typeface="Symbol"/>
              </a:rPr>
              <a:t></a:t>
            </a:r>
            <a:endParaRPr lang="en-US" b="1" dirty="0"/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6781800" y="3429000"/>
          <a:ext cx="297621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4" name="Equation" r:id="rId3" imgW="1308100" imgH="736600" progId="Equation.DSMT4">
                  <p:embed/>
                </p:oleObj>
              </mc:Choice>
              <mc:Fallback>
                <p:oleObj name="Equation" r:id="rId3" imgW="1308100" imgH="736600" progId="Equation.DSMT4">
                  <p:embed/>
                  <p:pic>
                    <p:nvPicPr>
                      <p:cNvPr id="273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429000"/>
                        <a:ext cx="2976218" cy="1676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7162800" y="5257800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" name="Equation" r:id="rId5" imgW="685502" imgH="266584" progId="Equation.DSMT4">
                  <p:embed/>
                </p:oleObj>
              </mc:Choice>
              <mc:Fallback>
                <p:oleObj name="Equation" r:id="rId5" imgW="685502" imgH="266584" progId="Equation.DSMT4">
                  <p:embed/>
                  <p:pic>
                    <p:nvPicPr>
                      <p:cNvPr id="273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257800"/>
                        <a:ext cx="1625600" cy="62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905000" y="5486400"/>
            <a:ext cx="4001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Perpetua" pitchFamily="18" charset="0"/>
              </a:rPr>
              <a:t>L</a:t>
            </a:r>
            <a:r>
              <a:rPr lang="en-US" sz="4000" dirty="0">
                <a:latin typeface="Perpetua" pitchFamily="18" charset="0"/>
              </a:rPr>
              <a:t> and </a:t>
            </a:r>
            <a:r>
              <a:rPr lang="en-US" sz="4000" b="1" dirty="0">
                <a:latin typeface="Perpetua" pitchFamily="18" charset="0"/>
                <a:sym typeface="Symbol"/>
              </a:rPr>
              <a:t></a:t>
            </a:r>
            <a:r>
              <a:rPr lang="en-US" sz="4000" dirty="0">
                <a:latin typeface="Perpetua" pitchFamily="18" charset="0"/>
                <a:sym typeface="Symbol"/>
              </a:rPr>
              <a:t> are parallel!</a:t>
            </a:r>
            <a:endParaRPr lang="en-US" sz="40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984" y="1371601"/>
            <a:ext cx="8229600" cy="1143000"/>
          </a:xfrm>
        </p:spPr>
        <p:txBody>
          <a:bodyPr/>
          <a:lstStyle/>
          <a:p>
            <a:r>
              <a:rPr lang="en-US" dirty="0"/>
              <a:t>RIGID BODY IN MOTION</a:t>
            </a:r>
          </a:p>
        </p:txBody>
      </p:sp>
      <p:pic>
        <p:nvPicPr>
          <p:cNvPr id="70658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14601"/>
            <a:ext cx="6096000" cy="3429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9718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3077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5562600" y="152400"/>
            <a:ext cx="5105401" cy="3631754"/>
            <a:chOff x="3277644" y="1295400"/>
            <a:chExt cx="5733890" cy="4393754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733800" y="2743200"/>
              <a:ext cx="2133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800600" y="3784475"/>
              <a:ext cx="4210934" cy="2552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95799" y="1295400"/>
              <a:ext cx="328022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0" y="3886200"/>
              <a:ext cx="342425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3087144" y="3975448"/>
              <a:ext cx="1904206" cy="152320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arallelogram 11"/>
            <p:cNvSpPr/>
            <p:nvPr/>
          </p:nvSpPr>
          <p:spPr>
            <a:xfrm rot="1171392">
              <a:off x="4904287" y="3188781"/>
              <a:ext cx="3386232" cy="1259650"/>
            </a:xfrm>
            <a:prstGeom prst="parallelogram">
              <a:avLst>
                <a:gd name="adj" fmla="val 114107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1676308" y="0"/>
            <a:ext cx="4648292" cy="4038600"/>
            <a:chOff x="-914400" y="1447800"/>
            <a:chExt cx="4648292" cy="4038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-458244" y="2895600"/>
              <a:ext cx="2133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08556" y="3886200"/>
              <a:ext cx="3125244" cy="76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3756" y="144780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9624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-927323" y="3950271"/>
              <a:ext cx="1549052" cy="152320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arallelogram 17"/>
            <p:cNvSpPr/>
            <p:nvPr/>
          </p:nvSpPr>
          <p:spPr>
            <a:xfrm rot="21425560">
              <a:off x="-732240" y="3971456"/>
              <a:ext cx="3393780" cy="1259649"/>
            </a:xfrm>
            <a:prstGeom prst="parallelogram">
              <a:avLst>
                <a:gd name="adj" fmla="val 105646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395882" y="3296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Concept behind the </a:t>
            </a:r>
            <a:br>
              <a:rPr lang="en-US" b="1" dirty="0"/>
            </a:br>
            <a:r>
              <a:rPr lang="en-US" b="1" dirty="0"/>
              <a:t>problem</a:t>
            </a:r>
            <a:br>
              <a:rPr lang="en-US" b="1" dirty="0"/>
            </a:br>
            <a:endParaRPr lang="en-US" b="1" dirty="0">
              <a:latin typeface="Perpetua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2781300" y="2933700"/>
            <a:ext cx="22098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26074" y="4038601"/>
            <a:ext cx="446762" cy="323589"/>
          </a:xfrm>
          <a:custGeom>
            <a:avLst/>
            <a:gdLst>
              <a:gd name="connsiteX0" fmla="*/ 446762 w 446762"/>
              <a:gd name="connsiteY0" fmla="*/ 73068 h 323589"/>
              <a:gd name="connsiteX1" fmla="*/ 346553 w 446762"/>
              <a:gd name="connsiteY1" fmla="*/ 10438 h 323589"/>
              <a:gd name="connsiteX2" fmla="*/ 45929 w 446762"/>
              <a:gd name="connsiteY2" fmla="*/ 135699 h 323589"/>
              <a:gd name="connsiteX3" fmla="*/ 70981 w 446762"/>
              <a:gd name="connsiteY3" fmla="*/ 323589 h 323589"/>
              <a:gd name="connsiteX4" fmla="*/ 70981 w 446762"/>
              <a:gd name="connsiteY4" fmla="*/ 323589 h 3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62" h="323589">
                <a:moveTo>
                  <a:pt x="446762" y="73068"/>
                </a:moveTo>
                <a:cubicBezTo>
                  <a:pt x="430060" y="36534"/>
                  <a:pt x="413358" y="0"/>
                  <a:pt x="346553" y="10438"/>
                </a:cubicBezTo>
                <a:cubicBezTo>
                  <a:pt x="279748" y="20876"/>
                  <a:pt x="91858" y="83507"/>
                  <a:pt x="45929" y="135699"/>
                </a:cubicBezTo>
                <a:cubicBezTo>
                  <a:pt x="0" y="187891"/>
                  <a:pt x="70981" y="323589"/>
                  <a:pt x="70981" y="323589"/>
                </a:cubicBezTo>
                <a:lnTo>
                  <a:pt x="70981" y="323589"/>
                </a:lnTo>
              </a:path>
            </a:pathLst>
          </a:cu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33436" y="3810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ym typeface="Symbol"/>
              </a:rPr>
              <a:t>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4267201"/>
            <a:ext cx="842666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erpetua" pitchFamily="18" charset="0"/>
              </a:rPr>
              <a:t>Use of symmetry will ensure diagonal Moment of Inertia tensor</a:t>
            </a:r>
          </a:p>
        </p:txBody>
      </p:sp>
      <p:graphicFrame>
        <p:nvGraphicFramePr>
          <p:cNvPr id="274436" name="Object 4"/>
          <p:cNvGraphicFramePr>
            <a:graphicFrameLocks noChangeAspect="1"/>
          </p:cNvGraphicFramePr>
          <p:nvPr/>
        </p:nvGraphicFramePr>
        <p:xfrm>
          <a:off x="2971800" y="4953000"/>
          <a:ext cx="3086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2" name="Equation" r:id="rId3" imgW="1295400" imgH="711200" progId="Equation.DSMT4">
                  <p:embed/>
                </p:oleObj>
              </mc:Choice>
              <mc:Fallback>
                <p:oleObj name="Equation" r:id="rId3" imgW="1295400" imgH="711200" progId="Equation.DSMT4">
                  <p:embed/>
                  <p:pic>
                    <p:nvPicPr>
                      <p:cNvPr id="274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53000"/>
                        <a:ext cx="3086100" cy="1689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7086600" y="5029200"/>
          <a:ext cx="15890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3" name="Equation" r:id="rId5" imgW="647700" imgH="228600" progId="Equation.DSMT4">
                  <p:embed/>
                </p:oleObj>
              </mc:Choice>
              <mc:Fallback>
                <p:oleObj name="Equation" r:id="rId5" imgW="647700" imgH="228600" progId="Equation.DSMT4">
                  <p:embed/>
                  <p:pic>
                    <p:nvPicPr>
                      <p:cNvPr id="274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029200"/>
                        <a:ext cx="1589088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8" name="Object 6"/>
          <p:cNvGraphicFramePr>
            <a:graphicFrameLocks noChangeAspect="1"/>
          </p:cNvGraphicFramePr>
          <p:nvPr/>
        </p:nvGraphicFramePr>
        <p:xfrm>
          <a:off x="7118350" y="5791200"/>
          <a:ext cx="15255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4" name="Equation" r:id="rId7" imgW="622030" imgH="228501" progId="Equation.DSMT4">
                  <p:embed/>
                </p:oleObj>
              </mc:Choice>
              <mc:Fallback>
                <p:oleObj name="Equation" r:id="rId7" imgW="622030" imgH="228501" progId="Equation.DSMT4">
                  <p:embed/>
                  <p:pic>
                    <p:nvPicPr>
                      <p:cNvPr id="274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5791200"/>
                        <a:ext cx="1525588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162800" y="3232478"/>
            <a:ext cx="3352800" cy="946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NATURE OF ROTATION IS SAME AS IN 45 DEGREE ROTATION</a:t>
            </a:r>
          </a:p>
        </p:txBody>
      </p:sp>
    </p:spTree>
    <p:extLst>
      <p:ext uri="{BB962C8B-B14F-4D97-AF65-F5344CB8AC3E}">
        <p14:creationId xmlns:p14="http://schemas.microsoft.com/office/powerpoint/2010/main" val="271308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54980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64124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56504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986637" y="57203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936472" y="48562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4050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Principal Axis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828800" y="990600"/>
          <a:ext cx="3119438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4" name="Equation" r:id="rId3" imgW="1308100" imgH="736600" progId="Equation.DSMT4">
                  <p:embed/>
                </p:oleObj>
              </mc:Choice>
              <mc:Fallback>
                <p:oleObj name="Equation" r:id="rId3" imgW="1308100" imgH="736600" progId="Equation.DSMT4">
                  <p:embed/>
                  <p:pic>
                    <p:nvPicPr>
                      <p:cNvPr id="131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90600"/>
                        <a:ext cx="3119438" cy="17541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1" y="1295401"/>
            <a:ext cx="1984261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Cumbersome!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2133601"/>
            <a:ext cx="5521448" cy="830997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Principal axes are the orthogonal axes for </a:t>
            </a:r>
          </a:p>
          <a:p>
            <a:r>
              <a:rPr lang="en-US" sz="2400" b="1" dirty="0"/>
              <a:t>Which [I] is diagonal</a:t>
            </a: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5424489" y="3078163"/>
          <a:ext cx="3089275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5" name="Equation" r:id="rId5" imgW="1295400" imgH="711200" progId="Equation.DSMT4">
                  <p:embed/>
                </p:oleObj>
              </mc:Choice>
              <mc:Fallback>
                <p:oleObj name="Equation" r:id="rId5" imgW="1295400" imgH="711200" progId="Equation.DSMT4">
                  <p:embed/>
                  <p:pic>
                    <p:nvPicPr>
                      <p:cNvPr id="131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9" y="3078163"/>
                        <a:ext cx="3089275" cy="16938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owchart: Magnetic Disk 15"/>
          <p:cNvSpPr/>
          <p:nvPr/>
        </p:nvSpPr>
        <p:spPr>
          <a:xfrm>
            <a:off x="2438400" y="4800600"/>
            <a:ext cx="685800" cy="1676400"/>
          </a:xfrm>
          <a:prstGeom prst="flowChartMagneticDis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5683250" y="5257800"/>
          <a:ext cx="15890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6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131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5257800"/>
                        <a:ext cx="1589088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7342188" y="5241925"/>
          <a:ext cx="16113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7" name="Equation" r:id="rId9" imgW="660113" imgH="241195" progId="Equation.DSMT4">
                  <p:embed/>
                </p:oleObj>
              </mc:Choice>
              <mc:Fallback>
                <p:oleObj name="Equation" r:id="rId9" imgW="660113" imgH="241195" progId="Equation.DSMT4">
                  <p:embed/>
                  <p:pic>
                    <p:nvPicPr>
                      <p:cNvPr id="131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8" y="5241925"/>
                        <a:ext cx="1611312" cy="590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6669088" y="6019800"/>
          <a:ext cx="15605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8" name="Equation" r:id="rId11" imgW="634725" imgH="228501" progId="Equation.DSMT4">
                  <p:embed/>
                </p:oleObj>
              </mc:Choice>
              <mc:Fallback>
                <p:oleObj name="Equation" r:id="rId11" imgW="634725" imgH="228501" progId="Equation.DSMT4">
                  <p:embed/>
                  <p:pic>
                    <p:nvPicPr>
                      <p:cNvPr id="131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6019800"/>
                        <a:ext cx="1560512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0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2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544" y="1281954"/>
            <a:ext cx="9987679" cy="236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sz="4400" b="1" u="sng" dirty="0">
                <a:solidFill>
                  <a:srgbClr val="002060"/>
                </a:solidFill>
                <a:latin typeface="Perpetua" pitchFamily="18" charset="0"/>
              </a:rPr>
              <a:t>principal axes.</a:t>
            </a:r>
            <a:endParaRPr lang="en-US" sz="4400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381001"/>
            <a:ext cx="1275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Perpetua" pitchFamily="18" charset="0"/>
              </a:rPr>
              <a:t>Note!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1" y="4450976"/>
            <a:ext cx="773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Let’s recollect the problems we did………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2646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65463"/>
            <a:ext cx="12192000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sz="1800" b="1" u="sng" dirty="0">
                <a:solidFill>
                  <a:srgbClr val="002060"/>
                </a:solidFill>
                <a:latin typeface="Perpetua" pitchFamily="18" charset="0"/>
              </a:rPr>
              <a:t>principal axes</a:t>
            </a:r>
            <a:endParaRPr lang="en-US" sz="1800" b="1" dirty="0">
              <a:solidFill>
                <a:srgbClr val="002060"/>
              </a:solidFill>
              <a:latin typeface="Perpetua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3C4651-9445-41EE-B715-E498F0C02845}"/>
              </a:ext>
            </a:extLst>
          </p:cNvPr>
          <p:cNvGrpSpPr/>
          <p:nvPr/>
        </p:nvGrpSpPr>
        <p:grpSpPr>
          <a:xfrm>
            <a:off x="1399528" y="3834242"/>
            <a:ext cx="4214953" cy="1291305"/>
            <a:chOff x="3497265" y="2139534"/>
            <a:chExt cx="4214953" cy="129130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DC04C3-55E9-4260-B2A6-A02829693F28}"/>
                </a:ext>
              </a:extLst>
            </p:cNvPr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E24B0D7-6D84-478B-AA2E-32A787C88C41}"/>
                  </a:ext>
                </a:extLst>
              </p:cNvPr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ACA9A00-7F8A-4274-BFA2-BD8DDC3AD454}"/>
                  </a:ext>
                </a:extLst>
              </p:cNvPr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9C24AF-9D7B-4AD0-A2B7-107901F8B73B}"/>
                </a:ext>
              </a:extLst>
            </p:cNvPr>
            <p:cNvSpPr txBox="1"/>
            <p:nvPr/>
          </p:nvSpPr>
          <p:spPr>
            <a:xfrm>
              <a:off x="4477794" y="2353231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x-z plane</a:t>
              </a:r>
              <a:endParaRPr lang="en-IN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5F24014C-B03D-4C13-97C9-DECD851A7A94}"/>
              </a:ext>
            </a:extLst>
          </p:cNvPr>
          <p:cNvSpPr/>
          <p:nvPr/>
        </p:nvSpPr>
        <p:spPr>
          <a:xfrm>
            <a:off x="1488353" y="2789453"/>
            <a:ext cx="3893856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-100547" y="2475781"/>
            <a:ext cx="8398665" cy="3882980"/>
            <a:chOff x="2050869" y="418011"/>
            <a:chExt cx="8284542" cy="45720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 flipV="1">
              <a:off x="2050869" y="2769326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10051359" y="26107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FCA98F-622D-4323-B1BD-E88AEA764437}"/>
                </a:ext>
              </a:extLst>
            </p:cNvPr>
            <p:cNvSpPr txBox="1"/>
            <p:nvPr/>
          </p:nvSpPr>
          <p:spPr>
            <a:xfrm>
              <a:off x="7061108" y="2069152"/>
              <a:ext cx="61747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(1,0)</a:t>
              </a:r>
              <a:endParaRPr lang="en-I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B75C75-C283-4DB5-B8C7-B436DF58E6FD}"/>
                </a:ext>
              </a:extLst>
            </p:cNvPr>
            <p:cNvSpPr txBox="1"/>
            <p:nvPr/>
          </p:nvSpPr>
          <p:spPr>
            <a:xfrm>
              <a:off x="3275322" y="2051733"/>
              <a:ext cx="688009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(-1,0)</a:t>
              </a:r>
              <a:endParaRPr lang="en-IN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2446398" y="286164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72630" y="4472743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4300967" y="2985140"/>
            <a:ext cx="378822" cy="2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156935"/>
              </p:ext>
            </p:extLst>
          </p:nvPr>
        </p:nvGraphicFramePr>
        <p:xfrm>
          <a:off x="7761193" y="1805083"/>
          <a:ext cx="40386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Equation" r:id="rId3" imgW="4038509" imgH="2276592" progId="Equation.DSMT4">
                  <p:embed/>
                </p:oleObj>
              </mc:Choice>
              <mc:Fallback>
                <p:oleObj name="Equation" r:id="rId3" imgW="4038509" imgH="22765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1193" y="1805083"/>
                        <a:ext cx="403860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9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9569405">
            <a:off x="1547945" y="3798212"/>
            <a:ext cx="4214954" cy="478970"/>
            <a:chOff x="3487783" y="2534194"/>
            <a:chExt cx="4214954" cy="47897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9" name="Straight Arrow Connector 8"/>
          <p:cNvCxnSpPr/>
          <p:nvPr/>
        </p:nvCxnSpPr>
        <p:spPr>
          <a:xfrm flipV="1">
            <a:off x="3598813" y="1891035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1031" y="4033344"/>
            <a:ext cx="7903028" cy="261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1693" y="16820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111521" y="387480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598813" y="4044621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9012" y="243553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1358657" y="520756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200766-6466-4E7F-BC12-2A91E7D828A9}"/>
              </a:ext>
            </a:extLst>
          </p:cNvPr>
          <p:cNvGrpSpPr/>
          <p:nvPr/>
        </p:nvGrpSpPr>
        <p:grpSpPr>
          <a:xfrm>
            <a:off x="1771652" y="3555889"/>
            <a:ext cx="3717203" cy="934713"/>
            <a:chOff x="4153048" y="1109272"/>
            <a:chExt cx="3510982" cy="28754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399E41-F83E-4EC6-AE43-C63B1F387C0A}"/>
                </a:ext>
              </a:extLst>
            </p:cNvPr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3E86DB8-8CDA-428F-9428-95C0EC916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7E29E5-5EC3-4336-928A-6202AB8FFA4C}"/>
              </a:ext>
            </a:extLst>
          </p:cNvPr>
          <p:cNvCxnSpPr>
            <a:cxnSpLocks/>
          </p:cNvCxnSpPr>
          <p:nvPr/>
        </p:nvCxnSpPr>
        <p:spPr>
          <a:xfrm flipH="1" flipV="1">
            <a:off x="1989905" y="2683168"/>
            <a:ext cx="3794103" cy="3114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424588" y="5521899"/>
            <a:ext cx="418012" cy="275597"/>
          </a:xfrm>
          <a:custGeom>
            <a:avLst/>
            <a:gdLst>
              <a:gd name="connsiteX0" fmla="*/ 0 w 418012"/>
              <a:gd name="connsiteY0" fmla="*/ 275597 h 275597"/>
              <a:gd name="connsiteX1" fmla="*/ 39189 w 418012"/>
              <a:gd name="connsiteY1" fmla="*/ 158031 h 275597"/>
              <a:gd name="connsiteX2" fmla="*/ 39189 w 418012"/>
              <a:gd name="connsiteY2" fmla="*/ 158031 h 275597"/>
              <a:gd name="connsiteX3" fmla="*/ 143692 w 418012"/>
              <a:gd name="connsiteY3" fmla="*/ 1277 h 275597"/>
              <a:gd name="connsiteX4" fmla="*/ 418012 w 418012"/>
              <a:gd name="connsiteY4" fmla="*/ 79654 h 275597"/>
              <a:gd name="connsiteX5" fmla="*/ 418012 w 418012"/>
              <a:gd name="connsiteY5" fmla="*/ 79654 h 275597"/>
              <a:gd name="connsiteX6" fmla="*/ 418012 w 418012"/>
              <a:gd name="connsiteY6" fmla="*/ 79654 h 275597"/>
              <a:gd name="connsiteX7" fmla="*/ 391886 w 418012"/>
              <a:gd name="connsiteY7" fmla="*/ 79654 h 27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12" h="275597">
                <a:moveTo>
                  <a:pt x="0" y="275597"/>
                </a:moveTo>
                <a:lnTo>
                  <a:pt x="39189" y="158031"/>
                </a:lnTo>
                <a:lnTo>
                  <a:pt x="39189" y="158031"/>
                </a:lnTo>
                <a:cubicBezTo>
                  <a:pt x="56606" y="131905"/>
                  <a:pt x="80555" y="14340"/>
                  <a:pt x="143692" y="1277"/>
                </a:cubicBezTo>
                <a:cubicBezTo>
                  <a:pt x="206829" y="-11786"/>
                  <a:pt x="418012" y="79654"/>
                  <a:pt x="418012" y="79654"/>
                </a:cubicBezTo>
                <a:lnTo>
                  <a:pt x="418012" y="79654"/>
                </a:lnTo>
                <a:lnTo>
                  <a:pt x="418012" y="79654"/>
                </a:lnTo>
                <a:lnTo>
                  <a:pt x="391886" y="79654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68586"/>
              </p:ext>
            </p:extLst>
          </p:nvPr>
        </p:nvGraphicFramePr>
        <p:xfrm>
          <a:off x="7033496" y="4456074"/>
          <a:ext cx="497205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Equation" r:id="rId3" imgW="4972028" imgH="2276592" progId="Equation.DSMT4">
                  <p:embed/>
                </p:oleObj>
              </mc:Choice>
              <mc:Fallback>
                <p:oleObj name="Equation" r:id="rId3" imgW="4972028" imgH="22765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3496" y="4456074"/>
                        <a:ext cx="497205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11031" y="165463"/>
            <a:ext cx="12080969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sz="1800" b="1" u="sng" dirty="0">
                <a:solidFill>
                  <a:srgbClr val="002060"/>
                </a:solidFill>
                <a:latin typeface="Perpetua" pitchFamily="18" charset="0"/>
              </a:rPr>
              <a:t>principal axes</a:t>
            </a:r>
            <a:endParaRPr lang="en-US" sz="1800" b="1" dirty="0">
              <a:solidFill>
                <a:srgbClr val="00206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3C4651-9445-41EE-B715-E498F0C02845}"/>
              </a:ext>
            </a:extLst>
          </p:cNvPr>
          <p:cNvGrpSpPr/>
          <p:nvPr/>
        </p:nvGrpSpPr>
        <p:grpSpPr>
          <a:xfrm>
            <a:off x="2798388" y="2906397"/>
            <a:ext cx="4214953" cy="1291305"/>
            <a:chOff x="3497265" y="2139534"/>
            <a:chExt cx="4214953" cy="12913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DC04C3-55E9-4260-B2A6-A02829693F28}"/>
                </a:ext>
              </a:extLst>
            </p:cNvPr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E24B0D7-6D84-478B-AA2E-32A787C88C41}"/>
                  </a:ext>
                </a:extLst>
              </p:cNvPr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ACA9A00-7F8A-4274-BFA2-BD8DDC3AD454}"/>
                  </a:ext>
                </a:extLst>
              </p:cNvPr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9C24AF-9D7B-4AD0-A2B7-107901F8B73B}"/>
                </a:ext>
              </a:extLst>
            </p:cNvPr>
            <p:cNvSpPr txBox="1"/>
            <p:nvPr/>
          </p:nvSpPr>
          <p:spPr>
            <a:xfrm>
              <a:off x="4477794" y="2353231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x-z plane</a:t>
              </a:r>
              <a:endParaRPr lang="en-IN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F24014C-B03D-4C13-97C9-DECD851A7A94}"/>
              </a:ext>
            </a:extLst>
          </p:cNvPr>
          <p:cNvSpPr/>
          <p:nvPr/>
        </p:nvSpPr>
        <p:spPr>
          <a:xfrm>
            <a:off x="2887213" y="1861608"/>
            <a:ext cx="3893856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1298313" y="1547936"/>
            <a:ext cx="6328489" cy="3882980"/>
            <a:chOff x="2050869" y="418011"/>
            <a:chExt cx="6242496" cy="4572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>
              <a:off x="2050869" y="2795454"/>
              <a:ext cx="6226938" cy="2770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8009313" y="279545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0FCA98F-622D-4323-B1BD-E88AEA764437}"/>
                    </a:ext>
                  </a:extLst>
                </p:cNvPr>
                <p:cNvSpPr txBox="1"/>
                <p:nvPr/>
              </p:nvSpPr>
              <p:spPr>
                <a:xfrm>
                  <a:off x="7061108" y="2069152"/>
                  <a:ext cx="769675" cy="4666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,0)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0FCA98F-622D-4323-B1BD-E88AEA764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1108" y="2069152"/>
                  <a:ext cx="769675" cy="466654"/>
                </a:xfrm>
                <a:prstGeom prst="rect">
                  <a:avLst/>
                </a:prstGeom>
                <a:blipFill>
                  <a:blip r:embed="rId3"/>
                  <a:stretch>
                    <a:fillRect l="-6250" r="-6250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FB75C75-C283-4DB5-B8C7-B436DF58E6FD}"/>
                    </a:ext>
                  </a:extLst>
                </p:cNvPr>
                <p:cNvSpPr txBox="1"/>
                <p:nvPr/>
              </p:nvSpPr>
              <p:spPr>
                <a:xfrm>
                  <a:off x="3275322" y="2051733"/>
                  <a:ext cx="839249" cy="4666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(-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,0)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FB75C75-C283-4DB5-B8C7-B436DF58E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322" y="2051733"/>
                  <a:ext cx="839249" cy="466654"/>
                </a:xfrm>
                <a:prstGeom prst="rect">
                  <a:avLst/>
                </a:prstGeom>
                <a:blipFill>
                  <a:blip r:embed="rId4"/>
                  <a:stretch>
                    <a:fillRect l="-6475" t="-1538" r="-5755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3845258" y="1933799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71490" y="3544898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699827" y="2057295"/>
            <a:ext cx="378822" cy="2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BEA9BA75-4C9B-4E0C-A852-BCCEEDF38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863132"/>
              </p:ext>
            </p:extLst>
          </p:nvPr>
        </p:nvGraphicFramePr>
        <p:xfrm>
          <a:off x="8019678" y="2906397"/>
          <a:ext cx="3668086" cy="2071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name="Equation" r:id="rId5" imgW="1257120" imgH="711000" progId="Equation.DSMT4">
                  <p:embed/>
                </p:oleObj>
              </mc:Choice>
              <mc:Fallback>
                <p:oleObj name="Equation" r:id="rId5" imgW="1257120" imgH="711000" progId="Equation.DSMT4">
                  <p:embed/>
                  <p:pic>
                    <p:nvPicPr>
                      <p:cNvPr id="40" name="Object 9">
                        <a:extLst>
                          <a:ext uri="{FF2B5EF4-FFF2-40B4-BE49-F238E27FC236}">
                            <a16:creationId xmlns:a16="http://schemas.microsoft.com/office/drawing/2014/main" id="{BEA9BA75-4C9B-4E0C-A852-BCCEEDF38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9678" y="2906397"/>
                        <a:ext cx="3668086" cy="2071576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0" y="165463"/>
            <a:ext cx="12192000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sz="1800" b="1" u="sng" dirty="0">
                <a:solidFill>
                  <a:srgbClr val="002060"/>
                </a:solidFill>
                <a:latin typeface="Perpetua" pitchFamily="18" charset="0"/>
              </a:rPr>
              <a:t>principal axes</a:t>
            </a:r>
            <a:endParaRPr lang="en-US" sz="1800" b="1" dirty="0">
              <a:solidFill>
                <a:srgbClr val="00206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21" y="825533"/>
            <a:ext cx="3267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2937" y="3587134"/>
            <a:ext cx="9144000" cy="258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566317" y="3160273"/>
            <a:ext cx="5133703" cy="3275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56029" y="4408313"/>
            <a:ext cx="31350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80753"/>
              </p:ext>
            </p:extLst>
          </p:nvPr>
        </p:nvGraphicFramePr>
        <p:xfrm>
          <a:off x="2200923" y="4464132"/>
          <a:ext cx="568178" cy="66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4" name="Equation" r:id="rId5" imgW="215640" imgH="253800" progId="Equation.DSMT4">
                  <p:embed/>
                </p:oleObj>
              </mc:Choice>
              <mc:Fallback>
                <p:oleObj name="Equation" r:id="rId5" imgW="215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0923" y="4464132"/>
                        <a:ext cx="568178" cy="668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2"/>
          <p:cNvGrpSpPr/>
          <p:nvPr/>
        </p:nvGrpSpPr>
        <p:grpSpPr>
          <a:xfrm>
            <a:off x="7873060" y="736514"/>
            <a:ext cx="3531327" cy="2474822"/>
            <a:chOff x="3277644" y="1295400"/>
            <a:chExt cx="5733890" cy="4393754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3733800" y="2743200"/>
              <a:ext cx="21336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800600" y="3784475"/>
              <a:ext cx="4210934" cy="2552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95799" y="1295400"/>
              <a:ext cx="328022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0" y="3886200"/>
              <a:ext cx="342425" cy="446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087144" y="3975448"/>
              <a:ext cx="1904206" cy="152320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 14"/>
            <p:cNvSpPr/>
            <p:nvPr/>
          </p:nvSpPr>
          <p:spPr>
            <a:xfrm rot="1171392">
              <a:off x="4904287" y="3188781"/>
              <a:ext cx="3386232" cy="1259650"/>
            </a:xfrm>
            <a:prstGeom prst="parallelogram">
              <a:avLst>
                <a:gd name="adj" fmla="val 114107"/>
              </a:avLst>
            </a:prstGeom>
            <a:solidFill>
              <a:schemeClr val="accent6">
                <a:lumMod val="75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06451" y="772209"/>
            <a:ext cx="3112145" cy="2613212"/>
            <a:chOff x="1679389" y="0"/>
            <a:chExt cx="4645211" cy="4724400"/>
          </a:xfrm>
        </p:grpSpPr>
        <p:grpSp>
          <p:nvGrpSpPr>
            <p:cNvPr id="16" name="Group 15"/>
            <p:cNvGrpSpPr/>
            <p:nvPr/>
          </p:nvGrpSpPr>
          <p:grpSpPr>
            <a:xfrm>
              <a:off x="1679389" y="0"/>
              <a:ext cx="4645211" cy="4362193"/>
              <a:chOff x="-911319" y="1447800"/>
              <a:chExt cx="4645211" cy="4362193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-458244" y="2895600"/>
                <a:ext cx="2133600" cy="1588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08556" y="3886200"/>
                <a:ext cx="3125244" cy="7620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03756" y="1447800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29000" y="3962400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-911319" y="3937348"/>
                <a:ext cx="1520127" cy="1872645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Parallelogram 21"/>
              <p:cNvSpPr/>
              <p:nvPr/>
            </p:nvSpPr>
            <p:spPr>
              <a:xfrm rot="21425560">
                <a:off x="-532416" y="3965314"/>
                <a:ext cx="3193828" cy="1259649"/>
              </a:xfrm>
              <a:prstGeom prst="parallelogram">
                <a:avLst>
                  <a:gd name="adj" fmla="val 105646"/>
                </a:avLst>
              </a:prstGeom>
              <a:solidFill>
                <a:schemeClr val="accent6">
                  <a:lumMod val="75000"/>
                  <a:alpha val="2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rot="16200000" flipH="1">
              <a:off x="2781300" y="2933700"/>
              <a:ext cx="2209800" cy="1371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4026074" y="4038601"/>
              <a:ext cx="446762" cy="323589"/>
            </a:xfrm>
            <a:custGeom>
              <a:avLst/>
              <a:gdLst>
                <a:gd name="connsiteX0" fmla="*/ 446762 w 446762"/>
                <a:gd name="connsiteY0" fmla="*/ 73068 h 323589"/>
                <a:gd name="connsiteX1" fmla="*/ 346553 w 446762"/>
                <a:gd name="connsiteY1" fmla="*/ 10438 h 323589"/>
                <a:gd name="connsiteX2" fmla="*/ 45929 w 446762"/>
                <a:gd name="connsiteY2" fmla="*/ 135699 h 323589"/>
                <a:gd name="connsiteX3" fmla="*/ 70981 w 446762"/>
                <a:gd name="connsiteY3" fmla="*/ 323589 h 323589"/>
                <a:gd name="connsiteX4" fmla="*/ 70981 w 446762"/>
                <a:gd name="connsiteY4" fmla="*/ 323589 h 3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762" h="323589">
                  <a:moveTo>
                    <a:pt x="446762" y="73068"/>
                  </a:moveTo>
                  <a:cubicBezTo>
                    <a:pt x="430060" y="36534"/>
                    <a:pt x="413358" y="0"/>
                    <a:pt x="346553" y="10438"/>
                  </a:cubicBezTo>
                  <a:cubicBezTo>
                    <a:pt x="279748" y="20876"/>
                    <a:pt x="91858" y="83507"/>
                    <a:pt x="45929" y="135699"/>
                  </a:cubicBezTo>
                  <a:cubicBezTo>
                    <a:pt x="0" y="187891"/>
                    <a:pt x="70981" y="323589"/>
                    <a:pt x="70981" y="323589"/>
                  </a:cubicBezTo>
                  <a:lnTo>
                    <a:pt x="70981" y="323589"/>
                  </a:lnTo>
                </a:path>
              </a:pathLst>
            </a:custGeom>
            <a:ln w="539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33996" y="316536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ym typeface="Symbol"/>
              </a:rPr>
              <a:t></a:t>
            </a:r>
            <a:endParaRPr lang="en-US" b="1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68252"/>
              </p:ext>
            </p:extLst>
          </p:nvPr>
        </p:nvGraphicFramePr>
        <p:xfrm>
          <a:off x="8569406" y="3693313"/>
          <a:ext cx="30765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5" name="Equation" r:id="rId7" imgW="3076779" imgH="1676576" progId="Equation.DSMT4">
                  <p:embed/>
                </p:oleObj>
              </mc:Choice>
              <mc:Fallback>
                <p:oleObj name="Equation" r:id="rId7" imgW="3076779" imgH="16765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69406" y="3693313"/>
                        <a:ext cx="3076575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65463"/>
            <a:ext cx="12192000" cy="236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02060"/>
                </a:solidFill>
                <a:latin typeface="Perpetua" pitchFamily="18" charset="0"/>
              </a:rPr>
              <a:t>Whenever ω is parallel to L, choosing the corresponding direction of rotation as co-ordinate axis will be the </a:t>
            </a:r>
            <a:r>
              <a:rPr lang="en-US" sz="1800" b="1" u="sng" dirty="0">
                <a:solidFill>
                  <a:srgbClr val="002060"/>
                </a:solidFill>
                <a:latin typeface="Perpetua" pitchFamily="18" charset="0"/>
              </a:rPr>
              <a:t>principal axes</a:t>
            </a:r>
            <a:endParaRPr lang="en-US" sz="1800" b="1" dirty="0">
              <a:solidFill>
                <a:srgbClr val="00206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8905" y="618581"/>
            <a:ext cx="661790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Quiz 2 </a:t>
            </a:r>
          </a:p>
          <a:p>
            <a:r>
              <a:rPr lang="en-US" sz="3600" b="1" dirty="0"/>
              <a:t>07/01/2022</a:t>
            </a:r>
          </a:p>
          <a:p>
            <a:r>
              <a:rPr lang="en-US" sz="3600" b="1" dirty="0"/>
              <a:t>10 AM – 11 AM</a:t>
            </a:r>
          </a:p>
          <a:p>
            <a:r>
              <a:rPr lang="en-US" sz="3600" b="1" dirty="0"/>
              <a:t>Chapter: 3</a:t>
            </a:r>
          </a:p>
          <a:p>
            <a:r>
              <a:rPr lang="en-US" sz="3600" b="1" dirty="0"/>
              <a:t>MS TEAMS (Similar to Tutorials)</a:t>
            </a:r>
          </a:p>
          <a:p>
            <a:r>
              <a:rPr lang="en-US" sz="3600" b="1" dirty="0"/>
              <a:t>Must be Online Mandatorily</a:t>
            </a:r>
          </a:p>
          <a:p>
            <a:r>
              <a:rPr lang="en-US" sz="3600" b="1" dirty="0"/>
              <a:t>Google Form</a:t>
            </a:r>
          </a:p>
          <a:p>
            <a:r>
              <a:rPr lang="en-US" sz="3600" b="1" dirty="0"/>
              <a:t>MCQ type 8 Questions (10 marks)</a:t>
            </a:r>
          </a:p>
          <a:p>
            <a:r>
              <a:rPr lang="en-US" sz="3600" b="1" dirty="0"/>
              <a:t>Video should be ON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2327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255" y="904331"/>
            <a:ext cx="541924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Mid-Semester Exam</a:t>
            </a:r>
          </a:p>
          <a:p>
            <a:r>
              <a:rPr lang="en-US" sz="2000" b="1" dirty="0"/>
              <a:t>12/01/2022</a:t>
            </a:r>
          </a:p>
          <a:p>
            <a:r>
              <a:rPr lang="en-US" sz="2000" b="1" dirty="0"/>
              <a:t>Chapters: 1, 2, 3 and 4 (Which ever finished)</a:t>
            </a:r>
          </a:p>
          <a:p>
            <a:r>
              <a:rPr lang="en-US" sz="2000" b="1" u="sng" dirty="0"/>
              <a:t>Evaluation A (Quiz)</a:t>
            </a:r>
          </a:p>
          <a:p>
            <a:r>
              <a:rPr lang="en-US" sz="2000" b="1" dirty="0"/>
              <a:t>10 AM – 11 AM</a:t>
            </a:r>
          </a:p>
          <a:p>
            <a:r>
              <a:rPr lang="en-US" sz="2000" b="1" dirty="0"/>
              <a:t>MS TEAMS (Similar to Tutorials)</a:t>
            </a:r>
          </a:p>
          <a:p>
            <a:r>
              <a:rPr lang="en-US" sz="2000" b="1" dirty="0"/>
              <a:t>Must be Online Mandatorily, Video should be ON</a:t>
            </a:r>
            <a:endParaRPr lang="en-IN" sz="2000" b="1" dirty="0"/>
          </a:p>
          <a:p>
            <a:r>
              <a:rPr lang="en-US" sz="2000" b="1" dirty="0"/>
              <a:t>Google Form</a:t>
            </a:r>
          </a:p>
          <a:p>
            <a:r>
              <a:rPr lang="en-US" sz="2000" b="1" dirty="0"/>
              <a:t>MCQ/one word type  (10 marks)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u="sng" dirty="0"/>
              <a:t>Evaluation B (Assignment)</a:t>
            </a:r>
          </a:p>
          <a:p>
            <a:r>
              <a:rPr lang="en-US" sz="2000" b="1" dirty="0"/>
              <a:t>12/01/2022,  11 AM – 13/01/2022, 11 AM</a:t>
            </a:r>
          </a:p>
          <a:p>
            <a:r>
              <a:rPr lang="en-US" sz="2000" b="1" dirty="0"/>
              <a:t>Submit in Google form.</a:t>
            </a:r>
          </a:p>
          <a:p>
            <a:r>
              <a:rPr lang="en-US" sz="2000" b="1" dirty="0"/>
              <a:t>Format accepted: PDF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C44FA9-CEB4-48C9-AC25-626417E09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95463"/>
              </p:ext>
            </p:extLst>
          </p:nvPr>
        </p:nvGraphicFramePr>
        <p:xfrm>
          <a:off x="6708775" y="904331"/>
          <a:ext cx="4873708" cy="4109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313">
                  <a:extLst>
                    <a:ext uri="{9D8B030D-6E8A-4147-A177-3AD203B41FA5}">
                      <a16:colId xmlns:a16="http://schemas.microsoft.com/office/drawing/2014/main" val="2207258178"/>
                    </a:ext>
                  </a:extLst>
                </a:gridCol>
                <a:gridCol w="765242">
                  <a:extLst>
                    <a:ext uri="{9D8B030D-6E8A-4147-A177-3AD203B41FA5}">
                      <a16:colId xmlns:a16="http://schemas.microsoft.com/office/drawing/2014/main" val="4233032737"/>
                    </a:ext>
                  </a:extLst>
                </a:gridCol>
                <a:gridCol w="1149153">
                  <a:extLst>
                    <a:ext uri="{9D8B030D-6E8A-4147-A177-3AD203B41FA5}">
                      <a16:colId xmlns:a16="http://schemas.microsoft.com/office/drawing/2014/main" val="1475538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Mid Semester Evaluation (A)</a:t>
                      </a:r>
                      <a:endParaRPr lang="en-IN" sz="2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( Real time quiz/any other mode to be decided by course instructor )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0358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Mid Semester Evaluation (B)</a:t>
                      </a:r>
                      <a:endParaRPr lang="en-IN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(Assignment based, one day time to be given for submitting the assignment)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8980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8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48EA7A-A06A-4818-9772-39B257C355E0}"/>
              </a:ext>
            </a:extLst>
          </p:cNvPr>
          <p:cNvGrpSpPr/>
          <p:nvPr/>
        </p:nvGrpSpPr>
        <p:grpSpPr>
          <a:xfrm>
            <a:off x="857477" y="163286"/>
            <a:ext cx="3217992" cy="2293006"/>
            <a:chOff x="2237134" y="434946"/>
            <a:chExt cx="8284542" cy="4572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E12E1B7-0373-4EF1-93BD-E589644A210C}"/>
                </a:ext>
              </a:extLst>
            </p:cNvPr>
            <p:cNvGrpSpPr/>
            <p:nvPr/>
          </p:nvGrpSpPr>
          <p:grpSpPr>
            <a:xfrm rot="19569405">
              <a:off x="3674048" y="2551129"/>
              <a:ext cx="4214954" cy="478970"/>
              <a:chOff x="3487783" y="2534194"/>
              <a:chExt cx="4214954" cy="47897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193CCFB-6BE0-4E46-8424-FCF265F5769F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3339942-6975-440B-B545-C1AD20B7C216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82D5C7-706C-40C0-A7AE-DBB13CEF7D37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2E35025-7E2E-400F-B349-74D0F6D141D4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E5512F8-8CAE-488C-B15B-F64C2520DE4F}"/>
                </a:ext>
              </a:extLst>
            </p:cNvPr>
            <p:cNvCxnSpPr/>
            <p:nvPr/>
          </p:nvCxnSpPr>
          <p:spPr>
            <a:xfrm flipV="1">
              <a:off x="5724916" y="643952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D721F2B-355C-4A77-8F64-1BBEBE7DBEDE}"/>
                </a:ext>
              </a:extLst>
            </p:cNvPr>
            <p:cNvCxnSpPr/>
            <p:nvPr/>
          </p:nvCxnSpPr>
          <p:spPr>
            <a:xfrm flipV="1">
              <a:off x="2237134" y="2786261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85BFC-2ED0-4DE2-B2A9-59C5A991BC40}"/>
                </a:ext>
              </a:extLst>
            </p:cNvPr>
            <p:cNvSpPr txBox="1"/>
            <p:nvPr/>
          </p:nvSpPr>
          <p:spPr>
            <a:xfrm>
              <a:off x="5907796" y="43494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5415DB-542C-4624-A10A-9B2BBA8443DD}"/>
                </a:ext>
              </a:extLst>
            </p:cNvPr>
            <p:cNvSpPr txBox="1"/>
            <p:nvPr/>
          </p:nvSpPr>
          <p:spPr>
            <a:xfrm>
              <a:off x="10237624" y="262772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FD22E-5560-421D-9592-1B8831D2768D}"/>
                </a:ext>
              </a:extLst>
            </p:cNvPr>
            <p:cNvSpPr txBox="1"/>
            <p:nvPr/>
          </p:nvSpPr>
          <p:spPr>
            <a:xfrm>
              <a:off x="5724916" y="2797538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D5759F-0D22-467D-8CE7-68F908D4D8CC}"/>
                </a:ext>
              </a:extLst>
            </p:cNvPr>
            <p:cNvSpPr txBox="1"/>
            <p:nvPr/>
          </p:nvSpPr>
          <p:spPr>
            <a:xfrm>
              <a:off x="7255115" y="1188456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(1,1)</a:t>
              </a:r>
              <a:endParaRPr lang="en-I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77080D-6BB1-4704-A439-425CA850608F}"/>
                </a:ext>
              </a:extLst>
            </p:cNvPr>
            <p:cNvSpPr txBox="1"/>
            <p:nvPr/>
          </p:nvSpPr>
          <p:spPr>
            <a:xfrm>
              <a:off x="3484760" y="396047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(-1,-1)</a:t>
              </a:r>
              <a:endParaRPr lang="en-IN" dirty="0"/>
            </a:p>
          </p:txBody>
        </p:sp>
      </p:grp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322FCAB9-B269-4F69-8A3F-25827C74F9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6293" y="1584636"/>
          <a:ext cx="2230199" cy="102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4" name="Equation" r:id="rId3" imgW="1549080" imgH="711000" progId="Equation.DSMT4">
                  <p:embed/>
                </p:oleObj>
              </mc:Choice>
              <mc:Fallback>
                <p:oleObj name="Equation" r:id="rId3" imgW="1549080" imgH="71100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322FCAB9-B269-4F69-8A3F-25827C74F9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6293" y="1584636"/>
                        <a:ext cx="2230199" cy="102238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00757806-FBE6-4CBD-BEC5-2773FC7F3D1F}"/>
              </a:ext>
            </a:extLst>
          </p:cNvPr>
          <p:cNvSpPr/>
          <p:nvPr/>
        </p:nvSpPr>
        <p:spPr>
          <a:xfrm rot="19519223">
            <a:off x="1491911" y="1130085"/>
            <a:ext cx="1479276" cy="482084"/>
          </a:xfrm>
          <a:prstGeom prst="ellipse">
            <a:avLst/>
          </a:prstGeom>
          <a:solidFill>
            <a:srgbClr val="5B9BD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0671BB7-1B5F-48ED-920F-C3B82EF5CC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71" y="2764204"/>
          <a:ext cx="2320281" cy="90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5" name="Equation" r:id="rId5" imgW="1231560" imgH="482400" progId="Equation.DSMT4">
                  <p:embed/>
                </p:oleObj>
              </mc:Choice>
              <mc:Fallback>
                <p:oleObj name="Equation" r:id="rId5" imgW="1231560" imgH="482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0671BB7-1B5F-48ED-920F-C3B82EF5C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71" y="2764204"/>
                        <a:ext cx="2320281" cy="908918"/>
                      </a:xfrm>
                      <a:prstGeom prst="rect">
                        <a:avLst/>
                      </a:prstGeom>
                      <a:ln w="349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F81E2CB-1910-40DD-931F-AF5F7AB30E05}"/>
              </a:ext>
            </a:extLst>
          </p:cNvPr>
          <p:cNvSpPr txBox="1"/>
          <p:nvPr/>
        </p:nvSpPr>
        <p:spPr>
          <a:xfrm>
            <a:off x="3414353" y="776577"/>
            <a:ext cx="1939964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z</a:t>
            </a:r>
            <a:r>
              <a:rPr lang="en-US" dirty="0"/>
              <a:t> in –z direction</a:t>
            </a:r>
            <a:endParaRPr lang="en-IN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0361C21-F2EF-4321-9F41-5BBDA9A34B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3166" y="3778806"/>
          <a:ext cx="35814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6" name="Equation" r:id="rId7" imgW="1688760" imgH="482400" progId="Equation.DSMT4">
                  <p:embed/>
                </p:oleObj>
              </mc:Choice>
              <mc:Fallback>
                <p:oleObj name="Equation" r:id="rId7" imgW="1688760" imgH="482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0361C21-F2EF-4321-9F41-5BBDA9A34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3166" y="3778806"/>
                        <a:ext cx="3581400" cy="10223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D292F51-8408-4969-AF74-70F324B00E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124" y="4033838"/>
          <a:ext cx="147478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7" name="Equation" r:id="rId9" imgW="596880" imgH="241200" progId="Equation.DSMT4">
                  <p:embed/>
                </p:oleObj>
              </mc:Choice>
              <mc:Fallback>
                <p:oleObj name="Equation" r:id="rId9" imgW="59688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D292F51-8408-4969-AF74-70F324B00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124" y="4033838"/>
                        <a:ext cx="1474787" cy="5984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E5F4A17-BE52-4ABF-B9ED-38CA370392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7540" y="4861183"/>
          <a:ext cx="1737874" cy="96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8" name="Equation" r:id="rId11" imgW="711000" imgH="393480" progId="Equation.DSMT4">
                  <p:embed/>
                </p:oleObj>
              </mc:Choice>
              <mc:Fallback>
                <p:oleObj name="Equation" r:id="rId11" imgW="71100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E5F4A17-BE52-4ABF-B9ED-38CA37039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77540" y="4861183"/>
                        <a:ext cx="1737874" cy="96668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09B07AD-7382-4F35-994C-213E110C62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0209" y="4839679"/>
          <a:ext cx="14874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9" name="Equation" r:id="rId13" imgW="609480" imgH="393480" progId="Equation.DSMT4">
                  <p:embed/>
                </p:oleObj>
              </mc:Choice>
              <mc:Fallback>
                <p:oleObj name="Equation" r:id="rId13" imgW="60948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09B07AD-7382-4F35-994C-213E110C6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20209" y="4839679"/>
                        <a:ext cx="1487487" cy="96678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414353" y="5849368"/>
          <a:ext cx="1862494" cy="103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0" name="Equation" r:id="rId15" imgW="2476329" imgH="1381008" progId="Equation.DSMT4">
                  <p:embed/>
                </p:oleObj>
              </mc:Choice>
              <mc:Fallback>
                <p:oleObj name="Equation" r:id="rId15" imgW="2476329" imgH="1381008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14353" y="5849368"/>
                        <a:ext cx="1862494" cy="1038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71FC49-B1EC-4A1E-9EB6-4EDCF39C72FF}"/>
              </a:ext>
            </a:extLst>
          </p:cNvPr>
          <p:cNvCxnSpPr/>
          <p:nvPr/>
        </p:nvCxnSpPr>
        <p:spPr>
          <a:xfrm>
            <a:off x="6802236" y="53928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241EBB-3994-434B-89A3-EB8FA6CC5EEB}"/>
              </a:ext>
            </a:extLst>
          </p:cNvPr>
          <p:cNvGrpSpPr/>
          <p:nvPr/>
        </p:nvGrpSpPr>
        <p:grpSpPr>
          <a:xfrm>
            <a:off x="7603673" y="234116"/>
            <a:ext cx="3325617" cy="1878387"/>
            <a:chOff x="2050869" y="418011"/>
            <a:chExt cx="8284542" cy="45720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78DE5C-0CDB-42AE-9CD5-4626B4391EA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403BFC5-EC51-404B-B368-CE6CEDF9FA73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7AA67D5-54C1-4A13-80F6-7C503F67328E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73E6254-521E-4A41-BE92-E17A1A7E5F9B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DD9C4EC-184E-4308-AC1F-69E46349A2F1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895BBC8-9CE3-47A3-80F9-17C5164B29BC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0C91653-6EDD-4890-A926-5B6E36183AC7}"/>
                </a:ext>
              </a:extLst>
            </p:cNvPr>
            <p:cNvCxnSpPr/>
            <p:nvPr/>
          </p:nvCxnSpPr>
          <p:spPr>
            <a:xfrm flipV="1">
              <a:off x="2050869" y="2769326"/>
              <a:ext cx="7903028" cy="261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F293B9-2CA8-4BDE-B723-5C4D41BCF476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330651-2DA1-481B-9838-17C8926AC3AC}"/>
                </a:ext>
              </a:extLst>
            </p:cNvPr>
            <p:cNvSpPr txBox="1"/>
            <p:nvPr/>
          </p:nvSpPr>
          <p:spPr>
            <a:xfrm>
              <a:off x="10051359" y="26107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103162-7884-43AD-9975-F06B96E6603B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A41B37F-D635-4298-8F5A-1983BFD7DB58}"/>
                    </a:ext>
                  </a:extLst>
                </p:cNvPr>
                <p:cNvSpPr txBox="1"/>
                <p:nvPr/>
              </p:nvSpPr>
              <p:spPr>
                <a:xfrm>
                  <a:off x="7164288" y="1622770"/>
                  <a:ext cx="1943773" cy="9646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,0)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A41B37F-D635-4298-8F5A-1983BFD7D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1622770"/>
                  <a:ext cx="1943773" cy="964661"/>
                </a:xfrm>
                <a:prstGeom prst="rect">
                  <a:avLst/>
                </a:prstGeom>
                <a:blipFill>
                  <a:blip r:embed="rId17"/>
                  <a:stretch>
                    <a:fillRect l="-7031" t="-1538" r="-5469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468C4F2-B059-41C7-8668-A2F81BC9D51A}"/>
                    </a:ext>
                  </a:extLst>
                </p:cNvPr>
                <p:cNvSpPr txBox="1"/>
                <p:nvPr/>
              </p:nvSpPr>
              <p:spPr>
                <a:xfrm>
                  <a:off x="2267674" y="1778624"/>
                  <a:ext cx="2251256" cy="9646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(-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,0)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468C4F2-B059-41C7-8668-A2F81BC9D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674" y="1778624"/>
                  <a:ext cx="2251256" cy="964661"/>
                </a:xfrm>
                <a:prstGeom prst="rect">
                  <a:avLst/>
                </a:prstGeom>
                <a:blipFill>
                  <a:blip r:embed="rId18"/>
                  <a:stretch>
                    <a:fillRect l="-5369" r="-4698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0" name="Object 9">
            <a:extLst>
              <a:ext uri="{FF2B5EF4-FFF2-40B4-BE49-F238E27FC236}">
                <a16:creationId xmlns:a16="http://schemas.microsoft.com/office/drawing/2014/main" id="{BEA9BA75-4C9B-4E0C-A852-BCCEEDF38E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72470" y="2226104"/>
          <a:ext cx="2213879" cy="125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1" name="Equation" r:id="rId19" imgW="1257120" imgH="711000" progId="Equation.DSMT4">
                  <p:embed/>
                </p:oleObj>
              </mc:Choice>
              <mc:Fallback>
                <p:oleObj name="Equation" r:id="rId19" imgW="1257120" imgH="711000" progId="Equation.DSMT4">
                  <p:embed/>
                  <p:pic>
                    <p:nvPicPr>
                      <p:cNvPr id="40" name="Object 9">
                        <a:extLst>
                          <a:ext uri="{FF2B5EF4-FFF2-40B4-BE49-F238E27FC236}">
                            <a16:creationId xmlns:a16="http://schemas.microsoft.com/office/drawing/2014/main" id="{BEA9BA75-4C9B-4E0C-A852-BCCEEDF38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872470" y="2226104"/>
                        <a:ext cx="2213879" cy="125030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FBFF86E1-8ECB-4571-A2A7-82FCE4E15BBA}"/>
              </a:ext>
            </a:extLst>
          </p:cNvPr>
          <p:cNvGrpSpPr/>
          <p:nvPr/>
        </p:nvGrpSpPr>
        <p:grpSpPr>
          <a:xfrm>
            <a:off x="8236675" y="398930"/>
            <a:ext cx="1565759" cy="1112134"/>
            <a:chOff x="3285050" y="2353231"/>
            <a:chExt cx="4214953" cy="247465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14C55D-C912-449F-BEC8-2134DB8D1427}"/>
                </a:ext>
              </a:extLst>
            </p:cNvPr>
            <p:cNvSpPr/>
            <p:nvPr/>
          </p:nvSpPr>
          <p:spPr>
            <a:xfrm>
              <a:off x="3285050" y="3573111"/>
              <a:ext cx="4214953" cy="1254775"/>
            </a:xfrm>
            <a:prstGeom prst="ellipse">
              <a:avLst/>
            </a:prstGeom>
            <a:solidFill>
              <a:srgbClr val="5B9BD5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D2F4CC-90FB-4A47-AE71-E22CE94BB733}"/>
                </a:ext>
              </a:extLst>
            </p:cNvPr>
            <p:cNvSpPr txBox="1"/>
            <p:nvPr/>
          </p:nvSpPr>
          <p:spPr>
            <a:xfrm>
              <a:off x="4477793" y="2353231"/>
              <a:ext cx="497288" cy="82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dirty="0"/>
            </a:p>
          </p:txBody>
        </p:sp>
      </p:grp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FA7F3376-7583-4143-8D60-5C50BEF89C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8213" y="3990212"/>
          <a:ext cx="18510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2" name="Equation" r:id="rId21" imgW="749160" imgH="241200" progId="Equation.DSMT4">
                  <p:embed/>
                </p:oleObj>
              </mc:Choice>
              <mc:Fallback>
                <p:oleObj name="Equation" r:id="rId21" imgW="749160" imgH="2412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A7F3376-7583-4143-8D60-5C50BEF89C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68213" y="3990212"/>
                        <a:ext cx="18510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A5D36D29-9DFA-4E09-8A9A-86AA24454AD2}"/>
              </a:ext>
            </a:extLst>
          </p:cNvPr>
          <p:cNvSpPr txBox="1"/>
          <p:nvPr/>
        </p:nvSpPr>
        <p:spPr>
          <a:xfrm>
            <a:off x="6802236" y="1989166"/>
            <a:ext cx="1939964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z</a:t>
            </a:r>
            <a:r>
              <a:rPr lang="en-US" dirty="0"/>
              <a:t> in –z direction</a:t>
            </a:r>
            <a:endParaRPr lang="en-IN" dirty="0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1FC1DFD-BD63-46FC-93BB-94590E457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7889" y="2781492"/>
          <a:ext cx="1664080" cy="59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3" name="Equation" r:id="rId23" imgW="672840" imgH="241200" progId="Equation.DSMT4">
                  <p:embed/>
                </p:oleObj>
              </mc:Choice>
              <mc:Fallback>
                <p:oleObj name="Equation" r:id="rId23" imgW="672840" imgH="2412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1FC1DFD-BD63-46FC-93BB-94590E457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47889" y="2781492"/>
                        <a:ext cx="1664080" cy="599216"/>
                      </a:xfrm>
                      <a:prstGeom prst="rect">
                        <a:avLst/>
                      </a:prstGeom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A2C90CD8-5BAA-498C-85AD-D52280F97B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2013" y="5379526"/>
          <a:ext cx="2048236" cy="135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4" name="Equation" r:id="rId25" imgW="596880" imgH="393480" progId="Equation.DSMT4">
                  <p:embed/>
                </p:oleObj>
              </mc:Choice>
              <mc:Fallback>
                <p:oleObj name="Equation" r:id="rId25" imgW="59688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A2C90CD8-5BAA-498C-85AD-D52280F97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892013" y="5379526"/>
                        <a:ext cx="2048236" cy="135739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CFDE426-E367-4FE0-89CA-4D2722EB23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65523" y="5380038"/>
          <a:ext cx="24828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5" name="Equation" r:id="rId27" imgW="749160" imgH="419040" progId="Equation.DSMT4">
                  <p:embed/>
                </p:oleObj>
              </mc:Choice>
              <mc:Fallback>
                <p:oleObj name="Equation" r:id="rId27" imgW="749160" imgH="41904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CFDE426-E367-4FE0-89CA-4D2722EB2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565523" y="5380038"/>
                        <a:ext cx="2482850" cy="13938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  <a:alpha val="5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473905" y="161078"/>
            <a:ext cx="456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Angular acceleration</a:t>
            </a:r>
            <a:endParaRPr lang="en-IN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264898" y="6168758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y=1</a:t>
            </a:r>
            <a:endParaRPr lang="en-IN" sz="2400" b="1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10088778" y="4652967"/>
          <a:ext cx="1093368" cy="50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6" name="Equation" r:id="rId29" imgW="469800" imgH="215640" progId="Equation.DSMT4">
                  <p:embed/>
                </p:oleObj>
              </mc:Choice>
              <mc:Fallback>
                <p:oleObj name="Equation" r:id="rId29" imgW="469800" imgH="21564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088778" y="4652967"/>
                        <a:ext cx="1093368" cy="50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2395489" y="2576603"/>
          <a:ext cx="4406748" cy="109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7" name="Equation" r:id="rId31" imgW="2882880" imgH="711000" progId="Equation.DSMT4">
                  <p:embed/>
                </p:oleObj>
              </mc:Choice>
              <mc:Fallback>
                <p:oleObj name="Equation" r:id="rId31" imgW="2882880" imgH="71100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395489" y="2576603"/>
                        <a:ext cx="4406748" cy="109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56023" y="-80160"/>
            <a:ext cx="12154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Find the net angular acceleration in this case also compare it, when the whole system  is rotated in x-z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BD208-4B06-4252-ACA7-AD7768B586F6}"/>
              </a:ext>
            </a:extLst>
          </p:cNvPr>
          <p:cNvSpPr txBox="1"/>
          <p:nvPr/>
        </p:nvSpPr>
        <p:spPr>
          <a:xfrm>
            <a:off x="-68184" y="481559"/>
            <a:ext cx="1464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>
                <a:highlight>
                  <a:srgbClr val="FFFF00"/>
                </a:highlight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955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C4651-9445-41EE-B715-E498F0C02845}"/>
              </a:ext>
            </a:extLst>
          </p:cNvPr>
          <p:cNvGrpSpPr/>
          <p:nvPr/>
        </p:nvGrpSpPr>
        <p:grpSpPr>
          <a:xfrm>
            <a:off x="1494029" y="2126471"/>
            <a:ext cx="4214953" cy="1291305"/>
            <a:chOff x="3497265" y="2139534"/>
            <a:chExt cx="4214953" cy="12913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2DC04C3-55E9-4260-B2A6-A02829693F28}"/>
                </a:ext>
              </a:extLst>
            </p:cNvPr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E24B0D7-6D84-478B-AA2E-32A787C88C41}"/>
                  </a:ext>
                </a:extLst>
              </p:cNvPr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ACA9A00-7F8A-4274-BFA2-BD8DDC3AD454}"/>
                  </a:ext>
                </a:extLst>
              </p:cNvPr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9C24AF-9D7B-4AD0-A2B7-107901F8B73B}"/>
                </a:ext>
              </a:extLst>
            </p:cNvPr>
            <p:cNvSpPr txBox="1"/>
            <p:nvPr/>
          </p:nvSpPr>
          <p:spPr>
            <a:xfrm>
              <a:off x="4477794" y="2353231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x-z plane</a:t>
              </a:r>
              <a:endParaRPr lang="en-IN" dirty="0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5F24014C-B03D-4C13-97C9-DECD851A7A94}"/>
              </a:ext>
            </a:extLst>
          </p:cNvPr>
          <p:cNvSpPr/>
          <p:nvPr/>
        </p:nvSpPr>
        <p:spPr>
          <a:xfrm>
            <a:off x="1582854" y="1081682"/>
            <a:ext cx="3893856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-6046" y="768010"/>
            <a:ext cx="6328489" cy="3882980"/>
            <a:chOff x="2050869" y="418011"/>
            <a:chExt cx="6242496" cy="45720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>
              <a:off x="2050869" y="2795454"/>
              <a:ext cx="6226938" cy="2770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8009313" y="279545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0FCA98F-622D-4323-B1BD-E88AEA764437}"/>
                    </a:ext>
                  </a:extLst>
                </p:cNvPr>
                <p:cNvSpPr txBox="1"/>
                <p:nvPr/>
              </p:nvSpPr>
              <p:spPr>
                <a:xfrm>
                  <a:off x="7061108" y="2069152"/>
                  <a:ext cx="769675" cy="4666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(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,0)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0FCA98F-622D-4323-B1BD-E88AEA764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1108" y="2069152"/>
                  <a:ext cx="769675" cy="466654"/>
                </a:xfrm>
                <a:prstGeom prst="rect">
                  <a:avLst/>
                </a:prstGeom>
                <a:blipFill>
                  <a:blip r:embed="rId2"/>
                  <a:stretch>
                    <a:fillRect l="-6250" r="-6250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FB75C75-C283-4DB5-B8C7-B436DF58E6FD}"/>
                    </a:ext>
                  </a:extLst>
                </p:cNvPr>
                <p:cNvSpPr txBox="1"/>
                <p:nvPr/>
              </p:nvSpPr>
              <p:spPr>
                <a:xfrm>
                  <a:off x="3275322" y="2051733"/>
                  <a:ext cx="839249" cy="4666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(-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dirty="0"/>
                    <a:t>,0)</a:t>
                  </a:r>
                  <a:endParaRPr lang="en-IN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FB75C75-C283-4DB5-B8C7-B436DF58E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322" y="2051733"/>
                  <a:ext cx="839249" cy="466654"/>
                </a:xfrm>
                <a:prstGeom prst="rect">
                  <a:avLst/>
                </a:prstGeom>
                <a:blipFill>
                  <a:blip r:embed="rId3"/>
                  <a:stretch>
                    <a:fillRect l="-6475" t="-1538" r="-5755" b="-2461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2540899" y="115387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67131" y="2764972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395468" y="1277369"/>
            <a:ext cx="378822" cy="2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rot="19569405">
            <a:off x="7323227" y="2448242"/>
            <a:ext cx="4214954" cy="478970"/>
            <a:chOff x="3487783" y="2534194"/>
            <a:chExt cx="4214954" cy="47897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>
          <a:xfrm flipV="1">
            <a:off x="9374095" y="541065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600686" y="2724739"/>
            <a:ext cx="5581926" cy="375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556975" y="332059"/>
            <a:ext cx="2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46" name="TextBox 45"/>
          <p:cNvSpPr txBox="1"/>
          <p:nvPr/>
        </p:nvSpPr>
        <p:spPr>
          <a:xfrm>
            <a:off x="13886803" y="2524834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47" name="TextBox 46"/>
          <p:cNvSpPr txBox="1"/>
          <p:nvPr/>
        </p:nvSpPr>
        <p:spPr>
          <a:xfrm>
            <a:off x="9374095" y="269465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0904294" y="1085569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49" name="TextBox 48"/>
          <p:cNvSpPr txBox="1"/>
          <p:nvPr/>
        </p:nvSpPr>
        <p:spPr>
          <a:xfrm>
            <a:off x="7133939" y="3857590"/>
            <a:ext cx="75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200766-6466-4E7F-BC12-2A91E7D828A9}"/>
              </a:ext>
            </a:extLst>
          </p:cNvPr>
          <p:cNvGrpSpPr/>
          <p:nvPr/>
        </p:nvGrpSpPr>
        <p:grpSpPr>
          <a:xfrm>
            <a:off x="7546934" y="2205919"/>
            <a:ext cx="3717203" cy="934713"/>
            <a:chOff x="4153048" y="1109272"/>
            <a:chExt cx="3510982" cy="287541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B399E41-F83E-4EC6-AE43-C63B1F387C0A}"/>
                </a:ext>
              </a:extLst>
            </p:cNvPr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3E86DB8-8CDA-428F-9428-95C0EC916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C7E29E5-5EC3-4336-928A-6202AB8FFA4C}"/>
              </a:ext>
            </a:extLst>
          </p:cNvPr>
          <p:cNvCxnSpPr>
            <a:cxnSpLocks/>
          </p:cNvCxnSpPr>
          <p:nvPr/>
        </p:nvCxnSpPr>
        <p:spPr>
          <a:xfrm flipH="1" flipV="1">
            <a:off x="7765187" y="1333198"/>
            <a:ext cx="3794104" cy="3114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11199870" y="4171929"/>
            <a:ext cx="418012" cy="275597"/>
          </a:xfrm>
          <a:custGeom>
            <a:avLst/>
            <a:gdLst>
              <a:gd name="connsiteX0" fmla="*/ 0 w 418012"/>
              <a:gd name="connsiteY0" fmla="*/ 275597 h 275597"/>
              <a:gd name="connsiteX1" fmla="*/ 39189 w 418012"/>
              <a:gd name="connsiteY1" fmla="*/ 158031 h 275597"/>
              <a:gd name="connsiteX2" fmla="*/ 39189 w 418012"/>
              <a:gd name="connsiteY2" fmla="*/ 158031 h 275597"/>
              <a:gd name="connsiteX3" fmla="*/ 143692 w 418012"/>
              <a:gd name="connsiteY3" fmla="*/ 1277 h 275597"/>
              <a:gd name="connsiteX4" fmla="*/ 418012 w 418012"/>
              <a:gd name="connsiteY4" fmla="*/ 79654 h 275597"/>
              <a:gd name="connsiteX5" fmla="*/ 418012 w 418012"/>
              <a:gd name="connsiteY5" fmla="*/ 79654 h 275597"/>
              <a:gd name="connsiteX6" fmla="*/ 418012 w 418012"/>
              <a:gd name="connsiteY6" fmla="*/ 79654 h 275597"/>
              <a:gd name="connsiteX7" fmla="*/ 391886 w 418012"/>
              <a:gd name="connsiteY7" fmla="*/ 79654 h 27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12" h="275597">
                <a:moveTo>
                  <a:pt x="0" y="275597"/>
                </a:moveTo>
                <a:lnTo>
                  <a:pt x="39189" y="158031"/>
                </a:lnTo>
                <a:lnTo>
                  <a:pt x="39189" y="158031"/>
                </a:lnTo>
                <a:cubicBezTo>
                  <a:pt x="56606" y="131905"/>
                  <a:pt x="80555" y="14340"/>
                  <a:pt x="143692" y="1277"/>
                </a:cubicBezTo>
                <a:cubicBezTo>
                  <a:pt x="206829" y="-11786"/>
                  <a:pt x="418012" y="79654"/>
                  <a:pt x="418012" y="79654"/>
                </a:cubicBezTo>
                <a:lnTo>
                  <a:pt x="418012" y="79654"/>
                </a:lnTo>
                <a:lnTo>
                  <a:pt x="418012" y="79654"/>
                </a:lnTo>
                <a:lnTo>
                  <a:pt x="391886" y="79654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Rectangle 59"/>
          <p:cNvSpPr/>
          <p:nvPr/>
        </p:nvSpPr>
        <p:spPr>
          <a:xfrm>
            <a:off x="-36145" y="36506"/>
            <a:ext cx="3301587" cy="699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Problem 3</a:t>
            </a:r>
            <a:endParaRPr lang="en-IN" sz="48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9804" y="192886"/>
            <a:ext cx="853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Find whether  angular momentum and  angular velocity  are parallel in the below figure</a:t>
            </a:r>
          </a:p>
        </p:txBody>
      </p:sp>
    </p:spTree>
    <p:extLst>
      <p:ext uri="{BB962C8B-B14F-4D97-AF65-F5344CB8AC3E}">
        <p14:creationId xmlns:p14="http://schemas.microsoft.com/office/powerpoint/2010/main" val="28178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495625"/>
              </p:ext>
            </p:extLst>
          </p:nvPr>
        </p:nvGraphicFramePr>
        <p:xfrm>
          <a:off x="141288" y="4049713"/>
          <a:ext cx="271621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5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88" y="4049713"/>
                        <a:ext cx="2716212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73C4651-9445-41EE-B715-E498F0C02845}"/>
              </a:ext>
            </a:extLst>
          </p:cNvPr>
          <p:cNvGrpSpPr/>
          <p:nvPr/>
        </p:nvGrpSpPr>
        <p:grpSpPr>
          <a:xfrm>
            <a:off x="4851190" y="3550323"/>
            <a:ext cx="4214953" cy="1291305"/>
            <a:chOff x="3497265" y="2139534"/>
            <a:chExt cx="4214953" cy="12913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DC04C3-55E9-4260-B2A6-A02829693F28}"/>
                </a:ext>
              </a:extLst>
            </p:cNvPr>
            <p:cNvGrpSpPr/>
            <p:nvPr/>
          </p:nvGrpSpPr>
          <p:grpSpPr>
            <a:xfrm>
              <a:off x="3497265" y="2139534"/>
              <a:ext cx="4214953" cy="1291305"/>
              <a:chOff x="3497265" y="2139534"/>
              <a:chExt cx="4214953" cy="129130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E24B0D7-6D84-478B-AA2E-32A787C88C41}"/>
                  </a:ext>
                </a:extLst>
              </p:cNvPr>
              <p:cNvSpPr/>
              <p:nvPr/>
            </p:nvSpPr>
            <p:spPr>
              <a:xfrm>
                <a:off x="3497265" y="2176064"/>
                <a:ext cx="4214953" cy="1254775"/>
              </a:xfrm>
              <a:prstGeom prst="ellipse">
                <a:avLst/>
              </a:prstGeom>
              <a:solidFill>
                <a:srgbClr val="5B9BD5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ACA9A00-7F8A-4274-BFA2-BD8DDC3AD454}"/>
                  </a:ext>
                </a:extLst>
              </p:cNvPr>
              <p:cNvCxnSpPr/>
              <p:nvPr/>
            </p:nvCxnSpPr>
            <p:spPr>
              <a:xfrm flipV="1">
                <a:off x="5316582" y="2139534"/>
                <a:ext cx="496389" cy="24329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9C24AF-9D7B-4AD0-A2B7-107901F8B73B}"/>
                </a:ext>
              </a:extLst>
            </p:cNvPr>
            <p:cNvSpPr txBox="1"/>
            <p:nvPr/>
          </p:nvSpPr>
          <p:spPr>
            <a:xfrm>
              <a:off x="4477794" y="2353231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x-z plane</a:t>
              </a:r>
              <a:endParaRPr lang="en-IN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3351115" y="2191862"/>
            <a:ext cx="6328489" cy="3882980"/>
            <a:chOff x="2050869" y="418011"/>
            <a:chExt cx="6242496" cy="4572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>
              <a:off x="2050869" y="2795454"/>
              <a:ext cx="6226938" cy="2770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8009313" y="279545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FCA98F-622D-4323-B1BD-E88AEA764437}"/>
                </a:ext>
              </a:extLst>
            </p:cNvPr>
            <p:cNvSpPr txBox="1"/>
            <p:nvPr/>
          </p:nvSpPr>
          <p:spPr>
            <a:xfrm>
              <a:off x="7061108" y="2069152"/>
              <a:ext cx="182221" cy="434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B75C75-C283-4DB5-B8C7-B436DF58E6FD}"/>
                </a:ext>
              </a:extLst>
            </p:cNvPr>
            <p:cNvSpPr txBox="1"/>
            <p:nvPr/>
          </p:nvSpPr>
          <p:spPr>
            <a:xfrm>
              <a:off x="3275322" y="2051733"/>
              <a:ext cx="182221" cy="434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5898060" y="2577725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24292" y="4188824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905213" y="1998725"/>
            <a:ext cx="53453" cy="223922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725482"/>
              </p:ext>
            </p:extLst>
          </p:nvPr>
        </p:nvGraphicFramePr>
        <p:xfrm>
          <a:off x="7468497" y="2014890"/>
          <a:ext cx="961875" cy="57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" name="Equation" r:id="rId5" imgW="406080" imgH="241200" progId="Equation.DSMT4">
                  <p:embed/>
                </p:oleObj>
              </mc:Choice>
              <mc:Fallback>
                <p:oleObj name="Equation" r:id="rId5" imgW="406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8497" y="2014890"/>
                        <a:ext cx="961875" cy="57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659561"/>
              </p:ext>
            </p:extLst>
          </p:nvPr>
        </p:nvGraphicFramePr>
        <p:xfrm>
          <a:off x="1618375" y="5785997"/>
          <a:ext cx="42608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7" name="Equation" r:id="rId7" imgW="2095200" imgH="507960" progId="Equation.DSMT4">
                  <p:embed/>
                </p:oleObj>
              </mc:Choice>
              <mc:Fallback>
                <p:oleObj name="Equation" r:id="rId7" imgW="2095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8375" y="5785997"/>
                        <a:ext cx="4260850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839661"/>
              </p:ext>
            </p:extLst>
          </p:nvPr>
        </p:nvGraphicFramePr>
        <p:xfrm>
          <a:off x="4807823" y="233164"/>
          <a:ext cx="2706189" cy="151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8" name="Equation" r:id="rId9" imgW="2209790" imgH="1238087" progId="Equation.DSMT4">
                  <p:embed/>
                </p:oleObj>
              </mc:Choice>
              <mc:Fallback>
                <p:oleObj name="Equation" r:id="rId9" imgW="2209790" imgH="12380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7823" y="233164"/>
                        <a:ext cx="2706189" cy="1516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B75C75-C283-4DB5-B8C7-B436DF58E6FD}"/>
                  </a:ext>
                </a:extLst>
              </p:cNvPr>
              <p:cNvSpPr txBox="1"/>
              <p:nvPr/>
            </p:nvSpPr>
            <p:spPr>
              <a:xfrm>
                <a:off x="4301791" y="3605429"/>
                <a:ext cx="850810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,0)</a:t>
                </a:r>
                <a:endParaRPr lang="en-I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B75C75-C283-4DB5-B8C7-B436DF58E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791" y="3605429"/>
                <a:ext cx="850810" cy="396327"/>
              </a:xfrm>
              <a:prstGeom prst="rect">
                <a:avLst/>
              </a:prstGeom>
              <a:blipFill>
                <a:blip r:embed="rId11"/>
                <a:stretch>
                  <a:fillRect l="-6475" r="-5755" b="-2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/>
              <p:nvPr/>
            </p:nvSpPr>
            <p:spPr>
              <a:xfrm>
                <a:off x="8750028" y="3750522"/>
                <a:ext cx="780278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,0)</a:t>
                </a:r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028" y="3750522"/>
                <a:ext cx="780278" cy="396327"/>
              </a:xfrm>
              <a:prstGeom prst="rect">
                <a:avLst/>
              </a:prstGeom>
              <a:blipFill>
                <a:blip r:embed="rId12"/>
                <a:stretch>
                  <a:fillRect l="-6250" r="-6250" b="-2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8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0BAA2DB-B734-4C61-9CC6-30549EEEBD98}"/>
              </a:ext>
            </a:extLst>
          </p:cNvPr>
          <p:cNvGrpSpPr/>
          <p:nvPr/>
        </p:nvGrpSpPr>
        <p:grpSpPr>
          <a:xfrm>
            <a:off x="-6046" y="768010"/>
            <a:ext cx="6328489" cy="3882980"/>
            <a:chOff x="2050869" y="418011"/>
            <a:chExt cx="6242496" cy="4572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4758AB-37ED-448B-A450-7459BB89B3B6}"/>
                </a:ext>
              </a:extLst>
            </p:cNvPr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77B5AD5-0A8E-4859-8DE7-0263E7A8C1F8}"/>
                  </a:ext>
                </a:extLst>
              </p:cNvPr>
              <p:cNvCxnSpPr/>
              <p:nvPr/>
            </p:nvCxnSpPr>
            <p:spPr>
              <a:xfrm>
                <a:off x="3905794" y="2769326"/>
                <a:ext cx="3317966" cy="26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C1FC249-3781-4752-9908-EFC12513A6C9}"/>
                  </a:ext>
                </a:extLst>
              </p:cNvPr>
              <p:cNvGrpSpPr/>
              <p:nvPr/>
            </p:nvGrpSpPr>
            <p:grpSpPr>
              <a:xfrm>
                <a:off x="3487783" y="2534194"/>
                <a:ext cx="4214954" cy="478970"/>
                <a:chOff x="3487783" y="2534194"/>
                <a:chExt cx="4214954" cy="4789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684DE79-7072-4324-B09A-0D927A84ED34}"/>
                    </a:ext>
                  </a:extLst>
                </p:cNvPr>
                <p:cNvSpPr/>
                <p:nvPr/>
              </p:nvSpPr>
              <p:spPr>
                <a:xfrm>
                  <a:off x="3487783" y="253419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0958FE2-4361-4595-A4FC-4AABEA9FE349}"/>
                    </a:ext>
                  </a:extLst>
                </p:cNvPr>
                <p:cNvSpPr/>
                <p:nvPr/>
              </p:nvSpPr>
              <p:spPr>
                <a:xfrm>
                  <a:off x="7193286" y="2555964"/>
                  <a:ext cx="509451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ADBAA6A-D6D5-4211-A55C-ABC663399A5F}"/>
                </a:ext>
              </a:extLst>
            </p:cNvPr>
            <p:cNvCxnSpPr/>
            <p:nvPr/>
          </p:nvCxnSpPr>
          <p:spPr>
            <a:xfrm flipV="1">
              <a:off x="5538651" y="627017"/>
              <a:ext cx="65314" cy="436299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69D4760-BF18-46DF-AFDC-556FF0BD3F37}"/>
                </a:ext>
              </a:extLst>
            </p:cNvPr>
            <p:cNvCxnSpPr/>
            <p:nvPr/>
          </p:nvCxnSpPr>
          <p:spPr>
            <a:xfrm>
              <a:off x="2050869" y="2795454"/>
              <a:ext cx="6226938" cy="2770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65F72E-8833-4581-85E4-B895F7C4BF19}"/>
                </a:ext>
              </a:extLst>
            </p:cNvPr>
            <p:cNvSpPr txBox="1"/>
            <p:nvPr/>
          </p:nvSpPr>
          <p:spPr>
            <a:xfrm>
              <a:off x="5721531" y="41801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en-I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CF4A6B-ADE5-4DE4-BAD5-06F85B88D15F}"/>
                </a:ext>
              </a:extLst>
            </p:cNvPr>
            <p:cNvSpPr txBox="1"/>
            <p:nvPr/>
          </p:nvSpPr>
          <p:spPr>
            <a:xfrm>
              <a:off x="8009313" y="279545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0B2029-D3F0-4D04-910C-F90275B7BF7D}"/>
                </a:ext>
              </a:extLst>
            </p:cNvPr>
            <p:cNvSpPr txBox="1"/>
            <p:nvPr/>
          </p:nvSpPr>
          <p:spPr>
            <a:xfrm>
              <a:off x="5538651" y="27806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</a:t>
              </a:r>
              <a:endParaRPr lang="en-IN" sz="28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A01FEC-8556-4F45-978F-F48EA156797E}"/>
              </a:ext>
            </a:extLst>
          </p:cNvPr>
          <p:cNvSpPr txBox="1"/>
          <p:nvPr/>
        </p:nvSpPr>
        <p:spPr>
          <a:xfrm>
            <a:off x="2540899" y="115387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x-y plane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67131" y="2764972"/>
            <a:ext cx="32709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395468" y="1277369"/>
            <a:ext cx="378822" cy="22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F24014C-B03D-4C13-97C9-DECD851A7A94}"/>
              </a:ext>
            </a:extLst>
          </p:cNvPr>
          <p:cNvSpPr/>
          <p:nvPr/>
        </p:nvSpPr>
        <p:spPr>
          <a:xfrm>
            <a:off x="1582854" y="1081682"/>
            <a:ext cx="3893856" cy="3483956"/>
          </a:xfrm>
          <a:prstGeom prst="ellipse">
            <a:avLst/>
          </a:prstGeom>
          <a:solidFill>
            <a:srgbClr val="F6743A">
              <a:alpha val="16863"/>
            </a:srgbClr>
          </a:solidFill>
          <a:ln>
            <a:solidFill>
              <a:srgbClr val="C78817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966651" y="2810691"/>
            <a:ext cx="2629345" cy="184029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83254" y="4454435"/>
            <a:ext cx="3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z</a:t>
            </a:r>
            <a:endParaRPr lang="en-IN" sz="36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786690"/>
              </p:ext>
            </p:extLst>
          </p:nvPr>
        </p:nvGraphicFramePr>
        <p:xfrm>
          <a:off x="6232525" y="3730625"/>
          <a:ext cx="3478213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7" name="Equation" r:id="rId3" imgW="1130040" imgH="457200" progId="Equation.DSMT4">
                  <p:embed/>
                </p:oleObj>
              </mc:Choice>
              <mc:Fallback>
                <p:oleObj name="Equation" r:id="rId3" imgW="113004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2525" y="3730625"/>
                        <a:ext cx="3478213" cy="140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222069" y="2823660"/>
            <a:ext cx="3307713" cy="231216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3403"/>
              </p:ext>
            </p:extLst>
          </p:nvPr>
        </p:nvGraphicFramePr>
        <p:xfrm>
          <a:off x="489234" y="5045739"/>
          <a:ext cx="1385197" cy="83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8" name="Equation" r:id="rId5" imgW="380880" imgH="228600" progId="Equation.DSMT4">
                  <p:embed/>
                </p:oleObj>
              </mc:Choice>
              <mc:Fallback>
                <p:oleObj name="Equation" r:id="rId5" imgW="38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234" y="5045739"/>
                        <a:ext cx="1385197" cy="831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/>
              <p:nvPr/>
            </p:nvSpPr>
            <p:spPr>
              <a:xfrm>
                <a:off x="5378067" y="2322752"/>
                <a:ext cx="780278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,0)</a:t>
                </a:r>
                <a:endParaRPr lang="en-I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067" y="2322752"/>
                <a:ext cx="780278" cy="396327"/>
              </a:xfrm>
              <a:prstGeom prst="rect">
                <a:avLst/>
              </a:prstGeom>
              <a:blipFill>
                <a:blip r:embed="rId9"/>
                <a:stretch>
                  <a:fillRect l="-6250" r="-6250" b="-2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/>
              <p:nvPr/>
            </p:nvSpPr>
            <p:spPr>
              <a:xfrm>
                <a:off x="840565" y="2245383"/>
                <a:ext cx="850810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,0)</a:t>
                </a:r>
                <a:endParaRPr lang="en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FCA98F-622D-4323-B1BD-E88AEA764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65" y="2245383"/>
                <a:ext cx="850810" cy="396327"/>
              </a:xfrm>
              <a:prstGeom prst="rect">
                <a:avLst/>
              </a:prstGeom>
              <a:blipFill>
                <a:blip r:embed="rId10"/>
                <a:stretch>
                  <a:fillRect l="-6475" r="-5755" b="-2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05F51EA-4EC3-465E-8AE8-62AED20A72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563182"/>
              </p:ext>
            </p:extLst>
          </p:nvPr>
        </p:nvGraphicFramePr>
        <p:xfrm>
          <a:off x="1617663" y="5799138"/>
          <a:ext cx="42608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9" name="Equation" r:id="rId11" imgW="2095200" imgH="495000" progId="Equation.DSMT4">
                  <p:embed/>
                </p:oleObj>
              </mc:Choice>
              <mc:Fallback>
                <p:oleObj name="Equation" r:id="rId11" imgW="2095200" imgH="4950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17663" y="5799138"/>
                        <a:ext cx="4260850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5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9FF42F-0E5E-4C6D-BFD0-73C6D9A465DA}"/>
              </a:ext>
            </a:extLst>
          </p:cNvPr>
          <p:cNvSpPr/>
          <p:nvPr/>
        </p:nvSpPr>
        <p:spPr>
          <a:xfrm>
            <a:off x="24196" y="16658"/>
            <a:ext cx="3045312" cy="66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Problem 2</a:t>
            </a:r>
            <a:endParaRPr lang="en-IN" sz="4800" dirty="0"/>
          </a:p>
        </p:txBody>
      </p:sp>
      <p:grpSp>
        <p:nvGrpSpPr>
          <p:cNvPr id="5" name="Group 4"/>
          <p:cNvGrpSpPr/>
          <p:nvPr/>
        </p:nvGrpSpPr>
        <p:grpSpPr>
          <a:xfrm rot="19569405">
            <a:off x="4001804" y="2125514"/>
            <a:ext cx="4214954" cy="478970"/>
            <a:chOff x="3487783" y="2534194"/>
            <a:chExt cx="4214954" cy="4789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905794" y="2769326"/>
              <a:ext cx="3317966" cy="26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3487783" y="2534194"/>
              <a:ext cx="4214954" cy="478970"/>
              <a:chOff x="3487783" y="2534194"/>
              <a:chExt cx="4214954" cy="47897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487783" y="253419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193286" y="2555964"/>
                <a:ext cx="509451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cxnSp>
        <p:nvCxnSpPr>
          <p:cNvPr id="10" name="Straight Arrow Connector 9"/>
          <p:cNvCxnSpPr/>
          <p:nvPr/>
        </p:nvCxnSpPr>
        <p:spPr>
          <a:xfrm flipV="1">
            <a:off x="6052672" y="218337"/>
            <a:ext cx="65314" cy="43629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79263" y="2402011"/>
            <a:ext cx="5581926" cy="375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35552" y="9331"/>
            <a:ext cx="2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52672" y="23719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  <a:endParaRPr lang="en-I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82871" y="762841"/>
            <a:ext cx="6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(1,1)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3812516" y="3534862"/>
            <a:ext cx="75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(-1,-1)</a:t>
            </a:r>
            <a:endParaRPr lang="en-IN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200766-6466-4E7F-BC12-2A91E7D828A9}"/>
              </a:ext>
            </a:extLst>
          </p:cNvPr>
          <p:cNvGrpSpPr/>
          <p:nvPr/>
        </p:nvGrpSpPr>
        <p:grpSpPr>
          <a:xfrm>
            <a:off x="4225511" y="1883191"/>
            <a:ext cx="3717203" cy="934713"/>
            <a:chOff x="4153048" y="1109272"/>
            <a:chExt cx="3510982" cy="28754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399E41-F83E-4EC6-AE43-C63B1F387C0A}"/>
                </a:ext>
              </a:extLst>
            </p:cNvPr>
            <p:cNvSpPr/>
            <p:nvPr/>
          </p:nvSpPr>
          <p:spPr>
            <a:xfrm rot="19519223">
              <a:off x="4153048" y="1109272"/>
              <a:ext cx="3510982" cy="2875419"/>
            </a:xfrm>
            <a:prstGeom prst="ellipse">
              <a:avLst/>
            </a:prstGeom>
            <a:solidFill>
              <a:srgbClr val="5B9BD5">
                <a:alpha val="1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3E86DB8-8CDA-428F-9428-95C0EC916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4985" y="1419150"/>
              <a:ext cx="473849" cy="10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7E29E5-5EC3-4336-928A-6202AB8FFA4C}"/>
              </a:ext>
            </a:extLst>
          </p:cNvPr>
          <p:cNvCxnSpPr>
            <a:cxnSpLocks/>
          </p:cNvCxnSpPr>
          <p:nvPr/>
        </p:nvCxnSpPr>
        <p:spPr>
          <a:xfrm flipH="1" flipV="1">
            <a:off x="4443764" y="1010470"/>
            <a:ext cx="3794104" cy="3114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7878447" y="3849201"/>
            <a:ext cx="418012" cy="275597"/>
          </a:xfrm>
          <a:custGeom>
            <a:avLst/>
            <a:gdLst>
              <a:gd name="connsiteX0" fmla="*/ 0 w 418012"/>
              <a:gd name="connsiteY0" fmla="*/ 275597 h 275597"/>
              <a:gd name="connsiteX1" fmla="*/ 39189 w 418012"/>
              <a:gd name="connsiteY1" fmla="*/ 158031 h 275597"/>
              <a:gd name="connsiteX2" fmla="*/ 39189 w 418012"/>
              <a:gd name="connsiteY2" fmla="*/ 158031 h 275597"/>
              <a:gd name="connsiteX3" fmla="*/ 143692 w 418012"/>
              <a:gd name="connsiteY3" fmla="*/ 1277 h 275597"/>
              <a:gd name="connsiteX4" fmla="*/ 418012 w 418012"/>
              <a:gd name="connsiteY4" fmla="*/ 79654 h 275597"/>
              <a:gd name="connsiteX5" fmla="*/ 418012 w 418012"/>
              <a:gd name="connsiteY5" fmla="*/ 79654 h 275597"/>
              <a:gd name="connsiteX6" fmla="*/ 418012 w 418012"/>
              <a:gd name="connsiteY6" fmla="*/ 79654 h 275597"/>
              <a:gd name="connsiteX7" fmla="*/ 391886 w 418012"/>
              <a:gd name="connsiteY7" fmla="*/ 79654 h 27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12" h="275597">
                <a:moveTo>
                  <a:pt x="0" y="275597"/>
                </a:moveTo>
                <a:lnTo>
                  <a:pt x="39189" y="158031"/>
                </a:lnTo>
                <a:lnTo>
                  <a:pt x="39189" y="158031"/>
                </a:lnTo>
                <a:cubicBezTo>
                  <a:pt x="56606" y="131905"/>
                  <a:pt x="80555" y="14340"/>
                  <a:pt x="143692" y="1277"/>
                </a:cubicBezTo>
                <a:cubicBezTo>
                  <a:pt x="206829" y="-11786"/>
                  <a:pt x="418012" y="79654"/>
                  <a:pt x="418012" y="79654"/>
                </a:cubicBezTo>
                <a:lnTo>
                  <a:pt x="418012" y="79654"/>
                </a:lnTo>
                <a:lnTo>
                  <a:pt x="418012" y="79654"/>
                </a:lnTo>
                <a:lnTo>
                  <a:pt x="391886" y="79654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62080"/>
              </p:ext>
            </p:extLst>
          </p:nvPr>
        </p:nvGraphicFramePr>
        <p:xfrm>
          <a:off x="231984" y="4543668"/>
          <a:ext cx="4560850" cy="161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" name="Equation" r:id="rId3" imgW="2006280" imgH="711000" progId="Equation.DSMT4">
                  <p:embed/>
                </p:oleObj>
              </mc:Choice>
              <mc:Fallback>
                <p:oleObj name="Equation" r:id="rId3" imgW="20062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984" y="4543668"/>
                        <a:ext cx="4560850" cy="161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371686"/>
              </p:ext>
            </p:extLst>
          </p:nvPr>
        </p:nvGraphicFramePr>
        <p:xfrm>
          <a:off x="6800161" y="4863120"/>
          <a:ext cx="3106869" cy="64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" name="Equation" r:id="rId5" imgW="1168200" imgH="241200" progId="Equation.DSMT4">
                  <p:embed/>
                </p:oleObj>
              </mc:Choice>
              <mc:Fallback>
                <p:oleObj name="Equation" r:id="rId5" imgW="1168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0161" y="4863120"/>
                        <a:ext cx="3106869" cy="641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>
            <a:off x="5261866" y="5138117"/>
            <a:ext cx="1078950" cy="213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55212"/>
              </p:ext>
            </p:extLst>
          </p:nvPr>
        </p:nvGraphicFramePr>
        <p:xfrm>
          <a:off x="6800161" y="5394949"/>
          <a:ext cx="3349217" cy="642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" name="Equation" r:id="rId7" imgW="1257120" imgH="241200" progId="Equation.DSMT4">
                  <p:embed/>
                </p:oleObj>
              </mc:Choice>
              <mc:Fallback>
                <p:oleObj name="Equation" r:id="rId7" imgW="1257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0161" y="5394949"/>
                        <a:ext cx="3349217" cy="642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6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48873"/>
              </p:ext>
            </p:extLst>
          </p:nvPr>
        </p:nvGraphicFramePr>
        <p:xfrm>
          <a:off x="4122275" y="251932"/>
          <a:ext cx="3106869" cy="64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2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2275" y="251932"/>
                        <a:ext cx="3106869" cy="641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646110"/>
              </p:ext>
            </p:extLst>
          </p:nvPr>
        </p:nvGraphicFramePr>
        <p:xfrm>
          <a:off x="4122275" y="783761"/>
          <a:ext cx="3349217" cy="642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3" name="Equation" r:id="rId5" imgW="1257120" imgH="241200" progId="Equation.DSMT4">
                  <p:embed/>
                </p:oleObj>
              </mc:Choice>
              <mc:Fallback>
                <p:oleObj name="Equation" r:id="rId5" imgW="1257120" imgH="2412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2275" y="783761"/>
                        <a:ext cx="3349217" cy="642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74361"/>
              </p:ext>
            </p:extLst>
          </p:nvPr>
        </p:nvGraphicFramePr>
        <p:xfrm>
          <a:off x="4582340" y="1518965"/>
          <a:ext cx="2050695" cy="66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4" name="Equation" r:id="rId7" imgW="825480" imgH="266400" progId="Equation.DSMT4">
                  <p:embed/>
                </p:oleObj>
              </mc:Choice>
              <mc:Fallback>
                <p:oleObj name="Equation" r:id="rId7" imgW="825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2340" y="1518965"/>
                        <a:ext cx="2050695" cy="662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331029" y="104503"/>
            <a:ext cx="4911634" cy="1414462"/>
          </a:xfrm>
          <a:prstGeom prst="rect">
            <a:avLst/>
          </a:prstGeom>
          <a:solidFill>
            <a:srgbClr val="5B9BD5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31653"/>
              </p:ext>
            </p:extLst>
          </p:nvPr>
        </p:nvGraphicFramePr>
        <p:xfrm>
          <a:off x="3533048" y="2273922"/>
          <a:ext cx="5388883" cy="571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5" name="Equation" r:id="rId9" imgW="2514600" imgH="266400" progId="Equation.DSMT4">
                  <p:embed/>
                </p:oleObj>
              </mc:Choice>
              <mc:Fallback>
                <p:oleObj name="Equation" r:id="rId9" imgW="2514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33048" y="2273922"/>
                        <a:ext cx="5388883" cy="571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65159"/>
              </p:ext>
            </p:extLst>
          </p:nvPr>
        </p:nvGraphicFramePr>
        <p:xfrm>
          <a:off x="5124009" y="2833039"/>
          <a:ext cx="2089751" cy="66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6" name="Equation" r:id="rId11" imgW="863280" imgH="241200" progId="Equation.DSMT4">
                  <p:embed/>
                </p:oleObj>
              </mc:Choice>
              <mc:Fallback>
                <p:oleObj name="Equation" r:id="rId11" imgW="863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24009" y="2833039"/>
                        <a:ext cx="2089751" cy="662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185238"/>
              </p:ext>
            </p:extLst>
          </p:nvPr>
        </p:nvGraphicFramePr>
        <p:xfrm>
          <a:off x="2981842" y="3573991"/>
          <a:ext cx="6491294" cy="68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7" name="Equation" r:id="rId13" imgW="2273040" imgH="241200" progId="Equation.DSMT4">
                  <p:embed/>
                </p:oleObj>
              </mc:Choice>
              <mc:Fallback>
                <p:oleObj name="Equation" r:id="rId13" imgW="227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81842" y="3573991"/>
                        <a:ext cx="6491294" cy="689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25059"/>
              </p:ext>
            </p:extLst>
          </p:nvPr>
        </p:nvGraphicFramePr>
        <p:xfrm>
          <a:off x="3603723" y="4307391"/>
          <a:ext cx="5661795" cy="12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8" name="Equation" r:id="rId15" imgW="2336760" imgH="507960" progId="Equation.DSMT4">
                  <p:embed/>
                </p:oleObj>
              </mc:Choice>
              <mc:Fallback>
                <p:oleObj name="Equation" r:id="rId15" imgW="2336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03723" y="4307391"/>
                        <a:ext cx="5661795" cy="123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7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93067"/>
              </p:ext>
            </p:extLst>
          </p:nvPr>
        </p:nvGraphicFramePr>
        <p:xfrm>
          <a:off x="4496888" y="459014"/>
          <a:ext cx="2519471" cy="63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2" name="Equation" r:id="rId3" imgW="952200" imgH="241200" progId="Equation.DSMT4">
                  <p:embed/>
                </p:oleObj>
              </mc:Choice>
              <mc:Fallback>
                <p:oleObj name="Equation" r:id="rId3" imgW="952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6888" y="459014"/>
                        <a:ext cx="2519471" cy="63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602108"/>
              </p:ext>
            </p:extLst>
          </p:nvPr>
        </p:nvGraphicFramePr>
        <p:xfrm>
          <a:off x="3988391" y="1097280"/>
          <a:ext cx="4074362" cy="822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3" name="Equation" r:id="rId5" imgW="1320480" imgH="266400" progId="Equation.DSMT4">
                  <p:embed/>
                </p:oleObj>
              </mc:Choice>
              <mc:Fallback>
                <p:oleObj name="Equation" r:id="rId5" imgW="132048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8391" y="1097280"/>
                        <a:ext cx="4074362" cy="822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064259"/>
              </p:ext>
            </p:extLst>
          </p:nvPr>
        </p:nvGraphicFramePr>
        <p:xfrm>
          <a:off x="4282022" y="1919922"/>
          <a:ext cx="3293108" cy="823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4" name="Equation" r:id="rId7" imgW="965160" imgH="241200" progId="Equation.DSMT4">
                  <p:embed/>
                </p:oleObj>
              </mc:Choice>
              <mc:Fallback>
                <p:oleObj name="Equation" r:id="rId7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2022" y="1919922"/>
                        <a:ext cx="3293108" cy="823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16339"/>
              </p:ext>
            </p:extLst>
          </p:nvPr>
        </p:nvGraphicFramePr>
        <p:xfrm>
          <a:off x="2553788" y="3173050"/>
          <a:ext cx="8103850" cy="1242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5" name="Equation" r:id="rId9" imgW="3479760" imgH="533160" progId="Equation.DSMT4">
                  <p:embed/>
                </p:oleObj>
              </mc:Choice>
              <mc:Fallback>
                <p:oleObj name="Equation" r:id="rId9" imgW="3479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53788" y="3173050"/>
                        <a:ext cx="8103850" cy="1242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216728" y="5068388"/>
            <a:ext cx="1280160" cy="261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21563"/>
              </p:ext>
            </p:extLst>
          </p:nvPr>
        </p:nvGraphicFramePr>
        <p:xfrm>
          <a:off x="4589779" y="4845097"/>
          <a:ext cx="4563753" cy="610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6" name="Equation" r:id="rId11" imgW="1803240" imgH="241200" progId="Equation.DSMT4">
                  <p:embed/>
                </p:oleObj>
              </mc:Choice>
              <mc:Fallback>
                <p:oleObj name="Equation" r:id="rId11" imgW="1803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89779" y="4845097"/>
                        <a:ext cx="4563753" cy="610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219587" y="1817500"/>
            <a:ext cx="708989" cy="130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01391" y="1837508"/>
            <a:ext cx="708989" cy="130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3216728" y="5956663"/>
            <a:ext cx="1373051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406360"/>
              </p:ext>
            </p:extLst>
          </p:nvPr>
        </p:nvGraphicFramePr>
        <p:xfrm>
          <a:off x="4747984" y="5647521"/>
          <a:ext cx="1434146" cy="114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7" name="Equation" r:id="rId13" imgW="558720" imgH="444240" progId="Equation.DSMT4">
                  <p:embed/>
                </p:oleObj>
              </mc:Choice>
              <mc:Fallback>
                <p:oleObj name="Equation" r:id="rId13" imgW="558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47984" y="5647521"/>
                        <a:ext cx="1434146" cy="1140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5312486" y="2691403"/>
            <a:ext cx="708989" cy="130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17160" y="2691402"/>
            <a:ext cx="708989" cy="130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84413" y="5956663"/>
            <a:ext cx="584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Angular momentum and Angular velocity have same slopes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85456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10200</TotalTime>
  <Words>660</Words>
  <Application>Microsoft Office PowerPoint</Application>
  <PresentationFormat>Widescreen</PresentationFormat>
  <Paragraphs>160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Mangal</vt:lpstr>
      <vt:lpstr>Perpetua</vt:lpstr>
      <vt:lpstr>Symbol</vt:lpstr>
      <vt:lpstr>Times New Roman</vt:lpstr>
      <vt:lpstr>Office Theme</vt:lpstr>
      <vt:lpstr>Equation</vt:lpstr>
      <vt:lpstr>MathType 6.0 Equation</vt:lpstr>
      <vt:lpstr>Highlights of the course</vt:lpstr>
      <vt:lpstr>RIGID BODY IN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Rotation of a square plate</vt:lpstr>
      <vt:lpstr>Rotation of a square plate</vt:lpstr>
      <vt:lpstr>Rotation of a square plate</vt:lpstr>
      <vt:lpstr>PowerPoint Presentation</vt:lpstr>
      <vt:lpstr>Rotation of a square plate</vt:lpstr>
      <vt:lpstr>Rotation of a square plate</vt:lpstr>
      <vt:lpstr>Rotation of a square plate (Implications)</vt:lpstr>
      <vt:lpstr>Concept behind the  problem </vt:lpstr>
      <vt:lpstr>Principal Axis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BODY IN MOTION</dc:title>
  <dc:creator>RAGHAVAN EASWARAN</dc:creator>
  <cp:lastModifiedBy>HP</cp:lastModifiedBy>
  <cp:revision>247</cp:revision>
  <dcterms:created xsi:type="dcterms:W3CDTF">2020-12-29T12:39:13Z</dcterms:created>
  <dcterms:modified xsi:type="dcterms:W3CDTF">2022-01-06T08:29:13Z</dcterms:modified>
</cp:coreProperties>
</file>