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0" r:id="rId4"/>
    <p:sldId id="259" r:id="rId5"/>
    <p:sldId id="265" r:id="rId6"/>
    <p:sldId id="261" r:id="rId7"/>
    <p:sldId id="262" r:id="rId8"/>
    <p:sldId id="263" r:id="rId9"/>
    <p:sldId id="264" r:id="rId10"/>
    <p:sldId id="266" r:id="rId11"/>
    <p:sldId id="267" r:id="rId12"/>
    <p:sldId id="268" r:id="rId13"/>
    <p:sldId id="271" r:id="rId14"/>
    <p:sldId id="272" r:id="rId15"/>
    <p:sldId id="275" r:id="rId16"/>
    <p:sldId id="273" r:id="rId17"/>
    <p:sldId id="277" r:id="rId18"/>
    <p:sldId id="278" r:id="rId19"/>
    <p:sldId id="279" r:id="rId20"/>
    <p:sldId id="280" r:id="rId21"/>
    <p:sldId id="282" r:id="rId22"/>
    <p:sldId id="311" r:id="rId23"/>
    <p:sldId id="312" r:id="rId24"/>
    <p:sldId id="314" r:id="rId25"/>
    <p:sldId id="313" r:id="rId26"/>
    <p:sldId id="315" r:id="rId27"/>
    <p:sldId id="281"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38F73-94BC-4BCD-B923-D297031005C1}" type="datetimeFigureOut">
              <a:rPr lang="en-IN" smtClean="0"/>
              <a:pPr/>
              <a:t>12-02-2026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2B2D91-9B36-4056-8382-C32F55664A2D}" type="slidenum">
              <a:rPr lang="en-IN" smtClean="0"/>
              <a:pPr/>
              <a:t>‹#›</a:t>
            </a:fld>
            <a:endParaRPr lang="en-IN"/>
          </a:p>
        </p:txBody>
      </p:sp>
    </p:spTree>
    <p:extLst>
      <p:ext uri="{BB962C8B-B14F-4D97-AF65-F5344CB8AC3E}">
        <p14:creationId xmlns:p14="http://schemas.microsoft.com/office/powerpoint/2010/main" val="409799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2B2D91-9B36-4056-8382-C32F55664A2D}" type="slidenum">
              <a:rPr lang="en-IN" smtClean="0"/>
              <a:pPr/>
              <a:t>1</a:t>
            </a:fld>
            <a:endParaRPr lang="en-IN"/>
          </a:p>
        </p:txBody>
      </p:sp>
    </p:spTree>
    <p:extLst>
      <p:ext uri="{BB962C8B-B14F-4D97-AF65-F5344CB8AC3E}">
        <p14:creationId xmlns:p14="http://schemas.microsoft.com/office/powerpoint/2010/main" val="277663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139427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375213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365039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291426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362564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84951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404536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406752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297841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399415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8C5EF-78DB-431A-BA53-122A4AFC9965}" type="datetimeFigureOut">
              <a:rPr lang="en-IN" smtClean="0"/>
              <a:pPr/>
              <a:t>12-02-2026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DAED8-304C-419E-B470-00D429C69CCE}" type="slidenum">
              <a:rPr lang="en-IN" smtClean="0"/>
              <a:pPr/>
              <a:t>‹#›</a:t>
            </a:fld>
            <a:endParaRPr lang="en-IN"/>
          </a:p>
        </p:txBody>
      </p:sp>
    </p:spTree>
    <p:extLst>
      <p:ext uri="{BB962C8B-B14F-4D97-AF65-F5344CB8AC3E}">
        <p14:creationId xmlns:p14="http://schemas.microsoft.com/office/powerpoint/2010/main" val="364879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8C5EF-78DB-431A-BA53-122A4AFC9965}" type="datetimeFigureOut">
              <a:rPr lang="en-IN" smtClean="0"/>
              <a:pPr/>
              <a:t>12-02-2026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DAED8-304C-419E-B470-00D429C69CCE}" type="slidenum">
              <a:rPr lang="en-IN" smtClean="0"/>
              <a:pPr/>
              <a:t>‹#›</a:t>
            </a:fld>
            <a:endParaRPr lang="en-IN"/>
          </a:p>
        </p:txBody>
      </p:sp>
    </p:spTree>
    <p:extLst>
      <p:ext uri="{BB962C8B-B14F-4D97-AF65-F5344CB8AC3E}">
        <p14:creationId xmlns:p14="http://schemas.microsoft.com/office/powerpoint/2010/main" val="287990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104" y="-18256"/>
            <a:ext cx="8229600" cy="1143000"/>
          </a:xfrm>
        </p:spPr>
        <p:txBody>
          <a:bodyPr>
            <a:normAutofit/>
          </a:bodyPr>
          <a:lstStyle/>
          <a:p>
            <a:pPr algn="l"/>
            <a:r>
              <a:rPr lang="en-US" sz="3200" b="1" dirty="0">
                <a:solidFill>
                  <a:schemeClr val="accent1"/>
                </a:solidFill>
                <a:latin typeface="Arial" pitchFamily="34" charset="0"/>
                <a:cs typeface="Arial" pitchFamily="34" charset="0"/>
              </a:rPr>
              <a:t>Solid State Lasers</a:t>
            </a:r>
            <a:endParaRPr lang="en-IN" sz="3200" b="1" dirty="0">
              <a:solidFill>
                <a:schemeClr val="accent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04904" y="2952353"/>
            <a:ext cx="3403600" cy="162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188621"/>
            <a:ext cx="2642070" cy="800219"/>
          </a:xfrm>
          <a:prstGeom prst="rect">
            <a:avLst/>
          </a:prstGeom>
          <a:noFill/>
        </p:spPr>
        <p:txBody>
          <a:bodyPr wrap="none" rtlCol="0">
            <a:spAutoFit/>
          </a:bodyPr>
          <a:lstStyle/>
          <a:p>
            <a:endParaRPr lang="en-US" dirty="0"/>
          </a:p>
          <a:p>
            <a:r>
              <a:rPr lang="en-US" sz="2800" b="1" dirty="0">
                <a:solidFill>
                  <a:schemeClr val="tx2"/>
                </a:solidFill>
                <a:latin typeface="Arial" pitchFamily="34" charset="0"/>
                <a:cs typeface="Arial" pitchFamily="34" charset="0"/>
              </a:rPr>
              <a:t>1.  Ruby Laser</a:t>
            </a:r>
            <a:endParaRPr lang="en-IN" sz="2800" b="1" dirty="0">
              <a:solidFill>
                <a:schemeClr val="tx2"/>
              </a:solidFill>
              <a:latin typeface="Arial" pitchFamily="34" charset="0"/>
              <a:cs typeface="Arial" pitchFamily="34" charset="0"/>
            </a:endParaRPr>
          </a:p>
        </p:txBody>
      </p:sp>
      <p:sp>
        <p:nvSpPr>
          <p:cNvPr id="5" name="TextBox 4"/>
          <p:cNvSpPr txBox="1"/>
          <p:nvPr/>
        </p:nvSpPr>
        <p:spPr>
          <a:xfrm>
            <a:off x="625236" y="2355845"/>
            <a:ext cx="8483268" cy="2585323"/>
          </a:xfrm>
          <a:prstGeom prst="rect">
            <a:avLst/>
          </a:prstGeom>
          <a:noFill/>
        </p:spPr>
        <p:txBody>
          <a:bodyPr wrap="square" rtlCol="0">
            <a:spAutoFit/>
          </a:bodyPr>
          <a:lstStyle/>
          <a:p>
            <a:r>
              <a:rPr lang="en-US" dirty="0">
                <a:latin typeface="Arial" pitchFamily="34" charset="0"/>
                <a:cs typeface="Arial" pitchFamily="34" charset="0"/>
              </a:rPr>
              <a:t>First LASER: Ted </a:t>
            </a:r>
            <a:r>
              <a:rPr lang="en-US" dirty="0" err="1">
                <a:latin typeface="Arial" pitchFamily="34" charset="0"/>
                <a:cs typeface="Arial" pitchFamily="34" charset="0"/>
              </a:rPr>
              <a:t>Maiman</a:t>
            </a:r>
            <a:r>
              <a:rPr lang="en-US" dirty="0">
                <a:latin typeface="Arial" pitchFamily="34" charset="0"/>
                <a:cs typeface="Arial" pitchFamily="34" charset="0"/>
              </a:rPr>
              <a:t> (Hughes Research Labs, May 17, 1960)</a:t>
            </a:r>
          </a:p>
          <a:p>
            <a:endParaRPr lang="en-US" dirty="0">
              <a:latin typeface="Arial" pitchFamily="34" charset="0"/>
              <a:cs typeface="Arial" pitchFamily="34" charset="0"/>
            </a:endParaRPr>
          </a:p>
          <a:p>
            <a:r>
              <a:rPr lang="en-US" dirty="0">
                <a:latin typeface="Arial" pitchFamily="34" charset="0"/>
                <a:cs typeface="Arial" pitchFamily="34" charset="0"/>
              </a:rPr>
              <a:t>Operates at 694.3 nm</a:t>
            </a:r>
          </a:p>
          <a:p>
            <a:endParaRPr lang="en-US" dirty="0">
              <a:latin typeface="Arial" pitchFamily="34" charset="0"/>
              <a:cs typeface="Arial" pitchFamily="34" charset="0"/>
            </a:endParaRPr>
          </a:p>
          <a:p>
            <a:r>
              <a:rPr lang="en-US" dirty="0">
                <a:latin typeface="Arial" pitchFamily="34" charset="0"/>
                <a:cs typeface="Arial" pitchFamily="34" charset="0"/>
              </a:rPr>
              <a:t>Ruby rod : Sapphire crystal </a:t>
            </a:r>
            <a:r>
              <a:rPr lang="pl-PL" dirty="0">
                <a:latin typeface="Arial" pitchFamily="34" charset="0"/>
                <a:cs typeface="Arial" pitchFamily="34" charset="0"/>
              </a:rPr>
              <a:t>(Al</a:t>
            </a:r>
            <a:r>
              <a:rPr lang="pl-PL" baseline="-25000" dirty="0">
                <a:latin typeface="Arial" pitchFamily="34" charset="0"/>
                <a:cs typeface="Arial" pitchFamily="34" charset="0"/>
              </a:rPr>
              <a:t>2</a:t>
            </a:r>
            <a:r>
              <a:rPr lang="pl-PL" dirty="0">
                <a:latin typeface="Arial" pitchFamily="34" charset="0"/>
                <a:cs typeface="Arial" pitchFamily="34" charset="0"/>
              </a:rPr>
              <a:t>O</a:t>
            </a:r>
            <a:r>
              <a:rPr lang="pl-PL" baseline="-25000" dirty="0">
                <a:latin typeface="Arial" pitchFamily="34" charset="0"/>
                <a:cs typeface="Arial" pitchFamily="34" charset="0"/>
              </a:rPr>
              <a:t>3</a:t>
            </a:r>
            <a:r>
              <a:rPr lang="pl-PL" dirty="0">
                <a:latin typeface="Arial" pitchFamily="34" charset="0"/>
                <a:cs typeface="Arial" pitchFamily="34" charset="0"/>
              </a:rPr>
              <a:t>)</a:t>
            </a:r>
            <a:r>
              <a:rPr lang="en-US" dirty="0">
                <a:latin typeface="Arial" pitchFamily="34" charset="0"/>
                <a:cs typeface="Arial" pitchFamily="34" charset="0"/>
              </a:rPr>
              <a:t> with </a:t>
            </a:r>
            <a:r>
              <a:rPr lang="en-GB" dirty="0"/>
              <a:t>Cr</a:t>
            </a:r>
            <a:r>
              <a:rPr lang="en-GB" baseline="30000" dirty="0"/>
              <a:t>3+</a:t>
            </a:r>
            <a:r>
              <a:rPr lang="pl-PL" dirty="0">
                <a:latin typeface="Arial" pitchFamily="34" charset="0"/>
                <a:cs typeface="Arial" pitchFamily="34" charset="0"/>
              </a:rPr>
              <a:t>doped</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b="1" dirty="0">
                <a:solidFill>
                  <a:schemeClr val="tx2"/>
                </a:solidFill>
                <a:latin typeface="Arial" pitchFamily="34" charset="0"/>
                <a:cs typeface="Arial" pitchFamily="34" charset="0"/>
              </a:rPr>
              <a:t>Optical Resonator +  Gain Medium + Pump</a:t>
            </a:r>
          </a:p>
          <a:p>
            <a:endParaRPr lang="en-US" b="1" dirty="0">
              <a:solidFill>
                <a:schemeClr val="tx2"/>
              </a:solidFill>
              <a:latin typeface="Arial" pitchFamily="34" charset="0"/>
              <a:cs typeface="Arial" pitchFamily="34" charset="0"/>
            </a:endParaRPr>
          </a:p>
          <a:p>
            <a:endParaRPr lang="en-IN" b="1" dirty="0">
              <a:solidFill>
                <a:schemeClr val="tx2"/>
              </a:solidFill>
              <a:latin typeface="Arial" pitchFamily="34" charset="0"/>
              <a:cs typeface="Arial" pitchFamily="34" charset="0"/>
            </a:endParaRPr>
          </a:p>
        </p:txBody>
      </p:sp>
      <p:pic>
        <p:nvPicPr>
          <p:cNvPr id="1028" name="Picture 4" descr="http://physics-animations.com/Physics/Laser.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228184" y="4555169"/>
            <a:ext cx="2160240" cy="1394109"/>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a:xfrm>
            <a:off x="1331640" y="4437112"/>
            <a:ext cx="288032" cy="83129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7" name="TextBox 6"/>
          <p:cNvSpPr txBox="1"/>
          <p:nvPr/>
        </p:nvSpPr>
        <p:spPr>
          <a:xfrm>
            <a:off x="1043608" y="5435932"/>
            <a:ext cx="897169" cy="369332"/>
          </a:xfrm>
          <a:prstGeom prst="rect">
            <a:avLst/>
          </a:prstGeom>
          <a:noFill/>
        </p:spPr>
        <p:txBody>
          <a:bodyPr wrap="none" rtlCol="0">
            <a:spAutoFit/>
          </a:bodyPr>
          <a:lstStyle/>
          <a:p>
            <a:r>
              <a:rPr lang="en-US" b="1" dirty="0"/>
              <a:t>Mirrors</a:t>
            </a:r>
            <a:endParaRPr lang="en-IN" b="1" dirty="0"/>
          </a:p>
        </p:txBody>
      </p:sp>
      <p:sp>
        <p:nvSpPr>
          <p:cNvPr id="10" name="Down Arrow 9"/>
          <p:cNvSpPr/>
          <p:nvPr/>
        </p:nvSpPr>
        <p:spPr>
          <a:xfrm>
            <a:off x="3203848" y="4437112"/>
            <a:ext cx="288032" cy="83129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8" name="TextBox 7"/>
          <p:cNvSpPr txBox="1"/>
          <p:nvPr/>
        </p:nvSpPr>
        <p:spPr>
          <a:xfrm>
            <a:off x="2843808" y="5468752"/>
            <a:ext cx="1047851" cy="369332"/>
          </a:xfrm>
          <a:prstGeom prst="rect">
            <a:avLst/>
          </a:prstGeom>
          <a:noFill/>
        </p:spPr>
        <p:txBody>
          <a:bodyPr wrap="none" rtlCol="0">
            <a:spAutoFit/>
          </a:bodyPr>
          <a:lstStyle/>
          <a:p>
            <a:r>
              <a:rPr lang="en-US" b="1" dirty="0"/>
              <a:t>Ruby rod</a:t>
            </a:r>
            <a:endParaRPr lang="en-IN" b="1" dirty="0"/>
          </a:p>
        </p:txBody>
      </p:sp>
      <p:sp>
        <p:nvSpPr>
          <p:cNvPr id="12" name="Down Arrow 11"/>
          <p:cNvSpPr/>
          <p:nvPr/>
        </p:nvSpPr>
        <p:spPr>
          <a:xfrm>
            <a:off x="4644008" y="4437112"/>
            <a:ext cx="288032" cy="83129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7133" y="1052736"/>
            <a:ext cx="2707035" cy="12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067944" y="5458872"/>
            <a:ext cx="1911485" cy="369332"/>
          </a:xfrm>
          <a:prstGeom prst="rect">
            <a:avLst/>
          </a:prstGeom>
          <a:noFill/>
        </p:spPr>
        <p:txBody>
          <a:bodyPr wrap="none" rtlCol="0">
            <a:spAutoFit/>
          </a:bodyPr>
          <a:lstStyle/>
          <a:p>
            <a:r>
              <a:rPr lang="en-US" b="1" dirty="0"/>
              <a:t>Xenon Flash Lamp</a:t>
            </a:r>
            <a:endParaRPr lang="en-IN" b="1" dirty="0"/>
          </a:p>
        </p:txBody>
      </p:sp>
      <p:sp>
        <p:nvSpPr>
          <p:cNvPr id="11" name="TextBox 10"/>
          <p:cNvSpPr txBox="1"/>
          <p:nvPr/>
        </p:nvSpPr>
        <p:spPr>
          <a:xfrm>
            <a:off x="1691680" y="6156012"/>
            <a:ext cx="3705502" cy="369332"/>
          </a:xfrm>
          <a:prstGeom prst="rect">
            <a:avLst/>
          </a:prstGeom>
          <a:noFill/>
        </p:spPr>
        <p:txBody>
          <a:bodyPr wrap="none" rtlCol="0">
            <a:spAutoFit/>
          </a:bodyPr>
          <a:lstStyle/>
          <a:p>
            <a:r>
              <a:rPr lang="en-US" dirty="0"/>
              <a:t>Operating with 3 Level Energy System</a:t>
            </a:r>
            <a:endParaRPr lang="en-IN" dirty="0"/>
          </a:p>
        </p:txBody>
      </p:sp>
    </p:spTree>
    <p:extLst>
      <p:ext uri="{BB962C8B-B14F-4D97-AF65-F5344CB8AC3E}">
        <p14:creationId xmlns:p14="http://schemas.microsoft.com/office/powerpoint/2010/main" val="241802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expertsmind.com/CMSImages/1268_Nd-YAG%20Laser.png"/>
          <p:cNvPicPr>
            <a:picLocks noChangeAspect="1" noChangeArrowheads="1"/>
          </p:cNvPicPr>
          <p:nvPr/>
        </p:nvPicPr>
        <p:blipFill>
          <a:blip r:embed="rId2" cstate="print">
            <a:lum bright="10000" contrast="30000"/>
          </a:blip>
          <a:srcRect/>
          <a:stretch>
            <a:fillRect/>
          </a:stretch>
        </p:blipFill>
        <p:spPr bwMode="auto">
          <a:xfrm>
            <a:off x="1475656" y="1268760"/>
            <a:ext cx="5343525" cy="3238501"/>
          </a:xfrm>
          <a:prstGeom prst="rect">
            <a:avLst/>
          </a:prstGeom>
          <a:ln>
            <a:noFill/>
          </a:ln>
          <a:effectLst>
            <a:softEdge rad="112500"/>
          </a:effectLst>
        </p:spPr>
      </p:pic>
      <p:sp>
        <p:nvSpPr>
          <p:cNvPr id="5" name="Rectangle 4"/>
          <p:cNvSpPr/>
          <p:nvPr/>
        </p:nvSpPr>
        <p:spPr>
          <a:xfrm>
            <a:off x="2258225" y="395372"/>
            <a:ext cx="2313775" cy="369332"/>
          </a:xfrm>
          <a:prstGeom prst="rect">
            <a:avLst/>
          </a:prstGeom>
        </p:spPr>
        <p:txBody>
          <a:bodyPr wrap="none">
            <a:spAutoFit/>
          </a:bodyPr>
          <a:lstStyle/>
          <a:p>
            <a:r>
              <a:rPr lang="en-IN" b="1" dirty="0" err="1">
                <a:solidFill>
                  <a:schemeClr val="tx2"/>
                </a:solidFill>
                <a:latin typeface="Arial" pitchFamily="34" charset="0"/>
                <a:cs typeface="Arial" pitchFamily="34" charset="0"/>
              </a:rPr>
              <a:t>Nd</a:t>
            </a:r>
            <a:r>
              <a:rPr lang="en-IN" b="1" dirty="0">
                <a:solidFill>
                  <a:schemeClr val="tx2"/>
                </a:solidFill>
                <a:latin typeface="Arial" pitchFamily="34" charset="0"/>
                <a:cs typeface="Arial" pitchFamily="34" charset="0"/>
              </a:rPr>
              <a:t> YAG Schematic </a:t>
            </a:r>
            <a:endParaRPr lang="en-IN" dirty="0"/>
          </a:p>
        </p:txBody>
      </p:sp>
      <p:sp>
        <p:nvSpPr>
          <p:cNvPr id="6" name="Rectangle 5"/>
          <p:cNvSpPr/>
          <p:nvPr/>
        </p:nvSpPr>
        <p:spPr>
          <a:xfrm>
            <a:off x="4211960" y="1556792"/>
            <a:ext cx="216024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25604" name="Picture 4" descr="DPSS laser / Nd:YAG / nanosecond / Q-switched 1064 nm, min. 300 mW | Mephisto COHERENT"/>
          <p:cNvPicPr>
            <a:picLocks noChangeAspect="1" noChangeArrowheads="1"/>
          </p:cNvPicPr>
          <p:nvPr/>
        </p:nvPicPr>
        <p:blipFill>
          <a:blip r:embed="rId3" cstate="print">
            <a:lum contrast="40000"/>
          </a:blip>
          <a:srcRect/>
          <a:stretch>
            <a:fillRect/>
          </a:stretch>
        </p:blipFill>
        <p:spPr bwMode="auto">
          <a:xfrm>
            <a:off x="3275856" y="4509120"/>
            <a:ext cx="2857500" cy="1657351"/>
          </a:xfrm>
          <a:prstGeom prst="rect">
            <a:avLst/>
          </a:prstGeom>
          <a:noFill/>
        </p:spPr>
      </p:pic>
      <p:sp>
        <p:nvSpPr>
          <p:cNvPr id="8" name="Rectangle 7"/>
          <p:cNvSpPr/>
          <p:nvPr/>
        </p:nvSpPr>
        <p:spPr>
          <a:xfrm>
            <a:off x="5580112" y="3356992"/>
            <a:ext cx="1512168"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4932040" y="4005064"/>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3831372" y="6237312"/>
            <a:ext cx="2252796" cy="369332"/>
          </a:xfrm>
          <a:prstGeom prst="rect">
            <a:avLst/>
          </a:prstGeom>
          <a:noFill/>
        </p:spPr>
        <p:txBody>
          <a:bodyPr wrap="none" rtlCol="0">
            <a:spAutoFit/>
          </a:bodyPr>
          <a:lstStyle/>
          <a:p>
            <a:r>
              <a:rPr lang="en-IN" b="1" dirty="0">
                <a:solidFill>
                  <a:schemeClr val="tx2"/>
                </a:solidFill>
              </a:rPr>
              <a:t>A commercial </a:t>
            </a:r>
            <a:r>
              <a:rPr lang="en-IN" b="1" dirty="0" err="1">
                <a:solidFill>
                  <a:schemeClr val="tx2"/>
                </a:solidFill>
              </a:rPr>
              <a:t>Nd</a:t>
            </a:r>
            <a:r>
              <a:rPr lang="en-IN" b="1" dirty="0">
                <a:solidFill>
                  <a:schemeClr val="tx2"/>
                </a:solidFill>
              </a:rPr>
              <a:t> YAG</a:t>
            </a:r>
          </a:p>
        </p:txBody>
      </p:sp>
      <p:pic>
        <p:nvPicPr>
          <p:cNvPr id="25606" name="Picture 6" descr="Laser Lamps"/>
          <p:cNvPicPr>
            <a:picLocks noChangeAspect="1" noChangeArrowheads="1"/>
          </p:cNvPicPr>
          <p:nvPr/>
        </p:nvPicPr>
        <p:blipFill>
          <a:blip r:embed="rId4" cstate="print"/>
          <a:srcRect/>
          <a:stretch>
            <a:fillRect/>
          </a:stretch>
        </p:blipFill>
        <p:spPr bwMode="auto">
          <a:xfrm>
            <a:off x="5534025" y="0"/>
            <a:ext cx="3609975" cy="2581276"/>
          </a:xfrm>
          <a:prstGeom prst="rect">
            <a:avLst/>
          </a:prstGeom>
          <a:noFill/>
        </p:spPr>
      </p:pic>
      <p:sp>
        <p:nvSpPr>
          <p:cNvPr id="12" name="TextBox 11"/>
          <p:cNvSpPr txBox="1"/>
          <p:nvPr/>
        </p:nvSpPr>
        <p:spPr>
          <a:xfrm>
            <a:off x="6804248" y="2483604"/>
            <a:ext cx="2416046" cy="369332"/>
          </a:xfrm>
          <a:prstGeom prst="rect">
            <a:avLst/>
          </a:prstGeom>
          <a:noFill/>
        </p:spPr>
        <p:txBody>
          <a:bodyPr wrap="none" rtlCol="0">
            <a:spAutoFit/>
          </a:bodyPr>
          <a:lstStyle/>
          <a:p>
            <a:r>
              <a:rPr lang="en-IN" b="1" dirty="0">
                <a:solidFill>
                  <a:schemeClr val="tx2"/>
                </a:solidFill>
                <a:latin typeface="Arial" pitchFamily="34" charset="0"/>
                <a:cs typeface="Arial" pitchFamily="34" charset="0"/>
              </a:rPr>
              <a:t>Krypton Flash Lamp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99392"/>
            <a:ext cx="8229600" cy="1143000"/>
          </a:xfrm>
        </p:spPr>
        <p:txBody>
          <a:bodyPr>
            <a:normAutofit/>
          </a:bodyPr>
          <a:lstStyle/>
          <a:p>
            <a:pPr algn="l"/>
            <a:r>
              <a:rPr lang="en-IN" sz="3200" b="1" dirty="0">
                <a:solidFill>
                  <a:schemeClr val="tx2"/>
                </a:solidFill>
                <a:latin typeface="Arial" pitchFamily="34" charset="0"/>
                <a:cs typeface="Arial" pitchFamily="34" charset="0"/>
              </a:rPr>
              <a:t>Energy Levels</a:t>
            </a:r>
          </a:p>
        </p:txBody>
      </p:sp>
      <p:cxnSp>
        <p:nvCxnSpPr>
          <p:cNvPr id="6" name="Straight Connector 5"/>
          <p:cNvCxnSpPr/>
          <p:nvPr/>
        </p:nvCxnSpPr>
        <p:spPr>
          <a:xfrm>
            <a:off x="1043608" y="5589240"/>
            <a:ext cx="3312368"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p:cNvSpPr/>
          <p:nvPr/>
        </p:nvSpPr>
        <p:spPr>
          <a:xfrm>
            <a:off x="4788024" y="3356992"/>
            <a:ext cx="22322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1043608" y="1340768"/>
            <a:ext cx="3168352"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1" name="Rectangle 10"/>
          <p:cNvSpPr/>
          <p:nvPr/>
        </p:nvSpPr>
        <p:spPr>
          <a:xfrm>
            <a:off x="1043608" y="2132856"/>
            <a:ext cx="3168352" cy="2880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2" name="Rectangle 11"/>
          <p:cNvSpPr/>
          <p:nvPr/>
        </p:nvSpPr>
        <p:spPr>
          <a:xfrm>
            <a:off x="4788024" y="4725144"/>
            <a:ext cx="22322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Arrow Connector 13"/>
          <p:cNvCxnSpPr/>
          <p:nvPr/>
        </p:nvCxnSpPr>
        <p:spPr>
          <a:xfrm>
            <a:off x="5868144" y="3429000"/>
            <a:ext cx="0" cy="129614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372200" y="3861048"/>
            <a:ext cx="1107996" cy="369332"/>
          </a:xfrm>
          <a:prstGeom prst="rect">
            <a:avLst/>
          </a:prstGeom>
          <a:noFill/>
        </p:spPr>
        <p:txBody>
          <a:bodyPr wrap="none" rtlCol="0">
            <a:spAutoFit/>
          </a:bodyPr>
          <a:lstStyle/>
          <a:p>
            <a:r>
              <a:rPr lang="en-IN" b="1" dirty="0">
                <a:latin typeface="Arial" pitchFamily="34" charset="0"/>
                <a:cs typeface="Arial" pitchFamily="34" charset="0"/>
              </a:rPr>
              <a:t>1064 nm</a:t>
            </a:r>
          </a:p>
        </p:txBody>
      </p:sp>
      <p:cxnSp>
        <p:nvCxnSpPr>
          <p:cNvPr id="17" name="Straight Arrow Connector 16"/>
          <p:cNvCxnSpPr>
            <a:stCxn id="22" idx="3"/>
            <a:endCxn id="9" idx="0"/>
          </p:cNvCxnSpPr>
          <p:nvPr/>
        </p:nvCxnSpPr>
        <p:spPr>
          <a:xfrm>
            <a:off x="4572000" y="1880828"/>
            <a:ext cx="1332148" cy="1476164"/>
          </a:xfrm>
          <a:prstGeom prst="straightConnector1">
            <a:avLst/>
          </a:prstGeom>
          <a:ln>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39952" y="4869160"/>
            <a:ext cx="1296144" cy="648072"/>
          </a:xfrm>
          <a:prstGeom prst="straightConnector1">
            <a:avLst/>
          </a:prstGeom>
          <a:ln>
            <a:prstDash val="lgDashDot"/>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55576" y="1052736"/>
            <a:ext cx="3816424"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Arrow Connector 24"/>
          <p:cNvCxnSpPr/>
          <p:nvPr/>
        </p:nvCxnSpPr>
        <p:spPr>
          <a:xfrm flipV="1">
            <a:off x="2555776" y="2708920"/>
            <a:ext cx="0" cy="28803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4572000" y="1052736"/>
            <a:ext cx="1659429" cy="369332"/>
          </a:xfrm>
          <a:prstGeom prst="rect">
            <a:avLst/>
          </a:prstGeom>
          <a:noFill/>
        </p:spPr>
        <p:txBody>
          <a:bodyPr wrap="none" rtlCol="0">
            <a:spAutoFit/>
          </a:bodyPr>
          <a:lstStyle/>
          <a:p>
            <a:r>
              <a:rPr lang="en-IN" b="1" dirty="0"/>
              <a:t>Pumping bands</a:t>
            </a:r>
          </a:p>
        </p:txBody>
      </p:sp>
      <p:sp>
        <p:nvSpPr>
          <p:cNvPr id="28" name="TextBox 27"/>
          <p:cNvSpPr txBox="1"/>
          <p:nvPr/>
        </p:nvSpPr>
        <p:spPr>
          <a:xfrm>
            <a:off x="467544" y="4005064"/>
            <a:ext cx="2165914" cy="1200329"/>
          </a:xfrm>
          <a:prstGeom prst="rect">
            <a:avLst/>
          </a:prstGeom>
          <a:noFill/>
        </p:spPr>
        <p:txBody>
          <a:bodyPr wrap="none" rtlCol="0">
            <a:spAutoFit/>
          </a:bodyPr>
          <a:lstStyle/>
          <a:p>
            <a:r>
              <a:rPr lang="en-IN" b="1" dirty="0"/>
              <a:t>Excitation (Pumping)</a:t>
            </a:r>
          </a:p>
          <a:p>
            <a:r>
              <a:rPr lang="en-IN" dirty="0">
                <a:latin typeface="Arial" pitchFamily="34" charset="0"/>
                <a:cs typeface="Arial" pitchFamily="34" charset="0"/>
              </a:rPr>
              <a:t>730–760 nm and </a:t>
            </a:r>
          </a:p>
          <a:p>
            <a:r>
              <a:rPr lang="en-IN" dirty="0">
                <a:latin typeface="Arial" pitchFamily="34" charset="0"/>
                <a:cs typeface="Arial" pitchFamily="34" charset="0"/>
              </a:rPr>
              <a:t>790–820 nm</a:t>
            </a:r>
          </a:p>
          <a:p>
            <a:endParaRPr lang="en-IN" b="1" dirty="0"/>
          </a:p>
        </p:txBody>
      </p:sp>
      <p:sp>
        <p:nvSpPr>
          <p:cNvPr id="29" name="TextBox 28"/>
          <p:cNvSpPr txBox="1"/>
          <p:nvPr/>
        </p:nvSpPr>
        <p:spPr>
          <a:xfrm>
            <a:off x="5148064" y="2204864"/>
            <a:ext cx="2082237" cy="369332"/>
          </a:xfrm>
          <a:prstGeom prst="rect">
            <a:avLst/>
          </a:prstGeom>
          <a:noFill/>
        </p:spPr>
        <p:txBody>
          <a:bodyPr wrap="none" rtlCol="0">
            <a:spAutoFit/>
          </a:bodyPr>
          <a:lstStyle/>
          <a:p>
            <a:r>
              <a:rPr lang="en-IN" b="1" dirty="0"/>
              <a:t>Non </a:t>
            </a:r>
            <a:r>
              <a:rPr lang="en-IN" b="1" dirty="0" err="1"/>
              <a:t>radiative</a:t>
            </a:r>
            <a:r>
              <a:rPr lang="en-IN" b="1" dirty="0"/>
              <a:t> decay</a:t>
            </a:r>
          </a:p>
        </p:txBody>
      </p:sp>
      <p:sp>
        <p:nvSpPr>
          <p:cNvPr id="30" name="TextBox 29"/>
          <p:cNvSpPr txBox="1"/>
          <p:nvPr/>
        </p:nvSpPr>
        <p:spPr>
          <a:xfrm>
            <a:off x="5076056" y="5075892"/>
            <a:ext cx="2082237" cy="369332"/>
          </a:xfrm>
          <a:prstGeom prst="rect">
            <a:avLst/>
          </a:prstGeom>
          <a:noFill/>
        </p:spPr>
        <p:txBody>
          <a:bodyPr wrap="none" rtlCol="0">
            <a:spAutoFit/>
          </a:bodyPr>
          <a:lstStyle/>
          <a:p>
            <a:r>
              <a:rPr lang="en-IN" b="1" dirty="0"/>
              <a:t>Non </a:t>
            </a:r>
            <a:r>
              <a:rPr lang="en-IN" b="1" dirty="0" err="1"/>
              <a:t>radiative</a:t>
            </a:r>
            <a:r>
              <a:rPr lang="en-IN" b="1" dirty="0"/>
              <a:t> decay</a:t>
            </a:r>
          </a:p>
        </p:txBody>
      </p:sp>
      <p:sp>
        <p:nvSpPr>
          <p:cNvPr id="31" name="Right Arrow 30"/>
          <p:cNvSpPr/>
          <p:nvPr/>
        </p:nvSpPr>
        <p:spPr>
          <a:xfrm>
            <a:off x="7668344" y="3861048"/>
            <a:ext cx="79208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7380312" y="4293096"/>
            <a:ext cx="1662378" cy="369332"/>
          </a:xfrm>
          <a:prstGeom prst="rect">
            <a:avLst/>
          </a:prstGeom>
          <a:noFill/>
        </p:spPr>
        <p:txBody>
          <a:bodyPr wrap="none" rtlCol="0">
            <a:spAutoFit/>
          </a:bodyPr>
          <a:lstStyle/>
          <a:p>
            <a:r>
              <a:rPr lang="en-IN" b="1" dirty="0"/>
              <a:t>Laser transition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1336" y="413792"/>
            <a:ext cx="8229600" cy="1143000"/>
          </a:xfrm>
        </p:spPr>
        <p:txBody>
          <a:bodyPr>
            <a:normAutofit/>
          </a:bodyPr>
          <a:lstStyle/>
          <a:p>
            <a:r>
              <a:rPr lang="en-IN" sz="2400" b="1" dirty="0">
                <a:solidFill>
                  <a:schemeClr val="tx2"/>
                </a:solidFill>
                <a:latin typeface="Arial" pitchFamily="34" charset="0"/>
                <a:cs typeface="Arial" pitchFamily="34" charset="0"/>
              </a:rPr>
              <a:t>Typical </a:t>
            </a:r>
            <a:r>
              <a:rPr lang="en-IN" sz="2400" b="1" dirty="0" err="1">
                <a:solidFill>
                  <a:schemeClr val="tx2"/>
                </a:solidFill>
                <a:latin typeface="Arial" pitchFamily="34" charset="0"/>
                <a:cs typeface="Arial" pitchFamily="34" charset="0"/>
              </a:rPr>
              <a:t>Nd</a:t>
            </a:r>
            <a:r>
              <a:rPr lang="en-IN" sz="2400" b="1" dirty="0">
                <a:solidFill>
                  <a:schemeClr val="tx2"/>
                </a:solidFill>
                <a:latin typeface="Arial" pitchFamily="34" charset="0"/>
                <a:cs typeface="Arial" pitchFamily="34" charset="0"/>
              </a:rPr>
              <a:t> YAG Laser Parameters</a:t>
            </a:r>
          </a:p>
        </p:txBody>
      </p:sp>
      <p:sp>
        <p:nvSpPr>
          <p:cNvPr id="5" name="Rectangle 4"/>
          <p:cNvSpPr/>
          <p:nvPr/>
        </p:nvSpPr>
        <p:spPr>
          <a:xfrm>
            <a:off x="467544" y="1340768"/>
            <a:ext cx="4572000" cy="5078313"/>
          </a:xfrm>
          <a:prstGeom prst="rect">
            <a:avLst/>
          </a:prstGeom>
        </p:spPr>
        <p:txBody>
          <a:bodyPr>
            <a:spAutoFit/>
          </a:bodyPr>
          <a:lstStyle/>
          <a:p>
            <a:pPr>
              <a:lnSpc>
                <a:spcPct val="200000"/>
              </a:lnSpc>
            </a:pPr>
            <a:r>
              <a:rPr lang="en-IN" dirty="0">
                <a:latin typeface="Arial" pitchFamily="34" charset="0"/>
                <a:cs typeface="Arial" pitchFamily="34" charset="0"/>
              </a:rPr>
              <a:t>Laser wavelength </a:t>
            </a:r>
          </a:p>
          <a:p>
            <a:pPr>
              <a:lnSpc>
                <a:spcPct val="200000"/>
              </a:lnSpc>
            </a:pPr>
            <a:r>
              <a:rPr lang="en-IN" dirty="0">
                <a:latin typeface="Arial" pitchFamily="34" charset="0"/>
                <a:cs typeface="Arial" pitchFamily="34" charset="0"/>
              </a:rPr>
              <a:t>Upper laser level lifetime </a:t>
            </a:r>
          </a:p>
          <a:p>
            <a:pPr>
              <a:lnSpc>
                <a:spcPct val="200000"/>
              </a:lnSpc>
            </a:pPr>
            <a:r>
              <a:rPr lang="en-IN" dirty="0">
                <a:latin typeface="Arial" pitchFamily="34" charset="0"/>
                <a:cs typeface="Arial" pitchFamily="34" charset="0"/>
              </a:rPr>
              <a:t>gain bandwidth </a:t>
            </a:r>
          </a:p>
          <a:p>
            <a:pPr>
              <a:lnSpc>
                <a:spcPct val="200000"/>
              </a:lnSpc>
            </a:pPr>
            <a:r>
              <a:rPr lang="en-IN" dirty="0">
                <a:latin typeface="Arial" pitchFamily="34" charset="0"/>
                <a:cs typeface="Arial" pitchFamily="34" charset="0"/>
              </a:rPr>
              <a:t>Laser gain-medium length (L) </a:t>
            </a:r>
          </a:p>
          <a:p>
            <a:pPr>
              <a:lnSpc>
                <a:spcPct val="200000"/>
              </a:lnSpc>
            </a:pPr>
            <a:r>
              <a:rPr lang="en-IN" dirty="0">
                <a:latin typeface="Arial" pitchFamily="34" charset="0"/>
                <a:cs typeface="Arial" pitchFamily="34" charset="0"/>
              </a:rPr>
              <a:t>Operating temperature </a:t>
            </a:r>
          </a:p>
          <a:p>
            <a:pPr>
              <a:lnSpc>
                <a:spcPct val="200000"/>
              </a:lnSpc>
            </a:pPr>
            <a:r>
              <a:rPr lang="en-IN" dirty="0">
                <a:latin typeface="Arial" pitchFamily="34" charset="0"/>
                <a:cs typeface="Arial" pitchFamily="34" charset="0"/>
              </a:rPr>
              <a:t>Thermal conductivity of laser rod </a:t>
            </a:r>
          </a:p>
          <a:p>
            <a:pPr>
              <a:lnSpc>
                <a:spcPct val="200000"/>
              </a:lnSpc>
            </a:pPr>
            <a:r>
              <a:rPr lang="en-IN" dirty="0">
                <a:latin typeface="Arial" pitchFamily="34" charset="0"/>
                <a:cs typeface="Arial" pitchFamily="34" charset="0"/>
              </a:rPr>
              <a:t>Pumping method </a:t>
            </a:r>
          </a:p>
          <a:p>
            <a:pPr>
              <a:lnSpc>
                <a:spcPct val="200000"/>
              </a:lnSpc>
            </a:pPr>
            <a:r>
              <a:rPr lang="en-IN" dirty="0">
                <a:latin typeface="Arial" pitchFamily="34" charset="0"/>
                <a:cs typeface="Arial" pitchFamily="34" charset="0"/>
              </a:rPr>
              <a:t>Pumping bands </a:t>
            </a:r>
          </a:p>
          <a:p>
            <a:pPr>
              <a:lnSpc>
                <a:spcPct val="200000"/>
              </a:lnSpc>
            </a:pPr>
            <a:r>
              <a:rPr lang="en-IN" dirty="0">
                <a:latin typeface="Arial" pitchFamily="34" charset="0"/>
                <a:cs typeface="Arial" pitchFamily="34" charset="0"/>
              </a:rPr>
              <a:t>Output power </a:t>
            </a:r>
          </a:p>
        </p:txBody>
      </p:sp>
      <p:sp>
        <p:nvSpPr>
          <p:cNvPr id="6" name="Rectangle 5"/>
          <p:cNvSpPr/>
          <p:nvPr/>
        </p:nvSpPr>
        <p:spPr>
          <a:xfrm>
            <a:off x="4032448" y="1375023"/>
            <a:ext cx="4572000" cy="5632311"/>
          </a:xfrm>
          <a:prstGeom prst="rect">
            <a:avLst/>
          </a:prstGeom>
        </p:spPr>
        <p:txBody>
          <a:bodyPr>
            <a:spAutoFit/>
          </a:bodyPr>
          <a:lstStyle/>
          <a:p>
            <a:pPr>
              <a:lnSpc>
                <a:spcPct val="200000"/>
              </a:lnSpc>
            </a:pPr>
            <a:r>
              <a:rPr lang="en-IN" dirty="0">
                <a:latin typeface="Arial" pitchFamily="34" charset="0"/>
                <a:cs typeface="Arial" pitchFamily="34" charset="0"/>
              </a:rPr>
              <a:t>1064 nm </a:t>
            </a:r>
          </a:p>
          <a:p>
            <a:pPr>
              <a:lnSpc>
                <a:spcPct val="200000"/>
              </a:lnSpc>
            </a:pPr>
            <a:r>
              <a:rPr lang="en-IN" dirty="0">
                <a:latin typeface="Arial" pitchFamily="34" charset="0"/>
                <a:cs typeface="Arial" pitchFamily="34" charset="0"/>
              </a:rPr>
              <a:t>0.23 ms </a:t>
            </a:r>
          </a:p>
          <a:p>
            <a:pPr>
              <a:lnSpc>
                <a:spcPct val="200000"/>
              </a:lnSpc>
            </a:pPr>
            <a:r>
              <a:rPr lang="en-IN" dirty="0">
                <a:latin typeface="Arial" pitchFamily="34" charset="0"/>
                <a:cs typeface="Arial" pitchFamily="34" charset="0"/>
              </a:rPr>
              <a:t>0.45 nm</a:t>
            </a:r>
          </a:p>
          <a:p>
            <a:pPr>
              <a:lnSpc>
                <a:spcPct val="200000"/>
              </a:lnSpc>
            </a:pPr>
            <a:r>
              <a:rPr lang="en-IN" dirty="0">
                <a:latin typeface="Arial" pitchFamily="34" charset="0"/>
                <a:cs typeface="Arial" pitchFamily="34" charset="0"/>
              </a:rPr>
              <a:t>0.1 to 0.15 m </a:t>
            </a:r>
          </a:p>
          <a:p>
            <a:pPr>
              <a:lnSpc>
                <a:spcPct val="200000"/>
              </a:lnSpc>
            </a:pPr>
            <a:r>
              <a:rPr lang="en-IN" dirty="0">
                <a:latin typeface="Arial" pitchFamily="34" charset="0"/>
                <a:cs typeface="Arial" pitchFamily="34" charset="0"/>
              </a:rPr>
              <a:t>Room temperature </a:t>
            </a:r>
          </a:p>
          <a:p>
            <a:pPr>
              <a:lnSpc>
                <a:spcPct val="200000"/>
              </a:lnSpc>
            </a:pPr>
            <a:r>
              <a:rPr lang="en-IN" dirty="0">
                <a:latin typeface="Arial" pitchFamily="34" charset="0"/>
                <a:cs typeface="Arial" pitchFamily="34" charset="0"/>
              </a:rPr>
              <a:t>14 W/m-K at 300 K </a:t>
            </a:r>
          </a:p>
          <a:p>
            <a:pPr>
              <a:lnSpc>
                <a:spcPct val="200000"/>
              </a:lnSpc>
            </a:pPr>
            <a:r>
              <a:rPr lang="en-IN" dirty="0">
                <a:latin typeface="Arial" pitchFamily="34" charset="0"/>
                <a:cs typeface="Arial" pitchFamily="34" charset="0"/>
              </a:rPr>
              <a:t>Flash lamp </a:t>
            </a:r>
          </a:p>
          <a:p>
            <a:pPr>
              <a:lnSpc>
                <a:spcPct val="200000"/>
              </a:lnSpc>
            </a:pPr>
            <a:r>
              <a:rPr lang="en-IN" dirty="0">
                <a:latin typeface="Arial" pitchFamily="34" charset="0"/>
                <a:cs typeface="Arial" pitchFamily="34" charset="0"/>
              </a:rPr>
              <a:t>730–760 nm and 790–820 nm</a:t>
            </a:r>
          </a:p>
          <a:p>
            <a:pPr>
              <a:lnSpc>
                <a:spcPct val="200000"/>
              </a:lnSpc>
            </a:pPr>
            <a:r>
              <a:rPr lang="en-IN" dirty="0">
                <a:latin typeface="Arial" pitchFamily="34" charset="0"/>
                <a:cs typeface="Arial" pitchFamily="34" charset="0"/>
              </a:rPr>
              <a:t>up to KW  at CW operation and in MW at pulsed operation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US" sz="3200" b="1" dirty="0">
                <a:solidFill>
                  <a:schemeClr val="tx2"/>
                </a:solidFill>
                <a:latin typeface="Arial" pitchFamily="34" charset="0"/>
                <a:cs typeface="Arial" pitchFamily="34" charset="0"/>
              </a:rPr>
              <a:t>Wide Applications of </a:t>
            </a:r>
            <a:r>
              <a:rPr lang="en-US" sz="3200" b="1" dirty="0" err="1">
                <a:solidFill>
                  <a:schemeClr val="tx2"/>
                </a:solidFill>
                <a:latin typeface="Arial" pitchFamily="34" charset="0"/>
                <a:cs typeface="Arial" pitchFamily="34" charset="0"/>
              </a:rPr>
              <a:t>Nd</a:t>
            </a:r>
            <a:r>
              <a:rPr lang="en-US" sz="3200" b="1" dirty="0">
                <a:solidFill>
                  <a:schemeClr val="tx2"/>
                </a:solidFill>
                <a:latin typeface="Arial" pitchFamily="34" charset="0"/>
                <a:cs typeface="Arial" pitchFamily="34" charset="0"/>
              </a:rPr>
              <a:t> YAG Lasers</a:t>
            </a:r>
            <a:endParaRPr lang="en-IN" sz="3200" b="1" dirty="0">
              <a:solidFill>
                <a:schemeClr val="tx2"/>
              </a:solidFill>
              <a:latin typeface="Arial" pitchFamily="34" charset="0"/>
              <a:cs typeface="Arial" pitchFamily="34" charset="0"/>
            </a:endParaRPr>
          </a:p>
        </p:txBody>
      </p:sp>
      <p:pic>
        <p:nvPicPr>
          <p:cNvPr id="2050" name="Picture 2" descr="ND-Y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764704"/>
            <a:ext cx="2344284" cy="3284984"/>
          </a:xfrm>
          <a:prstGeom prst="rect">
            <a:avLst/>
          </a:prstGeom>
          <a:noFill/>
          <a:effectLst>
            <a:outerShdw blurRad="50800" dist="50800" dir="5400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764704"/>
            <a:ext cx="8712968" cy="5755422"/>
          </a:xfrm>
          <a:prstGeom prst="rect">
            <a:avLst/>
          </a:prstGeom>
        </p:spPr>
        <p:txBody>
          <a:bodyPr wrap="square">
            <a:spAutoFit/>
          </a:bodyPr>
          <a:lstStyle/>
          <a:p>
            <a:r>
              <a:rPr lang="en-US" sz="1600" b="1" dirty="0">
                <a:solidFill>
                  <a:schemeClr val="tx2"/>
                </a:solidFill>
                <a:latin typeface="Arial" pitchFamily="34" charset="0"/>
                <a:cs typeface="Arial" pitchFamily="34" charset="0"/>
              </a:rPr>
              <a:t>Physics and Engineering: NEW AREA developed due to High Powers</a:t>
            </a:r>
          </a:p>
          <a:p>
            <a:endParaRPr lang="en-US" sz="1600" b="1" dirty="0">
              <a:solidFill>
                <a:schemeClr val="tx2"/>
              </a:solidFill>
              <a:latin typeface="Arial" pitchFamily="34" charset="0"/>
              <a:cs typeface="Arial" pitchFamily="34" charset="0"/>
            </a:endParaRPr>
          </a:p>
          <a:p>
            <a:r>
              <a:rPr lang="en-US" sz="1600" b="1" dirty="0">
                <a:solidFill>
                  <a:schemeClr val="tx2"/>
                </a:solidFill>
                <a:latin typeface="Arial" pitchFamily="34" charset="0"/>
                <a:cs typeface="Arial" pitchFamily="34" charset="0"/>
              </a:rPr>
              <a:t>NON LINEAR OPTICS: We will discuss this important research area</a:t>
            </a:r>
            <a:endParaRPr lang="en-IN" sz="1600" b="1" dirty="0">
              <a:solidFill>
                <a:schemeClr val="tx2"/>
              </a:solidFill>
              <a:latin typeface="Arial" pitchFamily="34" charset="0"/>
              <a:cs typeface="Arial" pitchFamily="34" charset="0"/>
            </a:endParaRPr>
          </a:p>
          <a:p>
            <a:endParaRPr lang="en-IN" sz="1600" b="1" dirty="0">
              <a:solidFill>
                <a:schemeClr val="tx2"/>
              </a:solidFill>
              <a:latin typeface="Arial" pitchFamily="34" charset="0"/>
              <a:cs typeface="Arial" pitchFamily="34" charset="0"/>
            </a:endParaRPr>
          </a:p>
          <a:p>
            <a:r>
              <a:rPr lang="en-IN" sz="1600" b="1" dirty="0">
                <a:solidFill>
                  <a:schemeClr val="tx2"/>
                </a:solidFill>
                <a:latin typeface="Arial" pitchFamily="34" charset="0"/>
                <a:cs typeface="Arial" pitchFamily="34" charset="0"/>
              </a:rPr>
              <a:t>Medicine</a:t>
            </a:r>
            <a:r>
              <a:rPr lang="en-IN" sz="1600" b="1" dirty="0">
                <a:latin typeface="Arial" pitchFamily="34" charset="0"/>
                <a:cs typeface="Arial" pitchFamily="34" charset="0"/>
              </a:rPr>
              <a:t>: Ophthalmology, Oncology (</a:t>
            </a:r>
            <a:r>
              <a:rPr lang="en-IN" sz="1600" dirty="0">
                <a:latin typeface="Arial" pitchFamily="34" charset="0"/>
                <a:cs typeface="Arial" pitchFamily="34" charset="0"/>
              </a:rPr>
              <a:t>In oncology, </a:t>
            </a:r>
            <a:r>
              <a:rPr lang="en-IN" sz="1600" dirty="0" err="1">
                <a:latin typeface="Arial" pitchFamily="34" charset="0"/>
                <a:cs typeface="Arial" pitchFamily="34" charset="0"/>
              </a:rPr>
              <a:t>Nd:YAG</a:t>
            </a:r>
            <a:r>
              <a:rPr lang="en-IN" sz="1600" dirty="0">
                <a:latin typeface="Arial" pitchFamily="34" charset="0"/>
                <a:cs typeface="Arial" pitchFamily="34" charset="0"/>
              </a:rPr>
              <a:t> </a:t>
            </a:r>
          </a:p>
          <a:p>
            <a:r>
              <a:rPr lang="en-IN" sz="1600" dirty="0">
                <a:latin typeface="Arial" pitchFamily="34" charset="0"/>
                <a:cs typeface="Arial" pitchFamily="34" charset="0"/>
              </a:rPr>
              <a:t>lasers can be used to remove skin cancers)</a:t>
            </a:r>
          </a:p>
          <a:p>
            <a:br>
              <a:rPr lang="en-IN" sz="1600" dirty="0">
                <a:latin typeface="Arial" pitchFamily="34" charset="0"/>
                <a:cs typeface="Arial" pitchFamily="34" charset="0"/>
              </a:rPr>
            </a:br>
            <a:r>
              <a:rPr lang="en-IN" sz="1600" b="1" dirty="0">
                <a:solidFill>
                  <a:schemeClr val="tx2"/>
                </a:solidFill>
                <a:latin typeface="Arial" pitchFamily="34" charset="0"/>
                <a:cs typeface="Arial" pitchFamily="34" charset="0"/>
              </a:rPr>
              <a:t>Cosmetic medicine</a:t>
            </a:r>
            <a:br>
              <a:rPr lang="en-IN" sz="1600" b="1" dirty="0">
                <a:latin typeface="Arial" pitchFamily="34" charset="0"/>
                <a:cs typeface="Arial" pitchFamily="34" charset="0"/>
              </a:rPr>
            </a:br>
            <a:r>
              <a:rPr lang="en-IN" sz="1600" dirty="0">
                <a:latin typeface="Arial" pitchFamily="34" charset="0"/>
                <a:cs typeface="Arial" pitchFamily="34" charset="0"/>
              </a:rPr>
              <a:t>These lasers are also used extensively in the field of cosmetic </a:t>
            </a:r>
          </a:p>
          <a:p>
            <a:r>
              <a:rPr lang="en-IN" sz="1600" dirty="0">
                <a:latin typeface="Arial" pitchFamily="34" charset="0"/>
                <a:cs typeface="Arial" pitchFamily="34" charset="0"/>
              </a:rPr>
              <a:t>medicine for laser hair removal and the treatment of minor vascular</a:t>
            </a:r>
          </a:p>
          <a:p>
            <a:r>
              <a:rPr lang="en-IN" sz="1600" dirty="0">
                <a:latin typeface="Arial" pitchFamily="34" charset="0"/>
                <a:cs typeface="Arial" pitchFamily="34" charset="0"/>
              </a:rPr>
              <a:t> defects such as spider veins on the face and legs</a:t>
            </a:r>
          </a:p>
          <a:p>
            <a:br>
              <a:rPr lang="en-IN" sz="1600" dirty="0">
                <a:latin typeface="Arial" pitchFamily="34" charset="0"/>
                <a:cs typeface="Arial" pitchFamily="34" charset="0"/>
              </a:rPr>
            </a:br>
            <a:r>
              <a:rPr lang="en-IN" sz="1600" b="1" dirty="0">
                <a:solidFill>
                  <a:schemeClr val="tx2"/>
                </a:solidFill>
                <a:latin typeface="Arial" pitchFamily="34" charset="0"/>
                <a:cs typeface="Arial" pitchFamily="34" charset="0"/>
              </a:rPr>
              <a:t>Manufacturing</a:t>
            </a:r>
            <a:br>
              <a:rPr lang="en-IN" sz="1600" b="1" dirty="0">
                <a:latin typeface="Arial" pitchFamily="34" charset="0"/>
                <a:cs typeface="Arial" pitchFamily="34" charset="0"/>
              </a:rPr>
            </a:br>
            <a:r>
              <a:rPr lang="en-IN" sz="1600" dirty="0" err="1">
                <a:latin typeface="Arial" pitchFamily="34" charset="0"/>
                <a:cs typeface="Arial" pitchFamily="34" charset="0"/>
              </a:rPr>
              <a:t>Nd:YAG</a:t>
            </a:r>
            <a:r>
              <a:rPr lang="en-IN" sz="1600" dirty="0">
                <a:latin typeface="Arial" pitchFamily="34" charset="0"/>
                <a:cs typeface="Arial" pitchFamily="34" charset="0"/>
              </a:rPr>
              <a:t> lasers are extensively used in manufacturing for cutting </a:t>
            </a:r>
          </a:p>
          <a:p>
            <a:r>
              <a:rPr lang="en-IN" sz="1600" dirty="0">
                <a:latin typeface="Arial" pitchFamily="34" charset="0"/>
                <a:cs typeface="Arial" pitchFamily="34" charset="0"/>
              </a:rPr>
              <a:t>and welding steel and various alloys. </a:t>
            </a:r>
          </a:p>
          <a:p>
            <a:endParaRPr lang="en-IN" sz="1600" dirty="0">
              <a:latin typeface="Arial" pitchFamily="34" charset="0"/>
              <a:cs typeface="Arial" pitchFamily="34" charset="0"/>
            </a:endParaRPr>
          </a:p>
          <a:p>
            <a:r>
              <a:rPr lang="en-IN" sz="1600" b="1" dirty="0">
                <a:solidFill>
                  <a:schemeClr val="tx2"/>
                </a:solidFill>
                <a:latin typeface="Arial" pitchFamily="34" charset="0"/>
                <a:cs typeface="Arial" pitchFamily="34" charset="0"/>
              </a:rPr>
              <a:t>Fluid dynamics</a:t>
            </a:r>
          </a:p>
          <a:p>
            <a:br>
              <a:rPr lang="en-IN" sz="1600" b="1" dirty="0">
                <a:latin typeface="Arial" pitchFamily="34" charset="0"/>
                <a:cs typeface="Arial" pitchFamily="34" charset="0"/>
              </a:rPr>
            </a:br>
            <a:r>
              <a:rPr lang="en-IN" sz="1600" b="1" dirty="0">
                <a:solidFill>
                  <a:schemeClr val="tx2"/>
                </a:solidFill>
                <a:latin typeface="Arial" pitchFamily="34" charset="0"/>
                <a:cs typeface="Arial" pitchFamily="34" charset="0"/>
              </a:rPr>
              <a:t>Dentistry</a:t>
            </a:r>
            <a:br>
              <a:rPr lang="en-IN" sz="1600" b="1" dirty="0">
                <a:latin typeface="Arial" pitchFamily="34" charset="0"/>
                <a:cs typeface="Arial" pitchFamily="34" charset="0"/>
              </a:rPr>
            </a:br>
            <a:r>
              <a:rPr lang="en-IN" sz="1600" dirty="0" err="1">
                <a:latin typeface="Arial" pitchFamily="34" charset="0"/>
                <a:cs typeface="Arial" pitchFamily="34" charset="0"/>
              </a:rPr>
              <a:t>Nd:YAG</a:t>
            </a:r>
            <a:r>
              <a:rPr lang="en-IN" sz="1600" dirty="0">
                <a:latin typeface="Arial" pitchFamily="34" charset="0"/>
                <a:cs typeface="Arial" pitchFamily="34" charset="0"/>
              </a:rPr>
              <a:t> lasers are used for soft tissue surgeries in the oral cavity</a:t>
            </a:r>
          </a:p>
          <a:p>
            <a:endParaRPr lang="en-IN" sz="1600" dirty="0">
              <a:latin typeface="Arial" pitchFamily="34" charset="0"/>
              <a:cs typeface="Arial" pitchFamily="34" charset="0"/>
            </a:endParaRPr>
          </a:p>
          <a:p>
            <a:r>
              <a:rPr lang="en-IN" sz="1600" b="1" dirty="0">
                <a:solidFill>
                  <a:schemeClr val="tx2"/>
                </a:solidFill>
                <a:latin typeface="Arial" pitchFamily="34" charset="0"/>
                <a:cs typeface="Arial" pitchFamily="34" charset="0"/>
              </a:rPr>
              <a:t>Laser range finders</a:t>
            </a:r>
            <a:br>
              <a:rPr lang="en-IN" sz="1600" dirty="0">
                <a:latin typeface="Arial" pitchFamily="34" charset="0"/>
                <a:cs typeface="Arial" pitchFamily="34" charset="0"/>
              </a:rPr>
            </a:br>
            <a:r>
              <a:rPr lang="en-IN" sz="1600" dirty="0">
                <a:latin typeface="Arial" pitchFamily="34" charset="0"/>
                <a:cs typeface="Arial" pitchFamily="34" charset="0"/>
              </a:rPr>
              <a:t>The </a:t>
            </a:r>
            <a:r>
              <a:rPr lang="en-IN" sz="1600" dirty="0" err="1">
                <a:latin typeface="Arial" pitchFamily="34" charset="0"/>
                <a:cs typeface="Arial" pitchFamily="34" charset="0"/>
              </a:rPr>
              <a:t>Nd:YAG</a:t>
            </a:r>
            <a:r>
              <a:rPr lang="en-IN" sz="1600" dirty="0">
                <a:latin typeface="Arial" pitchFamily="34" charset="0"/>
                <a:cs typeface="Arial" pitchFamily="34" charset="0"/>
              </a:rPr>
              <a:t> laser is the most common laser used in military laser rangefinders</a:t>
            </a:r>
          </a:p>
        </p:txBody>
      </p:sp>
    </p:spTree>
    <p:extLst>
      <p:ext uri="{BB962C8B-B14F-4D97-AF65-F5344CB8AC3E}">
        <p14:creationId xmlns:p14="http://schemas.microsoft.com/office/powerpoint/2010/main" val="19001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6021288"/>
            <a:ext cx="8820472" cy="523220"/>
          </a:xfrm>
          <a:prstGeom prst="rect">
            <a:avLst/>
          </a:prstGeom>
        </p:spPr>
        <p:txBody>
          <a:bodyPr wrap="square">
            <a:spAutoFit/>
          </a:bodyPr>
          <a:lstStyle/>
          <a:p>
            <a:r>
              <a:rPr lang="en-IN" sz="1400" b="1" dirty="0" err="1">
                <a:latin typeface="Arial" pitchFamily="34" charset="0"/>
                <a:cs typeface="Arial" pitchFamily="34" charset="0"/>
              </a:rPr>
              <a:t>Nicolaas</a:t>
            </a:r>
            <a:r>
              <a:rPr lang="en-IN" sz="1400" b="1" dirty="0">
                <a:latin typeface="Arial" pitchFamily="34" charset="0"/>
                <a:cs typeface="Arial" pitchFamily="34" charset="0"/>
              </a:rPr>
              <a:t> Bloembergen, recipient of the Nobel Prize for Physics (1981), wrote </a:t>
            </a:r>
            <a:r>
              <a:rPr lang="en-IN" sz="1400" b="1" i="1" dirty="0">
                <a:latin typeface="Arial" pitchFamily="34" charset="0"/>
                <a:cs typeface="Arial" pitchFamily="34" charset="0"/>
              </a:rPr>
              <a:t>Nonlinear Optics</a:t>
            </a:r>
            <a:r>
              <a:rPr lang="en-IN" sz="1400" b="1" dirty="0">
                <a:latin typeface="Arial" pitchFamily="34" charset="0"/>
                <a:cs typeface="Arial" pitchFamily="34" charset="0"/>
              </a:rPr>
              <a:t> in 1964, when the field of nonlinear optics was only three years old</a:t>
            </a:r>
          </a:p>
        </p:txBody>
      </p:sp>
      <p:pic>
        <p:nvPicPr>
          <p:cNvPr id="7" name="Picture 6" descr="Franken"/>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9056" t="6573" r="32085" b="36478"/>
          <a:stretch/>
        </p:blipFill>
        <p:spPr bwMode="auto">
          <a:xfrm>
            <a:off x="3347864" y="692696"/>
            <a:ext cx="1665980" cy="2080245"/>
          </a:xfrm>
          <a:prstGeom prst="rect">
            <a:avLst/>
          </a:prstGeom>
          <a:noFill/>
          <a:ln>
            <a:noFill/>
          </a:ln>
          <a:effectLst>
            <a:outerShdw dist="413482" dir="2849373"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131840" y="2780928"/>
            <a:ext cx="2232248" cy="368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P.A</a:t>
            </a:r>
            <a:r>
              <a:rPr lang="en-IN" dirty="0">
                <a:solidFill>
                  <a:schemeClr val="tx1"/>
                </a:solidFill>
              </a:rPr>
              <a:t>P.A. Franken</a:t>
            </a:r>
            <a:endParaRPr lang="en-IN" dirty="0"/>
          </a:p>
        </p:txBody>
      </p:sp>
      <p:sp>
        <p:nvSpPr>
          <p:cNvPr id="6" name="Rectangle 5"/>
          <p:cNvSpPr/>
          <p:nvPr/>
        </p:nvSpPr>
        <p:spPr>
          <a:xfrm>
            <a:off x="5004048" y="980728"/>
            <a:ext cx="350244" cy="179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Effect>
                      <a14:brightnessContrast bright="-20000" contrast="20000"/>
                    </a14:imgEffect>
                  </a14:imgLayer>
                </a14:imgProps>
              </a:ext>
            </a:extLst>
          </a:blip>
          <a:srcRect/>
          <a:stretch>
            <a:fillRect/>
          </a:stretch>
        </p:blipFill>
        <p:spPr bwMode="auto">
          <a:xfrm>
            <a:off x="1692746" y="3068960"/>
            <a:ext cx="5543550" cy="2943225"/>
          </a:xfrm>
          <a:prstGeom prst="rect">
            <a:avLst/>
          </a:prstGeom>
          <a:noFill/>
          <a:ln w="9525">
            <a:noFill/>
            <a:miter lim="800000"/>
            <a:headEnd/>
            <a:tailEnd/>
          </a:ln>
        </p:spPr>
      </p:pic>
      <p:sp>
        <p:nvSpPr>
          <p:cNvPr id="2" name="Title 1"/>
          <p:cNvSpPr>
            <a:spLocks noGrp="1"/>
          </p:cNvSpPr>
          <p:nvPr>
            <p:ph type="title"/>
          </p:nvPr>
        </p:nvSpPr>
        <p:spPr>
          <a:xfrm>
            <a:off x="-36512" y="-27384"/>
            <a:ext cx="8229600" cy="1143000"/>
          </a:xfrm>
        </p:spPr>
        <p:txBody>
          <a:bodyPr>
            <a:normAutofit/>
          </a:bodyPr>
          <a:lstStyle/>
          <a:p>
            <a:r>
              <a:rPr lang="en-US" sz="3600" dirty="0">
                <a:latin typeface="Arial" pitchFamily="34" charset="0"/>
                <a:cs typeface="Arial" pitchFamily="34" charset="0"/>
              </a:rPr>
              <a:t>Non-linear Optics</a:t>
            </a:r>
            <a:endParaRPr lang="en-IN" sz="36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Red to blue Laser</a:t>
            </a:r>
            <a:endParaRPr lang="en-IN"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700808"/>
            <a:ext cx="39528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2713" y="5490939"/>
            <a:ext cx="38385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93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a:bodyPr>
          <a:lstStyle/>
          <a:p>
            <a:r>
              <a:rPr lang="en-US" sz="2800" dirty="0">
                <a:latin typeface="Arial" pitchFamily="34" charset="0"/>
                <a:cs typeface="Arial" pitchFamily="34" charset="0"/>
              </a:rPr>
              <a:t>Frequency doubling</a:t>
            </a:r>
            <a:endParaRPr lang="en-IN" sz="2800" dirty="0">
              <a:latin typeface="Arial" pitchFamily="34" charset="0"/>
              <a:cs typeface="Arial" pitchFamily="34" charset="0"/>
            </a:endParaRPr>
          </a:p>
        </p:txBody>
      </p:sp>
      <p:pic>
        <p:nvPicPr>
          <p:cNvPr id="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66800" y="1724025"/>
            <a:ext cx="70104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9/Diode_laser.jpg"/>
          <p:cNvPicPr>
            <a:picLocks noChangeAspect="1" noChangeArrowheads="1"/>
          </p:cNvPicPr>
          <p:nvPr/>
        </p:nvPicPr>
        <p:blipFill>
          <a:blip r:embed="rId2" cstate="print"/>
          <a:srcRect/>
          <a:stretch>
            <a:fillRect/>
          </a:stretch>
        </p:blipFill>
        <p:spPr bwMode="auto">
          <a:xfrm>
            <a:off x="611560" y="1268760"/>
            <a:ext cx="1152128" cy="946000"/>
          </a:xfrm>
          <a:prstGeom prst="rect">
            <a:avLst/>
          </a:prstGeom>
          <a:noFill/>
        </p:spPr>
      </p:pic>
      <p:sp>
        <p:nvSpPr>
          <p:cNvPr id="5" name="TextBox 4"/>
          <p:cNvSpPr txBox="1"/>
          <p:nvPr/>
        </p:nvSpPr>
        <p:spPr>
          <a:xfrm>
            <a:off x="2555776" y="116632"/>
            <a:ext cx="4374916" cy="584775"/>
          </a:xfrm>
          <a:prstGeom prst="rect">
            <a:avLst/>
          </a:prstGeom>
          <a:noFill/>
        </p:spPr>
        <p:txBody>
          <a:bodyPr wrap="none" rtlCol="0">
            <a:spAutoFit/>
          </a:bodyPr>
          <a:lstStyle/>
          <a:p>
            <a:r>
              <a:rPr lang="en-IN" sz="3200" b="1" dirty="0">
                <a:latin typeface="Arial" pitchFamily="34" charset="0"/>
                <a:cs typeface="Arial" pitchFamily="34" charset="0"/>
              </a:rPr>
              <a:t>Semiconductor Laser</a:t>
            </a:r>
          </a:p>
        </p:txBody>
      </p:sp>
      <p:pic>
        <p:nvPicPr>
          <p:cNvPr id="1028" name="Picture 4" descr="http://www.thorlabs.com/Images/GuideImages/3913_PigtailLaserDiode4chan1_6.jpg"/>
          <p:cNvPicPr>
            <a:picLocks noChangeAspect="1" noChangeArrowheads="1"/>
          </p:cNvPicPr>
          <p:nvPr/>
        </p:nvPicPr>
        <p:blipFill>
          <a:blip r:embed="rId3" cstate="print"/>
          <a:srcRect/>
          <a:stretch>
            <a:fillRect/>
          </a:stretch>
        </p:blipFill>
        <p:spPr bwMode="auto">
          <a:xfrm>
            <a:off x="1187624" y="2420888"/>
            <a:ext cx="6336704" cy="2088233"/>
          </a:xfrm>
          <a:prstGeom prst="rect">
            <a:avLst/>
          </a:prstGeom>
          <a:noFill/>
        </p:spPr>
      </p:pic>
      <p:pic>
        <p:nvPicPr>
          <p:cNvPr id="1030" name="Picture 6" descr="https://www.omicron-lab.com/shop/images/P/Fiber-opticCables_large.jpg"/>
          <p:cNvPicPr>
            <a:picLocks noChangeAspect="1" noChangeArrowheads="1"/>
          </p:cNvPicPr>
          <p:nvPr/>
        </p:nvPicPr>
        <p:blipFill>
          <a:blip r:embed="rId4" cstate="print"/>
          <a:srcRect/>
          <a:stretch>
            <a:fillRect/>
          </a:stretch>
        </p:blipFill>
        <p:spPr bwMode="auto">
          <a:xfrm>
            <a:off x="4499992" y="935003"/>
            <a:ext cx="2376264" cy="1413877"/>
          </a:xfrm>
          <a:prstGeom prst="rect">
            <a:avLst/>
          </a:prstGeom>
          <a:noFill/>
        </p:spPr>
      </p:pic>
      <p:pic>
        <p:nvPicPr>
          <p:cNvPr id="6146" name="Picture 2" descr="https://www.thorlabs.com/images/TabImages/DBFvsDBR_dwg_DBR-800.gif"/>
          <p:cNvPicPr>
            <a:picLocks noChangeAspect="1" noChangeArrowheads="1"/>
          </p:cNvPicPr>
          <p:nvPr/>
        </p:nvPicPr>
        <p:blipFill>
          <a:blip r:embed="rId5" cstate="print"/>
          <a:srcRect/>
          <a:stretch>
            <a:fillRect/>
          </a:stretch>
        </p:blipFill>
        <p:spPr bwMode="auto">
          <a:xfrm>
            <a:off x="1763688" y="4653136"/>
            <a:ext cx="4392488" cy="191931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
            </a:pPr>
            <a:r>
              <a:rPr lang="en-IN" sz="2400" b="1" dirty="0">
                <a:latin typeface="Arial" pitchFamily="34" charset="0"/>
                <a:cs typeface="Arial" pitchFamily="34" charset="0"/>
              </a:rPr>
              <a:t>Optical communication</a:t>
            </a:r>
          </a:p>
          <a:p>
            <a:pPr>
              <a:buFont typeface="Wingdings" pitchFamily="2" charset="2"/>
              <a:buChar char="§"/>
            </a:pPr>
            <a:r>
              <a:rPr lang="en-IN" sz="2400" b="1" dirty="0">
                <a:latin typeface="Arial" pitchFamily="34" charset="0"/>
                <a:cs typeface="Arial" pitchFamily="34" charset="0"/>
              </a:rPr>
              <a:t>Broad areas of Physics and chemistry</a:t>
            </a:r>
          </a:p>
          <a:p>
            <a:pPr>
              <a:buFont typeface="Wingdings" pitchFamily="2" charset="2"/>
              <a:buChar char="§"/>
            </a:pPr>
            <a:r>
              <a:rPr lang="en-IN" sz="2400" b="1" dirty="0">
                <a:latin typeface="Arial" pitchFamily="34" charset="0"/>
                <a:cs typeface="Arial" pitchFamily="34" charset="0"/>
              </a:rPr>
              <a:t>Applications in Gas sensors, Interferometer</a:t>
            </a:r>
          </a:p>
          <a:p>
            <a:pPr>
              <a:buFont typeface="Wingdings" pitchFamily="2" charset="2"/>
              <a:buChar char="§"/>
            </a:pPr>
            <a:r>
              <a:rPr lang="en-IN" sz="2400" b="1" dirty="0">
                <a:latin typeface="Arial" pitchFamily="34" charset="0"/>
                <a:cs typeface="Arial" pitchFamily="34" charset="0"/>
              </a:rPr>
              <a:t>Atomic clocks</a:t>
            </a:r>
          </a:p>
          <a:p>
            <a:pPr>
              <a:buFont typeface="Wingdings" pitchFamily="2" charset="2"/>
              <a:buChar char="§"/>
            </a:pPr>
            <a:r>
              <a:rPr lang="en-IN" sz="2400" b="1" dirty="0">
                <a:latin typeface="Arial" pitchFamily="34" charset="0"/>
                <a:cs typeface="Arial" pitchFamily="34" charset="0"/>
              </a:rPr>
              <a:t>Wide range of applications</a:t>
            </a:r>
          </a:p>
        </p:txBody>
      </p:sp>
      <p:sp>
        <p:nvSpPr>
          <p:cNvPr id="4" name="TextBox 3"/>
          <p:cNvSpPr txBox="1"/>
          <p:nvPr/>
        </p:nvSpPr>
        <p:spPr>
          <a:xfrm>
            <a:off x="2555776" y="620688"/>
            <a:ext cx="4374916" cy="584775"/>
          </a:xfrm>
          <a:prstGeom prst="rect">
            <a:avLst/>
          </a:prstGeom>
          <a:noFill/>
        </p:spPr>
        <p:txBody>
          <a:bodyPr wrap="none" rtlCol="0">
            <a:spAutoFit/>
          </a:bodyPr>
          <a:lstStyle/>
          <a:p>
            <a:r>
              <a:rPr lang="en-IN" sz="3200" b="1" dirty="0">
                <a:latin typeface="Arial" pitchFamily="34" charset="0"/>
                <a:cs typeface="Arial" pitchFamily="34" charset="0"/>
              </a:rPr>
              <a:t>Semiconductor Laser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0480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5" name="Rectangle 4"/>
          <p:cNvSpPr>
            <a:spLocks noChangeArrowheads="1"/>
          </p:cNvSpPr>
          <p:nvPr/>
        </p:nvSpPr>
        <p:spPr bwMode="auto">
          <a:xfrm>
            <a:off x="1412875" y="685800"/>
            <a:ext cx="6858000" cy="3200400"/>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6" name="Rectangle 5"/>
          <p:cNvSpPr>
            <a:spLocks noChangeArrowheads="1"/>
          </p:cNvSpPr>
          <p:nvPr/>
        </p:nvSpPr>
        <p:spPr bwMode="auto">
          <a:xfrm>
            <a:off x="4613275" y="1447800"/>
            <a:ext cx="990600" cy="2438400"/>
          </a:xfrm>
          <a:prstGeom prst="rect">
            <a:avLst/>
          </a:prstGeom>
          <a:pattFill prst="ltUpDiag">
            <a:fgClr>
              <a:srgbClr val="3333CC"/>
            </a:fgClr>
            <a:bgClr>
              <a:srgbClr val="FFFFFF"/>
            </a:bgClr>
          </a:pattFill>
          <a:ln w="12700">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7" name="Rectangle 6"/>
          <p:cNvSpPr>
            <a:spLocks noChangeArrowheads="1"/>
          </p:cNvSpPr>
          <p:nvPr/>
        </p:nvSpPr>
        <p:spPr bwMode="auto">
          <a:xfrm>
            <a:off x="1412875" y="990600"/>
            <a:ext cx="762000" cy="2895600"/>
          </a:xfrm>
          <a:prstGeom prst="rect">
            <a:avLst/>
          </a:prstGeom>
          <a:pattFill prst="ltUpDiag">
            <a:fgClr>
              <a:srgbClr val="00CC99"/>
            </a:fgClr>
            <a:bgClr>
              <a:srgbClr val="FFFFFF"/>
            </a:bgClr>
          </a:pattFill>
          <a:ln w="12700">
            <a:solidFill>
              <a:srgbClr val="00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nvGrpSpPr>
          <p:cNvPr id="2" name="Group 7"/>
          <p:cNvGrpSpPr>
            <a:grpSpLocks/>
          </p:cNvGrpSpPr>
          <p:nvPr/>
        </p:nvGrpSpPr>
        <p:grpSpPr bwMode="auto">
          <a:xfrm>
            <a:off x="1185863" y="3641725"/>
            <a:ext cx="7281862" cy="482600"/>
            <a:chOff x="747" y="2294"/>
            <a:chExt cx="4587" cy="304"/>
          </a:xfrm>
        </p:grpSpPr>
        <p:sp>
          <p:nvSpPr>
            <p:cNvPr id="9" name="Line 8"/>
            <p:cNvSpPr>
              <a:spLocks noChangeShapeType="1"/>
            </p:cNvSpPr>
            <p:nvPr/>
          </p:nvSpPr>
          <p:spPr bwMode="auto">
            <a:xfrm flipV="1">
              <a:off x="137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0" name="Line 9"/>
            <p:cNvSpPr>
              <a:spLocks noChangeShapeType="1"/>
            </p:cNvSpPr>
            <p:nvPr/>
          </p:nvSpPr>
          <p:spPr bwMode="auto">
            <a:xfrm flipV="1">
              <a:off x="185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1" name="Line 10"/>
            <p:cNvSpPr>
              <a:spLocks noChangeShapeType="1"/>
            </p:cNvSpPr>
            <p:nvPr/>
          </p:nvSpPr>
          <p:spPr bwMode="auto">
            <a:xfrm flipV="1">
              <a:off x="233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2" name="Line 11"/>
            <p:cNvSpPr>
              <a:spLocks noChangeShapeType="1"/>
            </p:cNvSpPr>
            <p:nvPr/>
          </p:nvSpPr>
          <p:spPr bwMode="auto">
            <a:xfrm flipV="1">
              <a:off x="281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3" name="Line 12"/>
            <p:cNvSpPr>
              <a:spLocks noChangeShapeType="1"/>
            </p:cNvSpPr>
            <p:nvPr/>
          </p:nvSpPr>
          <p:spPr bwMode="auto">
            <a:xfrm flipV="1">
              <a:off x="329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4" name="Line 13"/>
            <p:cNvSpPr>
              <a:spLocks noChangeShapeType="1"/>
            </p:cNvSpPr>
            <p:nvPr/>
          </p:nvSpPr>
          <p:spPr bwMode="auto">
            <a:xfrm flipV="1">
              <a:off x="377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5" name="Line 14"/>
            <p:cNvSpPr>
              <a:spLocks noChangeShapeType="1"/>
            </p:cNvSpPr>
            <p:nvPr/>
          </p:nvSpPr>
          <p:spPr bwMode="auto">
            <a:xfrm flipV="1">
              <a:off x="425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6" name="Line 15"/>
            <p:cNvSpPr>
              <a:spLocks noChangeShapeType="1"/>
            </p:cNvSpPr>
            <p:nvPr/>
          </p:nvSpPr>
          <p:spPr bwMode="auto">
            <a:xfrm flipV="1">
              <a:off x="473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7" name="Line 16"/>
            <p:cNvSpPr>
              <a:spLocks noChangeShapeType="1"/>
            </p:cNvSpPr>
            <p:nvPr/>
          </p:nvSpPr>
          <p:spPr bwMode="auto">
            <a:xfrm flipV="1">
              <a:off x="5210" y="2294"/>
              <a:ext cx="0" cy="1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nvGrpSpPr>
            <p:cNvPr id="3" name="Group 17"/>
            <p:cNvGrpSpPr>
              <a:grpSpLocks/>
            </p:cNvGrpSpPr>
            <p:nvPr/>
          </p:nvGrpSpPr>
          <p:grpSpPr bwMode="auto">
            <a:xfrm>
              <a:off x="747" y="2446"/>
              <a:ext cx="4587" cy="152"/>
              <a:chOff x="747" y="2446"/>
              <a:chExt cx="4587" cy="152"/>
            </a:xfrm>
          </p:grpSpPr>
          <p:sp>
            <p:nvSpPr>
              <p:cNvPr id="19" name="Rectangle 18"/>
              <p:cNvSpPr>
                <a:spLocks noChangeArrowheads="1"/>
              </p:cNvSpPr>
              <p:nvPr/>
            </p:nvSpPr>
            <p:spPr bwMode="auto">
              <a:xfrm>
                <a:off x="747" y="2446"/>
                <a:ext cx="261"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800</a:t>
                </a:r>
              </a:p>
            </p:txBody>
          </p:sp>
          <p:sp>
            <p:nvSpPr>
              <p:cNvPr id="20" name="Rectangle 19"/>
              <p:cNvSpPr>
                <a:spLocks noChangeArrowheads="1"/>
              </p:cNvSpPr>
              <p:nvPr/>
            </p:nvSpPr>
            <p:spPr bwMode="auto">
              <a:xfrm>
                <a:off x="1248" y="2446"/>
                <a:ext cx="261"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900</a:t>
                </a:r>
              </a:p>
            </p:txBody>
          </p:sp>
          <p:sp>
            <p:nvSpPr>
              <p:cNvPr id="21" name="Rectangle 20"/>
              <p:cNvSpPr>
                <a:spLocks noChangeArrowheads="1"/>
              </p:cNvSpPr>
              <p:nvPr/>
            </p:nvSpPr>
            <p:spPr bwMode="auto">
              <a:xfrm>
                <a:off x="1713"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1000</a:t>
                </a:r>
              </a:p>
            </p:txBody>
          </p:sp>
          <p:sp>
            <p:nvSpPr>
              <p:cNvPr id="22" name="Rectangle 21"/>
              <p:cNvSpPr>
                <a:spLocks noChangeArrowheads="1"/>
              </p:cNvSpPr>
              <p:nvPr/>
            </p:nvSpPr>
            <p:spPr bwMode="auto">
              <a:xfrm>
                <a:off x="2193" y="2446"/>
                <a:ext cx="28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1100</a:t>
                </a:r>
              </a:p>
            </p:txBody>
          </p:sp>
          <p:sp>
            <p:nvSpPr>
              <p:cNvPr id="23" name="Rectangle 22"/>
              <p:cNvSpPr>
                <a:spLocks noChangeArrowheads="1"/>
              </p:cNvSpPr>
              <p:nvPr/>
            </p:nvSpPr>
            <p:spPr bwMode="auto">
              <a:xfrm>
                <a:off x="2661"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1200</a:t>
                </a:r>
              </a:p>
            </p:txBody>
          </p:sp>
          <p:sp>
            <p:nvSpPr>
              <p:cNvPr id="24" name="Rectangle 23"/>
              <p:cNvSpPr>
                <a:spLocks noChangeArrowheads="1"/>
              </p:cNvSpPr>
              <p:nvPr/>
            </p:nvSpPr>
            <p:spPr bwMode="auto">
              <a:xfrm>
                <a:off x="3156"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1300</a:t>
                </a:r>
              </a:p>
            </p:txBody>
          </p:sp>
          <p:sp>
            <p:nvSpPr>
              <p:cNvPr id="25" name="Rectangle 24"/>
              <p:cNvSpPr>
                <a:spLocks noChangeArrowheads="1"/>
              </p:cNvSpPr>
              <p:nvPr/>
            </p:nvSpPr>
            <p:spPr bwMode="auto">
              <a:xfrm>
                <a:off x="3627"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1400</a:t>
                </a:r>
              </a:p>
            </p:txBody>
          </p:sp>
          <p:sp>
            <p:nvSpPr>
              <p:cNvPr id="26" name="Rectangle 25"/>
              <p:cNvSpPr>
                <a:spLocks noChangeArrowheads="1"/>
              </p:cNvSpPr>
              <p:nvPr/>
            </p:nvSpPr>
            <p:spPr bwMode="auto">
              <a:xfrm>
                <a:off x="4107"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1500</a:t>
                </a:r>
              </a:p>
            </p:txBody>
          </p:sp>
          <p:sp>
            <p:nvSpPr>
              <p:cNvPr id="27" name="Rectangle 26"/>
              <p:cNvSpPr>
                <a:spLocks noChangeArrowheads="1"/>
              </p:cNvSpPr>
              <p:nvPr/>
            </p:nvSpPr>
            <p:spPr bwMode="auto">
              <a:xfrm>
                <a:off x="4587"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1600</a:t>
                </a:r>
              </a:p>
            </p:txBody>
          </p:sp>
          <p:sp>
            <p:nvSpPr>
              <p:cNvPr id="28" name="Rectangle 27"/>
              <p:cNvSpPr>
                <a:spLocks noChangeArrowheads="1"/>
              </p:cNvSpPr>
              <p:nvPr/>
            </p:nvSpPr>
            <p:spPr bwMode="auto">
              <a:xfrm>
                <a:off x="5037" y="2446"/>
                <a:ext cx="29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1700</a:t>
                </a:r>
              </a:p>
            </p:txBody>
          </p:sp>
        </p:grpSp>
      </p:grpSp>
      <p:grpSp>
        <p:nvGrpSpPr>
          <p:cNvPr id="8" name="Group 28"/>
          <p:cNvGrpSpPr>
            <a:grpSpLocks/>
          </p:cNvGrpSpPr>
          <p:nvPr/>
        </p:nvGrpSpPr>
        <p:grpSpPr bwMode="auto">
          <a:xfrm>
            <a:off x="8067675" y="1219200"/>
            <a:ext cx="184150" cy="2133600"/>
            <a:chOff x="5082" y="768"/>
            <a:chExt cx="116" cy="1344"/>
          </a:xfrm>
        </p:grpSpPr>
        <p:sp>
          <p:nvSpPr>
            <p:cNvPr id="30" name="Line 29"/>
            <p:cNvSpPr>
              <a:spLocks noChangeShapeType="1"/>
            </p:cNvSpPr>
            <p:nvPr/>
          </p:nvSpPr>
          <p:spPr bwMode="auto">
            <a:xfrm>
              <a:off x="5082" y="2112"/>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1" name="Line 30"/>
            <p:cNvSpPr>
              <a:spLocks noChangeShapeType="1"/>
            </p:cNvSpPr>
            <p:nvPr/>
          </p:nvSpPr>
          <p:spPr bwMode="auto">
            <a:xfrm>
              <a:off x="5082" y="1776"/>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2" name="Line 31"/>
            <p:cNvSpPr>
              <a:spLocks noChangeShapeType="1"/>
            </p:cNvSpPr>
            <p:nvPr/>
          </p:nvSpPr>
          <p:spPr bwMode="auto">
            <a:xfrm>
              <a:off x="5082" y="1440"/>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3" name="Line 32"/>
            <p:cNvSpPr>
              <a:spLocks noChangeShapeType="1"/>
            </p:cNvSpPr>
            <p:nvPr/>
          </p:nvSpPr>
          <p:spPr bwMode="auto">
            <a:xfrm>
              <a:off x="5082" y="1104"/>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4" name="Line 33"/>
            <p:cNvSpPr>
              <a:spLocks noChangeShapeType="1"/>
            </p:cNvSpPr>
            <p:nvPr/>
          </p:nvSpPr>
          <p:spPr bwMode="auto">
            <a:xfrm>
              <a:off x="5082" y="768"/>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grpSp>
        <p:nvGrpSpPr>
          <p:cNvPr id="18" name="Group 34"/>
          <p:cNvGrpSpPr>
            <a:grpSpLocks/>
          </p:cNvGrpSpPr>
          <p:nvPr/>
        </p:nvGrpSpPr>
        <p:grpSpPr bwMode="auto">
          <a:xfrm>
            <a:off x="1052513" y="582613"/>
            <a:ext cx="569912" cy="2889250"/>
            <a:chOff x="663" y="367"/>
            <a:chExt cx="359" cy="1820"/>
          </a:xfrm>
        </p:grpSpPr>
        <p:sp>
          <p:nvSpPr>
            <p:cNvPr id="36" name="Line 35"/>
            <p:cNvSpPr>
              <a:spLocks noChangeShapeType="1"/>
            </p:cNvSpPr>
            <p:nvPr/>
          </p:nvSpPr>
          <p:spPr bwMode="auto">
            <a:xfrm>
              <a:off x="906" y="2112"/>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7" name="Line 36"/>
            <p:cNvSpPr>
              <a:spLocks noChangeShapeType="1"/>
            </p:cNvSpPr>
            <p:nvPr/>
          </p:nvSpPr>
          <p:spPr bwMode="auto">
            <a:xfrm>
              <a:off x="906" y="1776"/>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8" name="Line 37"/>
            <p:cNvSpPr>
              <a:spLocks noChangeShapeType="1"/>
            </p:cNvSpPr>
            <p:nvPr/>
          </p:nvSpPr>
          <p:spPr bwMode="auto">
            <a:xfrm>
              <a:off x="906" y="1440"/>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39" name="Line 38"/>
            <p:cNvSpPr>
              <a:spLocks noChangeShapeType="1"/>
            </p:cNvSpPr>
            <p:nvPr/>
          </p:nvSpPr>
          <p:spPr bwMode="auto">
            <a:xfrm>
              <a:off x="906" y="1104"/>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40" name="Line 39"/>
            <p:cNvSpPr>
              <a:spLocks noChangeShapeType="1"/>
            </p:cNvSpPr>
            <p:nvPr/>
          </p:nvSpPr>
          <p:spPr bwMode="auto">
            <a:xfrm>
              <a:off x="906" y="768"/>
              <a:ext cx="11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grpSp>
          <p:nvGrpSpPr>
            <p:cNvPr id="29" name="Group 40"/>
            <p:cNvGrpSpPr>
              <a:grpSpLocks/>
            </p:cNvGrpSpPr>
            <p:nvPr/>
          </p:nvGrpSpPr>
          <p:grpSpPr bwMode="auto">
            <a:xfrm>
              <a:off x="663" y="367"/>
              <a:ext cx="232" cy="1820"/>
              <a:chOff x="663" y="367"/>
              <a:chExt cx="232" cy="1820"/>
            </a:xfrm>
          </p:grpSpPr>
          <p:sp>
            <p:nvSpPr>
              <p:cNvPr id="42" name="Rectangle 41"/>
              <p:cNvSpPr>
                <a:spLocks noChangeArrowheads="1"/>
              </p:cNvSpPr>
              <p:nvPr/>
            </p:nvSpPr>
            <p:spPr bwMode="auto">
              <a:xfrm>
                <a:off x="663" y="2035"/>
                <a:ext cx="23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0.5</a:t>
                </a:r>
              </a:p>
            </p:txBody>
          </p:sp>
          <p:sp>
            <p:nvSpPr>
              <p:cNvPr id="43" name="Rectangle 42"/>
              <p:cNvSpPr>
                <a:spLocks noChangeArrowheads="1"/>
              </p:cNvSpPr>
              <p:nvPr/>
            </p:nvSpPr>
            <p:spPr bwMode="auto">
              <a:xfrm>
                <a:off x="676" y="1705"/>
                <a:ext cx="219"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1.0</a:t>
                </a:r>
              </a:p>
            </p:txBody>
          </p:sp>
          <p:sp>
            <p:nvSpPr>
              <p:cNvPr id="44" name="Rectangle 43"/>
              <p:cNvSpPr>
                <a:spLocks noChangeArrowheads="1"/>
              </p:cNvSpPr>
              <p:nvPr/>
            </p:nvSpPr>
            <p:spPr bwMode="auto">
              <a:xfrm>
                <a:off x="676" y="1363"/>
                <a:ext cx="219"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1.5</a:t>
                </a:r>
              </a:p>
            </p:txBody>
          </p:sp>
          <p:sp>
            <p:nvSpPr>
              <p:cNvPr id="45" name="Rectangle 44"/>
              <p:cNvSpPr>
                <a:spLocks noChangeArrowheads="1"/>
              </p:cNvSpPr>
              <p:nvPr/>
            </p:nvSpPr>
            <p:spPr bwMode="auto">
              <a:xfrm>
                <a:off x="663" y="1027"/>
                <a:ext cx="23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2.0</a:t>
                </a:r>
              </a:p>
            </p:txBody>
          </p:sp>
          <p:sp>
            <p:nvSpPr>
              <p:cNvPr id="46" name="Rectangle 45"/>
              <p:cNvSpPr>
                <a:spLocks noChangeArrowheads="1"/>
              </p:cNvSpPr>
              <p:nvPr/>
            </p:nvSpPr>
            <p:spPr bwMode="auto">
              <a:xfrm>
                <a:off x="663" y="691"/>
                <a:ext cx="23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2.5</a:t>
                </a:r>
              </a:p>
            </p:txBody>
          </p:sp>
          <p:sp>
            <p:nvSpPr>
              <p:cNvPr id="47" name="Rectangle 46"/>
              <p:cNvSpPr>
                <a:spLocks noChangeArrowheads="1"/>
              </p:cNvSpPr>
              <p:nvPr/>
            </p:nvSpPr>
            <p:spPr bwMode="auto">
              <a:xfrm>
                <a:off x="663" y="367"/>
                <a:ext cx="23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3.0</a:t>
                </a:r>
              </a:p>
            </p:txBody>
          </p:sp>
        </p:grpSp>
      </p:grpSp>
      <p:sp>
        <p:nvSpPr>
          <p:cNvPr id="48" name="Rectangle 47"/>
          <p:cNvSpPr>
            <a:spLocks noChangeArrowheads="1"/>
          </p:cNvSpPr>
          <p:nvPr/>
        </p:nvSpPr>
        <p:spPr bwMode="auto">
          <a:xfrm>
            <a:off x="6746875" y="2590800"/>
            <a:ext cx="762000" cy="1295400"/>
          </a:xfrm>
          <a:prstGeom prst="rect">
            <a:avLst/>
          </a:prstGeom>
          <a:pattFill prst="ltUpDiag">
            <a:fgClr>
              <a:srgbClr val="FF0000"/>
            </a:fgClr>
            <a:bgClr>
              <a:srgbClr val="FFFFFF"/>
            </a:bgClr>
          </a:patt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49" name="Rectangle 48"/>
          <p:cNvSpPr>
            <a:spLocks noChangeArrowheads="1"/>
          </p:cNvSpPr>
          <p:nvPr/>
        </p:nvSpPr>
        <p:spPr bwMode="auto">
          <a:xfrm>
            <a:off x="2176463" y="763588"/>
            <a:ext cx="735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First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Window</a:t>
            </a:r>
          </a:p>
        </p:txBody>
      </p:sp>
      <p:sp>
        <p:nvSpPr>
          <p:cNvPr id="50" name="Rectangle 49"/>
          <p:cNvSpPr>
            <a:spLocks noChangeArrowheads="1"/>
          </p:cNvSpPr>
          <p:nvPr/>
        </p:nvSpPr>
        <p:spPr bwMode="auto">
          <a:xfrm>
            <a:off x="4767263" y="992188"/>
            <a:ext cx="735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Second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Window</a:t>
            </a:r>
          </a:p>
        </p:txBody>
      </p:sp>
      <p:sp>
        <p:nvSpPr>
          <p:cNvPr id="51" name="Rectangle 50"/>
          <p:cNvSpPr>
            <a:spLocks noChangeArrowheads="1"/>
          </p:cNvSpPr>
          <p:nvPr/>
        </p:nvSpPr>
        <p:spPr bwMode="auto">
          <a:xfrm>
            <a:off x="6748463" y="2135188"/>
            <a:ext cx="735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Third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Window</a:t>
            </a:r>
          </a:p>
        </p:txBody>
      </p:sp>
      <p:sp>
        <p:nvSpPr>
          <p:cNvPr id="52" name="Rectangle 51"/>
          <p:cNvSpPr>
            <a:spLocks noChangeArrowheads="1"/>
          </p:cNvSpPr>
          <p:nvPr/>
        </p:nvSpPr>
        <p:spPr bwMode="auto">
          <a:xfrm rot="16200000">
            <a:off x="-47625" y="2295525"/>
            <a:ext cx="1992313"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ATTENUATION (dB/km)</a:t>
            </a:r>
          </a:p>
        </p:txBody>
      </p:sp>
      <p:sp>
        <p:nvSpPr>
          <p:cNvPr id="53" name="Rectangle 52"/>
          <p:cNvSpPr>
            <a:spLocks noChangeArrowheads="1"/>
          </p:cNvSpPr>
          <p:nvPr/>
        </p:nvSpPr>
        <p:spPr bwMode="auto">
          <a:xfrm>
            <a:off x="3395663" y="4116388"/>
            <a:ext cx="16256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WAVELENGTH (nm)</a:t>
            </a:r>
          </a:p>
        </p:txBody>
      </p:sp>
      <p:sp>
        <p:nvSpPr>
          <p:cNvPr id="54" name="Line 53"/>
          <p:cNvSpPr>
            <a:spLocks noChangeShapeType="1"/>
          </p:cNvSpPr>
          <p:nvPr/>
        </p:nvSpPr>
        <p:spPr bwMode="auto">
          <a:xfrm flipV="1">
            <a:off x="5299075" y="4003675"/>
            <a:ext cx="0" cy="4508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55" name="Line 54"/>
          <p:cNvSpPr>
            <a:spLocks noChangeShapeType="1"/>
          </p:cNvSpPr>
          <p:nvPr/>
        </p:nvSpPr>
        <p:spPr bwMode="auto">
          <a:xfrm flipV="1">
            <a:off x="7127875" y="4003675"/>
            <a:ext cx="0" cy="4508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56" name="Rectangle 55"/>
          <p:cNvSpPr>
            <a:spLocks noChangeArrowheads="1"/>
          </p:cNvSpPr>
          <p:nvPr/>
        </p:nvSpPr>
        <p:spPr bwMode="auto">
          <a:xfrm>
            <a:off x="4849813" y="4406900"/>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1310nm</a:t>
            </a:r>
          </a:p>
        </p:txBody>
      </p:sp>
      <p:sp>
        <p:nvSpPr>
          <p:cNvPr id="57" name="Rectangle 56"/>
          <p:cNvSpPr>
            <a:spLocks noChangeArrowheads="1"/>
          </p:cNvSpPr>
          <p:nvPr/>
        </p:nvSpPr>
        <p:spPr bwMode="auto">
          <a:xfrm>
            <a:off x="6767513" y="4406900"/>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1550nm</a:t>
            </a:r>
          </a:p>
        </p:txBody>
      </p:sp>
      <p:sp>
        <p:nvSpPr>
          <p:cNvPr id="58" name="Freeform 57"/>
          <p:cNvSpPr>
            <a:spLocks/>
          </p:cNvSpPr>
          <p:nvPr/>
        </p:nvSpPr>
        <p:spPr bwMode="auto">
          <a:xfrm>
            <a:off x="1416050" y="1124744"/>
            <a:ext cx="6858000" cy="2573338"/>
          </a:xfrm>
          <a:custGeom>
            <a:avLst/>
            <a:gdLst>
              <a:gd name="T0" fmla="*/ 109 w 4320"/>
              <a:gd name="T1" fmla="*/ 160 h 1621"/>
              <a:gd name="T2" fmla="*/ 209 w 4320"/>
              <a:gd name="T3" fmla="*/ 311 h 1621"/>
              <a:gd name="T4" fmla="*/ 309 w 4320"/>
              <a:gd name="T5" fmla="*/ 429 h 1621"/>
              <a:gd name="T6" fmla="*/ 384 w 4320"/>
              <a:gd name="T7" fmla="*/ 505 h 1621"/>
              <a:gd name="T8" fmla="*/ 409 w 4320"/>
              <a:gd name="T9" fmla="*/ 518 h 1621"/>
              <a:gd name="T10" fmla="*/ 434 w 4320"/>
              <a:gd name="T11" fmla="*/ 505 h 1621"/>
              <a:gd name="T12" fmla="*/ 459 w 4320"/>
              <a:gd name="T13" fmla="*/ 450 h 1621"/>
              <a:gd name="T14" fmla="*/ 484 w 4320"/>
              <a:gd name="T15" fmla="*/ 396 h 1621"/>
              <a:gd name="T16" fmla="*/ 500 w 4320"/>
              <a:gd name="T17" fmla="*/ 391 h 1621"/>
              <a:gd name="T18" fmla="*/ 525 w 4320"/>
              <a:gd name="T19" fmla="*/ 404 h 1621"/>
              <a:gd name="T20" fmla="*/ 559 w 4320"/>
              <a:gd name="T21" fmla="*/ 442 h 1621"/>
              <a:gd name="T22" fmla="*/ 592 w 4320"/>
              <a:gd name="T23" fmla="*/ 501 h 1621"/>
              <a:gd name="T24" fmla="*/ 667 w 4320"/>
              <a:gd name="T25" fmla="*/ 648 h 1621"/>
              <a:gd name="T26" fmla="*/ 767 w 4320"/>
              <a:gd name="T27" fmla="*/ 812 h 1621"/>
              <a:gd name="T28" fmla="*/ 909 w 4320"/>
              <a:gd name="T29" fmla="*/ 955 h 1621"/>
              <a:gd name="T30" fmla="*/ 1142 w 4320"/>
              <a:gd name="T31" fmla="*/ 1081 h 1621"/>
              <a:gd name="T32" fmla="*/ 1426 w 4320"/>
              <a:gd name="T33" fmla="*/ 1203 h 1621"/>
              <a:gd name="T34" fmla="*/ 1709 w 4320"/>
              <a:gd name="T35" fmla="*/ 1300 h 1621"/>
              <a:gd name="T36" fmla="*/ 1876 w 4320"/>
              <a:gd name="T37" fmla="*/ 1350 h 1621"/>
              <a:gd name="T38" fmla="*/ 1951 w 4320"/>
              <a:gd name="T39" fmla="*/ 1363 h 1621"/>
              <a:gd name="T40" fmla="*/ 1993 w 4320"/>
              <a:gd name="T41" fmla="*/ 1359 h 1621"/>
              <a:gd name="T42" fmla="*/ 2026 w 4320"/>
              <a:gd name="T43" fmla="*/ 1321 h 1621"/>
              <a:gd name="T44" fmla="*/ 2026 w 4320"/>
              <a:gd name="T45" fmla="*/ 1254 h 1621"/>
              <a:gd name="T46" fmla="*/ 2026 w 4320"/>
              <a:gd name="T47" fmla="*/ 1212 h 1621"/>
              <a:gd name="T48" fmla="*/ 2043 w 4320"/>
              <a:gd name="T49" fmla="*/ 1203 h 1621"/>
              <a:gd name="T50" fmla="*/ 2076 w 4320"/>
              <a:gd name="T51" fmla="*/ 1220 h 1621"/>
              <a:gd name="T52" fmla="*/ 2126 w 4320"/>
              <a:gd name="T53" fmla="*/ 1266 h 1621"/>
              <a:gd name="T54" fmla="*/ 2210 w 4320"/>
              <a:gd name="T55" fmla="*/ 1380 h 1621"/>
              <a:gd name="T56" fmla="*/ 2301 w 4320"/>
              <a:gd name="T57" fmla="*/ 1498 h 1621"/>
              <a:gd name="T58" fmla="*/ 2360 w 4320"/>
              <a:gd name="T59" fmla="*/ 1561 h 1621"/>
              <a:gd name="T60" fmla="*/ 2418 w 4320"/>
              <a:gd name="T61" fmla="*/ 1594 h 1621"/>
              <a:gd name="T62" fmla="*/ 2468 w 4320"/>
              <a:gd name="T63" fmla="*/ 1586 h 1621"/>
              <a:gd name="T64" fmla="*/ 2501 w 4320"/>
              <a:gd name="T65" fmla="*/ 1544 h 1621"/>
              <a:gd name="T66" fmla="*/ 2526 w 4320"/>
              <a:gd name="T67" fmla="*/ 1489 h 1621"/>
              <a:gd name="T68" fmla="*/ 2551 w 4320"/>
              <a:gd name="T69" fmla="*/ 1418 h 1621"/>
              <a:gd name="T70" fmla="*/ 2576 w 4320"/>
              <a:gd name="T71" fmla="*/ 1279 h 1621"/>
              <a:gd name="T72" fmla="*/ 2618 w 4320"/>
              <a:gd name="T73" fmla="*/ 1060 h 1621"/>
              <a:gd name="T74" fmla="*/ 2651 w 4320"/>
              <a:gd name="T75" fmla="*/ 820 h 1621"/>
              <a:gd name="T76" fmla="*/ 2693 w 4320"/>
              <a:gd name="T77" fmla="*/ 593 h 1621"/>
              <a:gd name="T78" fmla="*/ 2735 w 4320"/>
              <a:gd name="T79" fmla="*/ 396 h 1621"/>
              <a:gd name="T80" fmla="*/ 2752 w 4320"/>
              <a:gd name="T81" fmla="*/ 316 h 1621"/>
              <a:gd name="T82" fmla="*/ 2777 w 4320"/>
              <a:gd name="T83" fmla="*/ 257 h 1621"/>
              <a:gd name="T84" fmla="*/ 2802 w 4320"/>
              <a:gd name="T85" fmla="*/ 219 h 1621"/>
              <a:gd name="T86" fmla="*/ 2827 w 4320"/>
              <a:gd name="T87" fmla="*/ 202 h 1621"/>
              <a:gd name="T88" fmla="*/ 2852 w 4320"/>
              <a:gd name="T89" fmla="*/ 215 h 1621"/>
              <a:gd name="T90" fmla="*/ 2885 w 4320"/>
              <a:gd name="T91" fmla="*/ 248 h 1621"/>
              <a:gd name="T92" fmla="*/ 2918 w 4320"/>
              <a:gd name="T93" fmla="*/ 303 h 1621"/>
              <a:gd name="T94" fmla="*/ 2952 w 4320"/>
              <a:gd name="T95" fmla="*/ 370 h 1621"/>
              <a:gd name="T96" fmla="*/ 3018 w 4320"/>
              <a:gd name="T97" fmla="*/ 555 h 1621"/>
              <a:gd name="T98" fmla="*/ 3085 w 4320"/>
              <a:gd name="T99" fmla="*/ 770 h 1621"/>
              <a:gd name="T100" fmla="*/ 3193 w 4320"/>
              <a:gd name="T101" fmla="*/ 1106 h 1621"/>
              <a:gd name="T102" fmla="*/ 3260 w 4320"/>
              <a:gd name="T103" fmla="*/ 1308 h 1621"/>
              <a:gd name="T104" fmla="*/ 3310 w 4320"/>
              <a:gd name="T105" fmla="*/ 1426 h 1621"/>
              <a:gd name="T106" fmla="*/ 3344 w 4320"/>
              <a:gd name="T107" fmla="*/ 1489 h 1621"/>
              <a:gd name="T108" fmla="*/ 3394 w 4320"/>
              <a:gd name="T109" fmla="*/ 1548 h 1621"/>
              <a:gd name="T110" fmla="*/ 3460 w 4320"/>
              <a:gd name="T111" fmla="*/ 1594 h 1621"/>
              <a:gd name="T112" fmla="*/ 3527 w 4320"/>
              <a:gd name="T113" fmla="*/ 1615 h 1621"/>
              <a:gd name="T114" fmla="*/ 3594 w 4320"/>
              <a:gd name="T115" fmla="*/ 1615 h 1621"/>
              <a:gd name="T116" fmla="*/ 3694 w 4320"/>
              <a:gd name="T117" fmla="*/ 1586 h 1621"/>
              <a:gd name="T118" fmla="*/ 3827 w 4320"/>
              <a:gd name="T119" fmla="*/ 1531 h 1621"/>
              <a:gd name="T120" fmla="*/ 3944 w 4320"/>
              <a:gd name="T121" fmla="*/ 1493 h 1621"/>
              <a:gd name="T122" fmla="*/ 4061 w 4320"/>
              <a:gd name="T123" fmla="*/ 1439 h 1621"/>
              <a:gd name="T124" fmla="*/ 4219 w 4320"/>
              <a:gd name="T125" fmla="*/ 133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20" h="1621">
                <a:moveTo>
                  <a:pt x="0" y="0"/>
                </a:moveTo>
                <a:lnTo>
                  <a:pt x="109" y="160"/>
                </a:lnTo>
                <a:lnTo>
                  <a:pt x="159" y="240"/>
                </a:lnTo>
                <a:lnTo>
                  <a:pt x="209" y="311"/>
                </a:lnTo>
                <a:lnTo>
                  <a:pt x="259" y="375"/>
                </a:lnTo>
                <a:lnTo>
                  <a:pt x="309" y="429"/>
                </a:lnTo>
                <a:lnTo>
                  <a:pt x="350" y="471"/>
                </a:lnTo>
                <a:lnTo>
                  <a:pt x="384" y="505"/>
                </a:lnTo>
                <a:lnTo>
                  <a:pt x="400" y="513"/>
                </a:lnTo>
                <a:lnTo>
                  <a:pt x="409" y="518"/>
                </a:lnTo>
                <a:lnTo>
                  <a:pt x="417" y="513"/>
                </a:lnTo>
                <a:lnTo>
                  <a:pt x="434" y="505"/>
                </a:lnTo>
                <a:lnTo>
                  <a:pt x="442" y="480"/>
                </a:lnTo>
                <a:lnTo>
                  <a:pt x="459" y="450"/>
                </a:lnTo>
                <a:lnTo>
                  <a:pt x="467" y="421"/>
                </a:lnTo>
                <a:lnTo>
                  <a:pt x="484" y="396"/>
                </a:lnTo>
                <a:lnTo>
                  <a:pt x="492" y="391"/>
                </a:lnTo>
                <a:lnTo>
                  <a:pt x="500" y="391"/>
                </a:lnTo>
                <a:lnTo>
                  <a:pt x="509" y="391"/>
                </a:lnTo>
                <a:lnTo>
                  <a:pt x="525" y="404"/>
                </a:lnTo>
                <a:lnTo>
                  <a:pt x="542" y="421"/>
                </a:lnTo>
                <a:lnTo>
                  <a:pt x="559" y="442"/>
                </a:lnTo>
                <a:lnTo>
                  <a:pt x="575" y="471"/>
                </a:lnTo>
                <a:lnTo>
                  <a:pt x="592" y="501"/>
                </a:lnTo>
                <a:lnTo>
                  <a:pt x="625" y="568"/>
                </a:lnTo>
                <a:lnTo>
                  <a:pt x="667" y="648"/>
                </a:lnTo>
                <a:lnTo>
                  <a:pt x="709" y="732"/>
                </a:lnTo>
                <a:lnTo>
                  <a:pt x="767" y="812"/>
                </a:lnTo>
                <a:lnTo>
                  <a:pt x="826" y="888"/>
                </a:lnTo>
                <a:lnTo>
                  <a:pt x="909" y="955"/>
                </a:lnTo>
                <a:lnTo>
                  <a:pt x="1009" y="1018"/>
                </a:lnTo>
                <a:lnTo>
                  <a:pt x="1142" y="1081"/>
                </a:lnTo>
                <a:lnTo>
                  <a:pt x="1284" y="1140"/>
                </a:lnTo>
                <a:lnTo>
                  <a:pt x="1426" y="1203"/>
                </a:lnTo>
                <a:lnTo>
                  <a:pt x="1576" y="1254"/>
                </a:lnTo>
                <a:lnTo>
                  <a:pt x="1709" y="1300"/>
                </a:lnTo>
                <a:lnTo>
                  <a:pt x="1826" y="1338"/>
                </a:lnTo>
                <a:lnTo>
                  <a:pt x="1876" y="1350"/>
                </a:lnTo>
                <a:lnTo>
                  <a:pt x="1918" y="1359"/>
                </a:lnTo>
                <a:lnTo>
                  <a:pt x="1951" y="1363"/>
                </a:lnTo>
                <a:lnTo>
                  <a:pt x="1976" y="1363"/>
                </a:lnTo>
                <a:lnTo>
                  <a:pt x="1993" y="1359"/>
                </a:lnTo>
                <a:lnTo>
                  <a:pt x="2009" y="1350"/>
                </a:lnTo>
                <a:lnTo>
                  <a:pt x="2026" y="1321"/>
                </a:lnTo>
                <a:lnTo>
                  <a:pt x="2026" y="1287"/>
                </a:lnTo>
                <a:lnTo>
                  <a:pt x="2026" y="1254"/>
                </a:lnTo>
                <a:lnTo>
                  <a:pt x="2026" y="1224"/>
                </a:lnTo>
                <a:lnTo>
                  <a:pt x="2026" y="1212"/>
                </a:lnTo>
                <a:lnTo>
                  <a:pt x="2034" y="1207"/>
                </a:lnTo>
                <a:lnTo>
                  <a:pt x="2043" y="1203"/>
                </a:lnTo>
                <a:lnTo>
                  <a:pt x="2060" y="1207"/>
                </a:lnTo>
                <a:lnTo>
                  <a:pt x="2076" y="1220"/>
                </a:lnTo>
                <a:lnTo>
                  <a:pt x="2101" y="1241"/>
                </a:lnTo>
                <a:lnTo>
                  <a:pt x="2126" y="1266"/>
                </a:lnTo>
                <a:lnTo>
                  <a:pt x="2151" y="1300"/>
                </a:lnTo>
                <a:lnTo>
                  <a:pt x="2210" y="1380"/>
                </a:lnTo>
                <a:lnTo>
                  <a:pt x="2268" y="1460"/>
                </a:lnTo>
                <a:lnTo>
                  <a:pt x="2301" y="1498"/>
                </a:lnTo>
                <a:lnTo>
                  <a:pt x="2326" y="1531"/>
                </a:lnTo>
                <a:lnTo>
                  <a:pt x="2360" y="1561"/>
                </a:lnTo>
                <a:lnTo>
                  <a:pt x="2385" y="1582"/>
                </a:lnTo>
                <a:lnTo>
                  <a:pt x="2418" y="1594"/>
                </a:lnTo>
                <a:lnTo>
                  <a:pt x="2443" y="1594"/>
                </a:lnTo>
                <a:lnTo>
                  <a:pt x="2468" y="1586"/>
                </a:lnTo>
                <a:lnTo>
                  <a:pt x="2493" y="1561"/>
                </a:lnTo>
                <a:lnTo>
                  <a:pt x="2501" y="1544"/>
                </a:lnTo>
                <a:lnTo>
                  <a:pt x="2518" y="1519"/>
                </a:lnTo>
                <a:lnTo>
                  <a:pt x="2526" y="1489"/>
                </a:lnTo>
                <a:lnTo>
                  <a:pt x="2535" y="1456"/>
                </a:lnTo>
                <a:lnTo>
                  <a:pt x="2551" y="1418"/>
                </a:lnTo>
                <a:lnTo>
                  <a:pt x="2560" y="1376"/>
                </a:lnTo>
                <a:lnTo>
                  <a:pt x="2576" y="1279"/>
                </a:lnTo>
                <a:lnTo>
                  <a:pt x="2601" y="1174"/>
                </a:lnTo>
                <a:lnTo>
                  <a:pt x="2618" y="1060"/>
                </a:lnTo>
                <a:lnTo>
                  <a:pt x="2635" y="942"/>
                </a:lnTo>
                <a:lnTo>
                  <a:pt x="2651" y="820"/>
                </a:lnTo>
                <a:lnTo>
                  <a:pt x="2676" y="703"/>
                </a:lnTo>
                <a:lnTo>
                  <a:pt x="2693" y="593"/>
                </a:lnTo>
                <a:lnTo>
                  <a:pt x="2710" y="488"/>
                </a:lnTo>
                <a:lnTo>
                  <a:pt x="2735" y="396"/>
                </a:lnTo>
                <a:lnTo>
                  <a:pt x="2743" y="354"/>
                </a:lnTo>
                <a:lnTo>
                  <a:pt x="2752" y="316"/>
                </a:lnTo>
                <a:lnTo>
                  <a:pt x="2768" y="282"/>
                </a:lnTo>
                <a:lnTo>
                  <a:pt x="2777" y="257"/>
                </a:lnTo>
                <a:lnTo>
                  <a:pt x="2785" y="236"/>
                </a:lnTo>
                <a:lnTo>
                  <a:pt x="2802" y="219"/>
                </a:lnTo>
                <a:lnTo>
                  <a:pt x="2810" y="206"/>
                </a:lnTo>
                <a:lnTo>
                  <a:pt x="2827" y="202"/>
                </a:lnTo>
                <a:lnTo>
                  <a:pt x="2843" y="206"/>
                </a:lnTo>
                <a:lnTo>
                  <a:pt x="2852" y="215"/>
                </a:lnTo>
                <a:lnTo>
                  <a:pt x="2868" y="227"/>
                </a:lnTo>
                <a:lnTo>
                  <a:pt x="2885" y="248"/>
                </a:lnTo>
                <a:lnTo>
                  <a:pt x="2902" y="274"/>
                </a:lnTo>
                <a:lnTo>
                  <a:pt x="2918" y="303"/>
                </a:lnTo>
                <a:lnTo>
                  <a:pt x="2935" y="337"/>
                </a:lnTo>
                <a:lnTo>
                  <a:pt x="2952" y="370"/>
                </a:lnTo>
                <a:lnTo>
                  <a:pt x="2985" y="459"/>
                </a:lnTo>
                <a:lnTo>
                  <a:pt x="3018" y="555"/>
                </a:lnTo>
                <a:lnTo>
                  <a:pt x="3052" y="661"/>
                </a:lnTo>
                <a:lnTo>
                  <a:pt x="3085" y="770"/>
                </a:lnTo>
                <a:lnTo>
                  <a:pt x="3152" y="997"/>
                </a:lnTo>
                <a:lnTo>
                  <a:pt x="3193" y="1106"/>
                </a:lnTo>
                <a:lnTo>
                  <a:pt x="3227" y="1212"/>
                </a:lnTo>
                <a:lnTo>
                  <a:pt x="3260" y="1308"/>
                </a:lnTo>
                <a:lnTo>
                  <a:pt x="3293" y="1392"/>
                </a:lnTo>
                <a:lnTo>
                  <a:pt x="3310" y="1426"/>
                </a:lnTo>
                <a:lnTo>
                  <a:pt x="3327" y="1460"/>
                </a:lnTo>
                <a:lnTo>
                  <a:pt x="3344" y="1489"/>
                </a:lnTo>
                <a:lnTo>
                  <a:pt x="3360" y="1510"/>
                </a:lnTo>
                <a:lnTo>
                  <a:pt x="3394" y="1548"/>
                </a:lnTo>
                <a:lnTo>
                  <a:pt x="3427" y="1573"/>
                </a:lnTo>
                <a:lnTo>
                  <a:pt x="3460" y="1594"/>
                </a:lnTo>
                <a:lnTo>
                  <a:pt x="3494" y="1607"/>
                </a:lnTo>
                <a:lnTo>
                  <a:pt x="3527" y="1615"/>
                </a:lnTo>
                <a:lnTo>
                  <a:pt x="3560" y="1620"/>
                </a:lnTo>
                <a:lnTo>
                  <a:pt x="3594" y="1615"/>
                </a:lnTo>
                <a:lnTo>
                  <a:pt x="3627" y="1607"/>
                </a:lnTo>
                <a:lnTo>
                  <a:pt x="3694" y="1586"/>
                </a:lnTo>
                <a:lnTo>
                  <a:pt x="3760" y="1561"/>
                </a:lnTo>
                <a:lnTo>
                  <a:pt x="3827" y="1531"/>
                </a:lnTo>
                <a:lnTo>
                  <a:pt x="3885" y="1510"/>
                </a:lnTo>
                <a:lnTo>
                  <a:pt x="3944" y="1493"/>
                </a:lnTo>
                <a:lnTo>
                  <a:pt x="4002" y="1468"/>
                </a:lnTo>
                <a:lnTo>
                  <a:pt x="4061" y="1439"/>
                </a:lnTo>
                <a:lnTo>
                  <a:pt x="4111" y="1409"/>
                </a:lnTo>
                <a:lnTo>
                  <a:pt x="4219" y="1338"/>
                </a:lnTo>
                <a:lnTo>
                  <a:pt x="4319" y="125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59" name="Rectangle 58"/>
          <p:cNvSpPr txBox="1">
            <a:spLocks noChangeArrowheads="1"/>
          </p:cNvSpPr>
          <p:nvPr/>
        </p:nvSpPr>
        <p:spPr bwMode="auto">
          <a:xfrm>
            <a:off x="152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000" dirty="0">
                <a:latin typeface="Comic Sans MS" pitchFamily="66" charset="0"/>
              </a:rPr>
              <a:t>Optical communication</a:t>
            </a:r>
          </a:p>
          <a:p>
            <a:pPr algn="l"/>
            <a:r>
              <a:rPr lang="en-US" sz="2000" dirty="0">
                <a:latin typeface="Comic Sans MS" pitchFamily="66" charset="0"/>
              </a:rPr>
              <a:t>Attenuation/Loss in Optical Fiber</a:t>
            </a:r>
          </a:p>
        </p:txBody>
      </p:sp>
      <p:sp>
        <p:nvSpPr>
          <p:cNvPr id="60" name="Rectangle 59"/>
          <p:cNvSpPr txBox="1">
            <a:spLocks noChangeArrowheads="1"/>
          </p:cNvSpPr>
          <p:nvPr/>
        </p:nvSpPr>
        <p:spPr bwMode="auto">
          <a:xfrm>
            <a:off x="3317875" y="4800600"/>
            <a:ext cx="61309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CC99"/>
                </a:solidFill>
                <a:effectLst/>
                <a:uLnTx/>
                <a:uFillTx/>
                <a:latin typeface="Comic Sans MS" pitchFamily="66" charset="0"/>
                <a:ea typeface="+mn-ea"/>
                <a:cs typeface="+mn-cs"/>
              </a:rPr>
              <a:t>First Window @ 850nm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CC99"/>
                </a:solidFill>
                <a:effectLst/>
                <a:uLnTx/>
                <a:uFillTx/>
                <a:latin typeface="Comic Sans MS" pitchFamily="66" charset="0"/>
              </a:rPr>
              <a:t>High loss; First-gen. semiconductor diodes (</a:t>
            </a:r>
            <a:r>
              <a:rPr kumimoji="0" lang="en-US" sz="1400" b="1" i="0" u="none" strike="noStrike" kern="0" cap="none" spc="0" normalizeH="0" baseline="0" noProof="0" dirty="0" err="1">
                <a:ln>
                  <a:noFill/>
                </a:ln>
                <a:solidFill>
                  <a:srgbClr val="00CC99"/>
                </a:solidFill>
                <a:effectLst/>
                <a:uLnTx/>
                <a:uFillTx/>
                <a:latin typeface="Comic Sans MS" pitchFamily="66" charset="0"/>
              </a:rPr>
              <a:t>GaAs</a:t>
            </a:r>
            <a:r>
              <a:rPr kumimoji="0" lang="en-US" sz="1400" b="1" i="0" u="none" strike="noStrike" kern="0" cap="none" spc="0" normalizeH="0" baseline="0" noProof="0" dirty="0">
                <a:ln>
                  <a:noFill/>
                </a:ln>
                <a:solidFill>
                  <a:srgbClr val="00CC99"/>
                </a:solidFill>
                <a:effectLst/>
                <a:uLnTx/>
                <a:uFillTx/>
                <a:latin typeface="Comic Sans MS" pitchFamily="66" charset="0"/>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3333CC"/>
                </a:solidFill>
                <a:effectLst/>
                <a:uLnTx/>
                <a:uFillTx/>
                <a:latin typeface="Comic Sans MS" pitchFamily="66" charset="0"/>
                <a:ea typeface="+mn-ea"/>
                <a:cs typeface="+mn-cs"/>
              </a:rPr>
              <a:t>Second Window @ 1310nm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3333CC"/>
                </a:solidFill>
                <a:effectLst/>
                <a:uLnTx/>
                <a:uFillTx/>
                <a:latin typeface="Comic Sans MS" pitchFamily="66" charset="0"/>
              </a:rPr>
              <a:t>Lower Loss; good dispersion; second gen. </a:t>
            </a:r>
            <a:r>
              <a:rPr kumimoji="0" lang="en-US" sz="1400" b="1" i="0" u="none" strike="noStrike" kern="0" cap="none" spc="0" normalizeH="0" baseline="0" noProof="0" dirty="0" err="1">
                <a:ln>
                  <a:noFill/>
                </a:ln>
                <a:solidFill>
                  <a:srgbClr val="3333CC"/>
                </a:solidFill>
                <a:effectLst/>
                <a:uLnTx/>
                <a:uFillTx/>
                <a:latin typeface="Comic Sans MS" pitchFamily="66" charset="0"/>
              </a:rPr>
              <a:t>InGaAsP</a:t>
            </a:r>
            <a:endParaRPr kumimoji="0" lang="en-US" sz="1400" b="1" i="0" u="none" strike="noStrike" kern="0" cap="none" spc="0" normalizeH="0" baseline="0" noProof="0" dirty="0">
              <a:ln>
                <a:noFill/>
              </a:ln>
              <a:solidFill>
                <a:srgbClr val="3333CC"/>
              </a:solidFill>
              <a:effectLst/>
              <a:uLnTx/>
              <a:uFillTx/>
              <a:latin typeface="Comic Sans MS" pitchFamily="66" charset="0"/>
            </a:endParaRPr>
          </a:p>
          <a:p>
            <a:pPr lvl="0"/>
            <a:r>
              <a:rPr kumimoji="0" lang="en-US" sz="1400" b="1" i="0" u="none" strike="noStrike" kern="0" cap="none" spc="0" normalizeH="0" baseline="0" noProof="0" dirty="0">
                <a:ln>
                  <a:noFill/>
                </a:ln>
                <a:solidFill>
                  <a:srgbClr val="FF0000"/>
                </a:solidFill>
                <a:effectLst/>
                <a:uLnTx/>
                <a:uFillTx/>
                <a:latin typeface="Comic Sans MS" pitchFamily="66" charset="0"/>
                <a:ea typeface="+mn-ea"/>
                <a:cs typeface="+mn-cs"/>
              </a:rPr>
              <a:t>Third Window @ 1550nm, </a:t>
            </a:r>
            <a:r>
              <a:rPr lang="en-IN" sz="1400" b="1" dirty="0"/>
              <a:t> </a:t>
            </a:r>
            <a:r>
              <a:rPr lang="en-IN" sz="1400" b="1" dirty="0" err="1"/>
              <a:t>InGaAsNSb</a:t>
            </a:r>
            <a:endParaRPr kumimoji="0" lang="en-US" sz="1400" b="1" i="0" u="none" strike="noStrike" kern="0" cap="none" spc="0" normalizeH="0" baseline="0" noProof="0" dirty="0">
              <a:ln>
                <a:noFill/>
              </a:ln>
              <a:solidFill>
                <a:srgbClr val="FF0000"/>
              </a:solidFill>
              <a:effectLst/>
              <a:uLnTx/>
              <a:uFillTx/>
              <a:latin typeface="Comic Sans MS" pitchFamily="66"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FF0000"/>
                </a:solidFill>
                <a:effectLst/>
                <a:uLnTx/>
                <a:uFillTx/>
                <a:latin typeface="Comic Sans MS" pitchFamily="66" charset="0"/>
              </a:rPr>
              <a:t>Lowest Loss; Erbium Amplification possible</a:t>
            </a:r>
          </a:p>
        </p:txBody>
      </p:sp>
      <p:sp>
        <p:nvSpPr>
          <p:cNvPr id="61" name="Rectangle 60"/>
          <p:cNvSpPr>
            <a:spLocks noChangeArrowheads="1"/>
          </p:cNvSpPr>
          <p:nvPr/>
        </p:nvSpPr>
        <p:spPr bwMode="auto">
          <a:xfrm>
            <a:off x="1366838" y="4433888"/>
            <a:ext cx="736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rPr>
              <a:t>850nm</a:t>
            </a:r>
          </a:p>
        </p:txBody>
      </p:sp>
      <p:sp>
        <p:nvSpPr>
          <p:cNvPr id="62" name="Line 61"/>
          <p:cNvSpPr>
            <a:spLocks noChangeShapeType="1"/>
          </p:cNvSpPr>
          <p:nvPr/>
        </p:nvSpPr>
        <p:spPr bwMode="auto">
          <a:xfrm flipV="1">
            <a:off x="1752600" y="4022725"/>
            <a:ext cx="0" cy="4508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63" name="Rectangle 62"/>
          <p:cNvSpPr>
            <a:spLocks noChangeArrowheads="1"/>
          </p:cNvSpPr>
          <p:nvPr/>
        </p:nvSpPr>
        <p:spPr bwMode="auto">
          <a:xfrm>
            <a:off x="228600" y="4876800"/>
            <a:ext cx="2795588" cy="14843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0" marR="0" lvl="0" indent="0" defTabSz="914400" eaLnBrk="0" fontAlgn="auto" latinLnBrk="0" hangingPunct="0">
              <a:lnSpc>
                <a:spcPct val="100000"/>
              </a:lnSpc>
              <a:spcBef>
                <a:spcPct val="50000"/>
              </a:spcBef>
              <a:spcAft>
                <a:spcPts val="0"/>
              </a:spcAft>
              <a:buClrTx/>
              <a:buSzPct val="100000"/>
              <a:buFontTx/>
              <a:buNone/>
              <a:tabLst/>
              <a:defRPr/>
            </a:pPr>
            <a:r>
              <a:rPr kumimoji="0" lang="en-US" sz="1400" b="1" i="1" u="none" strike="noStrike" kern="0" cap="none" spc="0" normalizeH="0" baseline="0" noProof="0">
                <a:ln>
                  <a:noFill/>
                </a:ln>
                <a:solidFill>
                  <a:srgbClr val="000000"/>
                </a:solidFill>
                <a:effectLst/>
                <a:uLnTx/>
                <a:uFillTx/>
              </a:rPr>
              <a:t>First window, second window, third window correspond (roughly) to first, second and third generation optic network technology</a:t>
            </a:r>
          </a:p>
          <a:p>
            <a:pPr marL="0" marR="0" lvl="0" indent="0" defTabSz="914400" eaLnBrk="0" fontAlgn="auto" latinLnBrk="0" hangingPunct="0">
              <a:lnSpc>
                <a:spcPct val="100000"/>
              </a:lnSpc>
              <a:spcBef>
                <a:spcPct val="50000"/>
              </a:spcBef>
              <a:spcAft>
                <a:spcPts val="0"/>
              </a:spcAft>
              <a:buClrTx/>
              <a:buSzPct val="100000"/>
              <a:buFontTx/>
              <a:buChar char="•"/>
              <a:tabLst/>
              <a:defRPr/>
            </a:pPr>
            <a:endParaRPr kumimoji="0" lang="en-US" sz="1400" b="1" i="1"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7838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0" y="116632"/>
            <a:ext cx="8229600" cy="1143000"/>
          </a:xfrm>
        </p:spPr>
        <p:txBody>
          <a:bodyPr>
            <a:normAutofit/>
          </a:bodyPr>
          <a:lstStyle/>
          <a:p>
            <a:r>
              <a:rPr lang="en-US" sz="3600" dirty="0">
                <a:solidFill>
                  <a:schemeClr val="tx2"/>
                </a:solidFill>
                <a:latin typeface="Arial" pitchFamily="34" charset="0"/>
                <a:cs typeface="Arial" pitchFamily="34" charset="0"/>
              </a:rPr>
              <a:t>Some old </a:t>
            </a:r>
            <a:r>
              <a:rPr lang="en-US" sz="3600" dirty="0" err="1">
                <a:solidFill>
                  <a:schemeClr val="tx2"/>
                </a:solidFill>
                <a:latin typeface="Arial" pitchFamily="34" charset="0"/>
                <a:cs typeface="Arial" pitchFamily="34" charset="0"/>
              </a:rPr>
              <a:t>pics</a:t>
            </a:r>
            <a:r>
              <a:rPr lang="en-US" sz="3600" dirty="0">
                <a:solidFill>
                  <a:schemeClr val="tx2"/>
                </a:solidFill>
                <a:latin typeface="Arial" pitchFamily="34" charset="0"/>
                <a:cs typeface="Arial" pitchFamily="34" charset="0"/>
              </a:rPr>
              <a:t>…..</a:t>
            </a:r>
            <a:endParaRPr lang="en-IN" sz="3600" dirty="0">
              <a:solidFill>
                <a:schemeClr val="tx2"/>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69814" y="1101164"/>
            <a:ext cx="4554314" cy="303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7637" y="3717032"/>
            <a:ext cx="39528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340768"/>
            <a:ext cx="1943100" cy="208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raghavanke\Downloads\091002_1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9813" y="4137374"/>
            <a:ext cx="3697783" cy="234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782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ttenuation in optical fibr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548680"/>
            <a:ext cx="5040560" cy="3861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653136"/>
            <a:ext cx="67056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79712" y="4725144"/>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4320480" cy="421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204864"/>
            <a:ext cx="4139952" cy="348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39752" y="620688"/>
            <a:ext cx="4747390" cy="584775"/>
          </a:xfrm>
          <a:prstGeom prst="rect">
            <a:avLst/>
          </a:prstGeom>
          <a:noFill/>
        </p:spPr>
        <p:txBody>
          <a:bodyPr wrap="none" rtlCol="0">
            <a:spAutoFit/>
          </a:bodyPr>
          <a:lstStyle/>
          <a:p>
            <a:r>
              <a:rPr lang="en-IN" sz="3200" b="1" dirty="0"/>
              <a:t>Laser Diode Characteristics</a:t>
            </a:r>
          </a:p>
        </p:txBody>
      </p:sp>
    </p:spTree>
    <p:extLst>
      <p:ext uri="{BB962C8B-B14F-4D97-AF65-F5344CB8AC3E}">
        <p14:creationId xmlns:p14="http://schemas.microsoft.com/office/powerpoint/2010/main" val="403728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96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2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7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76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970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3" y="1333500"/>
            <a:ext cx="78009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5157192"/>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2339752" y="620688"/>
            <a:ext cx="5043945" cy="584775"/>
          </a:xfrm>
          <a:prstGeom prst="rect">
            <a:avLst/>
          </a:prstGeom>
          <a:noFill/>
        </p:spPr>
        <p:txBody>
          <a:bodyPr wrap="none" rtlCol="0">
            <a:spAutoFit/>
          </a:bodyPr>
          <a:lstStyle/>
          <a:p>
            <a:r>
              <a:rPr lang="en-IN" sz="3200" b="1" dirty="0"/>
              <a:t>Basic optical communication</a:t>
            </a:r>
          </a:p>
        </p:txBody>
      </p:sp>
    </p:spTree>
    <p:extLst>
      <p:ext uri="{BB962C8B-B14F-4D97-AF65-F5344CB8AC3E}">
        <p14:creationId xmlns:p14="http://schemas.microsoft.com/office/powerpoint/2010/main" val="203903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WDM MUX</a:t>
            </a:r>
          </a:p>
        </p:txBody>
      </p:sp>
      <p:pic>
        <p:nvPicPr>
          <p:cNvPr id="5122" name="Picture 2" descr="http://i00.i.aliimg.com/img/pb/924/988/526/526988924_995.jpg"/>
          <p:cNvPicPr>
            <a:picLocks noChangeAspect="1" noChangeArrowheads="1"/>
          </p:cNvPicPr>
          <p:nvPr/>
        </p:nvPicPr>
        <p:blipFill>
          <a:blip r:embed="rId2" cstate="print"/>
          <a:srcRect/>
          <a:stretch>
            <a:fillRect/>
          </a:stretch>
        </p:blipFill>
        <p:spPr bwMode="auto">
          <a:xfrm>
            <a:off x="251520" y="2132856"/>
            <a:ext cx="3672408" cy="2736304"/>
          </a:xfrm>
          <a:prstGeom prst="rect">
            <a:avLst/>
          </a:prstGeom>
          <a:noFill/>
        </p:spPr>
      </p:pic>
      <p:pic>
        <p:nvPicPr>
          <p:cNvPr id="5124" name="Picture 4" descr="http://vertassets.blob.core.windows.net/image/e05c2fee/e05c2fee-f8f2-11d3-8c25-009027de0829/40awg.jpg"/>
          <p:cNvPicPr>
            <a:picLocks noChangeAspect="1" noChangeArrowheads="1"/>
          </p:cNvPicPr>
          <p:nvPr/>
        </p:nvPicPr>
        <p:blipFill>
          <a:blip r:embed="rId3" cstate="print"/>
          <a:srcRect/>
          <a:stretch>
            <a:fillRect/>
          </a:stretch>
        </p:blipFill>
        <p:spPr bwMode="auto">
          <a:xfrm>
            <a:off x="4644008" y="2132856"/>
            <a:ext cx="3731322" cy="27363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712" y="548680"/>
            <a:ext cx="8229600" cy="1143000"/>
          </a:xfrm>
        </p:spPr>
        <p:txBody>
          <a:bodyPr>
            <a:normAutofit/>
          </a:bodyPr>
          <a:lstStyle/>
          <a:p>
            <a:r>
              <a:rPr lang="en-US" sz="3200" b="1" dirty="0">
                <a:solidFill>
                  <a:schemeClr val="tx2"/>
                </a:solidFill>
                <a:latin typeface="Arial" pitchFamily="34" charset="0"/>
                <a:cs typeface="Arial" pitchFamily="34" charset="0"/>
              </a:rPr>
              <a:t>Basic Components</a:t>
            </a:r>
            <a:endParaRPr lang="en-IN"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565104"/>
          </a:xfrm>
        </p:spPr>
        <p:txBody>
          <a:bodyPr>
            <a:normAutofit fontScale="77500" lnSpcReduction="20000"/>
          </a:bodyPr>
          <a:lstStyle/>
          <a:p>
            <a:pPr marL="0" indent="0" algn="just">
              <a:buNone/>
            </a:pPr>
            <a:r>
              <a:rPr lang="en-IN" sz="2300" dirty="0">
                <a:latin typeface="Arial" pitchFamily="34" charset="0"/>
                <a:cs typeface="Arial" pitchFamily="34" charset="0"/>
              </a:rPr>
              <a:t>The ruby crystal is in the form of cylinder. Length of ruby crystal is usually 2 cm to 30 cm and diameter 0.5 cm to 2 cm. As very high temperature is produced during the operation of the laser, the rod is surrounded by liquid nitrogen to cool the apparatus.</a:t>
            </a:r>
            <a:endParaRPr lang="en-US" sz="2300" dirty="0">
              <a:latin typeface="Arial" pitchFamily="34" charset="0"/>
              <a:cs typeface="Arial" pitchFamily="34" charset="0"/>
            </a:endParaRPr>
          </a:p>
          <a:p>
            <a:pPr marL="0" indent="0">
              <a:buNone/>
            </a:pPr>
            <a:endParaRPr lang="en-IN" sz="2300" dirty="0">
              <a:latin typeface="Arial" pitchFamily="34" charset="0"/>
              <a:cs typeface="Arial" pitchFamily="34" charset="0"/>
            </a:endParaRPr>
          </a:p>
          <a:p>
            <a:pPr algn="just"/>
            <a:r>
              <a:rPr lang="en-IN" sz="2300" b="1" dirty="0">
                <a:solidFill>
                  <a:schemeClr val="tx2"/>
                </a:solidFill>
                <a:latin typeface="Arial" pitchFamily="34" charset="0"/>
                <a:cs typeface="Arial" pitchFamily="34" charset="0"/>
              </a:rPr>
              <a:t>Active medium or active </a:t>
            </a:r>
            <a:r>
              <a:rPr lang="en-IN" sz="2300" b="1" dirty="0" err="1">
                <a:solidFill>
                  <a:schemeClr val="tx2"/>
                </a:solidFill>
                <a:latin typeface="Arial" pitchFamily="34" charset="0"/>
                <a:cs typeface="Arial" pitchFamily="34" charset="0"/>
              </a:rPr>
              <a:t>center</a:t>
            </a:r>
            <a:r>
              <a:rPr lang="en-IN" sz="2300" dirty="0">
                <a:solidFill>
                  <a:schemeClr val="tx2"/>
                </a:solidFill>
                <a:latin typeface="Arial" pitchFamily="34" charset="0"/>
                <a:cs typeface="Arial" pitchFamily="34" charset="0"/>
              </a:rPr>
              <a:t>: </a:t>
            </a:r>
            <a:r>
              <a:rPr lang="en-IN" sz="2300" dirty="0">
                <a:latin typeface="Arial" pitchFamily="34" charset="0"/>
                <a:cs typeface="Arial" pitchFamily="34" charset="0"/>
              </a:rPr>
              <a:t>Chromium ions act as active </a:t>
            </a:r>
            <a:r>
              <a:rPr lang="en-IN" sz="2300" dirty="0" err="1">
                <a:latin typeface="Arial" pitchFamily="34" charset="0"/>
                <a:cs typeface="Arial" pitchFamily="34" charset="0"/>
              </a:rPr>
              <a:t>centers</a:t>
            </a:r>
            <a:r>
              <a:rPr lang="en-IN" sz="2300" dirty="0">
                <a:latin typeface="Arial" pitchFamily="34" charset="0"/>
                <a:cs typeface="Arial" pitchFamily="34" charset="0"/>
              </a:rPr>
              <a:t> in ruby crystal. So it is the chromium ions that produce the laser.</a:t>
            </a:r>
          </a:p>
          <a:p>
            <a:pPr algn="just"/>
            <a:endParaRPr lang="en-IN" sz="2300" dirty="0">
              <a:latin typeface="Arial" pitchFamily="34" charset="0"/>
              <a:cs typeface="Arial" pitchFamily="34" charset="0"/>
            </a:endParaRPr>
          </a:p>
          <a:p>
            <a:pPr algn="just"/>
            <a:r>
              <a:rPr lang="en-IN" sz="2300" b="1" dirty="0">
                <a:solidFill>
                  <a:schemeClr val="tx2"/>
                </a:solidFill>
                <a:latin typeface="Arial" pitchFamily="34" charset="0"/>
                <a:cs typeface="Arial" pitchFamily="34" charset="0"/>
              </a:rPr>
              <a:t>Pumping source</a:t>
            </a:r>
            <a:r>
              <a:rPr lang="en-IN" sz="2300" dirty="0">
                <a:solidFill>
                  <a:schemeClr val="tx2"/>
                </a:solidFill>
                <a:latin typeface="Arial" pitchFamily="34" charset="0"/>
                <a:cs typeface="Arial" pitchFamily="34" charset="0"/>
              </a:rPr>
              <a:t>: </a:t>
            </a:r>
            <a:r>
              <a:rPr lang="en-IN" sz="2300" dirty="0">
                <a:latin typeface="Arial" pitchFamily="34" charset="0"/>
                <a:cs typeface="Arial" pitchFamily="34" charset="0"/>
              </a:rPr>
              <a:t>A helical flash lamp filled with xenon is used as a pumping source. The ruby crystal is placed inside a xenon flash lamp. Thus, optical pumping is used to achieve population inversion in ruby laser.</a:t>
            </a:r>
          </a:p>
          <a:p>
            <a:pPr algn="just"/>
            <a:endParaRPr lang="en-IN" sz="2300" dirty="0">
              <a:latin typeface="Arial" pitchFamily="34" charset="0"/>
              <a:cs typeface="Arial" pitchFamily="34" charset="0"/>
            </a:endParaRPr>
          </a:p>
          <a:p>
            <a:pPr algn="just"/>
            <a:r>
              <a:rPr lang="en-IN" sz="2300" b="1" dirty="0">
                <a:solidFill>
                  <a:schemeClr val="tx2"/>
                </a:solidFill>
                <a:latin typeface="Arial" pitchFamily="34" charset="0"/>
                <a:cs typeface="Arial" pitchFamily="34" charset="0"/>
              </a:rPr>
              <a:t>Optical resonator system</a:t>
            </a:r>
            <a:r>
              <a:rPr lang="en-IN" sz="2300" dirty="0">
                <a:solidFill>
                  <a:schemeClr val="tx2"/>
                </a:solidFill>
                <a:latin typeface="Arial" pitchFamily="34" charset="0"/>
                <a:cs typeface="Arial" pitchFamily="34" charset="0"/>
              </a:rPr>
              <a:t>: </a:t>
            </a:r>
            <a:r>
              <a:rPr lang="en-IN" sz="2300" dirty="0">
                <a:latin typeface="Arial" pitchFamily="34" charset="0"/>
                <a:cs typeface="Arial" pitchFamily="34" charset="0"/>
              </a:rPr>
              <a:t>The ends of ruby crystal are polished, grounded and made flat. The one of the ends is completely silvered while the other one is partially silvered to get the output. Thus the two polished ends act as optical resonator system.</a:t>
            </a:r>
          </a:p>
          <a:p>
            <a:pPr marL="0" indent="0">
              <a:buNone/>
            </a:pPr>
            <a:endParaRPr lang="en-IN" dirty="0"/>
          </a:p>
        </p:txBody>
      </p:sp>
    </p:spTree>
    <p:extLst>
      <p:ext uri="{BB962C8B-B14F-4D97-AF65-F5344CB8AC3E}">
        <p14:creationId xmlns:p14="http://schemas.microsoft.com/office/powerpoint/2010/main" val="193075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672" y="188640"/>
            <a:ext cx="8229600" cy="1143000"/>
          </a:xfrm>
        </p:spPr>
        <p:txBody>
          <a:bodyPr>
            <a:normAutofit/>
          </a:bodyPr>
          <a:lstStyle/>
          <a:p>
            <a:r>
              <a:rPr lang="en-US" sz="3200" b="1" dirty="0">
                <a:latin typeface="+mn-lt"/>
              </a:rPr>
              <a:t>Energy Level Diagram</a:t>
            </a:r>
            <a:endParaRPr lang="en-IN" sz="3200" b="1" dirty="0">
              <a:latin typeface="+mn-lt"/>
            </a:endParaRPr>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83768" y="1340768"/>
            <a:ext cx="4629844" cy="5083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1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69368" y="413792"/>
            <a:ext cx="8229600" cy="1143000"/>
          </a:xfrm>
        </p:spPr>
        <p:txBody>
          <a:bodyPr>
            <a:normAutofit/>
          </a:bodyPr>
          <a:lstStyle/>
          <a:p>
            <a:r>
              <a:rPr lang="en-IN" sz="2400" b="1" dirty="0">
                <a:solidFill>
                  <a:schemeClr val="tx2"/>
                </a:solidFill>
                <a:latin typeface="Arial" pitchFamily="34" charset="0"/>
                <a:cs typeface="Arial" pitchFamily="34" charset="0"/>
              </a:rPr>
              <a:t>Typical Ruby Laser Parameters</a:t>
            </a:r>
          </a:p>
        </p:txBody>
      </p:sp>
      <p:sp>
        <p:nvSpPr>
          <p:cNvPr id="5" name="Rectangle 4"/>
          <p:cNvSpPr/>
          <p:nvPr/>
        </p:nvSpPr>
        <p:spPr>
          <a:xfrm>
            <a:off x="467544" y="1340768"/>
            <a:ext cx="4572000" cy="5078313"/>
          </a:xfrm>
          <a:prstGeom prst="rect">
            <a:avLst/>
          </a:prstGeom>
        </p:spPr>
        <p:txBody>
          <a:bodyPr>
            <a:spAutoFit/>
          </a:bodyPr>
          <a:lstStyle/>
          <a:p>
            <a:pPr>
              <a:lnSpc>
                <a:spcPct val="200000"/>
              </a:lnSpc>
            </a:pPr>
            <a:r>
              <a:rPr lang="en-IN" dirty="0">
                <a:latin typeface="Arial" pitchFamily="34" charset="0"/>
                <a:cs typeface="Arial" pitchFamily="34" charset="0"/>
              </a:rPr>
              <a:t>Laser wavelength </a:t>
            </a:r>
          </a:p>
          <a:p>
            <a:pPr>
              <a:lnSpc>
                <a:spcPct val="200000"/>
              </a:lnSpc>
            </a:pPr>
            <a:r>
              <a:rPr lang="en-IN" dirty="0">
                <a:latin typeface="Arial" pitchFamily="34" charset="0"/>
                <a:cs typeface="Arial" pitchFamily="34" charset="0"/>
              </a:rPr>
              <a:t>Upper laser level lifetime </a:t>
            </a:r>
          </a:p>
          <a:p>
            <a:pPr>
              <a:lnSpc>
                <a:spcPct val="200000"/>
              </a:lnSpc>
            </a:pPr>
            <a:r>
              <a:rPr lang="en-IN" dirty="0">
                <a:latin typeface="Arial" pitchFamily="34" charset="0"/>
                <a:cs typeface="Arial" pitchFamily="34" charset="0"/>
              </a:rPr>
              <a:t>gain bandwidth </a:t>
            </a:r>
          </a:p>
          <a:p>
            <a:pPr>
              <a:lnSpc>
                <a:spcPct val="200000"/>
              </a:lnSpc>
            </a:pPr>
            <a:r>
              <a:rPr lang="en-IN" dirty="0">
                <a:latin typeface="Arial" pitchFamily="34" charset="0"/>
                <a:cs typeface="Arial" pitchFamily="34" charset="0"/>
              </a:rPr>
              <a:t>Laser gain-medium length (L) </a:t>
            </a:r>
          </a:p>
          <a:p>
            <a:pPr>
              <a:lnSpc>
                <a:spcPct val="200000"/>
              </a:lnSpc>
            </a:pPr>
            <a:r>
              <a:rPr lang="en-IN" dirty="0">
                <a:latin typeface="Arial" pitchFamily="34" charset="0"/>
                <a:cs typeface="Arial" pitchFamily="34" charset="0"/>
              </a:rPr>
              <a:t>Operating temperature </a:t>
            </a:r>
          </a:p>
          <a:p>
            <a:pPr>
              <a:lnSpc>
                <a:spcPct val="200000"/>
              </a:lnSpc>
            </a:pPr>
            <a:r>
              <a:rPr lang="en-IN" dirty="0">
                <a:latin typeface="Arial" pitchFamily="34" charset="0"/>
                <a:cs typeface="Arial" pitchFamily="34" charset="0"/>
              </a:rPr>
              <a:t>Thermal conductivity of laser rod </a:t>
            </a:r>
          </a:p>
          <a:p>
            <a:pPr>
              <a:lnSpc>
                <a:spcPct val="200000"/>
              </a:lnSpc>
            </a:pPr>
            <a:r>
              <a:rPr lang="en-IN" dirty="0">
                <a:latin typeface="Arial" pitchFamily="34" charset="0"/>
                <a:cs typeface="Arial" pitchFamily="34" charset="0"/>
              </a:rPr>
              <a:t>Pumping method </a:t>
            </a:r>
          </a:p>
          <a:p>
            <a:pPr>
              <a:lnSpc>
                <a:spcPct val="200000"/>
              </a:lnSpc>
            </a:pPr>
            <a:r>
              <a:rPr lang="en-IN" dirty="0">
                <a:latin typeface="Arial" pitchFamily="34" charset="0"/>
                <a:cs typeface="Arial" pitchFamily="34" charset="0"/>
              </a:rPr>
              <a:t>Pumping bands </a:t>
            </a:r>
          </a:p>
          <a:p>
            <a:pPr>
              <a:lnSpc>
                <a:spcPct val="200000"/>
              </a:lnSpc>
            </a:pPr>
            <a:r>
              <a:rPr lang="en-IN" dirty="0">
                <a:latin typeface="Arial" pitchFamily="34" charset="0"/>
                <a:cs typeface="Arial" pitchFamily="34" charset="0"/>
              </a:rPr>
              <a:t>Output power </a:t>
            </a:r>
          </a:p>
        </p:txBody>
      </p:sp>
      <p:sp>
        <p:nvSpPr>
          <p:cNvPr id="6" name="Rectangle 5"/>
          <p:cNvSpPr/>
          <p:nvPr/>
        </p:nvSpPr>
        <p:spPr>
          <a:xfrm>
            <a:off x="4032448" y="1358766"/>
            <a:ext cx="4572000" cy="5078313"/>
          </a:xfrm>
          <a:prstGeom prst="rect">
            <a:avLst/>
          </a:prstGeom>
        </p:spPr>
        <p:txBody>
          <a:bodyPr>
            <a:spAutoFit/>
          </a:bodyPr>
          <a:lstStyle/>
          <a:p>
            <a:pPr>
              <a:lnSpc>
                <a:spcPct val="200000"/>
              </a:lnSpc>
            </a:pPr>
            <a:r>
              <a:rPr lang="en-IN" dirty="0">
                <a:latin typeface="Arial" pitchFamily="34" charset="0"/>
                <a:cs typeface="Arial" pitchFamily="34" charset="0"/>
              </a:rPr>
              <a:t>694.3 nm </a:t>
            </a:r>
          </a:p>
          <a:p>
            <a:pPr>
              <a:lnSpc>
                <a:spcPct val="200000"/>
              </a:lnSpc>
            </a:pPr>
            <a:r>
              <a:rPr lang="en-IN" dirty="0">
                <a:latin typeface="Arial" pitchFamily="34" charset="0"/>
                <a:cs typeface="Arial" pitchFamily="34" charset="0"/>
              </a:rPr>
              <a:t>3.0 ms </a:t>
            </a:r>
          </a:p>
          <a:p>
            <a:pPr>
              <a:lnSpc>
                <a:spcPct val="200000"/>
              </a:lnSpc>
            </a:pPr>
            <a:r>
              <a:rPr lang="en-IN" dirty="0">
                <a:latin typeface="Arial" pitchFamily="34" charset="0"/>
                <a:cs typeface="Arial" pitchFamily="34" charset="0"/>
              </a:rPr>
              <a:t>0.53 nm</a:t>
            </a:r>
          </a:p>
          <a:p>
            <a:pPr>
              <a:lnSpc>
                <a:spcPct val="200000"/>
              </a:lnSpc>
            </a:pPr>
            <a:r>
              <a:rPr lang="en-IN" dirty="0">
                <a:latin typeface="Arial" pitchFamily="34" charset="0"/>
                <a:cs typeface="Arial" pitchFamily="34" charset="0"/>
              </a:rPr>
              <a:t>0.1m </a:t>
            </a:r>
          </a:p>
          <a:p>
            <a:pPr>
              <a:lnSpc>
                <a:spcPct val="200000"/>
              </a:lnSpc>
            </a:pPr>
            <a:r>
              <a:rPr lang="en-IN" dirty="0">
                <a:latin typeface="Arial" pitchFamily="34" charset="0"/>
                <a:cs typeface="Arial" pitchFamily="34" charset="0"/>
              </a:rPr>
              <a:t>Room temperature </a:t>
            </a:r>
          </a:p>
          <a:p>
            <a:pPr>
              <a:lnSpc>
                <a:spcPct val="200000"/>
              </a:lnSpc>
            </a:pPr>
            <a:r>
              <a:rPr lang="en-IN" dirty="0">
                <a:latin typeface="Arial" pitchFamily="34" charset="0"/>
                <a:cs typeface="Arial" pitchFamily="34" charset="0"/>
              </a:rPr>
              <a:t>42 W/m-K at 300 K </a:t>
            </a:r>
          </a:p>
          <a:p>
            <a:pPr>
              <a:lnSpc>
                <a:spcPct val="200000"/>
              </a:lnSpc>
            </a:pPr>
            <a:r>
              <a:rPr lang="en-IN" dirty="0">
                <a:latin typeface="Arial" pitchFamily="34" charset="0"/>
                <a:cs typeface="Arial" pitchFamily="34" charset="0"/>
              </a:rPr>
              <a:t>Flash lamp </a:t>
            </a:r>
          </a:p>
          <a:p>
            <a:pPr>
              <a:lnSpc>
                <a:spcPct val="200000"/>
              </a:lnSpc>
            </a:pPr>
            <a:r>
              <a:rPr lang="en-IN" dirty="0">
                <a:latin typeface="Arial" pitchFamily="34" charset="0"/>
                <a:cs typeface="Arial" pitchFamily="34" charset="0"/>
              </a:rPr>
              <a:t>404 nm and 554 nm </a:t>
            </a:r>
          </a:p>
          <a:p>
            <a:pPr>
              <a:lnSpc>
                <a:spcPct val="200000"/>
              </a:lnSpc>
            </a:pPr>
            <a:r>
              <a:rPr lang="en-IN" dirty="0">
                <a:latin typeface="Arial" pitchFamily="34" charset="0"/>
                <a:cs typeface="Arial" pitchFamily="34" charset="0"/>
              </a:rPr>
              <a:t>up to 100 J/pulse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2"/>
                </a:solidFill>
                <a:latin typeface="Arial" pitchFamily="34" charset="0"/>
                <a:cs typeface="Arial" pitchFamily="34" charset="0"/>
              </a:rPr>
              <a:t>Ruby Lasers</a:t>
            </a:r>
            <a:endParaRPr lang="en-IN" sz="28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395536" y="1412776"/>
            <a:ext cx="8229600" cy="4709120"/>
          </a:xfrm>
        </p:spPr>
        <p:txBody>
          <a:bodyPr>
            <a:normAutofit fontScale="62500" lnSpcReduction="20000"/>
          </a:bodyPr>
          <a:lstStyle/>
          <a:p>
            <a:pPr marL="0" indent="0" algn="just">
              <a:buNone/>
            </a:pPr>
            <a:r>
              <a:rPr lang="en-IN" sz="2600" b="1" dirty="0">
                <a:solidFill>
                  <a:schemeClr val="tx2"/>
                </a:solidFill>
                <a:latin typeface="Arial" pitchFamily="34" charset="0"/>
                <a:cs typeface="Arial" pitchFamily="34" charset="0"/>
              </a:rPr>
              <a:t>Drawbacks of ruby laser</a:t>
            </a:r>
          </a:p>
          <a:p>
            <a:pPr marL="0" indent="0" algn="just">
              <a:buNone/>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As the terminus of laser action is the ground state, it is difficult to maintain the population</a:t>
            </a:r>
          </a:p>
          <a:p>
            <a:pPr marL="0" indent="0" algn="just">
              <a:buNone/>
            </a:pPr>
            <a:r>
              <a:rPr lang="en-IN" sz="2600" dirty="0">
                <a:latin typeface="Arial" pitchFamily="34" charset="0"/>
                <a:cs typeface="Arial" pitchFamily="34" charset="0"/>
              </a:rPr>
              <a:t> inversion. This fact results in ruby laser’s low efficiency</a:t>
            </a:r>
          </a:p>
          <a:p>
            <a:pPr marL="514350" indent="-514350" algn="just">
              <a:buAutoNum type="arabicPeriod"/>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The ruby laser requires high power pumping source.</a:t>
            </a:r>
          </a:p>
          <a:p>
            <a:pPr marL="0" indent="0" algn="just">
              <a:buNone/>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The laser output is not continuous but occurs in the form of pulses of microsecond</a:t>
            </a:r>
          </a:p>
          <a:p>
            <a:pPr marL="0" indent="0" algn="just">
              <a:buNone/>
            </a:pPr>
            <a:r>
              <a:rPr lang="en-IN" sz="2600" dirty="0">
                <a:latin typeface="Arial" pitchFamily="34" charset="0"/>
                <a:cs typeface="Arial" pitchFamily="34" charset="0"/>
              </a:rPr>
              <a:t> duration.</a:t>
            </a:r>
          </a:p>
          <a:p>
            <a:pPr marL="0" indent="0" algn="just">
              <a:buNone/>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The defects due to crystalline imperfection are also present in ruby laser.</a:t>
            </a:r>
          </a:p>
          <a:p>
            <a:pPr marL="0" indent="0" algn="just">
              <a:buNone/>
            </a:pPr>
            <a:endParaRPr lang="en-IN" sz="2600" dirty="0">
              <a:solidFill>
                <a:schemeClr val="tx2"/>
              </a:solidFill>
              <a:latin typeface="Arial" pitchFamily="34" charset="0"/>
              <a:cs typeface="Arial" pitchFamily="34" charset="0"/>
            </a:endParaRPr>
          </a:p>
          <a:p>
            <a:pPr marL="0" indent="0" algn="just">
              <a:buNone/>
            </a:pPr>
            <a:r>
              <a:rPr lang="en-IN" sz="2600" b="1" dirty="0">
                <a:solidFill>
                  <a:schemeClr val="tx2"/>
                </a:solidFill>
                <a:latin typeface="Arial" pitchFamily="34" charset="0"/>
                <a:cs typeface="Arial" pitchFamily="34" charset="0"/>
              </a:rPr>
              <a:t>Uses of ruby laser</a:t>
            </a:r>
          </a:p>
          <a:p>
            <a:pPr marL="0" indent="0" algn="just">
              <a:buNone/>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Ruby laser has very high output power of the order of 10</a:t>
            </a:r>
            <a:r>
              <a:rPr lang="en-IN" sz="2600" baseline="30000" dirty="0">
                <a:latin typeface="Arial" pitchFamily="34" charset="0"/>
                <a:cs typeface="Arial" pitchFamily="34" charset="0"/>
              </a:rPr>
              <a:t>4</a:t>
            </a:r>
            <a:r>
              <a:rPr lang="en-IN" sz="2600" dirty="0">
                <a:latin typeface="Arial" pitchFamily="34" charset="0"/>
                <a:cs typeface="Arial" pitchFamily="34" charset="0"/>
              </a:rPr>
              <a:t>  Watts. It has wavelength</a:t>
            </a:r>
          </a:p>
          <a:p>
            <a:pPr marL="0" indent="0" algn="just">
              <a:buNone/>
            </a:pPr>
            <a:r>
              <a:rPr lang="en-IN" sz="2600" dirty="0">
                <a:latin typeface="Arial" pitchFamily="34" charset="0"/>
                <a:cs typeface="Arial" pitchFamily="34" charset="0"/>
              </a:rPr>
              <a:t> of 6943 Angstroms.</a:t>
            </a:r>
          </a:p>
          <a:p>
            <a:pPr marL="514350" indent="-514350" algn="just">
              <a:buAutoNum type="arabicPeriod"/>
            </a:pPr>
            <a:endParaRPr lang="en-IN" sz="2600" dirty="0">
              <a:latin typeface="Arial" pitchFamily="34" charset="0"/>
              <a:cs typeface="Arial" pitchFamily="34" charset="0"/>
            </a:endParaRPr>
          </a:p>
          <a:p>
            <a:pPr marL="0" indent="0" algn="just">
              <a:buNone/>
            </a:pPr>
            <a:r>
              <a:rPr lang="en-IN" sz="2600" dirty="0">
                <a:latin typeface="Arial" pitchFamily="34" charset="0"/>
                <a:cs typeface="Arial" pitchFamily="34" charset="0"/>
              </a:rPr>
              <a:t>Ruby lasers are used for holography, industrial cutting and welding.</a:t>
            </a:r>
          </a:p>
          <a:p>
            <a:pPr marL="0" indent="0" algn="just">
              <a:buNone/>
            </a:pPr>
            <a:endParaRPr lang="en-IN" dirty="0"/>
          </a:p>
        </p:txBody>
      </p:sp>
    </p:spTree>
    <p:extLst>
      <p:ext uri="{BB962C8B-B14F-4D97-AF65-F5344CB8AC3E}">
        <p14:creationId xmlns:p14="http://schemas.microsoft.com/office/powerpoint/2010/main" val="34859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latin typeface="Arial" pitchFamily="34" charset="0"/>
                <a:cs typeface="Arial" pitchFamily="34" charset="0"/>
              </a:rPr>
              <a:t>Historical Importance of Ruby Laser</a:t>
            </a:r>
            <a:endParaRPr lang="en-IN"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40768"/>
            <a:ext cx="8229600" cy="4525963"/>
          </a:xfrm>
        </p:spPr>
        <p:txBody>
          <a:bodyPr>
            <a:normAutofit/>
          </a:bodyPr>
          <a:lstStyle/>
          <a:p>
            <a:pPr marL="0" indent="0">
              <a:buNone/>
            </a:pPr>
            <a:r>
              <a:rPr lang="en-US" sz="1800" b="1" dirty="0">
                <a:solidFill>
                  <a:schemeClr val="tx2"/>
                </a:solidFill>
                <a:latin typeface="Arial" pitchFamily="34" charset="0"/>
                <a:cs typeface="Arial" pitchFamily="34" charset="0"/>
              </a:rPr>
              <a:t>First Lunar Laser Ranging Experiment  [</a:t>
            </a:r>
            <a:r>
              <a:rPr lang="en-IN" sz="1800" dirty="0">
                <a:solidFill>
                  <a:schemeClr val="tx2"/>
                </a:solidFill>
              </a:rPr>
              <a:t>Light Detection And Ranging (LIDAR)</a:t>
            </a:r>
            <a:r>
              <a:rPr lang="en-IN" sz="1800" b="1" dirty="0">
                <a:solidFill>
                  <a:schemeClr val="tx2"/>
                </a:solidFill>
              </a:rPr>
              <a:t>]</a:t>
            </a:r>
            <a:endParaRPr lang="en-US" sz="1800" b="1" dirty="0">
              <a:solidFill>
                <a:schemeClr val="tx2"/>
              </a:solidFill>
              <a:latin typeface="Arial" pitchFamily="34" charset="0"/>
              <a:cs typeface="Arial" pitchFamily="34" charset="0"/>
            </a:endParaRPr>
          </a:p>
          <a:p>
            <a:pPr marL="0" indent="0">
              <a:buNone/>
            </a:pPr>
            <a:r>
              <a:rPr lang="en-IN" sz="1800" dirty="0">
                <a:latin typeface="Arial" pitchFamily="34" charset="0"/>
                <a:cs typeface="Arial" pitchFamily="34" charset="0"/>
              </a:rPr>
              <a:t>Lunar Laser Ranging Experiment measures the distance between the Earth and the Moon using laser ranging.</a:t>
            </a:r>
          </a:p>
        </p:txBody>
      </p:sp>
      <p:sp>
        <p:nvSpPr>
          <p:cNvPr id="4" name="Rectangle 3"/>
          <p:cNvSpPr/>
          <p:nvPr/>
        </p:nvSpPr>
        <p:spPr>
          <a:xfrm>
            <a:off x="179512" y="5746030"/>
            <a:ext cx="8928992" cy="923330"/>
          </a:xfrm>
          <a:prstGeom prst="rect">
            <a:avLst/>
          </a:prstGeom>
        </p:spPr>
        <p:txBody>
          <a:bodyPr wrap="square">
            <a:spAutoFit/>
          </a:bodyPr>
          <a:lstStyle/>
          <a:p>
            <a:pPr algn="just"/>
            <a:r>
              <a:rPr lang="en-IN" dirty="0">
                <a:latin typeface="Arial" pitchFamily="34" charset="0"/>
                <a:cs typeface="Arial" pitchFamily="34" charset="0"/>
              </a:rPr>
              <a:t>A pulsed ruby laser was used for the famous laser ranging experiment which was conducted with a corner reflector placed on the Moon by the Apollo astronauts. This determined the distance to the Moon with an accuracy of about 15 cm</a:t>
            </a:r>
          </a:p>
        </p:txBody>
      </p:sp>
      <p:sp>
        <p:nvSpPr>
          <p:cNvPr id="9" name="AutoShape 2" descr="https://earthdata.nasa.gov/sites/default/files/styles/large/public/2010_gps_spac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8" name="Picture 4" descr="https://earthdata.nasa.gov/sites/default/files/styles/large/public/2010_gps_sp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564904"/>
            <a:ext cx="2736304" cy="303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7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solidFill>
                  <a:schemeClr val="tx2"/>
                </a:solidFill>
                <a:latin typeface="Arial" pitchFamily="34" charset="0"/>
                <a:cs typeface="Arial" pitchFamily="34" charset="0"/>
              </a:rPr>
              <a:t>Nd</a:t>
            </a:r>
            <a:r>
              <a:rPr lang="en-US" sz="3200" b="1" dirty="0">
                <a:solidFill>
                  <a:schemeClr val="tx2"/>
                </a:solidFill>
                <a:latin typeface="Arial" pitchFamily="34" charset="0"/>
                <a:cs typeface="Arial" pitchFamily="34" charset="0"/>
              </a:rPr>
              <a:t> YAG Laser</a:t>
            </a:r>
            <a:endParaRPr lang="en-IN" sz="3200" b="1" dirty="0">
              <a:solidFill>
                <a:schemeClr val="tx2"/>
              </a:solidFill>
              <a:latin typeface="Arial" pitchFamily="34" charset="0"/>
              <a:cs typeface="Arial" pitchFamily="34" charset="0"/>
            </a:endParaRPr>
          </a:p>
        </p:txBody>
      </p:sp>
      <p:sp>
        <p:nvSpPr>
          <p:cNvPr id="3" name="Content Placeholder 2"/>
          <p:cNvSpPr>
            <a:spLocks noGrp="1"/>
          </p:cNvSpPr>
          <p:nvPr>
            <p:ph idx="1"/>
          </p:nvPr>
        </p:nvSpPr>
        <p:spPr>
          <a:xfrm>
            <a:off x="457200" y="1340768"/>
            <a:ext cx="8229600" cy="5257800"/>
          </a:xfrm>
        </p:spPr>
        <p:txBody>
          <a:bodyPr>
            <a:normAutofit/>
          </a:bodyPr>
          <a:lstStyle/>
          <a:p>
            <a:pPr marL="0" indent="0" algn="just" eaLnBrk="0" hangingPunct="0">
              <a:buNone/>
              <a:tabLst>
                <a:tab pos="457200" algn="l"/>
              </a:tabLst>
            </a:pPr>
            <a:r>
              <a:rPr lang="en-US" sz="1800" dirty="0">
                <a:latin typeface="Arial" pitchFamily="34" charset="0"/>
                <a:cs typeface="Arial" pitchFamily="34" charset="0"/>
              </a:rPr>
              <a:t>The host medium for this laser is Yttrium </a:t>
            </a:r>
            <a:r>
              <a:rPr lang="en-US" sz="1800" dirty="0" err="1">
                <a:latin typeface="Arial" pitchFamily="34" charset="0"/>
                <a:cs typeface="Arial" pitchFamily="34" charset="0"/>
              </a:rPr>
              <a:t>Aluminium</a:t>
            </a:r>
            <a:r>
              <a:rPr lang="en-US" sz="1800" dirty="0">
                <a:latin typeface="Arial" pitchFamily="34" charset="0"/>
                <a:cs typeface="Arial" pitchFamily="34" charset="0"/>
              </a:rPr>
              <a:t> Garnet (YAG = Y</a:t>
            </a:r>
            <a:r>
              <a:rPr lang="en-US" sz="1800" baseline="-30000" dirty="0">
                <a:latin typeface="Arial" pitchFamily="34" charset="0"/>
                <a:cs typeface="Arial" pitchFamily="34" charset="0"/>
              </a:rPr>
              <a:t>3</a:t>
            </a:r>
            <a:r>
              <a:rPr lang="en-US" sz="1800" dirty="0">
                <a:latin typeface="Arial" pitchFamily="34" charset="0"/>
                <a:cs typeface="Arial" pitchFamily="34" charset="0"/>
              </a:rPr>
              <a:t>Al</a:t>
            </a:r>
            <a:r>
              <a:rPr lang="en-US" sz="1800" baseline="-30000" dirty="0">
                <a:latin typeface="Arial" pitchFamily="34" charset="0"/>
                <a:cs typeface="Arial" pitchFamily="34" charset="0"/>
              </a:rPr>
              <a:t>5</a:t>
            </a:r>
            <a:r>
              <a:rPr lang="en-US" sz="1800" dirty="0">
                <a:latin typeface="Arial" pitchFamily="34" charset="0"/>
                <a:cs typeface="Arial" pitchFamily="34" charset="0"/>
              </a:rPr>
              <a:t>O</a:t>
            </a:r>
            <a:r>
              <a:rPr lang="en-US" sz="1800" baseline="-30000" dirty="0">
                <a:latin typeface="Arial" pitchFamily="34" charset="0"/>
                <a:cs typeface="Arial" pitchFamily="34" charset="0"/>
              </a:rPr>
              <a:t>12</a:t>
            </a:r>
            <a:r>
              <a:rPr lang="en-US" sz="1800" dirty="0">
                <a:latin typeface="Arial" pitchFamily="34" charset="0"/>
                <a:cs typeface="Arial" pitchFamily="34" charset="0"/>
              </a:rPr>
              <a:t>) with  1.5% trivalent neodymium ions (Nd</a:t>
            </a:r>
            <a:r>
              <a:rPr lang="en-US" sz="1800" baseline="30000" dirty="0">
                <a:latin typeface="Arial" pitchFamily="34" charset="0"/>
                <a:cs typeface="Arial" pitchFamily="34" charset="0"/>
              </a:rPr>
              <a:t>3+</a:t>
            </a:r>
            <a:r>
              <a:rPr lang="en-US" sz="1800" dirty="0">
                <a:latin typeface="Arial" pitchFamily="34" charset="0"/>
                <a:cs typeface="Arial" pitchFamily="34" charset="0"/>
              </a:rPr>
              <a:t>) present as impurities</a:t>
            </a: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r>
              <a:rPr lang="en-US" sz="1800" dirty="0">
                <a:latin typeface="Arial" pitchFamily="34" charset="0"/>
                <a:cs typeface="Arial" pitchFamily="34" charset="0"/>
              </a:rPr>
              <a:t> </a:t>
            </a:r>
          </a:p>
          <a:p>
            <a:pPr marL="0" indent="0" algn="just" eaLnBrk="0" hangingPunct="0">
              <a:buNone/>
              <a:tabLst>
                <a:tab pos="457200" algn="l"/>
              </a:tabLst>
            </a:pPr>
            <a:endParaRPr lang="en-US" sz="1800" dirty="0">
              <a:latin typeface="Arial" pitchFamily="34" charset="0"/>
              <a:cs typeface="Arial" pitchFamily="34" charset="0"/>
            </a:endParaRPr>
          </a:p>
          <a:p>
            <a:pPr marL="0" indent="0" algn="just" eaLnBrk="0" hangingPunct="0">
              <a:buNone/>
              <a:tabLst>
                <a:tab pos="457200" algn="l"/>
              </a:tabLst>
            </a:pPr>
            <a:r>
              <a:rPr lang="en-US" sz="1800" dirty="0">
                <a:latin typeface="Arial" pitchFamily="34" charset="0"/>
                <a:cs typeface="Arial" pitchFamily="34" charset="0"/>
              </a:rPr>
              <a:t>The (Nd</a:t>
            </a:r>
            <a:r>
              <a:rPr lang="en-US" sz="1800" baseline="30000" dirty="0">
                <a:latin typeface="Arial" pitchFamily="34" charset="0"/>
                <a:cs typeface="Arial" pitchFamily="34" charset="0"/>
              </a:rPr>
              <a:t>3+</a:t>
            </a:r>
            <a:r>
              <a:rPr lang="en-US" sz="1800" dirty="0">
                <a:latin typeface="Arial" pitchFamily="34" charset="0"/>
                <a:cs typeface="Arial" pitchFamily="34" charset="0"/>
              </a:rPr>
              <a:t>) ions occupy the lattice sites of  yttrium ions as substitution impurities and provide the energy levels for both pumping and lasing transitions</a:t>
            </a:r>
          </a:p>
          <a:p>
            <a:pPr marL="0" indent="0" algn="just" eaLnBrk="0" hangingPunct="0">
              <a:buNone/>
              <a:tabLst>
                <a:tab pos="457200" algn="l"/>
              </a:tabLst>
            </a:pPr>
            <a:endParaRPr lang="en-US" sz="1800" dirty="0">
              <a:latin typeface="Arial" pitchFamily="34" charset="0"/>
              <a:cs typeface="Arial" pitchFamily="34" charset="0"/>
            </a:endParaRPr>
          </a:p>
        </p:txBody>
      </p:sp>
      <p:pic>
        <p:nvPicPr>
          <p:cNvPr id="2050" name="Picture 2" descr="http://www.phy.davidson.edu/stuhome/sethvc/laser-final/Pictures/YAG-pict.gif"/>
          <p:cNvPicPr>
            <a:picLocks noChangeAspect="1" noChangeArrowheads="1"/>
          </p:cNvPicPr>
          <p:nvPr/>
        </p:nvPicPr>
        <p:blipFill>
          <a:blip r:embed="rId2" cstate="print">
            <a:lum bright="-10000" contrast="40000"/>
            <a:extLst>
              <a:ext uri="{28A0092B-C50C-407E-A947-70E740481C1C}">
                <a14:useLocalDpi xmlns:a14="http://schemas.microsoft.com/office/drawing/2010/main" val="0"/>
              </a:ext>
            </a:extLst>
          </a:blip>
          <a:srcRect/>
          <a:stretch>
            <a:fillRect/>
          </a:stretch>
        </p:blipFill>
        <p:spPr bwMode="auto">
          <a:xfrm>
            <a:off x="1387177" y="2132856"/>
            <a:ext cx="6353175"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03648" y="3429000"/>
            <a:ext cx="1168599" cy="560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Nd</a:t>
            </a:r>
            <a:r>
              <a:rPr lang="en-US" dirty="0">
                <a:solidFill>
                  <a:schemeClr val="tx1"/>
                </a:solidFill>
                <a:latin typeface="Arial" pitchFamily="34" charset="0"/>
                <a:cs typeface="Arial" pitchFamily="34" charset="0"/>
              </a:rPr>
              <a:t> YAG Crystal</a:t>
            </a:r>
            <a:endParaRPr lang="en-IN" dirty="0">
              <a:solidFill>
                <a:schemeClr val="tx1"/>
              </a:solidFill>
              <a:latin typeface="Arial" pitchFamily="34" charset="0"/>
              <a:cs typeface="Arial" pitchFamily="34" charset="0"/>
            </a:endParaRPr>
          </a:p>
        </p:txBody>
      </p:sp>
      <p:sp>
        <p:nvSpPr>
          <p:cNvPr id="6" name="Rectangle 5"/>
          <p:cNvSpPr/>
          <p:nvPr/>
        </p:nvSpPr>
        <p:spPr>
          <a:xfrm>
            <a:off x="2899345" y="3501008"/>
            <a:ext cx="1528639" cy="488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Flash Lamp (Krypton)</a:t>
            </a:r>
            <a:endParaRPr lang="en-IN" dirty="0">
              <a:solidFill>
                <a:schemeClr val="tx1"/>
              </a:solidFill>
              <a:latin typeface="Arial" pitchFamily="34" charset="0"/>
              <a:cs typeface="Arial" pitchFamily="34" charset="0"/>
            </a:endParaRPr>
          </a:p>
        </p:txBody>
      </p:sp>
      <p:sp>
        <p:nvSpPr>
          <p:cNvPr id="7" name="Rectangle 6"/>
          <p:cNvSpPr/>
          <p:nvPr/>
        </p:nvSpPr>
        <p:spPr>
          <a:xfrm>
            <a:off x="5004048" y="2132856"/>
            <a:ext cx="1168599" cy="488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Reflector</a:t>
            </a:r>
            <a:endParaRPr lang="en-IN" dirty="0">
              <a:solidFill>
                <a:schemeClr val="tx1"/>
              </a:solidFill>
              <a:latin typeface="Arial" pitchFamily="34" charset="0"/>
              <a:cs typeface="Arial" pitchFamily="34" charset="0"/>
            </a:endParaRPr>
          </a:p>
        </p:txBody>
      </p:sp>
      <p:cxnSp>
        <p:nvCxnSpPr>
          <p:cNvPr id="8" name="Straight Arrow Connector 7"/>
          <p:cNvCxnSpPr>
            <a:stCxn id="7" idx="2"/>
          </p:cNvCxnSpPr>
          <p:nvPr/>
        </p:nvCxnSpPr>
        <p:spPr>
          <a:xfrm>
            <a:off x="5588348" y="2620887"/>
            <a:ext cx="1160363"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5059585" y="3284984"/>
            <a:ext cx="880567" cy="6480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solidFill>
                <a:schemeClr val="bg1"/>
              </a:solidFill>
            </a:endParaRPr>
          </a:p>
        </p:txBody>
      </p:sp>
      <p:sp>
        <p:nvSpPr>
          <p:cNvPr id="10" name="TextBox 9"/>
          <p:cNvSpPr txBox="1"/>
          <p:nvPr/>
        </p:nvSpPr>
        <p:spPr>
          <a:xfrm>
            <a:off x="2123728" y="2060848"/>
            <a:ext cx="1172116" cy="369332"/>
          </a:xfrm>
          <a:prstGeom prst="rect">
            <a:avLst/>
          </a:prstGeom>
          <a:noFill/>
        </p:spPr>
        <p:txBody>
          <a:bodyPr wrap="none" rtlCol="0">
            <a:spAutoFit/>
          </a:bodyPr>
          <a:lstStyle/>
          <a:p>
            <a:r>
              <a:rPr lang="en-US" dirty="0">
                <a:latin typeface="Arial" pitchFamily="34" charset="0"/>
                <a:cs typeface="Arial" pitchFamily="34" charset="0"/>
              </a:rPr>
              <a:t>Side view</a:t>
            </a:r>
            <a:endParaRPr lang="en-IN" dirty="0">
              <a:latin typeface="Arial" pitchFamily="34" charset="0"/>
              <a:cs typeface="Arial" pitchFamily="34" charset="0"/>
            </a:endParaRPr>
          </a:p>
        </p:txBody>
      </p:sp>
      <p:sp>
        <p:nvSpPr>
          <p:cNvPr id="11" name="TextBox 10"/>
          <p:cNvSpPr txBox="1"/>
          <p:nvPr/>
        </p:nvSpPr>
        <p:spPr>
          <a:xfrm>
            <a:off x="3851920" y="5301208"/>
            <a:ext cx="4269117" cy="369332"/>
          </a:xfrm>
          <a:prstGeom prst="rect">
            <a:avLst/>
          </a:prstGeom>
          <a:noFill/>
        </p:spPr>
        <p:txBody>
          <a:bodyPr wrap="none" rtlCol="0">
            <a:spAutoFit/>
          </a:bodyPr>
          <a:lstStyle/>
          <a:p>
            <a:r>
              <a:rPr lang="en-US" b="1" dirty="0">
                <a:solidFill>
                  <a:schemeClr val="tx2"/>
                </a:solidFill>
              </a:rPr>
              <a:t>First demonstrated at Bell Labs , 1964, USA</a:t>
            </a:r>
            <a:endParaRPr lang="en-IN" b="1" dirty="0">
              <a:solidFill>
                <a:schemeClr val="tx2"/>
              </a:solidFill>
            </a:endParaRPr>
          </a:p>
        </p:txBody>
      </p:sp>
      <p:sp>
        <p:nvSpPr>
          <p:cNvPr id="12" name="TextBox 11"/>
          <p:cNvSpPr txBox="1"/>
          <p:nvPr/>
        </p:nvSpPr>
        <p:spPr>
          <a:xfrm>
            <a:off x="7627400" y="4477182"/>
            <a:ext cx="2088232" cy="261610"/>
          </a:xfrm>
          <a:prstGeom prst="rect">
            <a:avLst/>
          </a:prstGeom>
          <a:noFill/>
        </p:spPr>
        <p:txBody>
          <a:bodyPr wrap="square" rtlCol="0">
            <a:spAutoFit/>
          </a:bodyPr>
          <a:lstStyle/>
          <a:p>
            <a:r>
              <a:rPr lang="en-IN" sz="1100" b="1" dirty="0">
                <a:latin typeface="Arial" pitchFamily="34" charset="0"/>
                <a:cs typeface="Arial" pitchFamily="34" charset="0"/>
              </a:rPr>
              <a:t>Operates  at 1064 nm</a:t>
            </a:r>
          </a:p>
        </p:txBody>
      </p:sp>
    </p:spTree>
    <p:extLst>
      <p:ext uri="{BB962C8B-B14F-4D97-AF65-F5344CB8AC3E}">
        <p14:creationId xmlns:p14="http://schemas.microsoft.com/office/powerpoint/2010/main" val="42069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496" y="908720"/>
            <a:ext cx="9036496" cy="5328592"/>
            <a:chOff x="35496" y="908720"/>
            <a:chExt cx="9036496" cy="5328592"/>
          </a:xfrm>
        </p:grpSpPr>
        <p:pic>
          <p:nvPicPr>
            <p:cNvPr id="3" name="Picture 2" descr="http://www.phy.davidson.edu/stuhome/sethvc/laser-final/Pictures/YAG-pic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177" y="1245736"/>
              <a:ext cx="6353175"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96" y="908720"/>
              <a:ext cx="6984776"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403648" y="2581839"/>
              <a:ext cx="1168599" cy="560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Nd</a:t>
              </a:r>
              <a:r>
                <a:rPr lang="en-US" dirty="0">
                  <a:solidFill>
                    <a:schemeClr val="tx1"/>
                  </a:solidFill>
                  <a:latin typeface="Arial" pitchFamily="34" charset="0"/>
                  <a:cs typeface="Arial" pitchFamily="34" charset="0"/>
                </a:rPr>
                <a:t> YAG Crystal</a:t>
              </a:r>
              <a:endParaRPr lang="en-IN" dirty="0">
                <a:solidFill>
                  <a:schemeClr val="tx1"/>
                </a:solidFill>
                <a:latin typeface="Arial" pitchFamily="34" charset="0"/>
                <a:cs typeface="Arial" pitchFamily="34" charset="0"/>
              </a:endParaRPr>
            </a:p>
          </p:txBody>
        </p:sp>
        <p:sp>
          <p:nvSpPr>
            <p:cNvPr id="6" name="Rectangle 5"/>
            <p:cNvSpPr/>
            <p:nvPr/>
          </p:nvSpPr>
          <p:spPr>
            <a:xfrm>
              <a:off x="2699792" y="2509831"/>
              <a:ext cx="1168599" cy="488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Flash Lamp</a:t>
              </a:r>
              <a:endParaRPr lang="en-IN" dirty="0">
                <a:solidFill>
                  <a:schemeClr val="tx1"/>
                </a:solidFill>
                <a:latin typeface="Arial" pitchFamily="34" charset="0"/>
                <a:cs typeface="Arial" pitchFamily="34" charset="0"/>
              </a:endParaRPr>
            </a:p>
          </p:txBody>
        </p:sp>
        <p:cxnSp>
          <p:nvCxnSpPr>
            <p:cNvPr id="8" name="Straight Connector 7"/>
            <p:cNvCxnSpPr/>
            <p:nvPr/>
          </p:nvCxnSpPr>
          <p:spPr>
            <a:xfrm flipH="1">
              <a:off x="1763688" y="4005064"/>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63688" y="4005064"/>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3688" y="5661248"/>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3968" y="5301208"/>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27984" y="551723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27984" y="5661248"/>
              <a:ext cx="367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80312" y="400506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00392" y="4005064"/>
              <a:ext cx="0" cy="1656184"/>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http://3.bp.blogspot.com/-GBIiktCAoQI/TuVY_aHGzII/AAAAAAAAACM/Ft2KgRNAJ9Q/s1600/converging.png"/>
            <p:cNvPicPr>
              <a:picLocks noChangeAspect="1" noChangeArrowheads="1"/>
            </p:cNvPicPr>
            <p:nvPr/>
          </p:nvPicPr>
          <p:blipFill>
            <a:blip r:embed="rId3" cstate="print">
              <a:duotone>
                <a:schemeClr val="bg2">
                  <a:shade val="45000"/>
                  <a:satMod val="135000"/>
                </a:schemeClr>
                <a:prstClr val="white"/>
              </a:duotone>
            </a:blip>
            <a:srcRect r="90550" b="-799"/>
            <a:stretch>
              <a:fillRect/>
            </a:stretch>
          </p:blipFill>
          <p:spPr bwMode="auto">
            <a:xfrm>
              <a:off x="1043608" y="2492896"/>
              <a:ext cx="288032" cy="1944216"/>
            </a:xfrm>
            <a:prstGeom prst="rect">
              <a:avLst/>
            </a:prstGeom>
            <a:noFill/>
          </p:spPr>
        </p:pic>
        <p:pic>
          <p:nvPicPr>
            <p:cNvPr id="25" name="Picture 2" descr="http://3.bp.blogspot.com/-GBIiktCAoQI/TuVY_aHGzII/AAAAAAAAACM/Ft2KgRNAJ9Q/s1600/converging.png"/>
            <p:cNvPicPr>
              <a:picLocks noChangeAspect="1" noChangeArrowheads="1"/>
            </p:cNvPicPr>
            <p:nvPr/>
          </p:nvPicPr>
          <p:blipFill>
            <a:blip r:embed="rId3" cstate="print">
              <a:duotone>
                <a:schemeClr val="bg2">
                  <a:shade val="45000"/>
                  <a:satMod val="135000"/>
                </a:schemeClr>
                <a:prstClr val="white"/>
              </a:duotone>
            </a:blip>
            <a:srcRect r="90550" b="-799"/>
            <a:stretch>
              <a:fillRect/>
            </a:stretch>
          </p:blipFill>
          <p:spPr bwMode="auto">
            <a:xfrm flipH="1">
              <a:off x="8388424" y="2492896"/>
              <a:ext cx="288032" cy="1944216"/>
            </a:xfrm>
            <a:prstGeom prst="rect">
              <a:avLst/>
            </a:prstGeom>
            <a:noFill/>
          </p:spPr>
        </p:pic>
        <p:sp>
          <p:nvSpPr>
            <p:cNvPr id="26" name="Right Arrow 25"/>
            <p:cNvSpPr/>
            <p:nvPr/>
          </p:nvSpPr>
          <p:spPr>
            <a:xfrm>
              <a:off x="8604448" y="3212976"/>
              <a:ext cx="467544" cy="50405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7" name="TextBox 26"/>
          <p:cNvSpPr txBox="1"/>
          <p:nvPr/>
        </p:nvSpPr>
        <p:spPr>
          <a:xfrm>
            <a:off x="3635896" y="6237312"/>
            <a:ext cx="1459502" cy="369332"/>
          </a:xfrm>
          <a:prstGeom prst="rect">
            <a:avLst/>
          </a:prstGeom>
          <a:noFill/>
        </p:spPr>
        <p:txBody>
          <a:bodyPr wrap="none" rtlCol="0">
            <a:spAutoFit/>
          </a:bodyPr>
          <a:lstStyle/>
          <a:p>
            <a:r>
              <a:rPr lang="en-IN" dirty="0"/>
              <a:t>Power Supply</a:t>
            </a:r>
          </a:p>
        </p:txBody>
      </p:sp>
      <p:sp>
        <p:nvSpPr>
          <p:cNvPr id="29" name="Title 1"/>
          <p:cNvSpPr>
            <a:spLocks noGrp="1"/>
          </p:cNvSpPr>
          <p:nvPr>
            <p:ph type="title"/>
          </p:nvPr>
        </p:nvSpPr>
        <p:spPr>
          <a:xfrm>
            <a:off x="-1137320" y="620688"/>
            <a:ext cx="8229600" cy="1143000"/>
          </a:xfrm>
        </p:spPr>
        <p:txBody>
          <a:bodyPr>
            <a:normAutofit/>
          </a:bodyPr>
          <a:lstStyle/>
          <a:p>
            <a:r>
              <a:rPr lang="en-IN" sz="3200" b="1" dirty="0" err="1">
                <a:solidFill>
                  <a:schemeClr val="tx2"/>
                </a:solidFill>
                <a:latin typeface="Arial" pitchFamily="34" charset="0"/>
                <a:cs typeface="Arial" pitchFamily="34" charset="0"/>
              </a:rPr>
              <a:t>Nd</a:t>
            </a:r>
            <a:r>
              <a:rPr lang="en-IN" sz="3200" b="1" dirty="0">
                <a:solidFill>
                  <a:schemeClr val="tx2"/>
                </a:solidFill>
                <a:latin typeface="Arial" pitchFamily="34" charset="0"/>
                <a:cs typeface="Arial" pitchFamily="34" charset="0"/>
              </a:rPr>
              <a:t> YAG Basic Components</a:t>
            </a:r>
          </a:p>
        </p:txBody>
      </p:sp>
    </p:spTree>
    <p:extLst>
      <p:ext uri="{BB962C8B-B14F-4D97-AF65-F5344CB8AC3E}">
        <p14:creationId xmlns:p14="http://schemas.microsoft.com/office/powerpoint/2010/main" val="382412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36069</TotalTime>
  <Words>1010</Words>
  <Application>Microsoft Office PowerPoint</Application>
  <PresentationFormat>On-screen Show (4:3)</PresentationFormat>
  <Paragraphs>191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Comic Sans MS</vt:lpstr>
      <vt:lpstr>Wingdings</vt:lpstr>
      <vt:lpstr>Office Theme</vt:lpstr>
      <vt:lpstr>Solid State Lasers</vt:lpstr>
      <vt:lpstr>Some old pics…..</vt:lpstr>
      <vt:lpstr>Basic Components</vt:lpstr>
      <vt:lpstr>Energy Level Diagram</vt:lpstr>
      <vt:lpstr>Typical Ruby Laser Parameters</vt:lpstr>
      <vt:lpstr>Ruby Lasers</vt:lpstr>
      <vt:lpstr>Historical Importance of Ruby Laser</vt:lpstr>
      <vt:lpstr>Nd YAG Laser</vt:lpstr>
      <vt:lpstr>Nd YAG Basic Components</vt:lpstr>
      <vt:lpstr>PowerPoint Presentation</vt:lpstr>
      <vt:lpstr>Energy Levels</vt:lpstr>
      <vt:lpstr>Typical Nd YAG Laser Parameters</vt:lpstr>
      <vt:lpstr>Wide Applications of Nd YAG Lasers</vt:lpstr>
      <vt:lpstr>Non-linear Optics</vt:lpstr>
      <vt:lpstr>Red to blue Laser</vt:lpstr>
      <vt:lpstr>Frequency doubling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WDM MUX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 201 OPTICS AND LASERS</dc:title>
  <dc:creator>raghavanke</dc:creator>
  <cp:lastModifiedBy>Raghavan K Easwaran</cp:lastModifiedBy>
  <cp:revision>136</cp:revision>
  <dcterms:created xsi:type="dcterms:W3CDTF">2015-03-19T17:48:51Z</dcterms:created>
  <dcterms:modified xsi:type="dcterms:W3CDTF">2026-02-12T07:30:58Z</dcterms:modified>
</cp:coreProperties>
</file>