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7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50.wmf"/><Relationship Id="rId2" Type="http://schemas.openxmlformats.org/officeDocument/2006/relationships/image" Target="../media/image46.wmf"/><Relationship Id="rId1" Type="http://schemas.openxmlformats.org/officeDocument/2006/relationships/image" Target="../media/image3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6.wmf"/><Relationship Id="rId1" Type="http://schemas.openxmlformats.org/officeDocument/2006/relationships/image" Target="../media/image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8.wmf"/><Relationship Id="rId1" Type="http://schemas.openxmlformats.org/officeDocument/2006/relationships/image" Target="../media/image3.wmf"/><Relationship Id="rId5" Type="http://schemas.openxmlformats.org/officeDocument/2006/relationships/image" Target="../media/image59.wmf"/><Relationship Id="rId4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2.wmf"/><Relationship Id="rId1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8.wmf"/><Relationship Id="rId4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3.wmf"/><Relationship Id="rId4" Type="http://schemas.openxmlformats.org/officeDocument/2006/relationships/image" Target="../media/image7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10T04:06:25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19562 4128 0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54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184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3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23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1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9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379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71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07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54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7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E978-9878-4DB6-A4B8-6A77F0BEEAF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emf"/><Relationship Id="rId4" Type="http://schemas.openxmlformats.org/officeDocument/2006/relationships/image" Target="../media/image21.wmf"/><Relationship Id="rId9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7.pn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Relationship Id="rId9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wmf"/><Relationship Id="rId5" Type="http://schemas.openxmlformats.org/officeDocument/2006/relationships/image" Target="../media/image6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0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8.wmf"/><Relationship Id="rId18" Type="http://schemas.openxmlformats.org/officeDocument/2006/relationships/image" Target="../media/image50.wmf"/><Relationship Id="rId3" Type="http://schemas.openxmlformats.org/officeDocument/2006/relationships/image" Target="../media/image6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7.wmf"/><Relationship Id="rId5" Type="http://schemas.openxmlformats.org/officeDocument/2006/relationships/image" Target="../media/image3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1.wmf"/><Relationship Id="rId3" Type="http://schemas.openxmlformats.org/officeDocument/2006/relationships/image" Target="../media/image6.pn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5.wmf"/><Relationship Id="rId5" Type="http://schemas.openxmlformats.org/officeDocument/2006/relationships/image" Target="../media/image3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6.wmf"/><Relationship Id="rId3" Type="http://schemas.openxmlformats.org/officeDocument/2006/relationships/image" Target="../media/image6.png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5.wmf"/><Relationship Id="rId5" Type="http://schemas.openxmlformats.org/officeDocument/2006/relationships/image" Target="../media/image3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9.wmf"/><Relationship Id="rId3" Type="http://schemas.openxmlformats.org/officeDocument/2006/relationships/image" Target="../media/image6.pn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3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70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7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 smtClean="0"/>
              <a:t>Highlights of the course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62115"/>
              </p:ext>
            </p:extLst>
          </p:nvPr>
        </p:nvGraphicFramePr>
        <p:xfrm>
          <a:off x="1981200" y="2209800"/>
          <a:ext cx="566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3" imgW="2831760" imgH="444240" progId="Equation.DSMT4">
                  <p:embed/>
                </p:oleObj>
              </mc:Choice>
              <mc:Fallback>
                <p:oleObj name="Equation" r:id="rId3" imgW="283176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81200" y="2209800"/>
                        <a:ext cx="5664200" cy="8890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26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3437823"/>
            <a:ext cx="69342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The divergence: Geometrical interpretation</a:t>
            </a:r>
          </a:p>
          <a:p>
            <a:r>
              <a:rPr lang="en-US" sz="2800" b="1" dirty="0" smtClean="0"/>
              <a:t>                Net outward/inward flow</a:t>
            </a:r>
          </a:p>
          <a:p>
            <a:r>
              <a:rPr lang="en-US" sz="2800" b="1" i="1" dirty="0" smtClean="0"/>
              <a:t>			</a:t>
            </a:r>
            <a:endParaRPr lang="en-US" sz="2800" i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93893"/>
              </p:ext>
            </p:extLst>
          </p:nvPr>
        </p:nvGraphicFramePr>
        <p:xfrm>
          <a:off x="2057400" y="42795"/>
          <a:ext cx="566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3" imgW="2831760" imgH="444240" progId="Equation.DSMT4">
                  <p:embed/>
                </p:oleObj>
              </mc:Choice>
              <mc:Fallback>
                <p:oleObj name="Equation" r:id="rId3" imgW="283176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2795"/>
                        <a:ext cx="5664200" cy="8890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90124"/>
              </p:ext>
            </p:extLst>
          </p:nvPr>
        </p:nvGraphicFramePr>
        <p:xfrm>
          <a:off x="1905000" y="1041400"/>
          <a:ext cx="614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5" imgW="3073400" imgH="457200" progId="Equation.DSMT4">
                  <p:embed/>
                </p:oleObj>
              </mc:Choice>
              <mc:Fallback>
                <p:oleObj name="Equation" r:id="rId5" imgW="3073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05000" y="1041400"/>
                        <a:ext cx="6146800" cy="9144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571909"/>
              </p:ext>
            </p:extLst>
          </p:nvPr>
        </p:nvGraphicFramePr>
        <p:xfrm>
          <a:off x="3352800" y="2140155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7" imgW="1625600" imgH="482600" progId="Equation.DSMT4">
                  <p:embed/>
                </p:oleObj>
              </mc:Choice>
              <mc:Fallback>
                <p:oleObj name="Equation" r:id="rId7" imgW="16256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52800" y="2140155"/>
                        <a:ext cx="3251200" cy="9652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0" y="5170034"/>
            <a:ext cx="4800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Will try to understand it through some examples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042320" y="14860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2960" y="1476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55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99932"/>
              </p:ext>
            </p:extLst>
          </p:nvPr>
        </p:nvGraphicFramePr>
        <p:xfrm>
          <a:off x="2933700" y="914400"/>
          <a:ext cx="1600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3" imgW="457002" imgH="253890" progId="Equation.DSMT4">
                  <p:embed/>
                </p:oleObj>
              </mc:Choice>
              <mc:Fallback>
                <p:oleObj name="Equation" r:id="rId3" imgW="457002" imgH="25389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33700" y="914400"/>
                        <a:ext cx="1600200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19200" y="1752600"/>
            <a:ext cx="5648325" cy="5581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30757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80984"/>
              </p:ext>
            </p:extLst>
          </p:nvPr>
        </p:nvGraphicFramePr>
        <p:xfrm>
          <a:off x="3276600" y="304800"/>
          <a:ext cx="1689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482391" imgH="253890" progId="Equation.DSMT4">
                  <p:embed/>
                </p:oleObj>
              </mc:Choice>
              <mc:Fallback>
                <p:oleObj name="Equation" r:id="rId3" imgW="482391" imgH="25389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76600" y="304800"/>
                        <a:ext cx="1689100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438400" y="1066800"/>
            <a:ext cx="3680114" cy="6477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3748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8400" y="1752600"/>
            <a:ext cx="4032386" cy="40055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26704"/>
              </p:ext>
            </p:extLst>
          </p:nvPr>
        </p:nvGraphicFramePr>
        <p:xfrm>
          <a:off x="2667000" y="609600"/>
          <a:ext cx="2933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4" imgW="837836" imgH="266584" progId="Equation.DSMT4">
                  <p:embed/>
                </p:oleObj>
              </mc:Choice>
              <mc:Fallback>
                <p:oleObj name="Equation" r:id="rId4" imgW="837836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67000" y="609600"/>
                        <a:ext cx="2933700" cy="933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34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95600" y="1489276"/>
            <a:ext cx="4114800" cy="40358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13882"/>
              </p:ext>
            </p:extLst>
          </p:nvPr>
        </p:nvGraphicFramePr>
        <p:xfrm>
          <a:off x="3241675" y="381000"/>
          <a:ext cx="23558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4" imgW="672808" imgH="266584" progId="Equation.DSMT4">
                  <p:embed/>
                </p:oleObj>
              </mc:Choice>
              <mc:Fallback>
                <p:oleObj name="Equation" r:id="rId4" imgW="672808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41675" y="381000"/>
                        <a:ext cx="2355850" cy="933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36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246" y="1371600"/>
            <a:ext cx="5181600" cy="52783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243355"/>
              </p:ext>
            </p:extLst>
          </p:nvPr>
        </p:nvGraphicFramePr>
        <p:xfrm>
          <a:off x="2667000" y="457200"/>
          <a:ext cx="3467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4" imgW="3467160" imgH="933480" progId="Equation.DSMT4">
                  <p:embed/>
                </p:oleObj>
              </mc:Choice>
              <mc:Fallback>
                <p:oleObj name="Equation" r:id="rId4" imgW="3467160" imgH="93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457200"/>
                        <a:ext cx="34671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00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1981200"/>
            <a:ext cx="4038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57609"/>
              </p:ext>
            </p:extLst>
          </p:nvPr>
        </p:nvGraphicFramePr>
        <p:xfrm>
          <a:off x="3200400" y="2286000"/>
          <a:ext cx="2501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3" imgW="2501640" imgH="520560" progId="Equation.DSMT4">
                  <p:embed/>
                </p:oleObj>
              </mc:Choice>
              <mc:Fallback>
                <p:oleObj name="Equation" r:id="rId3" imgW="250164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86000"/>
                        <a:ext cx="25019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52503" y="2865792"/>
            <a:ext cx="21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Measure of rotation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89758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352800" y="0"/>
          <a:ext cx="205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Equation" r:id="rId3" imgW="1028254" imgH="241195" progId="Equation.DSMT4">
                  <p:embed/>
                </p:oleObj>
              </mc:Choice>
              <mc:Fallback>
                <p:oleObj name="Equation" r:id="rId3" imgW="1028254" imgH="24119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52800" y="0"/>
                        <a:ext cx="2057400" cy="4826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914400" y="609600"/>
          <a:ext cx="711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5" imgW="3556000" imgH="482600" progId="Equation.DSMT4">
                  <p:embed/>
                </p:oleObj>
              </mc:Choice>
              <mc:Fallback>
                <p:oleObj name="Equation" r:id="rId5" imgW="35560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609600"/>
                        <a:ext cx="7112000" cy="9652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62100" y="1683909"/>
            <a:ext cx="60198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The curl: Geometrical interpretation</a:t>
            </a:r>
          </a:p>
          <a:p>
            <a:r>
              <a:rPr lang="en-US" sz="2800" b="1" i="1" dirty="0" smtClean="0"/>
              <a:t>			Measure of rotation</a:t>
            </a:r>
            <a:endParaRPr lang="en-US" sz="2800" i="1" dirty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" y="3898136"/>
            <a:ext cx="3324225" cy="287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724400" y="3893316"/>
            <a:ext cx="2590800" cy="2639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572000" y="6078415"/>
          <a:ext cx="2895600" cy="77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9" imgW="990170" imgH="266584" progId="Equation.DSMT4">
                  <p:embed/>
                </p:oleObj>
              </mc:Choice>
              <mc:Fallback>
                <p:oleObj name="Equation" r:id="rId9" imgW="990170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0" y="6078415"/>
                        <a:ext cx="2895600" cy="77958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00721"/>
              </p:ext>
            </p:extLst>
          </p:nvPr>
        </p:nvGraphicFramePr>
        <p:xfrm>
          <a:off x="2121770" y="2664193"/>
          <a:ext cx="4260056" cy="66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11" imgW="1688760" imgH="266400" progId="Equation.DSMT4">
                  <p:embed/>
                </p:oleObj>
              </mc:Choice>
              <mc:Fallback>
                <p:oleObj name="Equation" r:id="rId11" imgW="168876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1770" y="2664193"/>
                        <a:ext cx="4260056" cy="66824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76400" y="414470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227650"/>
            <a:ext cx="115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500" y="5627225"/>
            <a:ext cx="115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53875" y="5571275"/>
            <a:ext cx="88932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119312" y="381000"/>
            <a:ext cx="1385888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81512" y="381000"/>
            <a:ext cx="1385888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9953"/>
              </p:ext>
            </p:extLst>
          </p:nvPr>
        </p:nvGraphicFramePr>
        <p:xfrm>
          <a:off x="1957541" y="3377659"/>
          <a:ext cx="2603090" cy="8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13" imgW="1434960" imgH="482400" progId="Equation.DSMT4">
                  <p:embed/>
                </p:oleObj>
              </mc:Choice>
              <mc:Fallback>
                <p:oleObj name="Equation" r:id="rId13" imgW="1434960" imgH="482400" progId="Equation.DSMT4">
                  <p:embed/>
                  <p:pic>
                    <p:nvPicPr>
                      <p:cNvPr id="41988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7541" y="3377659"/>
                        <a:ext cx="2603090" cy="875375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4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429000" y="304800"/>
          <a:ext cx="205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3" imgW="1028254" imgH="241195" progId="Equation.DSMT4">
                  <p:embed/>
                </p:oleObj>
              </mc:Choice>
              <mc:Fallback>
                <p:oleObj name="Equation" r:id="rId3" imgW="1028254" imgH="24119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29000" y="304800"/>
                        <a:ext cx="2057400" cy="4826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914400" y="1143000"/>
          <a:ext cx="711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5" imgW="3556000" imgH="482600" progId="Equation.DSMT4">
                  <p:embed/>
                </p:oleObj>
              </mc:Choice>
              <mc:Fallback>
                <p:oleObj name="Equation" r:id="rId5" imgW="35560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112000" cy="9652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0" y="2438400"/>
            <a:ext cx="60198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smtClean="0"/>
              <a:t>The curl: Geometrical interpretation</a:t>
            </a:r>
          </a:p>
          <a:p>
            <a:r>
              <a:rPr lang="en-US" sz="2800" b="1" i="1" smtClean="0"/>
              <a:t>			Measure of rotation</a:t>
            </a:r>
            <a:endParaRPr lang="en-US" sz="2800" i="1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1910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4191000" y="6078538"/>
          <a:ext cx="26352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8" imgW="901309" imgH="266584" progId="Equation.DSMT4">
                  <p:embed/>
                </p:oleObj>
              </mc:Choice>
              <mc:Fallback>
                <p:oleObj name="Equation" r:id="rId8" imgW="901309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91000" y="6078538"/>
                        <a:ext cx="2635250" cy="7794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30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Chapter-2</a:t>
            </a:r>
            <a:r>
              <a:rPr lang="en-US" b="1" dirty="0"/>
              <a:t>: </a:t>
            </a:r>
            <a:r>
              <a:rPr lang="en-US" b="1" dirty="0" smtClean="0"/>
              <a:t>Introduction to Vector Operators </a:t>
            </a:r>
          </a:p>
          <a:p>
            <a:pPr marL="0" indent="0" algn="ctr">
              <a:buNone/>
            </a:pPr>
            <a:r>
              <a:rPr lang="en-US" dirty="0" smtClean="0"/>
              <a:t>Gradient, Divergence and Curl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i.ytimg.com/vi/-hTVNidxg2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229384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96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6" y="174168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Gradient of a scalar function in different coordinate system 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629400" y="2971800"/>
          <a:ext cx="1676400" cy="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2971800"/>
                        <a:ext cx="1676400" cy="56994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28600" y="1371600"/>
          <a:ext cx="3428999" cy="82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Equation" r:id="rId6" imgW="1752600" imgH="419100" progId="Equation.DSMT4">
                  <p:embed/>
                </p:oleObj>
              </mc:Choice>
              <mc:Fallback>
                <p:oleObj name="Equation" r:id="rId6" imgW="17526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3428999" cy="82010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81000" y="2514600"/>
          <a:ext cx="1639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9" name="Equation" r:id="rId8" imgW="837836" imgH="215806" progId="Equation.DSMT4">
                  <p:embed/>
                </p:oleObj>
              </mc:Choice>
              <mc:Fallback>
                <p:oleObj name="Equation" r:id="rId8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2514600"/>
                        <a:ext cx="1639888" cy="422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 rot="20235540">
            <a:off x="2471195" y="1901775"/>
            <a:ext cx="38100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smtClean="0"/>
              <a:t>This definition is independent of the coordinate system used </a:t>
            </a:r>
            <a:endParaRPr lang="en-US" sz="2800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6629400" y="3657600"/>
          <a:ext cx="16764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0" name="Equation" r:id="rId10" imgW="596641" imgH="203112" progId="Equation.DSMT4">
                  <p:embed/>
                </p:oleObj>
              </mc:Choice>
              <mc:Fallback>
                <p:oleObj name="Equation" r:id="rId10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3657600"/>
                        <a:ext cx="1676400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1600200" y="4267200"/>
          <a:ext cx="35274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1" name="Equation" r:id="rId12" imgW="1803400" imgH="419100" progId="Equation.DSMT4">
                  <p:embed/>
                </p:oleObj>
              </mc:Choice>
              <mc:Fallback>
                <p:oleObj name="Equation" r:id="rId12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4267200"/>
                        <a:ext cx="3527425" cy="8207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6594475" y="4267200"/>
          <a:ext cx="174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2" name="Equation" r:id="rId14" imgW="622030" imgH="203112" progId="Equation.DSMT4">
                  <p:embed/>
                </p:oleObj>
              </mc:Choice>
              <mc:Fallback>
                <p:oleObj name="Equation" r:id="rId14" imgW="622030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94475" y="4267200"/>
                        <a:ext cx="1747838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600200" y="5410200"/>
          <a:ext cx="35512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3" name="Equation" r:id="rId16" imgW="1816100" imgH="419100" progId="Equation.DSMT4">
                  <p:embed/>
                </p:oleObj>
              </mc:Choice>
              <mc:Fallback>
                <p:oleObj name="Equation" r:id="rId16" imgW="18161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5410200"/>
                        <a:ext cx="3551237" cy="8207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12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Gradient in cylindrical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4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80904"/>
              </p:ext>
            </p:extLst>
          </p:nvPr>
        </p:nvGraphicFramePr>
        <p:xfrm>
          <a:off x="1905000" y="5850861"/>
          <a:ext cx="39258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5" name="Equation" r:id="rId6" imgW="2006600" imgH="457200" progId="Equation.DSMT4">
                  <p:embed/>
                </p:oleObj>
              </mc:Choice>
              <mc:Fallback>
                <p:oleObj name="Equation" r:id="rId6" imgW="2006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05000" y="5850861"/>
                        <a:ext cx="392588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13092" y="6147708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Gradient</a:t>
            </a:r>
            <a:endParaRPr lang="en-US" sz="2800" dirty="0"/>
          </a:p>
        </p:txBody>
      </p:sp>
      <p:sp>
        <p:nvSpPr>
          <p:cNvPr id="14" name="Left Arrow 13"/>
          <p:cNvSpPr/>
          <p:nvPr/>
        </p:nvSpPr>
        <p:spPr>
          <a:xfrm>
            <a:off x="5997836" y="6281964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629400" y="2971800"/>
          <a:ext cx="174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6"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2971800"/>
                        <a:ext cx="1747838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99717"/>
              </p:ext>
            </p:extLst>
          </p:nvPr>
        </p:nvGraphicFramePr>
        <p:xfrm>
          <a:off x="533399" y="1143000"/>
          <a:ext cx="42862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7" name="Equation" r:id="rId10" imgW="1815840" imgH="419040" progId="Equation.DSMT4">
                  <p:embed/>
                </p:oleObj>
              </mc:Choice>
              <mc:Fallback>
                <p:oleObj name="Equation" r:id="rId10" imgW="181584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399" y="1143000"/>
                        <a:ext cx="4286211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01414"/>
              </p:ext>
            </p:extLst>
          </p:nvPr>
        </p:nvGraphicFramePr>
        <p:xfrm>
          <a:off x="381000" y="2955160"/>
          <a:ext cx="4876800" cy="71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8" name="Equation" r:id="rId12" imgW="1586811" imgH="266584" progId="Equation.DSMT4">
                  <p:embed/>
                </p:oleObj>
              </mc:Choice>
              <mc:Fallback>
                <p:oleObj name="Equation" r:id="rId12" imgW="1586811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2955160"/>
                        <a:ext cx="4876800" cy="719527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9940"/>
              </p:ext>
            </p:extLst>
          </p:nvPr>
        </p:nvGraphicFramePr>
        <p:xfrm>
          <a:off x="0" y="3672867"/>
          <a:ext cx="6172200" cy="78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" name="Equation" r:id="rId14" imgW="2108200" imgH="304800" progId="Equation.DSMT4">
                  <p:embed/>
                </p:oleObj>
              </mc:Choice>
              <mc:Fallback>
                <p:oleObj name="Equation" r:id="rId14" imgW="210820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3672867"/>
                        <a:ext cx="6172200" cy="783628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08324"/>
              </p:ext>
            </p:extLst>
          </p:nvPr>
        </p:nvGraphicFramePr>
        <p:xfrm>
          <a:off x="361989" y="4509094"/>
          <a:ext cx="4286211" cy="118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" name="Equation" r:id="rId16" imgW="1815840" imgH="419040" progId="Equation.DSMT4">
                  <p:embed/>
                </p:oleObj>
              </mc:Choice>
              <mc:Fallback>
                <p:oleObj name="Equation" r:id="rId16" imgW="1815840" imgH="419040" progId="Equation.DSMT4">
                  <p:embed/>
                  <p:pic>
                    <p:nvPicPr>
                      <p:cNvPr id="47113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989" y="4509094"/>
                        <a:ext cx="4286211" cy="118977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32840"/>
              </p:ext>
            </p:extLst>
          </p:nvPr>
        </p:nvGraphicFramePr>
        <p:xfrm>
          <a:off x="4648200" y="4510202"/>
          <a:ext cx="4464050" cy="118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" name="Equation" r:id="rId17" imgW="1892160" imgH="507960" progId="Equation.DSMT4">
                  <p:embed/>
                </p:oleObj>
              </mc:Choice>
              <mc:Fallback>
                <p:oleObj name="Equation" r:id="rId17" imgW="1892160" imgH="507960" progId="Equation.DSMT4">
                  <p:embed/>
                  <p:pic>
                    <p:nvPicPr>
                      <p:cNvPr id="15" name="Object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8200" y="4510202"/>
                        <a:ext cx="4464050" cy="11886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36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Gradient in cylindrical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685800" y="3200400"/>
          <a:ext cx="39258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" name="Equation" r:id="rId6" imgW="2006600" imgH="457200" progId="Equation.DSMT4">
                  <p:embed/>
                </p:oleObj>
              </mc:Choice>
              <mc:Fallback>
                <p:oleObj name="Equation" r:id="rId6" imgW="2006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" y="3200400"/>
                        <a:ext cx="392588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145312" y="3429000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smtClean="0"/>
              <a:t>Gradient</a:t>
            </a:r>
            <a:endParaRPr lang="en-US" sz="2800"/>
          </a:p>
        </p:txBody>
      </p:sp>
      <p:sp>
        <p:nvSpPr>
          <p:cNvPr id="14" name="Left Arrow 13"/>
          <p:cNvSpPr/>
          <p:nvPr/>
        </p:nvSpPr>
        <p:spPr>
          <a:xfrm>
            <a:off x="4630056" y="3563256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629400" y="2971800"/>
          <a:ext cx="174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"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2971800"/>
                        <a:ext cx="1747838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33399" y="1143000"/>
          <a:ext cx="42862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" name="Equation" r:id="rId10" imgW="1816100" imgH="419100" progId="Equation.DSMT4">
                  <p:embed/>
                </p:oleObj>
              </mc:Choice>
              <mc:Fallback>
                <p:oleObj name="Equation" r:id="rId10" imgW="18161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399" y="1143000"/>
                        <a:ext cx="4286211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81000" y="4216404"/>
          <a:ext cx="8534400" cy="100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" name="Equation" r:id="rId12" imgW="3416300" imgH="457200" progId="Equation.DSMT4">
                  <p:embed/>
                </p:oleObj>
              </mc:Choice>
              <mc:Fallback>
                <p:oleObj name="Equation" r:id="rId12" imgW="34163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4216404"/>
                        <a:ext cx="8534400" cy="1003808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1600200" y="5329896"/>
          <a:ext cx="5473700" cy="133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" name="Equation" r:id="rId14" imgW="1866900" imgH="457200" progId="Equation.DSMT4">
                  <p:embed/>
                </p:oleObj>
              </mc:Choice>
              <mc:Fallback>
                <p:oleObj name="Equation" r:id="rId14" imgW="1866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5329896"/>
                        <a:ext cx="5473700" cy="133942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2550888" y="4829628"/>
            <a:ext cx="562428" cy="366486"/>
          </a:xfrm>
          <a:prstGeom prst="ellipse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91514" y="4557486"/>
            <a:ext cx="562428" cy="366486"/>
          </a:xfrm>
          <a:prstGeom prst="ellipse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hape 17"/>
          <p:cNvCxnSpPr>
            <a:stCxn id="15" idx="5"/>
          </p:cNvCxnSpPr>
          <p:nvPr/>
        </p:nvCxnSpPr>
        <p:spPr>
          <a:xfrm rot="5400000" flipH="1" flipV="1">
            <a:off x="4697353" y="3286597"/>
            <a:ext cx="189443" cy="3522250"/>
          </a:xfrm>
          <a:prstGeom prst="curvedConnector4">
            <a:avLst>
              <a:gd name="adj1" fmla="val -220272"/>
              <a:gd name="adj2" fmla="val 63531"/>
            </a:avLst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05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Gradient in spherical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087438" y="4953000"/>
          <a:ext cx="46466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" name="Equation" r:id="rId6" imgW="2374900" imgH="457200" progId="Equation.DSMT4">
                  <p:embed/>
                </p:oleObj>
              </mc:Choice>
              <mc:Fallback>
                <p:oleObj name="Equation" r:id="rId6" imgW="2374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7438" y="4953000"/>
                        <a:ext cx="4646612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291954" y="5145312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smtClean="0"/>
              <a:t>Gradient</a:t>
            </a:r>
            <a:endParaRPr lang="en-US" sz="2800"/>
          </a:p>
        </p:txBody>
      </p:sp>
      <p:sp>
        <p:nvSpPr>
          <p:cNvPr id="14" name="Left Arrow 13"/>
          <p:cNvSpPr/>
          <p:nvPr/>
        </p:nvSpPr>
        <p:spPr>
          <a:xfrm>
            <a:off x="5762172" y="5272314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892925" y="3052020"/>
          <a:ext cx="1336675" cy="40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" name="Equation" r:id="rId8" imgW="596641" imgH="203112" progId="Equation.DSMT4">
                  <p:embed/>
                </p:oleObj>
              </mc:Choice>
              <mc:Fallback>
                <p:oleObj name="Equation" r:id="rId8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92925" y="3052020"/>
                        <a:ext cx="1336675" cy="40260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47688" y="1143000"/>
          <a:ext cx="42560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" name="Equation" r:id="rId10" imgW="1803400" imgH="419100" progId="Equation.DSMT4">
                  <p:embed/>
                </p:oleObj>
              </mc:Choice>
              <mc:Fallback>
                <p:oleObj name="Equation" r:id="rId10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688" y="1143000"/>
                        <a:ext cx="4256087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392113" y="4038600"/>
          <a:ext cx="70643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" name="Equation" r:id="rId12" imgW="2413000" imgH="304800" progId="Equation.DSMT4">
                  <p:embed/>
                </p:oleObj>
              </mc:Choice>
              <mc:Fallback>
                <p:oleObj name="Equation" r:id="rId12" imgW="241300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113" y="4038600"/>
                        <a:ext cx="7064375" cy="784225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25475" y="3048000"/>
          <a:ext cx="54498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" name="Equation" r:id="rId14" imgW="1879600" imgH="266700" progId="Equation.DSMT4">
                  <p:embed/>
                </p:oleObj>
              </mc:Choice>
              <mc:Fallback>
                <p:oleObj name="Equation" r:id="rId14" imgW="1879600" imgH="266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5475" y="3048000"/>
                        <a:ext cx="5449888" cy="747713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392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2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Gradient in spherical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057400" y="4648200"/>
          <a:ext cx="4676775" cy="95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Equation" r:id="rId6" imgW="2247900" imgH="457200" progId="Equation.DSMT4">
                  <p:embed/>
                </p:oleObj>
              </mc:Choice>
              <mc:Fallback>
                <p:oleObj name="Equation" r:id="rId6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4648200"/>
                        <a:ext cx="4676775" cy="95189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892925" y="3052020"/>
          <a:ext cx="1336675" cy="40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7" name="Equation" r:id="rId8" imgW="596641" imgH="203112" progId="Equation.DSMT4">
                  <p:embed/>
                </p:oleObj>
              </mc:Choice>
              <mc:Fallback>
                <p:oleObj name="Equation" r:id="rId8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92925" y="3052020"/>
                        <a:ext cx="1336675" cy="40260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47688" y="1143000"/>
          <a:ext cx="42560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" name="Equation" r:id="rId10" imgW="1803400" imgH="419100" progId="Equation.DSMT4">
                  <p:embed/>
                </p:oleObj>
              </mc:Choice>
              <mc:Fallback>
                <p:oleObj name="Equation" r:id="rId10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688" y="1143000"/>
                        <a:ext cx="4256087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286662" y="3650346"/>
          <a:ext cx="8610600" cy="845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9" name="Equation" r:id="rId12" imgW="4089400" imgH="457200" progId="Equation.DSMT4">
                  <p:embed/>
                </p:oleObj>
              </mc:Choice>
              <mc:Fallback>
                <p:oleObj name="Equation" r:id="rId12" imgW="4089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6662" y="3650346"/>
                        <a:ext cx="8610600" cy="845989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2057400" y="4114800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61316" y="3929742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87484" y="4100286"/>
            <a:ext cx="1055916" cy="3483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30142" y="3857172"/>
            <a:ext cx="10668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8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Gradient in different coordinate system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153923" y="4876800"/>
          <a:ext cx="599007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3" imgW="2247900" imgH="457200" progId="Equation.DSMT4">
                  <p:embed/>
                </p:oleObj>
              </mc:Choice>
              <mc:Fallback>
                <p:oleObj name="Equation" r:id="rId3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53923" y="4876800"/>
                        <a:ext cx="5990077" cy="1219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670300" y="2971800"/>
          <a:ext cx="54737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5" imgW="1866900" imgH="457200" progId="Equation.DSMT4">
                  <p:embed/>
                </p:oleObj>
              </mc:Choice>
              <mc:Fallback>
                <p:oleObj name="Equation" r:id="rId5" imgW="1866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70300" y="2971800"/>
                        <a:ext cx="5473700" cy="1339850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4161972" y="1103088"/>
          <a:ext cx="470845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7" imgW="1663700" imgH="457200" progId="Equation.DSMT4">
                  <p:embed/>
                </p:oleObj>
              </mc:Choice>
              <mc:Fallback>
                <p:oleObj name="Equation" r:id="rId7" imgW="16637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61972" y="1103088"/>
                        <a:ext cx="4708457" cy="12954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9654" y="1230084"/>
            <a:ext cx="3657600" cy="1077218"/>
          </a:xfrm>
          <a:prstGeom prst="rect">
            <a:avLst/>
          </a:prstGeom>
          <a:solidFill>
            <a:schemeClr val="accent2">
              <a:lumMod val="75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Cartesian Coordinate system</a:t>
            </a:r>
            <a:endParaRPr lang="en-US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188682" y="2870202"/>
            <a:ext cx="3276600" cy="156966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Cylindrical polar Coordinate system</a:t>
            </a:r>
            <a:endParaRPr lang="en-US" sz="3200" b="1"/>
          </a:p>
        </p:txBody>
      </p:sp>
      <p:sp>
        <p:nvSpPr>
          <p:cNvPr id="20" name="TextBox 19"/>
          <p:cNvSpPr txBox="1"/>
          <p:nvPr/>
        </p:nvSpPr>
        <p:spPr>
          <a:xfrm>
            <a:off x="217710" y="4691742"/>
            <a:ext cx="2819400" cy="1569660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Spherical polar Coordinate system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0162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Divergence and curl in different coordinate system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088613" y="1129998"/>
          <a:ext cx="599007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9" name="Equation" r:id="rId3" imgW="2247900" imgH="457200" progId="Equation.DSMT4">
                  <p:embed/>
                </p:oleObj>
              </mc:Choice>
              <mc:Fallback>
                <p:oleObj name="Equation" r:id="rId3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88613" y="1129998"/>
                        <a:ext cx="5990077" cy="1219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944940"/>
            <a:ext cx="2819400" cy="1569660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Spherical polar Coordinate system</a:t>
            </a:r>
            <a:endParaRPr lang="en-US" sz="3200" b="1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37404"/>
              </p:ext>
            </p:extLst>
          </p:nvPr>
        </p:nvGraphicFramePr>
        <p:xfrm flipV="1">
          <a:off x="28577" y="2971800"/>
          <a:ext cx="10858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 flipV="1">
                        <a:off x="28577" y="2971800"/>
                        <a:ext cx="10858487" cy="914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362200" y="3940626"/>
          <a:ext cx="43815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Equation" r:id="rId7" imgW="2044700" imgH="1257300" progId="Equation.DSMT4">
                  <p:embed/>
                </p:oleObj>
              </mc:Choice>
              <mc:Fallback>
                <p:oleObj name="Equation" r:id="rId7" imgW="20447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62200" y="3940626"/>
                        <a:ext cx="4381500" cy="2693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4759125"/>
            <a:ext cx="586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8600" y="5650375"/>
            <a:ext cx="586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04336"/>
              </p:ext>
            </p:extLst>
          </p:nvPr>
        </p:nvGraphicFramePr>
        <p:xfrm>
          <a:off x="1752600" y="2971800"/>
          <a:ext cx="731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9" imgW="3657600" imgH="457200" progId="Equation.DSMT4">
                  <p:embed/>
                </p:oleObj>
              </mc:Choice>
              <mc:Fallback>
                <p:oleObj name="Equation" r:id="rId9" imgW="3657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2971800"/>
                        <a:ext cx="7315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76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Divergence and curl in Spherical polar Coordinate system</a:t>
            </a:r>
            <a:br>
              <a:rPr lang="en-US" b="1" smtClean="0"/>
            </a:br>
            <a:endParaRPr lang="en-US" b="1" smtClean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04800" y="1447800"/>
          <a:ext cx="43815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3" imgW="2044700" imgH="1257300" progId="Equation.DSMT4">
                  <p:embed/>
                </p:oleObj>
              </mc:Choice>
              <mc:Fallback>
                <p:oleObj name="Equation" r:id="rId3" imgW="20447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4381500" cy="2693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105400" y="2971800"/>
          <a:ext cx="3733800" cy="36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5" imgW="1409700" imgH="1384300" progId="Equation.DSMT4">
                  <p:embed/>
                </p:oleObj>
              </mc:Choice>
              <mc:Fallback>
                <p:oleObj name="Equation" r:id="rId5" imgW="1409700" imgH="1384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2971800"/>
                        <a:ext cx="3733800" cy="366512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447800"/>
            <a:ext cx="4876800" cy="9906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V="1">
            <a:off x="4876800" y="1828800"/>
            <a:ext cx="2514600" cy="1143000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4267200"/>
            <a:ext cx="419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257800"/>
            <a:ext cx="4191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60" y="-114304"/>
            <a:ext cx="8229600" cy="1143000"/>
          </a:xfrm>
        </p:spPr>
        <p:txBody>
          <a:bodyPr>
            <a:normAutofit/>
          </a:bodyPr>
          <a:lstStyle/>
          <a:p>
            <a:r>
              <a:rPr lang="en-US" b="1" smtClean="0"/>
              <a:t>Derivatives of Unit Vectors</a:t>
            </a:r>
            <a:endParaRPr lang="en-US" b="1"/>
          </a:p>
        </p:txBody>
      </p:sp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914400" y="1143000"/>
          <a:ext cx="755563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Equation" r:id="rId3" imgW="2806700" imgH="736600" progId="Equation.DSMT4">
                  <p:embed/>
                </p:oleObj>
              </mc:Choice>
              <mc:Fallback>
                <p:oleObj name="Equation" r:id="rId3" imgW="2806700" imgH="736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55636" cy="19812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28600" y="3581400"/>
          <a:ext cx="19272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8" name="Equation" r:id="rId5" imgW="825500" imgH="1257300" progId="Equation.DSMT4">
                  <p:embed/>
                </p:oleObj>
              </mc:Choice>
              <mc:Fallback>
                <p:oleObj name="Equation" r:id="rId5" imgW="8255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8600" y="3581400"/>
                        <a:ext cx="1927225" cy="2936875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2743200" y="3581400"/>
          <a:ext cx="1985963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9" name="Equation" r:id="rId7" imgW="850900" imgH="1257300" progId="Equation.DSMT4">
                  <p:embed/>
                </p:oleObj>
              </mc:Choice>
              <mc:Fallback>
                <p:oleObj name="Equation" r:id="rId7" imgW="8509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3581400"/>
                        <a:ext cx="1985963" cy="2936875"/>
                      </a:xfrm>
                      <a:prstGeom prst="rect">
                        <a:avLst/>
                      </a:prstGeom>
                      <a:solidFill>
                        <a:srgbClr val="0080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5257800" y="3581400"/>
          <a:ext cx="349885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0" name="Equation" r:id="rId9" imgW="1498600" imgH="1295400" progId="Equation.DSMT4">
                  <p:embed/>
                </p:oleObj>
              </mc:Choice>
              <mc:Fallback>
                <p:oleObj name="Equation" r:id="rId9" imgW="1498600" imgH="1295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581400"/>
                        <a:ext cx="3498850" cy="302577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14117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fld id="{3A229E1E-5E8B-4222-BAFF-F74422E39F68}" type="slidenum">
              <a:rPr lang="en-US" smtClean="0"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smtClean="0"/>
              <a:t>RKE_JJ_PH103_2019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3581400"/>
            <a:ext cx="8458200" cy="914400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Divergence and curl in Spherical polar Coordinate system</a:t>
            </a:r>
            <a:br>
              <a:rPr lang="en-US" b="1" smtClean="0"/>
            </a:br>
            <a:endParaRPr lang="en-US" b="1" smtClean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04800" y="1447800"/>
          <a:ext cx="43815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3" imgW="2044700" imgH="1257300" progId="Equation.DSMT4">
                  <p:embed/>
                </p:oleObj>
              </mc:Choice>
              <mc:Fallback>
                <p:oleObj name="Equation" r:id="rId3" imgW="20447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4381500" cy="2693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105400" y="1371599"/>
          <a:ext cx="3733800" cy="36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5" imgW="1409700" imgH="1384300" progId="Equation.DSMT4">
                  <p:embed/>
                </p:oleObj>
              </mc:Choice>
              <mc:Fallback>
                <p:oleObj name="Equation" r:id="rId5" imgW="1409700" imgH="1384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1371599"/>
                        <a:ext cx="3733800" cy="366512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447800"/>
            <a:ext cx="4876800" cy="9906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62800" y="1447800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1658" y="2590800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51488" y="3933372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772228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7230" y="4114800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5867400"/>
            <a:ext cx="6306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and proceeding further…..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2049066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9906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Chapter-2</a:t>
            </a:r>
            <a:r>
              <a:rPr lang="en-US" b="1" u="sng" dirty="0"/>
              <a:t>: </a:t>
            </a:r>
            <a:r>
              <a:rPr lang="en-US" b="1" u="sng" dirty="0" smtClean="0"/>
              <a:t>Introduction to Vector Operators 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Gradient, Divergence and Curl  (Lecture </a:t>
            </a:r>
            <a:r>
              <a:rPr lang="en-US" b="1" u="sng" dirty="0" smtClean="0">
                <a:solidFill>
                  <a:srgbClr val="FF0000"/>
                </a:solidFill>
              </a:rPr>
              <a:t>8)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066800"/>
            <a:ext cx="355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Scalar field  Vs Vector field</a:t>
            </a:r>
            <a:endParaRPr lang="en-US" sz="2400" b="1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1371600" y="17526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1717875"/>
            <a:ext cx="2133600" cy="1940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80999" y="3886200"/>
          <a:ext cx="368046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5" imgW="3136900" imgH="457200" progId="Equation.DSMT4">
                  <p:embed/>
                </p:oleObj>
              </mc:Choice>
              <mc:Fallback>
                <p:oleObj name="Equation" r:id="rId5" imgW="3136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0999" y="3886200"/>
                        <a:ext cx="3680461" cy="5334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343400" y="3962400"/>
          <a:ext cx="163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7" imgW="837836" imgH="215806" progId="Equation.DSMT4">
                  <p:embed/>
                </p:oleObj>
              </mc:Choice>
              <mc:Fallback>
                <p:oleObj name="Equation" r:id="rId7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43400" y="3962400"/>
                        <a:ext cx="1638300" cy="419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172200" y="3886200"/>
          <a:ext cx="2438400" cy="59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9" imgW="1854200" imgH="457200" progId="Equation.DSMT4">
                  <p:embed/>
                </p:oleObj>
              </mc:Choice>
              <mc:Fallback>
                <p:oleObj name="Equation" r:id="rId9" imgW="18542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72200" y="3886200"/>
                        <a:ext cx="2438400" cy="59890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7285"/>
              </p:ext>
            </p:extLst>
          </p:nvPr>
        </p:nvGraphicFramePr>
        <p:xfrm>
          <a:off x="3175000" y="4775200"/>
          <a:ext cx="2768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11" imgW="1384300" imgH="774700" progId="Equation.DSMT4">
                  <p:embed/>
                </p:oleObj>
              </mc:Choice>
              <mc:Fallback>
                <p:oleObj name="Equation" r:id="rId11" imgW="1384300" imgH="774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75000" y="4775200"/>
                        <a:ext cx="2768600" cy="15494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 rot="19190306">
            <a:off x="3169190" y="2045466"/>
            <a:ext cx="228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/>
              <a:t>RECAP</a:t>
            </a:r>
            <a:endParaRPr lang="en-US" sz="6000"/>
          </a:p>
        </p:txBody>
      </p:sp>
      <p:sp>
        <p:nvSpPr>
          <p:cNvPr id="12" name="Rectangle 11"/>
          <p:cNvSpPr/>
          <p:nvPr/>
        </p:nvSpPr>
        <p:spPr>
          <a:xfrm rot="8545139" flipV="1">
            <a:off x="-8700" y="4703668"/>
            <a:ext cx="3351467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b="1" smtClean="0"/>
              <a:t>The gradient points in the direction of maximum increase of the T.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76500" y="4816867"/>
            <a:ext cx="4076700" cy="517133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6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Divergence and curl in Spherical polar Coordinate system</a:t>
            </a:r>
            <a:br>
              <a:rPr lang="en-US" b="1" smtClean="0"/>
            </a:br>
            <a:endParaRPr lang="en-US" b="1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5316" y="2819400"/>
          <a:ext cx="8991600" cy="123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3" imgW="3505200" imgH="482600" progId="Equation.DSMT4">
                  <p:embed/>
                </p:oleObj>
              </mc:Choice>
              <mc:Fallback>
                <p:oleObj name="Equation" r:id="rId3" imgW="35052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316" y="2819400"/>
                        <a:ext cx="8991600" cy="123779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768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Divergence and curl in different coordinate system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088613" y="1129998"/>
          <a:ext cx="599007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3" imgW="2247900" imgH="457200" progId="Equation.DSMT4">
                  <p:embed/>
                </p:oleObj>
              </mc:Choice>
              <mc:Fallback>
                <p:oleObj name="Equation" r:id="rId3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88613" y="1129998"/>
                        <a:ext cx="5990077" cy="1219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944940"/>
            <a:ext cx="2819400" cy="1569660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/>
              <a:t>Spherical polar Coordinate system</a:t>
            </a:r>
            <a:endParaRPr lang="en-US" sz="3200" b="1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84500"/>
              </p:ext>
            </p:extLst>
          </p:nvPr>
        </p:nvGraphicFramePr>
        <p:xfrm flipV="1">
          <a:off x="457200" y="3803650"/>
          <a:ext cx="8001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 flipV="1">
                        <a:off x="457200" y="3803650"/>
                        <a:ext cx="8001000" cy="692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71617"/>
              </p:ext>
            </p:extLst>
          </p:nvPr>
        </p:nvGraphicFramePr>
        <p:xfrm>
          <a:off x="2209800" y="3886200"/>
          <a:ext cx="50461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7" imgW="3784320" imgH="457200" progId="Equation.DSMT4">
                  <p:embed/>
                </p:oleObj>
              </mc:Choice>
              <mc:Fallback>
                <p:oleObj name="Equation" r:id="rId7" imgW="378432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3886200"/>
                        <a:ext cx="504613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9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Divergence and curl in Spherical polar Coordinate system</a:t>
            </a:r>
            <a:br>
              <a:rPr lang="en-US" b="1" smtClean="0"/>
            </a:br>
            <a:endParaRPr lang="en-US" b="1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524000" y="1676400"/>
          <a:ext cx="6092825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3" imgW="2374900" imgH="1549400" progId="Equation.DSMT4">
                  <p:embed/>
                </p:oleObj>
              </mc:Choice>
              <mc:Fallback>
                <p:oleObj name="Equation" r:id="rId3" imgW="2374900" imgH="1549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6092825" cy="3975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370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err="1" smtClean="0"/>
              <a:t>Laplacian – a scalar operator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2133600" y="1447800"/>
          <a:ext cx="439615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3" imgW="952087" imgH="330057" progId="Equation.DSMT4">
                  <p:embed/>
                </p:oleObj>
              </mc:Choice>
              <mc:Fallback>
                <p:oleObj name="Equation" r:id="rId3" imgW="952087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600" y="1447800"/>
                        <a:ext cx="4396154" cy="1524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905000" y="4267200"/>
          <a:ext cx="5410200" cy="156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5" imgW="1536033" imgH="444307" progId="Equation.DSMT4">
                  <p:embed/>
                </p:oleObj>
              </mc:Choice>
              <mc:Fallback>
                <p:oleObj name="Equation" r:id="rId5" imgW="1536033" imgH="4443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05000" y="4267200"/>
                        <a:ext cx="5410200" cy="156480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457200" y="34290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Laplacian – In Cartesian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coordinate system</a:t>
            </a:r>
            <a:endParaRPr kumimoji="0" 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936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err="1" smtClean="0"/>
              <a:t>Laplacian – Spherical polar Coordinate system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2057400" y="1143000"/>
          <a:ext cx="439615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1" name="Equation" r:id="rId3" imgW="952087" imgH="330057" progId="Equation.DSMT4">
                  <p:embed/>
                </p:oleObj>
              </mc:Choice>
              <mc:Fallback>
                <p:oleObj name="Equation" r:id="rId3" imgW="952087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1143000"/>
                        <a:ext cx="4396154" cy="1524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63086" y="3048000"/>
          <a:ext cx="8650288" cy="90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Equation" r:id="rId5" imgW="4394200" imgH="457200" progId="Equation.DSMT4">
                  <p:embed/>
                </p:oleObj>
              </mc:Choice>
              <mc:Fallback>
                <p:oleObj name="Equation" r:id="rId5" imgW="43942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3086" y="3048000"/>
                        <a:ext cx="8650288" cy="9001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533400" y="5638800"/>
          <a:ext cx="76755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Equation" r:id="rId7" imgW="3898900" imgH="482600" progId="Equation.DSMT4">
                  <p:embed/>
                </p:oleObj>
              </mc:Choice>
              <mc:Fallback>
                <p:oleObj name="Equation" r:id="rId7" imgW="38989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" y="5638800"/>
                        <a:ext cx="7675562" cy="9509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3" name="Object 33"/>
          <p:cNvGraphicFramePr>
            <a:graphicFrameLocks noChangeAspect="1"/>
          </p:cNvGraphicFramePr>
          <p:nvPr/>
        </p:nvGraphicFramePr>
        <p:xfrm>
          <a:off x="381000" y="4206203"/>
          <a:ext cx="8458200" cy="115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9" imgW="3505200" imgH="482600" progId="Equation.DSMT4">
                  <p:embed/>
                </p:oleObj>
              </mc:Choice>
              <mc:Fallback>
                <p:oleObj name="Equation" r:id="rId9" imgW="35052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4206203"/>
                        <a:ext cx="8458200" cy="115882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543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Divergence and curl in Cylindrical polar Coordinate system</a:t>
            </a:r>
            <a:br>
              <a:rPr lang="en-US" b="1" smtClean="0"/>
            </a:br>
            <a:endParaRPr lang="en-US" b="1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828800" y="2819400"/>
          <a:ext cx="576738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Equation" r:id="rId3" imgW="2247840" imgH="482400" progId="Equation.DSMT4">
                  <p:embed/>
                </p:oleObj>
              </mc:Choice>
              <mc:Fallback>
                <p:oleObj name="Equation" r:id="rId3" imgW="224784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2819400"/>
                        <a:ext cx="5767387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066800" y="1447800"/>
          <a:ext cx="7696200" cy="10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name="Equation" r:id="rId5" imgW="3340080" imgH="457200" progId="Equation.DSMT4">
                  <p:embed/>
                </p:oleObj>
              </mc:Choice>
              <mc:Fallback>
                <p:oleObj name="Equation" r:id="rId5" imgW="334008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7696200" cy="1047951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85800" y="4572000"/>
          <a:ext cx="8077200" cy="112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name="Equation" r:id="rId7" imgW="4152600" imgH="583920" progId="Equation.DSMT4">
                  <p:embed/>
                </p:oleObj>
              </mc:Choice>
              <mc:Fallback>
                <p:oleObj name="Equation" r:id="rId7" imgW="4152600" imgH="5839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" y="4572000"/>
                        <a:ext cx="8077200" cy="112998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93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4" t="1111" r="39687" b="85794"/>
          <a:stretch/>
        </p:blipFill>
        <p:spPr>
          <a:xfrm>
            <a:off x="2213264" y="761998"/>
            <a:ext cx="44958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4" t="72223" r="2716"/>
          <a:stretch/>
        </p:blipFill>
        <p:spPr>
          <a:xfrm>
            <a:off x="457200" y="3886200"/>
            <a:ext cx="7644384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94" t="13254" r="2716" b="78889"/>
          <a:stretch/>
        </p:blipFill>
        <p:spPr>
          <a:xfrm>
            <a:off x="1143000" y="2019298"/>
            <a:ext cx="7370618" cy="685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0" t="25556" r="3830" b="65714"/>
          <a:stretch/>
        </p:blipFill>
        <p:spPr>
          <a:xfrm>
            <a:off x="775855" y="2895600"/>
            <a:ext cx="7370618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3264" y="19733"/>
            <a:ext cx="453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Easy way to remember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67439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ved Maxwell&amp;#39;s Equations in a Medium Equations Integral | Cheg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" y="375805"/>
            <a:ext cx="388055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6255"/>
            <a:ext cx="3252787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78" y="3429000"/>
            <a:ext cx="3581400" cy="2845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4245495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298" y="6366457"/>
            <a:ext cx="638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Many </a:t>
            </a:r>
            <a:r>
              <a:rPr lang="en-US" sz="2000" b="1" dirty="0" err="1" smtClean="0"/>
              <a:t>many</a:t>
            </a:r>
            <a:r>
              <a:rPr lang="en-US" sz="2000" b="1" dirty="0" smtClean="0"/>
              <a:t> more to learn in Science and Engineering ………</a:t>
            </a:r>
            <a:endParaRPr lang="en-IN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629400" y="4800600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01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Vector Field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/>
              <a:t>A vector </a:t>
            </a:r>
            <a:r>
              <a:rPr lang="en-US" sz="2400" smtClean="0"/>
              <a:t>field </a:t>
            </a:r>
            <a:r>
              <a:rPr lang="en-US" sz="2400"/>
              <a:t>in the plane is an assignment of a vector to every point (</a:t>
            </a:r>
            <a:r>
              <a:rPr lang="en-US" sz="2400" err="1" smtClean="0"/>
              <a:t>x,y</a:t>
            </a:r>
            <a:r>
              <a:rPr lang="en-US" sz="2400"/>
              <a:t>) in the </a:t>
            </a:r>
            <a:r>
              <a:rPr lang="en-US" sz="2400" smtClean="0"/>
              <a:t>plane.</a:t>
            </a:r>
          </a:p>
          <a:p>
            <a:r>
              <a:rPr lang="en-US" sz="2400" smtClean="0"/>
              <a:t>Algebraically </a:t>
            </a:r>
            <a:r>
              <a:rPr lang="en-US" sz="2400"/>
              <a:t>a vector </a:t>
            </a:r>
            <a:r>
              <a:rPr lang="en-US" sz="2400" smtClean="0"/>
              <a:t>field </a:t>
            </a:r>
            <a:r>
              <a:rPr lang="en-US" sz="2400"/>
              <a:t>is a function of (</a:t>
            </a:r>
            <a:r>
              <a:rPr lang="en-US" sz="2400" smtClean="0"/>
              <a:t>x, </a:t>
            </a:r>
            <a:r>
              <a:rPr lang="en-US" sz="2400"/>
              <a:t>y) whose value is a </a:t>
            </a:r>
            <a:r>
              <a:rPr lang="en-US" sz="2400" smtClean="0"/>
              <a:t>vector</a:t>
            </a:r>
          </a:p>
          <a:p>
            <a:r>
              <a:rPr lang="en-US" sz="2400" smtClean="0"/>
              <a:t>i.e</a:t>
            </a:r>
            <a:r>
              <a:rPr lang="en-US" sz="2400"/>
              <a:t>. </a:t>
            </a:r>
            <a:r>
              <a:rPr lang="en-US" sz="2400" b="1" smtClean="0"/>
              <a:t>F(x, </a:t>
            </a:r>
            <a:r>
              <a:rPr lang="en-US" sz="2400" b="1"/>
              <a:t>y) </a:t>
            </a:r>
            <a:r>
              <a:rPr lang="en-US" sz="2400"/>
              <a:t>is </a:t>
            </a:r>
            <a:r>
              <a:rPr lang="en-US" sz="2400" smtClean="0"/>
              <a:t>a vector field if</a:t>
            </a:r>
          </a:p>
          <a:p>
            <a:pPr marL="0" indent="0">
              <a:buNone/>
            </a:pPr>
            <a:endParaRPr lang="en-US" sz="1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44238"/>
              </p:ext>
            </p:extLst>
          </p:nvPr>
        </p:nvGraphicFramePr>
        <p:xfrm>
          <a:off x="1066800" y="4019550"/>
          <a:ext cx="6845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1955520" imgH="266400" progId="Equation.DSMT4">
                  <p:embed/>
                </p:oleObj>
              </mc:Choice>
              <mc:Fallback>
                <p:oleObj name="Equation" r:id="rId3" imgW="195552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66800" y="4019550"/>
                        <a:ext cx="68453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5029200"/>
            <a:ext cx="4495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/>
              <a:t>We saw some examples in last class……………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46855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44063"/>
              </p:ext>
            </p:extLst>
          </p:nvPr>
        </p:nvGraphicFramePr>
        <p:xfrm>
          <a:off x="3336925" y="914400"/>
          <a:ext cx="2089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596641" imgH="253890" progId="Equation.DSMT4">
                  <p:embed/>
                </p:oleObj>
              </mc:Choice>
              <mc:Fallback>
                <p:oleObj name="Equation" r:id="rId3" imgW="596641" imgH="25389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36925" y="914400"/>
                        <a:ext cx="20891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743200" y="2514600"/>
            <a:ext cx="3657600" cy="350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43200" y="3429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5332" y="433171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1460" y="5257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894902" y="42672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07589" y="4255389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21989" y="4266406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720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65285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864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720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576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432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43200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576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57600" y="52562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432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0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4864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98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2438400"/>
            <a:ext cx="4032386" cy="40055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257800" y="1295400"/>
          <a:ext cx="3155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4" imgW="901309" imgH="266584" progId="Equation.DSMT4">
                  <p:embed/>
                </p:oleObj>
              </mc:Choice>
              <mc:Fallback>
                <p:oleObj name="Equation" r:id="rId4" imgW="901309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1295400"/>
                        <a:ext cx="3155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609600" y="1295400"/>
          <a:ext cx="2978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6" imgW="850531" imgH="266584" progId="Equation.DSMT4">
                  <p:embed/>
                </p:oleObj>
              </mc:Choice>
              <mc:Fallback>
                <p:oleObj name="Equation" r:id="rId6" imgW="850531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9600" y="1295400"/>
                        <a:ext cx="2978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28600" y="2362200"/>
            <a:ext cx="4114800" cy="40358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Oval 7"/>
          <p:cNvSpPr/>
          <p:nvPr/>
        </p:nvSpPr>
        <p:spPr>
          <a:xfrm>
            <a:off x="7542881" y="4353498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4485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43434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51816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38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743200" y="1295400"/>
          <a:ext cx="3467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990170" imgH="266584" progId="Equation.DSMT4">
                  <p:embed/>
                </p:oleObj>
              </mc:Choice>
              <mc:Fallback>
                <p:oleObj name="Equation" r:id="rId3" imgW="990170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1295400"/>
                        <a:ext cx="34671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62200" y="2514600"/>
            <a:ext cx="3777552" cy="3848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96200" y="228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(4,0)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87817" y="4300251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2678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(4,4)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200" y="3059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(0,4)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3540089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769" y="2438400"/>
            <a:ext cx="5943600" cy="2362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z="2800" b="1" smtClean="0"/>
              <a:t>GRADIENT IS A VECTOR FIELD </a:t>
            </a:r>
            <a:endParaRPr lang="en-US" sz="2800" b="1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104508"/>
              </p:ext>
            </p:extLst>
          </p:nvPr>
        </p:nvGraphicFramePr>
        <p:xfrm>
          <a:off x="2819400" y="3930328"/>
          <a:ext cx="34782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1778000" imgH="457200" progId="Equation.DSMT4">
                  <p:embed/>
                </p:oleObj>
              </mc:Choice>
              <mc:Fallback>
                <p:oleObj name="Equation" r:id="rId3" imgW="17780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19400" y="3930328"/>
                        <a:ext cx="3478212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19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345</Words>
  <Application>Microsoft Office PowerPoint</Application>
  <PresentationFormat>On-screen Show (4:3)</PresentationFormat>
  <Paragraphs>69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Office Theme</vt:lpstr>
      <vt:lpstr>Equation</vt:lpstr>
      <vt:lpstr>Highlights of the course</vt:lpstr>
      <vt:lpstr>PowerPoint Presentation</vt:lpstr>
      <vt:lpstr>PowerPoint Presentation</vt:lpstr>
      <vt:lpstr>PowerPoint Presentation</vt:lpstr>
      <vt:lpstr>Vector Field</vt:lpstr>
      <vt:lpstr>Vector Field</vt:lpstr>
      <vt:lpstr>Vector Field</vt:lpstr>
      <vt:lpstr>Vector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of a scalar function in different coordinate system </vt:lpstr>
      <vt:lpstr>Gradient in cylindrical polar coordinate system</vt:lpstr>
      <vt:lpstr>Gradient in cylindrical polar coordinate system</vt:lpstr>
      <vt:lpstr>Gradient in spherical polar coordinate system</vt:lpstr>
      <vt:lpstr>Gradient in spherical polar coordinate system</vt:lpstr>
      <vt:lpstr>Gradient in different coordinate system</vt:lpstr>
      <vt:lpstr>Divergence and curl in different coordinate system</vt:lpstr>
      <vt:lpstr>Divergence and curl in Spherical polar Coordinate system </vt:lpstr>
      <vt:lpstr>Derivatives of Unit Vectors</vt:lpstr>
      <vt:lpstr>Divergence and curl in Spherical polar Coordinate system </vt:lpstr>
      <vt:lpstr>Divergence and curl in Spherical polar Coordinate system </vt:lpstr>
      <vt:lpstr>Divergence and curl in different coordinate system</vt:lpstr>
      <vt:lpstr>Divergence and curl in Spherical polar Coordinate system </vt:lpstr>
      <vt:lpstr>Laplacian – a scalar operator</vt:lpstr>
      <vt:lpstr>Laplacian – Spherical polar Coordinate system</vt:lpstr>
      <vt:lpstr>Divergence and curl in Cylindrical polar Coordinate system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HP</cp:lastModifiedBy>
  <cp:revision>19</cp:revision>
  <dcterms:created xsi:type="dcterms:W3CDTF">2019-08-22T05:19:52Z</dcterms:created>
  <dcterms:modified xsi:type="dcterms:W3CDTF">2021-12-15T06:52:42Z</dcterms:modified>
</cp:coreProperties>
</file>