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image" Target="../media/image20.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3DF62A-E539-42E0-861A-CDAF9A9330D6}"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318249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DF62A-E539-42E0-861A-CDAF9A9330D6}"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229987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DF62A-E539-42E0-861A-CDAF9A9330D6}"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396843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DF62A-E539-42E0-861A-CDAF9A9330D6}"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59296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DF62A-E539-42E0-861A-CDAF9A9330D6}"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16661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DF62A-E539-42E0-861A-CDAF9A9330D6}"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349142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3DF62A-E539-42E0-861A-CDAF9A9330D6}"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54959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DF62A-E539-42E0-861A-CDAF9A9330D6}"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19299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DF62A-E539-42E0-861A-CDAF9A9330D6}"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290703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DF62A-E539-42E0-861A-CDAF9A9330D6}"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119982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DF62A-E539-42E0-861A-CDAF9A9330D6}"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902F-427F-4179-BB4A-07174DF3A859}" type="slidenum">
              <a:rPr lang="en-US" smtClean="0"/>
              <a:t>‹#›</a:t>
            </a:fld>
            <a:endParaRPr lang="en-US"/>
          </a:p>
        </p:txBody>
      </p:sp>
    </p:spTree>
    <p:extLst>
      <p:ext uri="{BB962C8B-B14F-4D97-AF65-F5344CB8AC3E}">
        <p14:creationId xmlns:p14="http://schemas.microsoft.com/office/powerpoint/2010/main" val="242593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DF62A-E539-42E0-861A-CDAF9A9330D6}" type="datetimeFigureOut">
              <a:rPr lang="en-US" smtClean="0"/>
              <a:t>11/19/2019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2902F-427F-4179-BB4A-07174DF3A859}" type="slidenum">
              <a:rPr lang="en-US" smtClean="0"/>
              <a:t>‹#›</a:t>
            </a:fld>
            <a:endParaRPr lang="en-US"/>
          </a:p>
        </p:txBody>
      </p:sp>
    </p:spTree>
    <p:extLst>
      <p:ext uri="{BB962C8B-B14F-4D97-AF65-F5344CB8AC3E}">
        <p14:creationId xmlns:p14="http://schemas.microsoft.com/office/powerpoint/2010/main" val="27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6.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2.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20.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772400" cy="1470025"/>
          </a:xfrm>
        </p:spPr>
        <p:txBody>
          <a:bodyPr/>
          <a:lstStyle/>
          <a:p>
            <a:r>
              <a:rPr lang="en-US" b="1" dirty="0" smtClean="0"/>
              <a:t>Chapter 6</a:t>
            </a:r>
            <a:r>
              <a:rPr lang="en-US" dirty="0" smtClean="0"/>
              <a:t/>
            </a:r>
            <a:br>
              <a:rPr lang="en-US" dirty="0" smtClean="0"/>
            </a:br>
            <a:r>
              <a:rPr lang="en-US" b="1" dirty="0" smtClean="0">
                <a:solidFill>
                  <a:srgbClr val="0070C0"/>
                </a:solidFill>
              </a:rPr>
              <a:t>Quantum Physics</a:t>
            </a:r>
            <a:endParaRPr lang="en-US" b="1" dirty="0">
              <a:solidFill>
                <a:srgbClr val="0070C0"/>
              </a:solidFill>
            </a:endParaRPr>
          </a:p>
        </p:txBody>
      </p:sp>
      <p:pic>
        <p:nvPicPr>
          <p:cNvPr id="4" name="Picture 8" descr="\includegraphics[scale=1.0]{electron_double_slit.eps}"/>
          <p:cNvPicPr>
            <a:picLocks noChangeAspect="1" noChangeArrowheads="1"/>
          </p:cNvPicPr>
          <p:nvPr/>
        </p:nvPicPr>
        <p:blipFill>
          <a:blip r:embed="rId2"/>
          <a:srcRect/>
          <a:stretch>
            <a:fillRect/>
          </a:stretch>
        </p:blipFill>
        <p:spPr bwMode="auto">
          <a:xfrm>
            <a:off x="0" y="2971800"/>
            <a:ext cx="3877640" cy="3886200"/>
          </a:xfrm>
          <a:prstGeom prst="rect">
            <a:avLst/>
          </a:prstGeom>
          <a:noFill/>
        </p:spPr>
      </p:pic>
      <p:pic>
        <p:nvPicPr>
          <p:cNvPr id="5" name="Picture 2" descr="Image result for Quantum Physics"/>
          <p:cNvPicPr>
            <a:picLocks noChangeAspect="1" noChangeArrowheads="1"/>
          </p:cNvPicPr>
          <p:nvPr/>
        </p:nvPicPr>
        <p:blipFill>
          <a:blip r:embed="rId3"/>
          <a:srcRect/>
          <a:stretch>
            <a:fillRect/>
          </a:stretch>
        </p:blipFill>
        <p:spPr bwMode="auto">
          <a:xfrm>
            <a:off x="4876800" y="2971800"/>
            <a:ext cx="4268932" cy="3886200"/>
          </a:xfrm>
          <a:prstGeom prst="rect">
            <a:avLst/>
          </a:prstGeom>
          <a:noFill/>
        </p:spPr>
      </p:pic>
    </p:spTree>
    <p:extLst>
      <p:ext uri="{BB962C8B-B14F-4D97-AF65-F5344CB8AC3E}">
        <p14:creationId xmlns:p14="http://schemas.microsoft.com/office/powerpoint/2010/main" val="290780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Frank Hertz Experiment</a:t>
            </a:r>
            <a:endParaRPr lang="en-US" b="1"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762125"/>
            <a:ext cx="7143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00" y="5715000"/>
            <a:ext cx="5552161" cy="523220"/>
          </a:xfrm>
          <a:prstGeom prst="rect">
            <a:avLst/>
          </a:prstGeom>
          <a:noFill/>
        </p:spPr>
        <p:txBody>
          <a:bodyPr wrap="none" rtlCol="0">
            <a:spAutoFit/>
          </a:bodyPr>
          <a:lstStyle/>
          <a:p>
            <a:r>
              <a:rPr lang="en-US" sz="2800" b="1" dirty="0" smtClean="0"/>
              <a:t>Quantum nature of energy of atoms</a:t>
            </a:r>
            <a:endParaRPr lang="en-US" sz="2800" b="1" dirty="0"/>
          </a:p>
        </p:txBody>
      </p:sp>
      <p:sp>
        <p:nvSpPr>
          <p:cNvPr id="5" name="Rectangle 4"/>
          <p:cNvSpPr/>
          <p:nvPr/>
        </p:nvSpPr>
        <p:spPr>
          <a:xfrm>
            <a:off x="7086600" y="16764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25570" y="1828800"/>
            <a:ext cx="39624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91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Bohr atom model</a:t>
            </a:r>
            <a:endParaRPr lang="en-US" b="1"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l="29735"/>
          <a:stretch>
            <a:fillRect/>
          </a:stretch>
        </p:blipFill>
        <p:spPr bwMode="auto">
          <a:xfrm>
            <a:off x="2971800" y="1447800"/>
            <a:ext cx="3821614" cy="362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6321" name="Object 1"/>
          <p:cNvGraphicFramePr>
            <a:graphicFrameLocks noChangeAspect="1"/>
          </p:cNvGraphicFramePr>
          <p:nvPr/>
        </p:nvGraphicFramePr>
        <p:xfrm>
          <a:off x="3810000" y="5334000"/>
          <a:ext cx="1873250" cy="1154113"/>
        </p:xfrm>
        <a:graphic>
          <a:graphicData uri="http://schemas.openxmlformats.org/presentationml/2006/ole">
            <mc:AlternateContent xmlns:mc="http://schemas.openxmlformats.org/markup-compatibility/2006">
              <mc:Choice xmlns:v="urn:schemas-microsoft-com:vml" Requires="v">
                <p:oleObj spid="_x0000_s1027" name="Equation" r:id="rId4" imgW="634725" imgH="393529" progId="Equation.DSMT4">
                  <p:embed/>
                </p:oleObj>
              </mc:Choice>
              <mc:Fallback>
                <p:oleObj name="Equation" r:id="rId4" imgW="634725"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334000"/>
                        <a:ext cx="1873250" cy="1154113"/>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5510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Energy Levels of Hydrogen atom</a:t>
            </a:r>
            <a:endParaRPr lang="en-US" b="1" dirty="0"/>
          </a:p>
        </p:txBody>
      </p:sp>
      <p:grpSp>
        <p:nvGrpSpPr>
          <p:cNvPr id="5" name="Group 4"/>
          <p:cNvGrpSpPr/>
          <p:nvPr/>
        </p:nvGrpSpPr>
        <p:grpSpPr>
          <a:xfrm>
            <a:off x="895350" y="838200"/>
            <a:ext cx="6572250" cy="4229101"/>
            <a:chOff x="381000" y="2362200"/>
            <a:chExt cx="6572250" cy="4229101"/>
          </a:xfrm>
        </p:grpSpPr>
        <p:pic>
          <p:nvPicPr>
            <p:cNvPr id="67586" name="Picture 2" descr="Image result for bohr hydrogen atom energy level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6572250" cy="4229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6172200"/>
              <a:ext cx="990600" cy="419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106604" y="5638800"/>
            <a:ext cx="7691606" cy="738664"/>
            <a:chOff x="381000" y="5638800"/>
            <a:chExt cx="7691606" cy="738664"/>
          </a:xfrm>
        </p:grpSpPr>
        <p:sp>
          <p:nvSpPr>
            <p:cNvPr id="6" name="TextBox 5"/>
            <p:cNvSpPr txBox="1"/>
            <p:nvPr/>
          </p:nvSpPr>
          <p:spPr>
            <a:xfrm>
              <a:off x="381000" y="5638800"/>
              <a:ext cx="7047314" cy="738664"/>
            </a:xfrm>
            <a:prstGeom prst="rect">
              <a:avLst/>
            </a:prstGeom>
            <a:noFill/>
          </p:spPr>
          <p:txBody>
            <a:bodyPr wrap="none" rtlCol="0">
              <a:spAutoFit/>
            </a:bodyPr>
            <a:lstStyle/>
            <a:p>
              <a:r>
                <a:rPr lang="en-US" sz="2400" b="1" dirty="0" smtClean="0"/>
                <a:t>Bohr’s Correspondence Principle:  </a:t>
              </a:r>
              <a:r>
                <a:rPr lang="en-US" dirty="0" smtClean="0"/>
                <a:t>States that in the limit of n</a:t>
              </a:r>
            </a:p>
            <a:p>
              <a:r>
                <a:rPr lang="en-US" dirty="0" smtClean="0"/>
                <a:t>Quantum physics must agree to Classical physics </a:t>
              </a:r>
              <a:endParaRPr lang="en-US" dirty="0"/>
            </a:p>
          </p:txBody>
        </p:sp>
        <p:cxnSp>
          <p:nvCxnSpPr>
            <p:cNvPr id="8" name="Straight Arrow Connector 7"/>
            <p:cNvCxnSpPr/>
            <p:nvPr/>
          </p:nvCxnSpPr>
          <p:spPr>
            <a:xfrm>
              <a:off x="7292408" y="5885543"/>
              <a:ext cx="42080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7502810" y="5700877"/>
                  <a:ext cx="5697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ea typeface="Cambria Math"/>
                          </a:rPr>
                          <m:t>∞</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7502810" y="5700877"/>
                  <a:ext cx="569796" cy="369332"/>
                </a:xfrm>
                <a:prstGeom prst="rect">
                  <a:avLst/>
                </a:prstGeom>
                <a:blipFill rotWithShape="1">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42408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Failure of Bohr Model</a:t>
            </a:r>
            <a:endParaRPr lang="en-US" b="1" dirty="0"/>
          </a:p>
        </p:txBody>
      </p:sp>
      <p:sp>
        <p:nvSpPr>
          <p:cNvPr id="4" name="TextBox 3"/>
          <p:cNvSpPr txBox="1"/>
          <p:nvPr/>
        </p:nvSpPr>
        <p:spPr>
          <a:xfrm>
            <a:off x="914400" y="2362200"/>
            <a:ext cx="7636386" cy="461665"/>
          </a:xfrm>
          <a:prstGeom prst="rect">
            <a:avLst/>
          </a:prstGeom>
          <a:noFill/>
        </p:spPr>
        <p:txBody>
          <a:bodyPr wrap="none" rtlCol="0">
            <a:spAutoFit/>
          </a:bodyPr>
          <a:lstStyle/>
          <a:p>
            <a:r>
              <a:rPr lang="en-US" sz="2400" b="1" dirty="0" smtClean="0"/>
              <a:t>Energy spectra of multi electron atoms it could not explain</a:t>
            </a:r>
            <a:endParaRPr lang="en-US" sz="2400" b="1" dirty="0"/>
          </a:p>
        </p:txBody>
      </p:sp>
      <p:sp>
        <p:nvSpPr>
          <p:cNvPr id="5" name="Rectangle 4"/>
          <p:cNvSpPr/>
          <p:nvPr/>
        </p:nvSpPr>
        <p:spPr>
          <a:xfrm>
            <a:off x="914400" y="3048000"/>
            <a:ext cx="7483986" cy="923330"/>
          </a:xfrm>
          <a:prstGeom prst="rect">
            <a:avLst/>
          </a:prstGeom>
        </p:spPr>
        <p:txBody>
          <a:bodyPr wrap="square">
            <a:spAutoFit/>
          </a:bodyPr>
          <a:lstStyle/>
          <a:p>
            <a:r>
              <a:rPr lang="en-US" b="1" dirty="0" smtClean="0"/>
              <a:t>This </a:t>
            </a:r>
            <a:r>
              <a:rPr lang="en-US" b="1" dirty="0"/>
              <a:t>theory could not explain the splitting of spectral lines in magnetic field (Zeeman effect) and in electric field (Stark effect). The intensity of these spectral lines was also not explained by the Bohr atomic model</a:t>
            </a:r>
            <a:r>
              <a:rPr lang="en-US" b="1" dirty="0" smtClean="0"/>
              <a:t>.</a:t>
            </a:r>
            <a:endParaRPr lang="en-US" b="1" dirty="0"/>
          </a:p>
        </p:txBody>
      </p:sp>
    </p:spTree>
    <p:extLst>
      <p:ext uri="{BB962C8B-B14F-4D97-AF65-F5344CB8AC3E}">
        <p14:creationId xmlns:p14="http://schemas.microsoft.com/office/powerpoint/2010/main" val="348613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Failure of other models </a:t>
            </a:r>
            <a:endParaRPr lang="en-US" b="1" dirty="0"/>
          </a:p>
        </p:txBody>
      </p:sp>
      <p:sp>
        <p:nvSpPr>
          <p:cNvPr id="3" name="Content Placeholder 2"/>
          <p:cNvSpPr>
            <a:spLocks noGrp="1"/>
          </p:cNvSpPr>
          <p:nvPr>
            <p:ph idx="1"/>
          </p:nvPr>
        </p:nvSpPr>
        <p:spPr/>
        <p:txBody>
          <a:bodyPr/>
          <a:lstStyle/>
          <a:p>
            <a:pPr marL="0" indent="0">
              <a:buNone/>
            </a:pPr>
            <a:r>
              <a:rPr lang="en-US" b="1" dirty="0" smtClean="0"/>
              <a:t>Rutherford atom model</a:t>
            </a:r>
          </a:p>
          <a:p>
            <a:pPr marL="0" indent="0">
              <a:buNone/>
            </a:pPr>
            <a:endParaRPr lang="en-US" dirty="0"/>
          </a:p>
          <a:p>
            <a:pPr marL="0" indent="0">
              <a:buNone/>
            </a:pPr>
            <a:r>
              <a:rPr lang="en-US" b="1" dirty="0" smtClean="0"/>
              <a:t>Somerfield model predicted elliptical orbit,</a:t>
            </a:r>
          </a:p>
          <a:p>
            <a:pPr marL="0" indent="0">
              <a:buNone/>
            </a:pPr>
            <a:r>
              <a:rPr lang="en-US" b="1" dirty="0" smtClean="0"/>
              <a:t>also failed to explain Stark and Zeeman splitting</a:t>
            </a:r>
            <a:endParaRPr lang="en-US" b="1" dirty="0"/>
          </a:p>
        </p:txBody>
      </p:sp>
    </p:spTree>
    <p:extLst>
      <p:ext uri="{BB962C8B-B14F-4D97-AF65-F5344CB8AC3E}">
        <p14:creationId xmlns:p14="http://schemas.microsoft.com/office/powerpoint/2010/main" val="35873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5400" b="1" dirty="0" smtClean="0">
                <a:latin typeface="Perpetua" pitchFamily="18" charset="0"/>
              </a:rPr>
              <a:t>New mathematical framework is needed!</a:t>
            </a:r>
            <a:endParaRPr lang="en-US" sz="5400" b="1" dirty="0">
              <a:latin typeface="Perpetua" pitchFamily="18" charset="0"/>
            </a:endParaRPr>
          </a:p>
        </p:txBody>
      </p:sp>
    </p:spTree>
    <p:extLst>
      <p:ext uri="{BB962C8B-B14F-4D97-AF65-F5344CB8AC3E}">
        <p14:creationId xmlns:p14="http://schemas.microsoft.com/office/powerpoint/2010/main" val="2631386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latin typeface="Perpetua" pitchFamily="18" charset="0"/>
              </a:rPr>
              <a:t>New frame work to understand Quantum Physics</a:t>
            </a:r>
            <a:endParaRPr lang="en-US" b="1" dirty="0">
              <a:solidFill>
                <a:srgbClr val="002060"/>
              </a:solidFill>
              <a:latin typeface="Perpetua" pitchFamily="18" charset="0"/>
            </a:endParaRPr>
          </a:p>
        </p:txBody>
      </p:sp>
      <p:sp>
        <p:nvSpPr>
          <p:cNvPr id="4" name="TextBox 3"/>
          <p:cNvSpPr txBox="1"/>
          <p:nvPr/>
        </p:nvSpPr>
        <p:spPr>
          <a:xfrm>
            <a:off x="381000" y="3048000"/>
            <a:ext cx="8753871" cy="1384995"/>
          </a:xfrm>
          <a:prstGeom prst="rect">
            <a:avLst/>
          </a:prstGeom>
          <a:noFill/>
        </p:spPr>
        <p:txBody>
          <a:bodyPr wrap="none" rtlCol="0">
            <a:spAutoFit/>
          </a:bodyPr>
          <a:lstStyle/>
          <a:p>
            <a:pPr>
              <a:buFont typeface="Arial" pitchFamily="34" charset="0"/>
              <a:buChar char="•"/>
            </a:pPr>
            <a:r>
              <a:rPr lang="en-US" sz="2800" b="1" dirty="0" smtClean="0">
                <a:solidFill>
                  <a:srgbClr val="FF0000"/>
                </a:solidFill>
                <a:latin typeface="Perpetua" pitchFamily="18" charset="0"/>
              </a:rPr>
              <a:t>Set of Postulates are made, first we need to believe them</a:t>
            </a:r>
          </a:p>
          <a:p>
            <a:pPr>
              <a:buFont typeface="Arial" pitchFamily="34" charset="0"/>
              <a:buChar char="•"/>
            </a:pPr>
            <a:endParaRPr lang="en-US" sz="2800" b="1" dirty="0">
              <a:solidFill>
                <a:srgbClr val="FF0000"/>
              </a:solidFill>
              <a:latin typeface="Perpetua" pitchFamily="18" charset="0"/>
            </a:endParaRPr>
          </a:p>
          <a:p>
            <a:pPr>
              <a:buFont typeface="Arial" pitchFamily="34" charset="0"/>
              <a:buChar char="•"/>
            </a:pPr>
            <a:r>
              <a:rPr lang="en-US" sz="2800" b="1" dirty="0" smtClean="0">
                <a:solidFill>
                  <a:srgbClr val="FF0000"/>
                </a:solidFill>
                <a:latin typeface="Perpetua" pitchFamily="18" charset="0"/>
              </a:rPr>
              <a:t>They worked and could predict correctly many results</a:t>
            </a:r>
            <a:endParaRPr lang="en-US" sz="2800" b="1" dirty="0">
              <a:solidFill>
                <a:srgbClr val="FF0000"/>
              </a:solidFill>
              <a:latin typeface="Perpetua" pitchFamily="18" charset="0"/>
            </a:endParaRPr>
          </a:p>
        </p:txBody>
      </p:sp>
    </p:spTree>
    <p:extLst>
      <p:ext uri="{BB962C8B-B14F-4D97-AF65-F5344CB8AC3E}">
        <p14:creationId xmlns:p14="http://schemas.microsoft.com/office/powerpoint/2010/main" val="5872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itchFamily="18" charset="0"/>
              </a:rPr>
              <a:t>State of physical system</a:t>
            </a:r>
            <a:endParaRPr lang="en-US" b="1" dirty="0">
              <a:latin typeface="Perpetua" pitchFamily="18" charset="0"/>
            </a:endParaRPr>
          </a:p>
        </p:txBody>
      </p:sp>
      <p:sp>
        <p:nvSpPr>
          <p:cNvPr id="3" name="Content Placeholder 2"/>
          <p:cNvSpPr>
            <a:spLocks noGrp="1"/>
          </p:cNvSpPr>
          <p:nvPr>
            <p:ph idx="1"/>
          </p:nvPr>
        </p:nvSpPr>
        <p:spPr>
          <a:xfrm>
            <a:off x="515256" y="1600200"/>
            <a:ext cx="8229600" cy="4525963"/>
          </a:xfrm>
        </p:spPr>
        <p:txBody>
          <a:bodyPr/>
          <a:lstStyle/>
          <a:p>
            <a:pPr marL="0" indent="0">
              <a:buNone/>
            </a:pPr>
            <a:r>
              <a:rPr lang="en-US" b="1" dirty="0" smtClean="0">
                <a:latin typeface="Perpetua" pitchFamily="18" charset="0"/>
              </a:rPr>
              <a:t>In classical mechanics how do you specify a state of a </a:t>
            </a:r>
            <a:r>
              <a:rPr lang="en-US" b="1" dirty="0">
                <a:latin typeface="Perpetua" pitchFamily="18" charset="0"/>
              </a:rPr>
              <a:t>s</a:t>
            </a:r>
            <a:r>
              <a:rPr lang="en-US" b="1" dirty="0" smtClean="0">
                <a:latin typeface="Perpetua" pitchFamily="18" charset="0"/>
              </a:rPr>
              <a:t>ystem or gain complete knowledge about the system?</a:t>
            </a:r>
          </a:p>
          <a:p>
            <a:pPr marL="0" indent="0">
              <a:buNone/>
            </a:pPr>
            <a:endParaRPr lang="en-US" dirty="0">
              <a:latin typeface="Perpetua" pitchFamily="18" charset="0"/>
            </a:endParaRPr>
          </a:p>
          <a:p>
            <a:pPr marL="0" indent="0">
              <a:buNone/>
            </a:pPr>
            <a:r>
              <a:rPr lang="en-US" b="1" dirty="0" err="1" smtClean="0">
                <a:latin typeface="Perpetua" pitchFamily="18" charset="0"/>
              </a:rPr>
              <a:t>Ans</a:t>
            </a:r>
            <a:r>
              <a:rPr lang="en-US" b="1" dirty="0" smtClean="0">
                <a:latin typeface="Perpetua" pitchFamily="18" charset="0"/>
              </a:rPr>
              <a:t>: by knowing x and P</a:t>
            </a:r>
          </a:p>
          <a:p>
            <a:pPr marL="0" indent="0">
              <a:buNone/>
            </a:pPr>
            <a:endParaRPr lang="en-US" dirty="0">
              <a:latin typeface="Perpetua" pitchFamily="18" charset="0"/>
            </a:endParaRPr>
          </a:p>
          <a:p>
            <a:pPr marL="0" indent="0">
              <a:buNone/>
            </a:pPr>
            <a:r>
              <a:rPr lang="en-US" b="1" dirty="0" smtClean="0">
                <a:latin typeface="Perpetua" pitchFamily="18" charset="0"/>
              </a:rPr>
              <a:t>Energy, Angular momentum </a:t>
            </a:r>
            <a:r>
              <a:rPr lang="en-US" b="1" dirty="0" err="1" smtClean="0">
                <a:latin typeface="Perpetua" pitchFamily="18" charset="0"/>
              </a:rPr>
              <a:t>etc</a:t>
            </a:r>
            <a:r>
              <a:rPr lang="en-US" b="1" dirty="0" smtClean="0">
                <a:latin typeface="Perpetua" pitchFamily="18" charset="0"/>
              </a:rPr>
              <a:t> could be known</a:t>
            </a:r>
          </a:p>
          <a:p>
            <a:pPr marL="0" indent="0">
              <a:buNone/>
            </a:pPr>
            <a:endParaRPr lang="en-US" dirty="0">
              <a:latin typeface="Perpetua" pitchFamily="18" charset="0"/>
            </a:endParaRPr>
          </a:p>
          <a:p>
            <a:pPr marL="0" indent="0">
              <a:buNone/>
            </a:pPr>
            <a:endParaRPr lang="en-US" dirty="0">
              <a:latin typeface="Perpetua" pitchFamily="18" charset="0"/>
            </a:endParaRPr>
          </a:p>
        </p:txBody>
      </p:sp>
    </p:spTree>
    <p:extLst>
      <p:ext uri="{BB962C8B-B14F-4D97-AF65-F5344CB8AC3E}">
        <p14:creationId xmlns:p14="http://schemas.microsoft.com/office/powerpoint/2010/main" val="26205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Perpetua" pitchFamily="18" charset="0"/>
              </a:rPr>
              <a:t>State of physical system</a:t>
            </a:r>
          </a:p>
        </p:txBody>
      </p:sp>
      <p:sp>
        <p:nvSpPr>
          <p:cNvPr id="3" name="Content Placeholder 2"/>
          <p:cNvSpPr>
            <a:spLocks noGrp="1"/>
          </p:cNvSpPr>
          <p:nvPr>
            <p:ph idx="1"/>
          </p:nvPr>
        </p:nvSpPr>
        <p:spPr/>
        <p:txBody>
          <a:bodyPr/>
          <a:lstStyle/>
          <a:p>
            <a:pPr marL="0" indent="0">
              <a:buNone/>
            </a:pPr>
            <a:r>
              <a:rPr lang="en-US" b="1" dirty="0" smtClean="0">
                <a:latin typeface="Perpetua" pitchFamily="18" charset="0"/>
              </a:rPr>
              <a:t>In Quantum Physics this does not work. Why?</a:t>
            </a:r>
          </a:p>
          <a:p>
            <a:pPr marL="0" indent="0">
              <a:buNone/>
            </a:pPr>
            <a:endParaRPr lang="en-US" b="1" dirty="0">
              <a:latin typeface="Perpetua" pitchFamily="18" charset="0"/>
            </a:endParaRPr>
          </a:p>
          <a:p>
            <a:pPr marL="0" indent="0">
              <a:buNone/>
            </a:pPr>
            <a:r>
              <a:rPr lang="en-US" b="1" dirty="0" err="1" smtClean="0">
                <a:latin typeface="Perpetua" pitchFamily="18" charset="0"/>
              </a:rPr>
              <a:t>Ans</a:t>
            </a:r>
            <a:r>
              <a:rPr lang="en-US" b="1" dirty="0" smtClean="0">
                <a:latin typeface="Perpetua" pitchFamily="18" charset="0"/>
              </a:rPr>
              <a:t>: Uncertainty relation</a:t>
            </a:r>
            <a:endParaRPr lang="en-US" b="1" dirty="0">
              <a:latin typeface="Perpetua"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7413836"/>
              </p:ext>
            </p:extLst>
          </p:nvPr>
        </p:nvGraphicFramePr>
        <p:xfrm>
          <a:off x="3505200" y="3505200"/>
          <a:ext cx="2057400" cy="1154113"/>
        </p:xfrm>
        <a:graphic>
          <a:graphicData uri="http://schemas.openxmlformats.org/presentationml/2006/ole">
            <mc:AlternateContent xmlns:mc="http://schemas.openxmlformats.org/markup-compatibility/2006">
              <mc:Choice xmlns:v="urn:schemas-microsoft-com:vml" Requires="v">
                <p:oleObj spid="_x0000_s2051" name="Equation" r:id="rId3" imgW="698197" imgH="393529" progId="Equation.DSMT4">
                  <p:embed/>
                </p:oleObj>
              </mc:Choice>
              <mc:Fallback>
                <p:oleObj name="Equation" r:id="rId3" imgW="698197"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2057400" cy="1154113"/>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5" name="TextBox 4"/>
          <p:cNvSpPr txBox="1"/>
          <p:nvPr/>
        </p:nvSpPr>
        <p:spPr>
          <a:xfrm>
            <a:off x="609600" y="5562600"/>
            <a:ext cx="7354962" cy="523220"/>
          </a:xfrm>
          <a:prstGeom prst="rect">
            <a:avLst/>
          </a:prstGeom>
          <a:noFill/>
        </p:spPr>
        <p:txBody>
          <a:bodyPr wrap="none" rtlCol="0">
            <a:spAutoFit/>
          </a:bodyPr>
          <a:lstStyle/>
          <a:p>
            <a:r>
              <a:rPr lang="en-US" sz="2800" b="1" dirty="0" smtClean="0">
                <a:latin typeface="Perpetua" pitchFamily="18" charset="0"/>
              </a:rPr>
              <a:t>This leads to first postulate in Quantum Physics</a:t>
            </a:r>
            <a:endParaRPr lang="en-US" sz="2800" b="1" dirty="0">
              <a:latin typeface="Perpetua" pitchFamily="18" charset="0"/>
            </a:endParaRPr>
          </a:p>
        </p:txBody>
      </p:sp>
    </p:spTree>
    <p:extLst>
      <p:ext uri="{BB962C8B-B14F-4D97-AF65-F5344CB8AC3E}">
        <p14:creationId xmlns:p14="http://schemas.microsoft.com/office/powerpoint/2010/main" val="3310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itchFamily="18" charset="0"/>
              </a:rPr>
              <a:t>Postulate 1</a:t>
            </a:r>
            <a:endParaRPr lang="en-US" b="1" dirty="0">
              <a:latin typeface="Perpetua" pitchFamily="18" charset="0"/>
            </a:endParaRPr>
          </a:p>
        </p:txBody>
      </p:sp>
      <p:pic>
        <p:nvPicPr>
          <p:cNvPr id="4" name="Picture 2" descr="de Broglie Wave"/>
          <p:cNvPicPr>
            <a:picLocks noChangeAspect="1" noChangeArrowheads="1"/>
          </p:cNvPicPr>
          <p:nvPr/>
        </p:nvPicPr>
        <p:blipFill>
          <a:blip r:embed="rId2"/>
          <a:srcRect l="30577" r="3058"/>
          <a:stretch>
            <a:fillRect/>
          </a:stretch>
        </p:blipFill>
        <p:spPr bwMode="auto">
          <a:xfrm>
            <a:off x="3886200" y="2743200"/>
            <a:ext cx="1984866" cy="1419226"/>
          </a:xfrm>
          <a:prstGeom prst="rect">
            <a:avLst/>
          </a:prstGeom>
          <a:noFill/>
        </p:spPr>
      </p:pic>
      <p:sp>
        <p:nvSpPr>
          <p:cNvPr id="7" name="TextBox 6"/>
          <p:cNvSpPr txBox="1"/>
          <p:nvPr/>
        </p:nvSpPr>
        <p:spPr>
          <a:xfrm>
            <a:off x="0" y="1447800"/>
            <a:ext cx="8839200" cy="5693866"/>
          </a:xfrm>
          <a:prstGeom prst="rect">
            <a:avLst/>
          </a:prstGeom>
          <a:noFill/>
        </p:spPr>
        <p:txBody>
          <a:bodyPr wrap="square" rtlCol="0">
            <a:spAutoFit/>
          </a:bodyPr>
          <a:lstStyle/>
          <a:p>
            <a:pPr>
              <a:buFont typeface="Arial" pitchFamily="34" charset="0"/>
              <a:buChar char="•"/>
            </a:pPr>
            <a:r>
              <a:rPr lang="en-US" sz="2800" dirty="0" smtClean="0">
                <a:latin typeface="Perpetua" pitchFamily="18" charset="0"/>
              </a:rPr>
              <a:t> The state of a quantum mechanical system is completely specified </a:t>
            </a:r>
          </a:p>
          <a:p>
            <a:r>
              <a:rPr lang="en-US" sz="2800" dirty="0" smtClean="0">
                <a:latin typeface="Perpetua" pitchFamily="18" charset="0"/>
              </a:rPr>
              <a:t>    by the </a:t>
            </a:r>
            <a:r>
              <a:rPr lang="en-US" sz="2800" dirty="0" err="1" smtClean="0">
                <a:latin typeface="Perpetua" pitchFamily="18" charset="0"/>
              </a:rPr>
              <a:t>wavefunction</a:t>
            </a:r>
            <a:r>
              <a:rPr lang="en-US" sz="2800" dirty="0" smtClean="0">
                <a:latin typeface="Perpetua" pitchFamily="18" charset="0"/>
              </a:rPr>
              <a:t>  </a:t>
            </a:r>
            <a:r>
              <a:rPr lang="en-US" sz="2800" dirty="0" smtClean="0">
                <a:latin typeface="Perpetua" pitchFamily="18" charset="0"/>
                <a:sym typeface="Symbol"/>
              </a:rPr>
              <a:t>(x)</a:t>
            </a:r>
            <a:r>
              <a:rPr lang="en-US" sz="2800" dirty="0" smtClean="0">
                <a:latin typeface="Perpetua" pitchFamily="18" charset="0"/>
              </a:rPr>
              <a:t>. </a:t>
            </a:r>
          </a:p>
          <a:p>
            <a:endParaRPr lang="en-US" sz="2800" dirty="0" smtClean="0">
              <a:latin typeface="Perpetua" pitchFamily="18" charset="0"/>
            </a:endParaRPr>
          </a:p>
          <a:p>
            <a:endParaRPr lang="en-US" sz="2800" dirty="0" smtClean="0">
              <a:latin typeface="Perpetua" pitchFamily="18" charset="0"/>
            </a:endParaRPr>
          </a:p>
          <a:p>
            <a:endParaRPr lang="en-US" sz="2800" dirty="0" smtClean="0">
              <a:latin typeface="Perpetua" pitchFamily="18" charset="0"/>
            </a:endParaRPr>
          </a:p>
          <a:p>
            <a:endParaRPr lang="en-US" sz="2800" dirty="0" smtClean="0">
              <a:latin typeface="Perpetua" pitchFamily="18" charset="0"/>
            </a:endParaRPr>
          </a:p>
          <a:p>
            <a:pPr>
              <a:buFont typeface="Arial" pitchFamily="34" charset="0"/>
              <a:buChar char="•"/>
            </a:pPr>
            <a:r>
              <a:rPr lang="en-US" sz="2800" dirty="0" smtClean="0">
                <a:latin typeface="Perpetua" pitchFamily="18" charset="0"/>
              </a:rPr>
              <a:t> </a:t>
            </a:r>
            <a:r>
              <a:rPr lang="en-US" sz="2800" dirty="0" err="1" smtClean="0">
                <a:latin typeface="Perpetua" pitchFamily="18" charset="0"/>
              </a:rPr>
              <a:t>Wavefunction</a:t>
            </a:r>
            <a:r>
              <a:rPr lang="en-US" sz="2800" dirty="0" smtClean="0">
                <a:latin typeface="Perpetua" pitchFamily="18" charset="0"/>
              </a:rPr>
              <a:t> gives a mathematical description of shape of the matter wave. This can be complex also.</a:t>
            </a:r>
            <a:br>
              <a:rPr lang="en-US" sz="2800" dirty="0" smtClean="0">
                <a:latin typeface="Perpetua" pitchFamily="18" charset="0"/>
              </a:rPr>
            </a:br>
            <a:endParaRPr lang="en-US" sz="2800" dirty="0" smtClean="0">
              <a:latin typeface="Perpetua" pitchFamily="18" charset="0"/>
            </a:endParaRPr>
          </a:p>
          <a:p>
            <a:pPr>
              <a:buFont typeface="Arial" pitchFamily="34" charset="0"/>
              <a:buChar char="•"/>
            </a:pPr>
            <a:r>
              <a:rPr lang="en-US" sz="2800" dirty="0" smtClean="0">
                <a:latin typeface="Perpetua" pitchFamily="18" charset="0"/>
              </a:rPr>
              <a:t> </a:t>
            </a:r>
            <a:r>
              <a:rPr lang="en-US" sz="2800" dirty="0" smtClean="0">
                <a:latin typeface="Perpetua" pitchFamily="18" charset="0"/>
                <a:sym typeface="Symbol"/>
              </a:rPr>
              <a:t>(x) and ’(x) must be single valued and continuous everywhere. </a:t>
            </a:r>
            <a:endParaRPr lang="en-US" sz="2800" dirty="0" smtClean="0">
              <a:latin typeface="Perpetua" pitchFamily="18" charset="0"/>
            </a:endParaRPr>
          </a:p>
          <a:p>
            <a:endParaRPr lang="en-US" sz="2800" dirty="0" smtClean="0">
              <a:latin typeface="Perpetua" pitchFamily="18" charset="0"/>
            </a:endParaRPr>
          </a:p>
          <a:p>
            <a:endParaRPr lang="en-US" sz="2800" dirty="0">
              <a:latin typeface="Perpetua" pitchFamily="18" charset="0"/>
            </a:endParaRPr>
          </a:p>
        </p:txBody>
      </p:sp>
    </p:spTree>
    <p:extLst>
      <p:ext uri="{BB962C8B-B14F-4D97-AF65-F5344CB8AC3E}">
        <p14:creationId xmlns:p14="http://schemas.microsoft.com/office/powerpoint/2010/main" val="77521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solidFill>
                  <a:srgbClr val="0070C0"/>
                </a:solidFill>
              </a:rPr>
              <a:t>All these experiments confirm dual</a:t>
            </a:r>
            <a:br>
              <a:rPr lang="en-US" b="1" dirty="0" smtClean="0">
                <a:solidFill>
                  <a:srgbClr val="0070C0"/>
                </a:solidFill>
              </a:rPr>
            </a:br>
            <a:r>
              <a:rPr lang="en-US" b="1" dirty="0" smtClean="0">
                <a:solidFill>
                  <a:srgbClr val="0070C0"/>
                </a:solidFill>
              </a:rPr>
              <a:t>nature of sub atomic particles</a:t>
            </a:r>
            <a:br>
              <a:rPr lang="en-US" b="1" dirty="0" smtClean="0">
                <a:solidFill>
                  <a:srgbClr val="0070C0"/>
                </a:solidFill>
              </a:rPr>
            </a:br>
            <a:r>
              <a:rPr lang="en-US" b="1" dirty="0" smtClean="0">
                <a:solidFill>
                  <a:srgbClr val="0070C0"/>
                </a:solidFill>
              </a:rPr>
              <a:t>and light</a:t>
            </a:r>
            <a:endParaRPr lang="en-US" b="1" dirty="0">
              <a:solidFill>
                <a:srgbClr val="0070C0"/>
              </a:solidFill>
            </a:endParaRPr>
          </a:p>
        </p:txBody>
      </p:sp>
      <p:sp>
        <p:nvSpPr>
          <p:cNvPr id="4" name="TextBox 3"/>
          <p:cNvSpPr txBox="1"/>
          <p:nvPr/>
        </p:nvSpPr>
        <p:spPr>
          <a:xfrm>
            <a:off x="1981200" y="5083314"/>
            <a:ext cx="5699894" cy="707886"/>
          </a:xfrm>
          <a:prstGeom prst="rect">
            <a:avLst/>
          </a:prstGeom>
          <a:noFill/>
        </p:spPr>
        <p:txBody>
          <a:bodyPr wrap="none" rtlCol="0">
            <a:spAutoFit/>
          </a:bodyPr>
          <a:lstStyle/>
          <a:p>
            <a:r>
              <a:rPr lang="en-US" sz="4000" b="1" dirty="0" smtClean="0"/>
              <a:t>What is “Quantum” here?</a:t>
            </a:r>
            <a:endParaRPr lang="en-US" sz="4000" b="1" dirty="0"/>
          </a:p>
        </p:txBody>
      </p:sp>
      <p:sp>
        <p:nvSpPr>
          <p:cNvPr id="6" name="TextBox 5"/>
          <p:cNvSpPr txBox="1"/>
          <p:nvPr/>
        </p:nvSpPr>
        <p:spPr>
          <a:xfrm>
            <a:off x="609600" y="3276600"/>
            <a:ext cx="7923516" cy="461665"/>
          </a:xfrm>
          <a:prstGeom prst="rect">
            <a:avLst/>
          </a:prstGeom>
          <a:noFill/>
        </p:spPr>
        <p:txBody>
          <a:bodyPr wrap="none" rtlCol="0">
            <a:spAutoFit/>
          </a:bodyPr>
          <a:lstStyle/>
          <a:p>
            <a:r>
              <a:rPr lang="en-US" sz="2400" b="1" dirty="0" smtClean="0">
                <a:solidFill>
                  <a:srgbClr val="0070C0"/>
                </a:solidFill>
              </a:rPr>
              <a:t>Classical or Newtonian Mechanics could not explain all these</a:t>
            </a:r>
            <a:endParaRPr lang="en-US" sz="2400" b="1" dirty="0">
              <a:solidFill>
                <a:srgbClr val="0070C0"/>
              </a:solidFill>
            </a:endParaRPr>
          </a:p>
        </p:txBody>
      </p:sp>
      <p:sp>
        <p:nvSpPr>
          <p:cNvPr id="7" name="TextBox 6"/>
          <p:cNvSpPr txBox="1"/>
          <p:nvPr/>
        </p:nvSpPr>
        <p:spPr>
          <a:xfrm>
            <a:off x="1620756" y="3962400"/>
            <a:ext cx="5694444" cy="461665"/>
          </a:xfrm>
          <a:prstGeom prst="rect">
            <a:avLst/>
          </a:prstGeom>
          <a:noFill/>
        </p:spPr>
        <p:txBody>
          <a:bodyPr wrap="none" rtlCol="0">
            <a:spAutoFit/>
          </a:bodyPr>
          <a:lstStyle/>
          <a:p>
            <a:r>
              <a:rPr lang="en-US" sz="2400" b="1" dirty="0" smtClean="0"/>
              <a:t>New field called Quantum Physics emerged</a:t>
            </a:r>
            <a:endParaRPr lang="en-US" sz="2400" b="1" dirty="0"/>
          </a:p>
        </p:txBody>
      </p:sp>
      <p:sp>
        <p:nvSpPr>
          <p:cNvPr id="8" name="TextBox 7"/>
          <p:cNvSpPr txBox="1"/>
          <p:nvPr/>
        </p:nvSpPr>
        <p:spPr>
          <a:xfrm>
            <a:off x="1152973" y="2362200"/>
            <a:ext cx="6467027" cy="461665"/>
          </a:xfrm>
          <a:prstGeom prst="rect">
            <a:avLst/>
          </a:prstGeom>
          <a:noFill/>
        </p:spPr>
        <p:txBody>
          <a:bodyPr wrap="none" rtlCol="0">
            <a:spAutoFit/>
          </a:bodyPr>
          <a:lstStyle/>
          <a:p>
            <a:r>
              <a:rPr lang="en-US" sz="2400" b="1" dirty="0" smtClean="0">
                <a:solidFill>
                  <a:schemeClr val="accent6">
                    <a:lumMod val="50000"/>
                  </a:schemeClr>
                </a:solidFill>
              </a:rPr>
              <a:t>Light as PHOTON and electron as MATTER WAVES</a:t>
            </a:r>
            <a:endParaRPr lang="en-US" sz="2400" b="1" dirty="0">
              <a:solidFill>
                <a:schemeClr val="accent6">
                  <a:lumMod val="50000"/>
                </a:schemeClr>
              </a:solidFill>
            </a:endParaRPr>
          </a:p>
        </p:txBody>
      </p:sp>
    </p:spTree>
    <p:extLst>
      <p:ext uri="{BB962C8B-B14F-4D97-AF65-F5344CB8AC3E}">
        <p14:creationId xmlns:p14="http://schemas.microsoft.com/office/powerpoint/2010/main" val="296577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Perpetua" pitchFamily="18" charset="0"/>
              </a:rPr>
              <a:t>Lets See Some Examples….</a:t>
            </a:r>
            <a:endParaRPr lang="en-US" b="1" dirty="0">
              <a:latin typeface="Perpetua" pitchFamily="18" charset="0"/>
            </a:endParaRPr>
          </a:p>
        </p:txBody>
      </p:sp>
      <p:pic>
        <p:nvPicPr>
          <p:cNvPr id="87042" name="Picture 2"/>
          <p:cNvPicPr>
            <a:picLocks noChangeAspect="1" noChangeArrowheads="1"/>
          </p:cNvPicPr>
          <p:nvPr/>
        </p:nvPicPr>
        <p:blipFill>
          <a:blip r:embed="rId2"/>
          <a:srcRect/>
          <a:stretch>
            <a:fillRect/>
          </a:stretch>
        </p:blipFill>
        <p:spPr bwMode="auto">
          <a:xfrm>
            <a:off x="1828800" y="1295400"/>
            <a:ext cx="5386906" cy="2743200"/>
          </a:xfrm>
          <a:prstGeom prst="rect">
            <a:avLst/>
          </a:prstGeom>
          <a:noFill/>
          <a:ln w="9525">
            <a:noFill/>
            <a:miter lim="800000"/>
            <a:headEnd/>
            <a:tailEnd/>
          </a:ln>
          <a:effectLst/>
        </p:spPr>
      </p:pic>
      <p:sp>
        <p:nvSpPr>
          <p:cNvPr id="87044" name="AutoShape 4" descr="Image result for Tick mark"/>
          <p:cNvSpPr>
            <a:spLocks noChangeAspect="1" noChangeArrowheads="1"/>
          </p:cNvSpPr>
          <p:nvPr/>
        </p:nvSpPr>
        <p:spPr bwMode="auto">
          <a:xfrm>
            <a:off x="155575" y="-2705100"/>
            <a:ext cx="5162550" cy="5648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7046" name="AutoShape 6" descr="Image result for Tick mark"/>
          <p:cNvSpPr>
            <a:spLocks noChangeAspect="1" noChangeArrowheads="1"/>
          </p:cNvSpPr>
          <p:nvPr/>
        </p:nvSpPr>
        <p:spPr bwMode="auto">
          <a:xfrm>
            <a:off x="155575" y="-2705100"/>
            <a:ext cx="5162550" cy="5648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7048" name="Picture 8" descr="Image result for Tick mark"/>
          <p:cNvPicPr>
            <a:picLocks noChangeAspect="1" noChangeArrowheads="1"/>
          </p:cNvPicPr>
          <p:nvPr/>
        </p:nvPicPr>
        <p:blipFill>
          <a:blip r:embed="rId3" cstate="print"/>
          <a:srcRect/>
          <a:stretch>
            <a:fillRect/>
          </a:stretch>
        </p:blipFill>
        <p:spPr bwMode="auto">
          <a:xfrm>
            <a:off x="2590800" y="1524000"/>
            <a:ext cx="533400" cy="574431"/>
          </a:xfrm>
          <a:prstGeom prst="rect">
            <a:avLst/>
          </a:prstGeom>
          <a:noFill/>
        </p:spPr>
      </p:pic>
      <p:pic>
        <p:nvPicPr>
          <p:cNvPr id="87049" name="Picture 9"/>
          <p:cNvPicPr>
            <a:picLocks noChangeAspect="1" noChangeArrowheads="1"/>
          </p:cNvPicPr>
          <p:nvPr/>
        </p:nvPicPr>
        <p:blipFill>
          <a:blip r:embed="rId4"/>
          <a:srcRect/>
          <a:stretch>
            <a:fillRect/>
          </a:stretch>
        </p:blipFill>
        <p:spPr bwMode="auto">
          <a:xfrm>
            <a:off x="990600" y="4267200"/>
            <a:ext cx="6477000" cy="2364921"/>
          </a:xfrm>
          <a:prstGeom prst="rect">
            <a:avLst/>
          </a:prstGeom>
          <a:noFill/>
          <a:ln w="9525">
            <a:noFill/>
            <a:miter lim="800000"/>
            <a:headEnd/>
            <a:tailEnd/>
          </a:ln>
          <a:effectLst/>
        </p:spPr>
      </p:pic>
      <p:pic>
        <p:nvPicPr>
          <p:cNvPr id="11" name="Picture 8" descr="Image result for Tick mark"/>
          <p:cNvPicPr>
            <a:picLocks noChangeAspect="1" noChangeArrowheads="1"/>
          </p:cNvPicPr>
          <p:nvPr/>
        </p:nvPicPr>
        <p:blipFill>
          <a:blip r:embed="rId3" cstate="print"/>
          <a:srcRect/>
          <a:stretch>
            <a:fillRect/>
          </a:stretch>
        </p:blipFill>
        <p:spPr bwMode="auto">
          <a:xfrm>
            <a:off x="4267200" y="4419600"/>
            <a:ext cx="533400" cy="574431"/>
          </a:xfrm>
          <a:prstGeom prst="rect">
            <a:avLst/>
          </a:prstGeom>
          <a:noFill/>
        </p:spPr>
      </p:pic>
    </p:spTree>
    <p:extLst>
      <p:ext uri="{BB962C8B-B14F-4D97-AF65-F5344CB8AC3E}">
        <p14:creationId xmlns:p14="http://schemas.microsoft.com/office/powerpoint/2010/main" val="9972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latin typeface="Perpetua" pitchFamily="18" charset="0"/>
              </a:rPr>
              <a:t>Postulate 2</a:t>
            </a:r>
            <a:endParaRPr lang="en-US" sz="4800" b="1" dirty="0">
              <a:solidFill>
                <a:srgbClr val="0070C0"/>
              </a:solidFill>
              <a:latin typeface="Perpetua" pitchFamily="18" charset="0"/>
            </a:endParaRPr>
          </a:p>
        </p:txBody>
      </p:sp>
      <p:sp>
        <p:nvSpPr>
          <p:cNvPr id="7" name="TextBox 6"/>
          <p:cNvSpPr txBox="1"/>
          <p:nvPr/>
        </p:nvSpPr>
        <p:spPr>
          <a:xfrm>
            <a:off x="152400" y="1828800"/>
            <a:ext cx="8839200" cy="2800767"/>
          </a:xfrm>
          <a:prstGeom prst="rect">
            <a:avLst/>
          </a:prstGeom>
          <a:noFill/>
        </p:spPr>
        <p:txBody>
          <a:bodyPr wrap="square" rtlCol="0">
            <a:spAutoFit/>
          </a:bodyPr>
          <a:lstStyle/>
          <a:p>
            <a:endParaRPr lang="en-US" sz="2800" dirty="0" smtClean="0">
              <a:latin typeface="Perpetua" pitchFamily="18" charset="0"/>
            </a:endParaRPr>
          </a:p>
          <a:p>
            <a:endParaRPr lang="en-US" sz="4000" b="1" dirty="0" smtClean="0">
              <a:latin typeface="Perpetua" pitchFamily="18" charset="0"/>
            </a:endParaRPr>
          </a:p>
          <a:p>
            <a:pPr algn="just">
              <a:buFont typeface="Arial" pitchFamily="34" charset="0"/>
              <a:buChar char="•"/>
            </a:pPr>
            <a:r>
              <a:rPr lang="en-US" sz="4000" b="1" dirty="0" smtClean="0">
                <a:latin typeface="Perpetua" pitchFamily="18" charset="0"/>
              </a:rPr>
              <a:t> </a:t>
            </a:r>
            <a:r>
              <a:rPr lang="en-US" sz="4000" b="1" i="1" dirty="0" smtClean="0">
                <a:latin typeface="Perpetua" pitchFamily="18" charset="0"/>
                <a:sym typeface="Symbol"/>
              </a:rPr>
              <a:t>*(x)(x)</a:t>
            </a:r>
            <a:r>
              <a:rPr lang="en-US" sz="4000" b="1" i="1" dirty="0" smtClean="0">
                <a:latin typeface="Perpetua" pitchFamily="18" charset="0"/>
              </a:rPr>
              <a:t> </a:t>
            </a:r>
            <a:r>
              <a:rPr lang="en-US" sz="4000" b="1" dirty="0" smtClean="0">
                <a:latin typeface="Perpetua" pitchFamily="18" charset="0"/>
              </a:rPr>
              <a:t>is the probability density that the particle can be found at x.</a:t>
            </a:r>
          </a:p>
          <a:p>
            <a:endParaRPr lang="en-US" sz="2800" dirty="0">
              <a:latin typeface="Perpetua" pitchFamily="18" charset="0"/>
            </a:endParaRPr>
          </a:p>
        </p:txBody>
      </p:sp>
    </p:spTree>
    <p:extLst>
      <p:ext uri="{BB962C8B-B14F-4D97-AF65-F5344CB8AC3E}">
        <p14:creationId xmlns:p14="http://schemas.microsoft.com/office/powerpoint/2010/main" val="342904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b="1" dirty="0" smtClean="0">
                <a:latin typeface="Perpetua" pitchFamily="18" charset="0"/>
              </a:rPr>
              <a:t>Lets See Some Examples….</a:t>
            </a:r>
            <a:endParaRPr lang="en-US" b="1" dirty="0">
              <a:latin typeface="Perpetua" pitchFamily="18" charset="0"/>
            </a:endParaRPr>
          </a:p>
        </p:txBody>
      </p:sp>
      <p:pic>
        <p:nvPicPr>
          <p:cNvPr id="5" name="Picture 4" descr="Psi.png"/>
          <p:cNvPicPr>
            <a:picLocks noChangeAspect="1"/>
          </p:cNvPicPr>
          <p:nvPr/>
        </p:nvPicPr>
        <p:blipFill>
          <a:blip r:embed="rId3"/>
          <a:stretch>
            <a:fillRect/>
          </a:stretch>
        </p:blipFill>
        <p:spPr>
          <a:xfrm>
            <a:off x="1371600" y="1371600"/>
            <a:ext cx="6705600" cy="4670183"/>
          </a:xfrm>
          <a:prstGeom prst="rect">
            <a:avLst/>
          </a:prstGeom>
        </p:spPr>
      </p:pic>
      <p:pic>
        <p:nvPicPr>
          <p:cNvPr id="6" name="Picture 5" descr="Psi_psi.png"/>
          <p:cNvPicPr>
            <a:picLocks noChangeAspect="1"/>
          </p:cNvPicPr>
          <p:nvPr/>
        </p:nvPicPr>
        <p:blipFill>
          <a:blip r:embed="rId4"/>
          <a:stretch>
            <a:fillRect/>
          </a:stretch>
        </p:blipFill>
        <p:spPr>
          <a:xfrm>
            <a:off x="1375230" y="1371600"/>
            <a:ext cx="6709047" cy="4672584"/>
          </a:xfrm>
          <a:prstGeom prst="rect">
            <a:avLst/>
          </a:prstGeom>
        </p:spPr>
      </p:pic>
      <p:cxnSp>
        <p:nvCxnSpPr>
          <p:cNvPr id="8" name="Straight Arrow Connector 7"/>
          <p:cNvCxnSpPr/>
          <p:nvPr/>
        </p:nvCxnSpPr>
        <p:spPr>
          <a:xfrm rot="5400000" flipH="1" flipV="1">
            <a:off x="4800600" y="3352800"/>
            <a:ext cx="1676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15428" y="2590800"/>
            <a:ext cx="1005403" cy="369332"/>
          </a:xfrm>
          <a:prstGeom prst="rect">
            <a:avLst/>
          </a:prstGeom>
          <a:noFill/>
        </p:spPr>
        <p:txBody>
          <a:bodyPr wrap="none" rtlCol="0">
            <a:spAutoFit/>
          </a:bodyPr>
          <a:lstStyle/>
          <a:p>
            <a:r>
              <a:rPr lang="en-US" i="1" dirty="0" smtClean="0">
                <a:solidFill>
                  <a:srgbClr val="FF0000"/>
                </a:solidFill>
                <a:latin typeface="Perpetua" pitchFamily="18" charset="0"/>
                <a:sym typeface="Symbol"/>
              </a:rPr>
              <a:t>*(x)(x)</a:t>
            </a:r>
            <a:endParaRPr lang="en-US" dirty="0">
              <a:solidFill>
                <a:srgbClr val="FF0000"/>
              </a:solidFill>
            </a:endParaRPr>
          </a:p>
        </p:txBody>
      </p:sp>
      <p:graphicFrame>
        <p:nvGraphicFramePr>
          <p:cNvPr id="87042" name="Object 2"/>
          <p:cNvGraphicFramePr>
            <a:graphicFrameLocks noChangeAspect="1"/>
          </p:cNvGraphicFramePr>
          <p:nvPr/>
        </p:nvGraphicFramePr>
        <p:xfrm>
          <a:off x="98425" y="5356225"/>
          <a:ext cx="2319338" cy="1252538"/>
        </p:xfrm>
        <a:graphic>
          <a:graphicData uri="http://schemas.openxmlformats.org/presentationml/2006/ole">
            <mc:AlternateContent xmlns:mc="http://schemas.openxmlformats.org/markup-compatibility/2006">
              <mc:Choice xmlns:v="urn:schemas-microsoft-com:vml" Requires="v">
                <p:oleObj spid="_x0000_s3076" name="Equation" r:id="rId5" imgW="787400" imgH="431800" progId="Equation.DSMT4">
                  <p:embed/>
                </p:oleObj>
              </mc:Choice>
              <mc:Fallback>
                <p:oleObj name="Equation" r:id="rId5" imgW="7874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 y="5356225"/>
                        <a:ext cx="2319338" cy="1252538"/>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87043" name="Object 3"/>
          <p:cNvGraphicFramePr>
            <a:graphicFrameLocks noChangeAspect="1"/>
          </p:cNvGraphicFramePr>
          <p:nvPr/>
        </p:nvGraphicFramePr>
        <p:xfrm>
          <a:off x="7315200" y="5334000"/>
          <a:ext cx="1574800" cy="1257300"/>
        </p:xfrm>
        <a:graphic>
          <a:graphicData uri="http://schemas.openxmlformats.org/presentationml/2006/ole">
            <mc:AlternateContent xmlns:mc="http://schemas.openxmlformats.org/markup-compatibility/2006">
              <mc:Choice xmlns:v="urn:schemas-microsoft-com:vml" Requires="v">
                <p:oleObj spid="_x0000_s3077" name="Equation" r:id="rId7" imgW="520700" imgH="419100" progId="Equation.DSMT4">
                  <p:embed/>
                </p:oleObj>
              </mc:Choice>
              <mc:Fallback>
                <p:oleObj name="Equation" r:id="rId7" imgW="5207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5334000"/>
                        <a:ext cx="1574800" cy="1257300"/>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3987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0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sine_wave.png"/>
          <p:cNvPicPr>
            <a:picLocks noChangeAspect="1"/>
          </p:cNvPicPr>
          <p:nvPr/>
        </p:nvPicPr>
        <p:blipFill>
          <a:blip r:embed="rId3"/>
          <a:stretch>
            <a:fillRect/>
          </a:stretch>
        </p:blipFill>
        <p:spPr>
          <a:xfrm>
            <a:off x="1905000" y="2133600"/>
            <a:ext cx="5867400" cy="4086411"/>
          </a:xfrm>
          <a:prstGeom prst="rect">
            <a:avLst/>
          </a:prstGeom>
        </p:spPr>
      </p:pic>
      <p:sp>
        <p:nvSpPr>
          <p:cNvPr id="4" name="Title 1"/>
          <p:cNvSpPr>
            <a:spLocks noGrp="1"/>
          </p:cNvSpPr>
          <p:nvPr>
            <p:ph type="title"/>
          </p:nvPr>
        </p:nvSpPr>
        <p:spPr>
          <a:xfrm>
            <a:off x="457200" y="274638"/>
            <a:ext cx="8229600" cy="1143000"/>
          </a:xfrm>
        </p:spPr>
        <p:txBody>
          <a:bodyPr/>
          <a:lstStyle/>
          <a:p>
            <a:r>
              <a:rPr lang="en-US" b="1" dirty="0" smtClean="0">
                <a:latin typeface="Perpetua" pitchFamily="18" charset="0"/>
              </a:rPr>
              <a:t>Lets See Some Examples….</a:t>
            </a:r>
            <a:endParaRPr lang="en-US" b="1" dirty="0">
              <a:latin typeface="Perpetua" pitchFamily="18" charset="0"/>
            </a:endParaRPr>
          </a:p>
        </p:txBody>
      </p:sp>
      <p:graphicFrame>
        <p:nvGraphicFramePr>
          <p:cNvPr id="88068" name="Object 4"/>
          <p:cNvGraphicFramePr>
            <a:graphicFrameLocks noChangeAspect="1"/>
          </p:cNvGraphicFramePr>
          <p:nvPr/>
        </p:nvGraphicFramePr>
        <p:xfrm>
          <a:off x="533400" y="1371600"/>
          <a:ext cx="3124200" cy="630619"/>
        </p:xfrm>
        <a:graphic>
          <a:graphicData uri="http://schemas.openxmlformats.org/presentationml/2006/ole">
            <mc:AlternateContent xmlns:mc="http://schemas.openxmlformats.org/markup-compatibility/2006">
              <mc:Choice xmlns:v="urn:schemas-microsoft-com:vml" Requires="v">
                <p:oleObj spid="_x0000_s4099" name="Equation" r:id="rId4" imgW="990170" imgH="203112" progId="Equation.DSMT4">
                  <p:embed/>
                </p:oleObj>
              </mc:Choice>
              <mc:Fallback>
                <p:oleObj name="Equation" r:id="rId4" imgW="990170"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71600"/>
                        <a:ext cx="3124200" cy="630619"/>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2945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sine_waveSqr.png"/>
          <p:cNvPicPr>
            <a:picLocks noChangeAspect="1"/>
          </p:cNvPicPr>
          <p:nvPr/>
        </p:nvPicPr>
        <p:blipFill>
          <a:blip r:embed="rId3"/>
          <a:stretch>
            <a:fillRect/>
          </a:stretch>
        </p:blipFill>
        <p:spPr>
          <a:xfrm>
            <a:off x="1981200" y="2202989"/>
            <a:ext cx="4876800" cy="3396497"/>
          </a:xfrm>
          <a:prstGeom prst="rect">
            <a:avLst/>
          </a:prstGeom>
        </p:spPr>
      </p:pic>
      <p:sp>
        <p:nvSpPr>
          <p:cNvPr id="4" name="Title 1"/>
          <p:cNvSpPr>
            <a:spLocks noGrp="1"/>
          </p:cNvSpPr>
          <p:nvPr>
            <p:ph type="title"/>
          </p:nvPr>
        </p:nvSpPr>
        <p:spPr>
          <a:xfrm>
            <a:off x="457200" y="274638"/>
            <a:ext cx="8229600" cy="1143000"/>
          </a:xfrm>
        </p:spPr>
        <p:txBody>
          <a:bodyPr/>
          <a:lstStyle/>
          <a:p>
            <a:r>
              <a:rPr lang="en-US" b="1" dirty="0" smtClean="0">
                <a:latin typeface="Perpetua" pitchFamily="18" charset="0"/>
              </a:rPr>
              <a:t>How about</a:t>
            </a:r>
            <a:r>
              <a:rPr lang="en-US" b="1" i="1" dirty="0">
                <a:latin typeface="Perpetua" pitchFamily="18" charset="0"/>
                <a:sym typeface="Symbol"/>
              </a:rPr>
              <a:t> *(x)(x)</a:t>
            </a:r>
            <a:r>
              <a:rPr lang="en-US" b="1" dirty="0" smtClean="0">
                <a:latin typeface="Perpetua" pitchFamily="18" charset="0"/>
              </a:rPr>
              <a:t>?</a:t>
            </a:r>
            <a:endParaRPr lang="en-US" b="1" dirty="0">
              <a:latin typeface="Perpetua" pitchFamily="18" charset="0"/>
            </a:endParaRPr>
          </a:p>
        </p:txBody>
      </p:sp>
      <p:graphicFrame>
        <p:nvGraphicFramePr>
          <p:cNvPr id="87042" name="Object 2"/>
          <p:cNvGraphicFramePr>
            <a:graphicFrameLocks noChangeAspect="1"/>
          </p:cNvGraphicFramePr>
          <p:nvPr/>
        </p:nvGraphicFramePr>
        <p:xfrm>
          <a:off x="117475" y="5356225"/>
          <a:ext cx="2281238" cy="1252538"/>
        </p:xfrm>
        <a:graphic>
          <a:graphicData uri="http://schemas.openxmlformats.org/presentationml/2006/ole">
            <mc:AlternateContent xmlns:mc="http://schemas.openxmlformats.org/markup-compatibility/2006">
              <mc:Choice xmlns:v="urn:schemas-microsoft-com:vml" Requires="v">
                <p:oleObj spid="_x0000_s5126" name="Equation" r:id="rId4" imgW="774364" imgH="431613" progId="Equation.DSMT4">
                  <p:embed/>
                </p:oleObj>
              </mc:Choice>
              <mc:Fallback>
                <p:oleObj name="Equation" r:id="rId4" imgW="774364"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5356225"/>
                        <a:ext cx="2281238" cy="1252538"/>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87043" name="Object 3"/>
          <p:cNvGraphicFramePr>
            <a:graphicFrameLocks noChangeAspect="1"/>
          </p:cNvGraphicFramePr>
          <p:nvPr/>
        </p:nvGraphicFramePr>
        <p:xfrm>
          <a:off x="7315200" y="5334000"/>
          <a:ext cx="1574800" cy="1257300"/>
        </p:xfrm>
        <a:graphic>
          <a:graphicData uri="http://schemas.openxmlformats.org/presentationml/2006/ole">
            <mc:AlternateContent xmlns:mc="http://schemas.openxmlformats.org/markup-compatibility/2006">
              <mc:Choice xmlns:v="urn:schemas-microsoft-com:vml" Requires="v">
                <p:oleObj spid="_x0000_s5127" name="Equation" r:id="rId6" imgW="520700" imgH="419100" progId="Equation.DSMT4">
                  <p:embed/>
                </p:oleObj>
              </mc:Choice>
              <mc:Fallback>
                <p:oleObj name="Equation" r:id="rId6" imgW="5207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5334000"/>
                        <a:ext cx="1574800" cy="1257300"/>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88068" name="Object 4"/>
          <p:cNvGraphicFramePr>
            <a:graphicFrameLocks noChangeAspect="1"/>
          </p:cNvGraphicFramePr>
          <p:nvPr/>
        </p:nvGraphicFramePr>
        <p:xfrm>
          <a:off x="533400" y="1447800"/>
          <a:ext cx="3124200" cy="630619"/>
        </p:xfrm>
        <a:graphic>
          <a:graphicData uri="http://schemas.openxmlformats.org/presentationml/2006/ole">
            <mc:AlternateContent xmlns:mc="http://schemas.openxmlformats.org/markup-compatibility/2006">
              <mc:Choice xmlns:v="urn:schemas-microsoft-com:vml" Requires="v">
                <p:oleObj spid="_x0000_s5128" name="Equation" r:id="rId8" imgW="990170" imgH="203112" progId="Equation.DSMT4">
                  <p:embed/>
                </p:oleObj>
              </mc:Choice>
              <mc:Fallback>
                <p:oleObj name="Equation" r:id="rId8" imgW="990170"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447800"/>
                        <a:ext cx="3124200" cy="630619"/>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88069" name="Object 5"/>
          <p:cNvGraphicFramePr>
            <a:graphicFrameLocks noChangeAspect="1"/>
          </p:cNvGraphicFramePr>
          <p:nvPr/>
        </p:nvGraphicFramePr>
        <p:xfrm>
          <a:off x="4267200" y="1371600"/>
          <a:ext cx="3813175" cy="811213"/>
        </p:xfrm>
        <a:graphic>
          <a:graphicData uri="http://schemas.openxmlformats.org/presentationml/2006/ole">
            <mc:AlternateContent xmlns:mc="http://schemas.openxmlformats.org/markup-compatibility/2006">
              <mc:Choice xmlns:v="urn:schemas-microsoft-com:vml" Requires="v">
                <p:oleObj spid="_x0000_s5129" name="Equation" r:id="rId10" imgW="939392" imgH="203112" progId="Equation.DSMT4">
                  <p:embed/>
                </p:oleObj>
              </mc:Choice>
              <mc:Fallback>
                <p:oleObj name="Equation" r:id="rId10" imgW="939392" imgH="203112"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1371600"/>
                        <a:ext cx="3813175" cy="811213"/>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310429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7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Perpetua" pitchFamily="18" charset="0"/>
              </a:rPr>
              <a:t>Normalization</a:t>
            </a:r>
            <a:endParaRPr lang="en-US" b="1" u="sng" dirty="0">
              <a:latin typeface="Perpetua" pitchFamily="18" charset="0"/>
            </a:endParaRPr>
          </a:p>
        </p:txBody>
      </p:sp>
      <p:sp>
        <p:nvSpPr>
          <p:cNvPr id="4" name="TextBox 3"/>
          <p:cNvSpPr txBox="1"/>
          <p:nvPr/>
        </p:nvSpPr>
        <p:spPr>
          <a:xfrm>
            <a:off x="1219200" y="1676400"/>
            <a:ext cx="6431632" cy="646331"/>
          </a:xfrm>
          <a:prstGeom prst="rect">
            <a:avLst/>
          </a:prstGeom>
          <a:noFill/>
        </p:spPr>
        <p:txBody>
          <a:bodyPr wrap="none" rtlCol="0">
            <a:spAutoFit/>
          </a:bodyPr>
          <a:lstStyle/>
          <a:p>
            <a:r>
              <a:rPr lang="en-US" sz="3600" dirty="0" smtClean="0">
                <a:solidFill>
                  <a:srgbClr val="FF0000"/>
                </a:solidFill>
                <a:latin typeface="Perpetua" pitchFamily="18" charset="0"/>
              </a:rPr>
              <a:t>What is the total probability possible?</a:t>
            </a:r>
            <a:endParaRPr lang="en-US" sz="3600" dirty="0">
              <a:solidFill>
                <a:srgbClr val="FF0000"/>
              </a:solidFill>
              <a:latin typeface="Perpetua" pitchFamily="18" charset="0"/>
            </a:endParaRPr>
          </a:p>
        </p:txBody>
      </p:sp>
      <p:graphicFrame>
        <p:nvGraphicFramePr>
          <p:cNvPr id="90114" name="Object 2"/>
          <p:cNvGraphicFramePr>
            <a:graphicFrameLocks noChangeAspect="1"/>
          </p:cNvGraphicFramePr>
          <p:nvPr/>
        </p:nvGraphicFramePr>
        <p:xfrm>
          <a:off x="181428" y="2975424"/>
          <a:ext cx="3606800" cy="811213"/>
        </p:xfrm>
        <a:graphic>
          <a:graphicData uri="http://schemas.openxmlformats.org/presentationml/2006/ole">
            <mc:AlternateContent xmlns:mc="http://schemas.openxmlformats.org/markup-compatibility/2006">
              <mc:Choice xmlns:v="urn:schemas-microsoft-com:vml" Requires="v">
                <p:oleObj spid="_x0000_s6148" name="Equation" r:id="rId3" imgW="888614" imgH="203112" progId="Equation.DSMT4">
                  <p:embed/>
                </p:oleObj>
              </mc:Choice>
              <mc:Fallback>
                <p:oleObj name="Equation" r:id="rId3" imgW="888614"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28" y="2975424"/>
                        <a:ext cx="3606800" cy="811213"/>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6" name="Rectangle 5"/>
          <p:cNvSpPr/>
          <p:nvPr/>
        </p:nvSpPr>
        <p:spPr>
          <a:xfrm>
            <a:off x="3962400" y="2808982"/>
            <a:ext cx="5029200" cy="1077218"/>
          </a:xfrm>
          <a:prstGeom prst="rect">
            <a:avLst/>
          </a:prstGeom>
        </p:spPr>
        <p:txBody>
          <a:bodyPr wrap="square">
            <a:spAutoFit/>
          </a:bodyPr>
          <a:lstStyle/>
          <a:p>
            <a:r>
              <a:rPr lang="en-US" sz="3200" dirty="0">
                <a:latin typeface="Perpetua" pitchFamily="18" charset="0"/>
              </a:rPr>
              <a:t>P</a:t>
            </a:r>
            <a:r>
              <a:rPr lang="en-US" sz="3200" dirty="0" smtClean="0">
                <a:latin typeface="Perpetua" pitchFamily="18" charset="0"/>
              </a:rPr>
              <a:t>robability that the particle can be found in the interval dx</a:t>
            </a:r>
            <a:endParaRPr lang="en-US" sz="3200" dirty="0"/>
          </a:p>
        </p:txBody>
      </p:sp>
      <p:graphicFrame>
        <p:nvGraphicFramePr>
          <p:cNvPr id="90115" name="Object 3"/>
          <p:cNvGraphicFramePr>
            <a:graphicFrameLocks noChangeAspect="1"/>
          </p:cNvGraphicFramePr>
          <p:nvPr/>
        </p:nvGraphicFramePr>
        <p:xfrm>
          <a:off x="2667000" y="4267200"/>
          <a:ext cx="3733800" cy="1455163"/>
        </p:xfrm>
        <a:graphic>
          <a:graphicData uri="http://schemas.openxmlformats.org/presentationml/2006/ole">
            <mc:AlternateContent xmlns:mc="http://schemas.openxmlformats.org/markup-compatibility/2006">
              <mc:Choice xmlns:v="urn:schemas-microsoft-com:vml" Requires="v">
                <p:oleObj spid="_x0000_s6149" name="Equation" r:id="rId5" imgW="1218671" imgH="482391" progId="Equation.DSMT4">
                  <p:embed/>
                </p:oleObj>
              </mc:Choice>
              <mc:Fallback>
                <p:oleObj name="Equation" r:id="rId5" imgW="1218671" imgH="48239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267200"/>
                        <a:ext cx="3733800" cy="1455163"/>
                      </a:xfrm>
                      <a:prstGeom prst="rect">
                        <a:avLst/>
                      </a:prstGeom>
                      <a:solidFill>
                        <a:schemeClr val="folHlink"/>
                      </a:solidFill>
                      <a:ln w="9525">
                        <a:solidFill>
                          <a:srgbClr val="99CCFF"/>
                        </a:solidFill>
                        <a:miter lim="800000"/>
                        <a:headEnd/>
                        <a:tailEnd/>
                      </a:ln>
                    </p:spPr>
                  </p:pic>
                </p:oleObj>
              </mc:Fallback>
            </mc:AlternateContent>
          </a:graphicData>
        </a:graphic>
      </p:graphicFrame>
      <p:sp>
        <p:nvSpPr>
          <p:cNvPr id="7" name="Rectangle 6"/>
          <p:cNvSpPr/>
          <p:nvPr/>
        </p:nvSpPr>
        <p:spPr>
          <a:xfrm>
            <a:off x="1600200" y="5780782"/>
            <a:ext cx="5867400" cy="1077218"/>
          </a:xfrm>
          <a:prstGeom prst="rect">
            <a:avLst/>
          </a:prstGeom>
        </p:spPr>
        <p:txBody>
          <a:bodyPr wrap="square">
            <a:spAutoFit/>
          </a:bodyPr>
          <a:lstStyle/>
          <a:p>
            <a:r>
              <a:rPr lang="en-US" sz="3200" dirty="0" smtClean="0">
                <a:latin typeface="Perpetua" pitchFamily="18" charset="0"/>
              </a:rPr>
              <a:t>Adds another quality:</a:t>
            </a:r>
          </a:p>
          <a:p>
            <a:r>
              <a:rPr lang="en-US" sz="3200" i="1" dirty="0" smtClean="0">
                <a:latin typeface="Perpetua" pitchFamily="18" charset="0"/>
                <a:sym typeface="Symbol"/>
              </a:rPr>
              <a:t>(x) has to be finite everywhere</a:t>
            </a:r>
            <a:endParaRPr lang="en-US" sz="3200" dirty="0"/>
          </a:p>
        </p:txBody>
      </p:sp>
    </p:spTree>
    <p:extLst>
      <p:ext uri="{BB962C8B-B14F-4D97-AF65-F5344CB8AC3E}">
        <p14:creationId xmlns:p14="http://schemas.microsoft.com/office/powerpoint/2010/main" val="103433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b="1" u="sng" dirty="0" smtClean="0">
                <a:latin typeface="Perpetua" pitchFamily="18" charset="0"/>
              </a:rPr>
              <a:t>Guess the dimension of </a:t>
            </a:r>
            <a:r>
              <a:rPr lang="en-US" b="1" u="sng" dirty="0" err="1" smtClean="0">
                <a:latin typeface="Perpetua" pitchFamily="18" charset="0"/>
              </a:rPr>
              <a:t>wavefunction</a:t>
            </a:r>
            <a:r>
              <a:rPr lang="en-US" b="1" u="sng" dirty="0" smtClean="0">
                <a:latin typeface="Perpetua" pitchFamily="18" charset="0"/>
              </a:rPr>
              <a:t>!</a:t>
            </a:r>
            <a:endParaRPr lang="en-US" b="1" u="sng" dirty="0">
              <a:latin typeface="Perpetua" pitchFamily="18" charset="0"/>
            </a:endParaRPr>
          </a:p>
        </p:txBody>
      </p:sp>
      <p:graphicFrame>
        <p:nvGraphicFramePr>
          <p:cNvPr id="91138" name="Object 2"/>
          <p:cNvGraphicFramePr>
            <a:graphicFrameLocks noChangeAspect="1"/>
          </p:cNvGraphicFramePr>
          <p:nvPr/>
        </p:nvGraphicFramePr>
        <p:xfrm>
          <a:off x="2895600" y="2819400"/>
          <a:ext cx="3452813" cy="1014413"/>
        </p:xfrm>
        <a:graphic>
          <a:graphicData uri="http://schemas.openxmlformats.org/presentationml/2006/ole">
            <mc:AlternateContent xmlns:mc="http://schemas.openxmlformats.org/markup-compatibility/2006">
              <mc:Choice xmlns:v="urn:schemas-microsoft-com:vml" Requires="v">
                <p:oleObj spid="_x0000_s7171" name="Equation" r:id="rId3" imgW="850531" imgH="253890" progId="Equation.DSMT4">
                  <p:embed/>
                </p:oleObj>
              </mc:Choice>
              <mc:Fallback>
                <p:oleObj name="Equation" r:id="rId3" imgW="850531"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3452813" cy="1014413"/>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154430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533400"/>
            <a:ext cx="8839200" cy="4031873"/>
          </a:xfrm>
          <a:prstGeom prst="rect">
            <a:avLst/>
          </a:prstGeom>
          <a:noFill/>
        </p:spPr>
        <p:txBody>
          <a:bodyPr wrap="square" rtlCol="0">
            <a:spAutoFit/>
          </a:bodyPr>
          <a:lstStyle/>
          <a:p>
            <a:r>
              <a:rPr lang="en-US" sz="3200" dirty="0" smtClean="0">
                <a:latin typeface="Perpetua" pitchFamily="18" charset="0"/>
              </a:rPr>
              <a:t>A particle is limited to the x axis has the </a:t>
            </a:r>
            <a:r>
              <a:rPr lang="en-US" sz="3200" dirty="0" err="1" smtClean="0">
                <a:latin typeface="Perpetua" pitchFamily="18" charset="0"/>
              </a:rPr>
              <a:t>wavefunction</a:t>
            </a:r>
            <a:r>
              <a:rPr lang="en-US" sz="3200" dirty="0" smtClean="0">
                <a:latin typeface="Perpetua" pitchFamily="18" charset="0"/>
              </a:rPr>
              <a:t> </a:t>
            </a:r>
            <a:r>
              <a:rPr lang="en-US" sz="3200" i="1" dirty="0" smtClean="0">
                <a:latin typeface="Perpetua" pitchFamily="18" charset="0"/>
                <a:sym typeface="Symbol"/>
              </a:rPr>
              <a:t>(x)</a:t>
            </a:r>
            <a:r>
              <a:rPr lang="en-US" sz="3200" i="1" dirty="0" smtClean="0">
                <a:latin typeface="Perpetua" pitchFamily="18" charset="0"/>
              </a:rPr>
              <a:t> =Ax</a:t>
            </a:r>
            <a:r>
              <a:rPr lang="en-US" sz="3200" dirty="0" smtClean="0">
                <a:latin typeface="Perpetua" pitchFamily="18" charset="0"/>
              </a:rPr>
              <a:t> between x=0 and x=1; </a:t>
            </a:r>
            <a:r>
              <a:rPr lang="en-US" sz="3200" i="1" dirty="0" smtClean="0">
                <a:latin typeface="Perpetua" pitchFamily="18" charset="0"/>
                <a:sym typeface="Symbol"/>
              </a:rPr>
              <a:t>(x) </a:t>
            </a:r>
            <a:r>
              <a:rPr lang="en-US" sz="3200" dirty="0" smtClean="0">
                <a:latin typeface="Perpetua" pitchFamily="18" charset="0"/>
              </a:rPr>
              <a:t>=0 elsewhere. </a:t>
            </a:r>
          </a:p>
          <a:p>
            <a:endParaRPr lang="en-US" sz="3200" dirty="0" smtClean="0">
              <a:latin typeface="Perpetua" pitchFamily="18" charset="0"/>
            </a:endParaRPr>
          </a:p>
          <a:p>
            <a:pPr marL="342900" indent="-342900">
              <a:buAutoNum type="alphaLcParenBoth"/>
            </a:pPr>
            <a:r>
              <a:rPr lang="en-US" sz="3200" dirty="0" smtClean="0">
                <a:latin typeface="Perpetua" pitchFamily="18" charset="0"/>
              </a:rPr>
              <a:t>Find the probability that the particle can be found between x=0.45 and x=0.55</a:t>
            </a:r>
          </a:p>
          <a:p>
            <a:pPr marL="342900" indent="-342900">
              <a:buAutoNum type="alphaLcParenBoth"/>
            </a:pPr>
            <a:endParaRPr lang="en-US" sz="3200" dirty="0" smtClean="0">
              <a:latin typeface="Perpetua" pitchFamily="18" charset="0"/>
            </a:endParaRPr>
          </a:p>
          <a:p>
            <a:pPr marL="342900" indent="-342900">
              <a:buAutoNum type="alphaLcParenBoth"/>
            </a:pPr>
            <a:r>
              <a:rPr lang="en-US" sz="3200" dirty="0" smtClean="0">
                <a:latin typeface="Perpetua" pitchFamily="18" charset="0"/>
              </a:rPr>
              <a:t> For what value of A the </a:t>
            </a:r>
            <a:r>
              <a:rPr lang="en-US" sz="3200" dirty="0" err="1" smtClean="0">
                <a:latin typeface="Perpetua" pitchFamily="18" charset="0"/>
              </a:rPr>
              <a:t>wavefunction</a:t>
            </a:r>
            <a:r>
              <a:rPr lang="en-US" sz="3200" dirty="0" smtClean="0">
                <a:latin typeface="Perpetua" pitchFamily="18" charset="0"/>
              </a:rPr>
              <a:t> will be normalized?</a:t>
            </a:r>
            <a:endParaRPr lang="en-US" sz="3200" dirty="0">
              <a:latin typeface="Perpetua" pitchFamily="18" charset="0"/>
            </a:endParaRPr>
          </a:p>
        </p:txBody>
      </p:sp>
      <p:graphicFrame>
        <p:nvGraphicFramePr>
          <p:cNvPr id="92162" name="Object 2"/>
          <p:cNvGraphicFramePr>
            <a:graphicFrameLocks noChangeAspect="1"/>
          </p:cNvGraphicFramePr>
          <p:nvPr/>
        </p:nvGraphicFramePr>
        <p:xfrm>
          <a:off x="1828800" y="4724400"/>
          <a:ext cx="5613400" cy="1927225"/>
        </p:xfrm>
        <a:graphic>
          <a:graphicData uri="http://schemas.openxmlformats.org/presentationml/2006/ole">
            <mc:AlternateContent xmlns:mc="http://schemas.openxmlformats.org/markup-compatibility/2006">
              <mc:Choice xmlns:v="urn:schemas-microsoft-com:vml" Requires="v">
                <p:oleObj spid="_x0000_s8195" name="Equation" r:id="rId3" imgW="1384300" imgH="482600" progId="Equation.DSMT4">
                  <p:embed/>
                </p:oleObj>
              </mc:Choice>
              <mc:Fallback>
                <p:oleObj name="Equation" r:id="rId3" imgW="13843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724400"/>
                        <a:ext cx="5613400" cy="1927225"/>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60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533400"/>
            <a:ext cx="8839200" cy="1077218"/>
          </a:xfrm>
          <a:prstGeom prst="rect">
            <a:avLst/>
          </a:prstGeom>
          <a:noFill/>
        </p:spPr>
        <p:txBody>
          <a:bodyPr wrap="square" rtlCol="0">
            <a:spAutoFit/>
          </a:bodyPr>
          <a:lstStyle/>
          <a:p>
            <a:pPr marL="342900" indent="-342900"/>
            <a:r>
              <a:rPr lang="en-US" sz="3200" dirty="0" smtClean="0">
                <a:latin typeface="Perpetua" pitchFamily="18" charset="0"/>
              </a:rPr>
              <a:t>(b)  For what value of A the </a:t>
            </a:r>
            <a:r>
              <a:rPr lang="en-US" sz="3200" dirty="0" err="1" smtClean="0">
                <a:latin typeface="Perpetua" pitchFamily="18" charset="0"/>
              </a:rPr>
              <a:t>wavefunction</a:t>
            </a:r>
            <a:r>
              <a:rPr lang="en-US" sz="3200" dirty="0" smtClean="0">
                <a:latin typeface="Perpetua" pitchFamily="18" charset="0"/>
              </a:rPr>
              <a:t> will be normalized?</a:t>
            </a:r>
            <a:endParaRPr lang="en-US" sz="3200" dirty="0">
              <a:latin typeface="Perpetua" pitchFamily="18" charset="0"/>
            </a:endParaRPr>
          </a:p>
        </p:txBody>
      </p:sp>
      <p:graphicFrame>
        <p:nvGraphicFramePr>
          <p:cNvPr id="92162" name="Object 2"/>
          <p:cNvGraphicFramePr>
            <a:graphicFrameLocks noChangeAspect="1"/>
          </p:cNvGraphicFramePr>
          <p:nvPr/>
        </p:nvGraphicFramePr>
        <p:xfrm>
          <a:off x="3048000" y="1600200"/>
          <a:ext cx="3192463" cy="1927225"/>
        </p:xfrm>
        <a:graphic>
          <a:graphicData uri="http://schemas.openxmlformats.org/presentationml/2006/ole">
            <mc:AlternateContent xmlns:mc="http://schemas.openxmlformats.org/markup-compatibility/2006">
              <mc:Choice xmlns:v="urn:schemas-microsoft-com:vml" Requires="v">
                <p:oleObj spid="_x0000_s9220" name="Equation" r:id="rId3" imgW="787058" imgH="482391" progId="Equation.DSMT4">
                  <p:embed/>
                </p:oleObj>
              </mc:Choice>
              <mc:Fallback>
                <p:oleObj name="Equation" r:id="rId3" imgW="787058" imgH="4823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00200"/>
                        <a:ext cx="3192463" cy="1927225"/>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93187" name="Object 3"/>
          <p:cNvGraphicFramePr>
            <a:graphicFrameLocks noChangeAspect="1"/>
          </p:cNvGraphicFramePr>
          <p:nvPr/>
        </p:nvGraphicFramePr>
        <p:xfrm>
          <a:off x="3589338" y="4468813"/>
          <a:ext cx="1957387" cy="912812"/>
        </p:xfrm>
        <a:graphic>
          <a:graphicData uri="http://schemas.openxmlformats.org/presentationml/2006/ole">
            <mc:AlternateContent xmlns:mc="http://schemas.openxmlformats.org/markup-compatibility/2006">
              <mc:Choice xmlns:v="urn:schemas-microsoft-com:vml" Requires="v">
                <p:oleObj spid="_x0000_s9221" name="Equation" r:id="rId5" imgW="482391" imgH="228501" progId="Equation.DSMT4">
                  <p:embed/>
                </p:oleObj>
              </mc:Choice>
              <mc:Fallback>
                <p:oleObj name="Equation" r:id="rId5" imgW="482391"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9338" y="4468813"/>
                        <a:ext cx="1957387" cy="912812"/>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8821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latin typeface="Perpetua" pitchFamily="18" charset="0"/>
              </a:rPr>
              <a:t>Postulate 3</a:t>
            </a:r>
            <a:endParaRPr lang="en-US" b="1" dirty="0">
              <a:latin typeface="Perpetua" pitchFamily="18" charset="0"/>
            </a:endParaRPr>
          </a:p>
        </p:txBody>
      </p:sp>
      <p:sp>
        <p:nvSpPr>
          <p:cNvPr id="7" name="TextBox 6"/>
          <p:cNvSpPr txBox="1"/>
          <p:nvPr/>
        </p:nvSpPr>
        <p:spPr>
          <a:xfrm>
            <a:off x="108858" y="1828800"/>
            <a:ext cx="8839200" cy="2677656"/>
          </a:xfrm>
          <a:prstGeom prst="rect">
            <a:avLst/>
          </a:prstGeom>
          <a:noFill/>
        </p:spPr>
        <p:txBody>
          <a:bodyPr wrap="square" rtlCol="0">
            <a:spAutoFit/>
          </a:bodyPr>
          <a:lstStyle/>
          <a:p>
            <a:endParaRPr lang="en-US" sz="2800" dirty="0" smtClean="0">
              <a:latin typeface="Perpetua" pitchFamily="18" charset="0"/>
            </a:endParaRPr>
          </a:p>
          <a:p>
            <a:endParaRPr lang="en-US" sz="2800" dirty="0" smtClean="0">
              <a:latin typeface="Perpetua" pitchFamily="18" charset="0"/>
            </a:endParaRPr>
          </a:p>
          <a:p>
            <a:pPr algn="just">
              <a:buFont typeface="Arial" pitchFamily="34" charset="0"/>
              <a:buChar char="•"/>
            </a:pPr>
            <a:r>
              <a:rPr lang="en-US" sz="2800" dirty="0" smtClean="0">
                <a:latin typeface="Perpetua" pitchFamily="18" charset="0"/>
              </a:rPr>
              <a:t>  Let </a:t>
            </a:r>
            <a:r>
              <a:rPr lang="en-US" sz="2800" i="1" dirty="0" smtClean="0">
                <a:latin typeface="Perpetua" pitchFamily="18" charset="0"/>
                <a:sym typeface="Symbol"/>
              </a:rPr>
              <a:t></a:t>
            </a:r>
            <a:r>
              <a:rPr lang="en-US" sz="2800" i="1" baseline="-25000" dirty="0" smtClean="0">
                <a:latin typeface="Perpetua" pitchFamily="18" charset="0"/>
                <a:sym typeface="Symbol"/>
              </a:rPr>
              <a:t>1</a:t>
            </a:r>
            <a:r>
              <a:rPr lang="en-US" sz="2800" i="1" dirty="0" smtClean="0">
                <a:latin typeface="Perpetua" pitchFamily="18" charset="0"/>
                <a:sym typeface="Symbol"/>
              </a:rPr>
              <a:t>(x) </a:t>
            </a:r>
            <a:r>
              <a:rPr lang="en-US" sz="2800" dirty="0" smtClean="0">
                <a:latin typeface="Perpetua" pitchFamily="18" charset="0"/>
                <a:sym typeface="Symbol"/>
              </a:rPr>
              <a:t>and </a:t>
            </a:r>
            <a:r>
              <a:rPr lang="en-US" sz="2800" i="1" dirty="0" smtClean="0">
                <a:latin typeface="Perpetua" pitchFamily="18" charset="0"/>
                <a:sym typeface="Symbol"/>
              </a:rPr>
              <a:t></a:t>
            </a:r>
            <a:r>
              <a:rPr lang="en-US" sz="2800" i="1" baseline="-25000" dirty="0" smtClean="0">
                <a:latin typeface="Perpetua" pitchFamily="18" charset="0"/>
                <a:sym typeface="Symbol"/>
              </a:rPr>
              <a:t>2</a:t>
            </a:r>
            <a:r>
              <a:rPr lang="en-US" sz="2800" i="1" dirty="0" smtClean="0">
                <a:latin typeface="Perpetua" pitchFamily="18" charset="0"/>
                <a:sym typeface="Symbol"/>
              </a:rPr>
              <a:t>(x)</a:t>
            </a:r>
            <a:r>
              <a:rPr lang="en-US" sz="2800" i="1" dirty="0" smtClean="0">
                <a:latin typeface="Perpetua" pitchFamily="18" charset="0"/>
              </a:rPr>
              <a:t> </a:t>
            </a:r>
            <a:r>
              <a:rPr lang="en-US" sz="2800" dirty="0" smtClean="0">
                <a:latin typeface="Perpetua" pitchFamily="18" charset="0"/>
              </a:rPr>
              <a:t>represents the two </a:t>
            </a:r>
            <a:r>
              <a:rPr lang="en-US" sz="2800" dirty="0" err="1" smtClean="0">
                <a:latin typeface="Perpetua" pitchFamily="18" charset="0"/>
              </a:rPr>
              <a:t>wavefunctions</a:t>
            </a:r>
            <a:r>
              <a:rPr lang="en-US" sz="2800" dirty="0" smtClean="0">
                <a:latin typeface="Perpetua" pitchFamily="18" charset="0"/>
              </a:rPr>
              <a:t> of a quantum system, then the linear superposition will also be a valid </a:t>
            </a:r>
            <a:r>
              <a:rPr lang="en-US" sz="2800" dirty="0" err="1" smtClean="0">
                <a:latin typeface="Perpetua" pitchFamily="18" charset="0"/>
              </a:rPr>
              <a:t>wavefunction</a:t>
            </a:r>
            <a:r>
              <a:rPr lang="en-US" sz="2800" dirty="0" smtClean="0">
                <a:latin typeface="Perpetua" pitchFamily="18" charset="0"/>
              </a:rPr>
              <a:t> for the same quantum system.</a:t>
            </a:r>
          </a:p>
          <a:p>
            <a:endParaRPr lang="en-US" sz="2800" dirty="0">
              <a:latin typeface="Perpetua" pitchFamily="18" charset="0"/>
            </a:endParaRPr>
          </a:p>
        </p:txBody>
      </p:sp>
      <p:sp>
        <p:nvSpPr>
          <p:cNvPr id="4" name="TextBox 3"/>
          <p:cNvSpPr txBox="1"/>
          <p:nvPr/>
        </p:nvSpPr>
        <p:spPr>
          <a:xfrm>
            <a:off x="2133600" y="1143000"/>
            <a:ext cx="4797339" cy="646331"/>
          </a:xfrm>
          <a:prstGeom prst="rect">
            <a:avLst/>
          </a:prstGeom>
          <a:noFill/>
        </p:spPr>
        <p:txBody>
          <a:bodyPr wrap="none" rtlCol="0">
            <a:spAutoFit/>
          </a:bodyPr>
          <a:lstStyle/>
          <a:p>
            <a:r>
              <a:rPr lang="en-US" sz="3600" dirty="0" smtClean="0">
                <a:latin typeface="Perpetua" pitchFamily="18" charset="0"/>
              </a:rPr>
              <a:t>Linearity and Superposition</a:t>
            </a:r>
            <a:endParaRPr lang="en-US" sz="3600" dirty="0">
              <a:latin typeface="Perpetua" pitchFamily="18" charset="0"/>
            </a:endParaRPr>
          </a:p>
        </p:txBody>
      </p:sp>
      <p:graphicFrame>
        <p:nvGraphicFramePr>
          <p:cNvPr id="94210" name="Object 2"/>
          <p:cNvGraphicFramePr>
            <a:graphicFrameLocks noChangeAspect="1"/>
          </p:cNvGraphicFramePr>
          <p:nvPr/>
        </p:nvGraphicFramePr>
        <p:xfrm>
          <a:off x="1371600" y="4800600"/>
          <a:ext cx="6234112" cy="912813"/>
        </p:xfrm>
        <a:graphic>
          <a:graphicData uri="http://schemas.openxmlformats.org/presentationml/2006/ole">
            <mc:AlternateContent xmlns:mc="http://schemas.openxmlformats.org/markup-compatibility/2006">
              <mc:Choice xmlns:v="urn:schemas-microsoft-com:vml" Requires="v">
                <p:oleObj spid="_x0000_s10243" name="Equation" r:id="rId3" imgW="1536700" imgH="228600" progId="Equation.DSMT4">
                  <p:embed/>
                </p:oleObj>
              </mc:Choice>
              <mc:Fallback>
                <p:oleObj name="Equation" r:id="rId3" imgW="15367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800600"/>
                        <a:ext cx="6234112" cy="912813"/>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40966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Quantum</a:t>
            </a:r>
            <a:endParaRPr lang="en-US" b="1" dirty="0"/>
          </a:p>
        </p:txBody>
      </p:sp>
      <p:sp>
        <p:nvSpPr>
          <p:cNvPr id="4" name="TextBox 3"/>
          <p:cNvSpPr txBox="1"/>
          <p:nvPr/>
        </p:nvSpPr>
        <p:spPr>
          <a:xfrm>
            <a:off x="990600" y="2286000"/>
            <a:ext cx="4512582" cy="461665"/>
          </a:xfrm>
          <a:prstGeom prst="rect">
            <a:avLst/>
          </a:prstGeom>
          <a:noFill/>
        </p:spPr>
        <p:txBody>
          <a:bodyPr wrap="none" rtlCol="0">
            <a:spAutoFit/>
          </a:bodyPr>
          <a:lstStyle/>
          <a:p>
            <a:r>
              <a:rPr lang="en-US" sz="2400" b="1" dirty="0" smtClean="0">
                <a:solidFill>
                  <a:srgbClr val="0070C0"/>
                </a:solidFill>
              </a:rPr>
              <a:t>Discrete or fixed or allowed entity</a:t>
            </a:r>
            <a:endParaRPr lang="en-US" sz="2400" b="1" dirty="0">
              <a:solidFill>
                <a:srgbClr val="0070C0"/>
              </a:solidFill>
            </a:endParaRPr>
          </a:p>
        </p:txBody>
      </p:sp>
      <p:sp>
        <p:nvSpPr>
          <p:cNvPr id="5" name="TextBox 4"/>
          <p:cNvSpPr txBox="1"/>
          <p:nvPr/>
        </p:nvSpPr>
        <p:spPr>
          <a:xfrm>
            <a:off x="990600" y="3276600"/>
            <a:ext cx="6971944" cy="1200329"/>
          </a:xfrm>
          <a:prstGeom prst="rect">
            <a:avLst/>
          </a:prstGeom>
          <a:noFill/>
        </p:spPr>
        <p:txBody>
          <a:bodyPr wrap="square" rtlCol="0">
            <a:spAutoFit/>
          </a:bodyPr>
          <a:lstStyle/>
          <a:p>
            <a:r>
              <a:rPr lang="en-US" sz="2400" b="1" dirty="0" smtClean="0">
                <a:solidFill>
                  <a:srgbClr val="0070C0"/>
                </a:solidFill>
              </a:rPr>
              <a:t>Photon picture of light defines energy as </a:t>
            </a:r>
          </a:p>
          <a:p>
            <a:r>
              <a:rPr lang="en-US" sz="2400" b="1" dirty="0" smtClean="0">
                <a:solidFill>
                  <a:srgbClr val="0070C0"/>
                </a:solidFill>
              </a:rPr>
              <a:t>quantized entity: E = h</a:t>
            </a:r>
            <a:r>
              <a:rPr lang="el-GR" sz="2400" b="1" dirty="0" smtClean="0">
                <a:solidFill>
                  <a:srgbClr val="0070C0"/>
                </a:solidFill>
                <a:latin typeface="Calibri"/>
              </a:rPr>
              <a:t>ν</a:t>
            </a:r>
            <a:endParaRPr lang="en-US" sz="2400" b="1" dirty="0" smtClean="0">
              <a:solidFill>
                <a:srgbClr val="0070C0"/>
              </a:solidFill>
              <a:latin typeface="Calibri"/>
            </a:endParaRPr>
          </a:p>
          <a:p>
            <a:r>
              <a:rPr lang="en-US" sz="2400" b="1" dirty="0" smtClean="0">
                <a:solidFill>
                  <a:srgbClr val="0070C0"/>
                </a:solidFill>
                <a:latin typeface="Calibri"/>
              </a:rPr>
              <a:t>Quantum Nature of Light</a:t>
            </a:r>
            <a:endParaRPr lang="en-US" sz="2400" b="1" dirty="0">
              <a:solidFill>
                <a:srgbClr val="0070C0"/>
              </a:solidFill>
            </a:endParaRPr>
          </a:p>
        </p:txBody>
      </p:sp>
      <p:sp>
        <p:nvSpPr>
          <p:cNvPr id="6" name="TextBox 5"/>
          <p:cNvSpPr txBox="1"/>
          <p:nvPr/>
        </p:nvSpPr>
        <p:spPr>
          <a:xfrm>
            <a:off x="990600" y="5100935"/>
            <a:ext cx="8035085" cy="461665"/>
          </a:xfrm>
          <a:prstGeom prst="rect">
            <a:avLst/>
          </a:prstGeom>
          <a:noFill/>
        </p:spPr>
        <p:txBody>
          <a:bodyPr wrap="none" rtlCol="0">
            <a:spAutoFit/>
          </a:bodyPr>
          <a:lstStyle/>
          <a:p>
            <a:r>
              <a:rPr lang="en-US" sz="2400" b="1" dirty="0" smtClean="0">
                <a:solidFill>
                  <a:srgbClr val="0070C0"/>
                </a:solidFill>
              </a:rPr>
              <a:t>Some experiments showed energy of matter is also quantized</a:t>
            </a:r>
            <a:endParaRPr lang="en-US" sz="2400" b="1" dirty="0">
              <a:solidFill>
                <a:srgbClr val="0070C0"/>
              </a:solidFill>
            </a:endParaRPr>
          </a:p>
        </p:txBody>
      </p:sp>
    </p:spTree>
    <p:extLst>
      <p:ext uri="{BB962C8B-B14F-4D97-AF65-F5344CB8AC3E}">
        <p14:creationId xmlns:p14="http://schemas.microsoft.com/office/powerpoint/2010/main" val="2240878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rgbClr val="0070C0"/>
                </a:solidFill>
                <a:latin typeface="Perpetua" pitchFamily="18" charset="0"/>
              </a:rPr>
              <a:t>Demonstration of superposition</a:t>
            </a:r>
            <a:endParaRPr lang="en-US" b="1" dirty="0">
              <a:solidFill>
                <a:srgbClr val="0070C0"/>
              </a:solidFill>
              <a:latin typeface="Perpetua" pitchFamily="18" charset="0"/>
            </a:endParaRPr>
          </a:p>
        </p:txBody>
      </p:sp>
      <p:pic>
        <p:nvPicPr>
          <p:cNvPr id="25602" name="Picture 2" descr="https://upload.wikimedia.org/wikipedia/commons/thumb/c/cd/Double-slit.svg/1920px-Double-slit.svg.png"/>
          <p:cNvPicPr>
            <a:picLocks noChangeAspect="1" noChangeArrowheads="1"/>
          </p:cNvPicPr>
          <p:nvPr/>
        </p:nvPicPr>
        <p:blipFill>
          <a:blip r:embed="rId3"/>
          <a:srcRect/>
          <a:stretch>
            <a:fillRect/>
          </a:stretch>
        </p:blipFill>
        <p:spPr bwMode="auto">
          <a:xfrm>
            <a:off x="657225" y="1905000"/>
            <a:ext cx="8486775" cy="4049586"/>
          </a:xfrm>
          <a:prstGeom prst="rect">
            <a:avLst/>
          </a:prstGeom>
          <a:noFill/>
        </p:spPr>
      </p:pic>
      <p:graphicFrame>
        <p:nvGraphicFramePr>
          <p:cNvPr id="95234" name="Object 2"/>
          <p:cNvGraphicFramePr>
            <a:graphicFrameLocks noChangeAspect="1"/>
          </p:cNvGraphicFramePr>
          <p:nvPr/>
        </p:nvGraphicFramePr>
        <p:xfrm>
          <a:off x="4876800" y="3048000"/>
          <a:ext cx="642692" cy="379413"/>
        </p:xfrm>
        <a:graphic>
          <a:graphicData uri="http://schemas.openxmlformats.org/presentationml/2006/ole">
            <mc:AlternateContent xmlns:mc="http://schemas.openxmlformats.org/markup-compatibility/2006">
              <mc:Choice xmlns:v="urn:schemas-microsoft-com:vml" Requires="v">
                <p:oleObj spid="_x0000_s11268" name="Equation" r:id="rId4" imgW="381000" imgH="228600" progId="Equation.DSMT4">
                  <p:embed/>
                </p:oleObj>
              </mc:Choice>
              <mc:Fallback>
                <p:oleObj name="Equation" r:id="rId4" imgW="381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048000"/>
                        <a:ext cx="642692" cy="379413"/>
                      </a:xfrm>
                      <a:prstGeom prst="rect">
                        <a:avLst/>
                      </a:prstGeom>
                      <a:solidFill>
                        <a:schemeClr val="folHlink"/>
                      </a:solidFill>
                      <a:ln w="9525">
                        <a:solidFill>
                          <a:srgbClr val="99CCFF"/>
                        </a:solidFill>
                        <a:miter lim="800000"/>
                        <a:headEnd/>
                        <a:tailEnd/>
                      </a:ln>
                    </p:spPr>
                  </p:pic>
                </p:oleObj>
              </mc:Fallback>
            </mc:AlternateContent>
          </a:graphicData>
        </a:graphic>
      </p:graphicFrame>
      <p:graphicFrame>
        <p:nvGraphicFramePr>
          <p:cNvPr id="95235" name="Object 3"/>
          <p:cNvGraphicFramePr>
            <a:graphicFrameLocks noChangeAspect="1"/>
          </p:cNvGraphicFramePr>
          <p:nvPr/>
        </p:nvGraphicFramePr>
        <p:xfrm>
          <a:off x="4257675" y="2590800"/>
          <a:ext cx="663575" cy="379413"/>
        </p:xfrm>
        <a:graphic>
          <a:graphicData uri="http://schemas.openxmlformats.org/presentationml/2006/ole">
            <mc:AlternateContent xmlns:mc="http://schemas.openxmlformats.org/markup-compatibility/2006">
              <mc:Choice xmlns:v="urn:schemas-microsoft-com:vml" Requires="v">
                <p:oleObj spid="_x0000_s11269" name="Equation" r:id="rId6" imgW="393529" imgH="228501" progId="Equation.DSMT4">
                  <p:embed/>
                </p:oleObj>
              </mc:Choice>
              <mc:Fallback>
                <p:oleObj name="Equation" r:id="rId6" imgW="393529"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7675" y="2590800"/>
                        <a:ext cx="663575" cy="379413"/>
                      </a:xfrm>
                      <a:prstGeom prst="rect">
                        <a:avLst/>
                      </a:prstGeom>
                      <a:solidFill>
                        <a:schemeClr val="folHlink"/>
                      </a:solidFill>
                      <a:ln w="9525">
                        <a:solidFill>
                          <a:srgbClr val="99CCFF"/>
                        </a:solidFill>
                        <a:miter lim="800000"/>
                        <a:headEnd/>
                        <a:tailEnd/>
                      </a:ln>
                    </p:spPr>
                  </p:pic>
                </p:oleObj>
              </mc:Fallback>
            </mc:AlternateContent>
          </a:graphicData>
        </a:graphic>
      </p:graphicFrame>
    </p:spTree>
    <p:extLst>
      <p:ext uri="{BB962C8B-B14F-4D97-AF65-F5344CB8AC3E}">
        <p14:creationId xmlns:p14="http://schemas.microsoft.com/office/powerpoint/2010/main" val="119674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229600" cy="2819400"/>
          </a:xfrm>
        </p:spPr>
        <p:txBody>
          <a:bodyPr/>
          <a:lstStyle/>
          <a:p>
            <a:r>
              <a:rPr lang="en-US" dirty="0" smtClean="0">
                <a:latin typeface="Perpetua" pitchFamily="18" charset="0"/>
              </a:rPr>
              <a:t>Quiz-2 on 22</a:t>
            </a:r>
            <a:r>
              <a:rPr lang="en-US" baseline="30000" dirty="0" smtClean="0">
                <a:latin typeface="Perpetua" pitchFamily="18" charset="0"/>
              </a:rPr>
              <a:t>nd</a:t>
            </a:r>
            <a:r>
              <a:rPr lang="en-US" dirty="0" smtClean="0">
                <a:latin typeface="Perpetua" pitchFamily="18" charset="0"/>
              </a:rPr>
              <a:t> November (Friday) 2019.</a:t>
            </a:r>
            <a:br>
              <a:rPr lang="en-US" dirty="0" smtClean="0">
                <a:latin typeface="Perpetua" pitchFamily="18" charset="0"/>
              </a:rPr>
            </a:br>
            <a:r>
              <a:rPr lang="en-US" dirty="0" smtClean="0">
                <a:latin typeface="Perpetua" pitchFamily="18" charset="0"/>
              </a:rPr>
              <a:t/>
            </a:r>
            <a:br>
              <a:rPr lang="en-US" dirty="0" smtClean="0">
                <a:latin typeface="Perpetua" pitchFamily="18" charset="0"/>
              </a:rPr>
            </a:br>
            <a:endParaRPr lang="en-US" dirty="0" smtClean="0">
              <a:latin typeface="Perpetua" pitchFamily="18" charset="0"/>
            </a:endParaRPr>
          </a:p>
          <a:p>
            <a:r>
              <a:rPr lang="en-US" dirty="0" smtClean="0">
                <a:latin typeface="Perpetua" pitchFamily="18" charset="0"/>
              </a:rPr>
              <a:t>Portion for End-</a:t>
            </a:r>
            <a:r>
              <a:rPr lang="en-US" dirty="0" err="1">
                <a:latin typeface="Perpetua" pitchFamily="18" charset="0"/>
              </a:rPr>
              <a:t>S</a:t>
            </a:r>
            <a:r>
              <a:rPr lang="en-US" dirty="0" err="1" smtClean="0">
                <a:latin typeface="Perpetua" pitchFamily="18" charset="0"/>
              </a:rPr>
              <a:t>em</a:t>
            </a:r>
            <a:r>
              <a:rPr lang="en-US" dirty="0" smtClean="0">
                <a:latin typeface="Perpetua" pitchFamily="18" charset="0"/>
              </a:rPr>
              <a:t> and Quiz-2(Post Mid-</a:t>
            </a:r>
            <a:r>
              <a:rPr lang="en-US" dirty="0" err="1" smtClean="0">
                <a:latin typeface="Perpetua" pitchFamily="18" charset="0"/>
              </a:rPr>
              <a:t>sem</a:t>
            </a:r>
            <a:r>
              <a:rPr lang="en-US" dirty="0" smtClean="0">
                <a:latin typeface="Perpetua" pitchFamily="18" charset="0"/>
              </a:rPr>
              <a:t> Syllabus)</a:t>
            </a:r>
            <a:endParaRPr lang="en-US" dirty="0">
              <a:latin typeface="Perpetua" pitchFamily="18" charset="0"/>
            </a:endParaRPr>
          </a:p>
        </p:txBody>
      </p:sp>
      <p:sp>
        <p:nvSpPr>
          <p:cNvPr id="4" name="TextBox 3"/>
          <p:cNvSpPr txBox="1"/>
          <p:nvPr/>
        </p:nvSpPr>
        <p:spPr>
          <a:xfrm>
            <a:off x="304800" y="5334000"/>
            <a:ext cx="8861272" cy="954107"/>
          </a:xfrm>
          <a:prstGeom prst="rect">
            <a:avLst/>
          </a:prstGeom>
          <a:noFill/>
        </p:spPr>
        <p:txBody>
          <a:bodyPr wrap="none" rtlCol="0">
            <a:spAutoFit/>
          </a:bodyPr>
          <a:lstStyle/>
          <a:p>
            <a:r>
              <a:rPr lang="en-US" sz="2800" b="1" dirty="0" smtClean="0">
                <a:latin typeface="Perpetua" pitchFamily="18" charset="0"/>
              </a:rPr>
              <a:t>Reference for Quantum Mechanics: Concepts of Modern </a:t>
            </a:r>
          </a:p>
          <a:p>
            <a:r>
              <a:rPr lang="en-US" sz="2800" b="1" dirty="0" smtClean="0">
                <a:latin typeface="Perpetua" pitchFamily="18" charset="0"/>
              </a:rPr>
              <a:t>Physics by Arthur </a:t>
            </a:r>
            <a:r>
              <a:rPr lang="en-US" sz="2800" b="1" dirty="0" err="1" smtClean="0">
                <a:latin typeface="Perpetua" pitchFamily="18" charset="0"/>
              </a:rPr>
              <a:t>Beiser</a:t>
            </a:r>
            <a:r>
              <a:rPr lang="en-US" sz="2800" b="1" dirty="0" smtClean="0">
                <a:latin typeface="Perpetua" pitchFamily="18" charset="0"/>
              </a:rPr>
              <a:t>.</a:t>
            </a:r>
            <a:endParaRPr lang="en-US" sz="2800" b="1" dirty="0">
              <a:latin typeface="Perpetua" pitchFamily="18" charset="0"/>
            </a:endParaRPr>
          </a:p>
        </p:txBody>
      </p:sp>
      <p:sp>
        <p:nvSpPr>
          <p:cNvPr id="2" name="TextBox 1"/>
          <p:cNvSpPr txBox="1"/>
          <p:nvPr/>
        </p:nvSpPr>
        <p:spPr>
          <a:xfrm>
            <a:off x="1371600" y="533400"/>
            <a:ext cx="3838871" cy="646331"/>
          </a:xfrm>
          <a:prstGeom prst="rect">
            <a:avLst/>
          </a:prstGeom>
          <a:noFill/>
        </p:spPr>
        <p:txBody>
          <a:bodyPr wrap="none" rtlCol="0">
            <a:spAutoFit/>
          </a:bodyPr>
          <a:lstStyle/>
          <a:p>
            <a:r>
              <a:rPr lang="en-US" sz="3600" b="1" dirty="0" smtClean="0"/>
              <a:t>ANNOUNCEMENTS</a:t>
            </a:r>
            <a:endParaRPr lang="en-US" sz="3600" b="1" dirty="0"/>
          </a:p>
        </p:txBody>
      </p:sp>
    </p:spTree>
    <p:extLst>
      <p:ext uri="{BB962C8B-B14F-4D97-AF65-F5344CB8AC3E}">
        <p14:creationId xmlns:p14="http://schemas.microsoft.com/office/powerpoint/2010/main" val="3100738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thought experiment</a:t>
            </a:r>
            <a:endParaRPr lang="en-US" b="1" dirty="0"/>
          </a:p>
        </p:txBody>
      </p:sp>
      <p:sp>
        <p:nvSpPr>
          <p:cNvPr id="4" name="TextBox 3"/>
          <p:cNvSpPr txBox="1"/>
          <p:nvPr/>
        </p:nvSpPr>
        <p:spPr>
          <a:xfrm>
            <a:off x="2590800" y="1828800"/>
            <a:ext cx="1905000" cy="369332"/>
          </a:xfrm>
          <a:prstGeom prst="rect">
            <a:avLst/>
          </a:prstGeom>
          <a:noFill/>
        </p:spPr>
        <p:txBody>
          <a:bodyPr wrap="square" rtlCol="0">
            <a:spAutoFit/>
          </a:bodyPr>
          <a:lstStyle/>
          <a:p>
            <a:r>
              <a:rPr lang="en-US" b="1" dirty="0" smtClean="0"/>
              <a:t>Throwing a ball</a:t>
            </a:r>
            <a:endParaRPr lang="en-US" b="1" dirty="0"/>
          </a:p>
        </p:txBody>
      </p:sp>
      <p:sp>
        <p:nvSpPr>
          <p:cNvPr id="5" name="AutoShape 4" descr="Image result for pokemon ball throw gif&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pokemon ball throw gif&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pokemon ball throw gif&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26" name="Picture 10" descr="C:\Users\iitp\Desktop\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4762500" cy="2562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72200" y="3219271"/>
            <a:ext cx="2819400" cy="1200329"/>
          </a:xfrm>
          <a:prstGeom prst="rect">
            <a:avLst/>
          </a:prstGeom>
          <a:noFill/>
        </p:spPr>
        <p:txBody>
          <a:bodyPr wrap="square" rtlCol="0">
            <a:spAutoFit/>
          </a:bodyPr>
          <a:lstStyle/>
          <a:p>
            <a:r>
              <a:rPr lang="en-US" b="1" dirty="0" smtClean="0"/>
              <a:t>One can throw ball</a:t>
            </a:r>
          </a:p>
          <a:p>
            <a:r>
              <a:rPr lang="en-US" b="1" dirty="0" smtClean="0"/>
              <a:t>to any height</a:t>
            </a:r>
          </a:p>
          <a:p>
            <a:endParaRPr lang="en-US" b="1" dirty="0"/>
          </a:p>
          <a:p>
            <a:r>
              <a:rPr lang="en-US" b="1" dirty="0" smtClean="0"/>
              <a:t>K.E is converted to P.E </a:t>
            </a:r>
            <a:endParaRPr lang="en-US" b="1" dirty="0"/>
          </a:p>
        </p:txBody>
      </p:sp>
      <p:sp>
        <p:nvSpPr>
          <p:cNvPr id="9" name="Rectangle 8"/>
          <p:cNvSpPr/>
          <p:nvPr/>
        </p:nvSpPr>
        <p:spPr>
          <a:xfrm>
            <a:off x="2438400" y="5410200"/>
            <a:ext cx="4495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Classical Experiment</a:t>
            </a:r>
            <a:endParaRPr lang="en-US" sz="2800" b="1" dirty="0"/>
          </a:p>
        </p:txBody>
      </p:sp>
    </p:spTree>
    <p:extLst>
      <p:ext uri="{BB962C8B-B14F-4D97-AF65-F5344CB8AC3E}">
        <p14:creationId xmlns:p14="http://schemas.microsoft.com/office/powerpoint/2010/main" val="306200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fontScale="90000"/>
          </a:bodyPr>
          <a:lstStyle/>
          <a:p>
            <a:r>
              <a:rPr lang="en-US" b="1" dirty="0" smtClean="0"/>
              <a:t>Quantum nature of energy of matter</a:t>
            </a:r>
            <a:endParaRPr lang="en-US" b="1" dirty="0"/>
          </a:p>
        </p:txBody>
      </p:sp>
    </p:spTree>
    <p:extLst>
      <p:ext uri="{BB962C8B-B14F-4D97-AF65-F5344CB8AC3E}">
        <p14:creationId xmlns:p14="http://schemas.microsoft.com/office/powerpoint/2010/main" val="2528315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Shining light to a matter</a:t>
            </a:r>
            <a:endParaRPr lang="en-US" b="1" dirty="0"/>
          </a:p>
        </p:txBody>
      </p:sp>
      <p:sp>
        <p:nvSpPr>
          <p:cNvPr id="4" name="Rectangle 3"/>
          <p:cNvSpPr/>
          <p:nvPr/>
        </p:nvSpPr>
        <p:spPr>
          <a:xfrm>
            <a:off x="457200" y="3276600"/>
            <a:ext cx="1295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LIGHT</a:t>
            </a:r>
          </a:p>
          <a:p>
            <a:pPr algn="ctr"/>
            <a:r>
              <a:rPr lang="en-US" dirty="0" smtClean="0"/>
              <a:t>SOURCE</a:t>
            </a:r>
            <a:endParaRPr lang="en-US" dirty="0"/>
          </a:p>
        </p:txBody>
      </p:sp>
      <p:sp>
        <p:nvSpPr>
          <p:cNvPr id="5" name="Right Arrow 4"/>
          <p:cNvSpPr/>
          <p:nvPr/>
        </p:nvSpPr>
        <p:spPr>
          <a:xfrm>
            <a:off x="1752600" y="3505200"/>
            <a:ext cx="37338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Can 7"/>
          <p:cNvSpPr/>
          <p:nvPr/>
        </p:nvSpPr>
        <p:spPr>
          <a:xfrm>
            <a:off x="5486400" y="2514600"/>
            <a:ext cx="1447800" cy="1828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5486400" y="3352800"/>
            <a:ext cx="1447800" cy="990600"/>
          </a:xfrm>
          <a:prstGeom prst="can">
            <a:avLst>
              <a:gd name="adj" fmla="val 192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7086600" y="3429000"/>
            <a:ext cx="1814856" cy="923330"/>
          </a:xfrm>
          <a:prstGeom prst="rect">
            <a:avLst/>
          </a:prstGeom>
          <a:noFill/>
        </p:spPr>
        <p:txBody>
          <a:bodyPr wrap="none" rtlCol="0">
            <a:spAutoFit/>
          </a:bodyPr>
          <a:lstStyle/>
          <a:p>
            <a:r>
              <a:rPr lang="en-US" b="1" dirty="0" smtClean="0"/>
              <a:t>Only </a:t>
            </a:r>
          </a:p>
          <a:p>
            <a:r>
              <a:rPr lang="en-US" b="1" dirty="0" smtClean="0"/>
              <a:t>Discrete Energies</a:t>
            </a:r>
          </a:p>
          <a:p>
            <a:r>
              <a:rPr lang="en-US" b="1" dirty="0" smtClean="0"/>
              <a:t>are absorbed</a:t>
            </a:r>
            <a:endParaRPr lang="en-US" b="1" dirty="0"/>
          </a:p>
        </p:txBody>
      </p:sp>
      <p:cxnSp>
        <p:nvCxnSpPr>
          <p:cNvPr id="12" name="Straight Arrow Connector 11"/>
          <p:cNvCxnSpPr/>
          <p:nvPr/>
        </p:nvCxnSpPr>
        <p:spPr>
          <a:xfrm flipV="1">
            <a:off x="6629400" y="4114800"/>
            <a:ext cx="990600" cy="1600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343400" y="5791200"/>
            <a:ext cx="4771627" cy="461665"/>
          </a:xfrm>
          <a:prstGeom prst="rect">
            <a:avLst/>
          </a:prstGeom>
          <a:noFill/>
        </p:spPr>
        <p:txBody>
          <a:bodyPr wrap="none" rtlCol="0">
            <a:spAutoFit/>
          </a:bodyPr>
          <a:lstStyle/>
          <a:p>
            <a:r>
              <a:rPr lang="en-US" sz="2400" b="1" dirty="0" smtClean="0"/>
              <a:t>Something Quantum inside Matter?</a:t>
            </a:r>
            <a:endParaRPr lang="en-US" sz="2400" b="1" dirty="0"/>
          </a:p>
        </p:txBody>
      </p:sp>
    </p:spTree>
    <p:extLst>
      <p:ext uri="{BB962C8B-B14F-4D97-AF65-F5344CB8AC3E}">
        <p14:creationId xmlns:p14="http://schemas.microsoft.com/office/powerpoint/2010/main" val="235043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happens Inside?</a:t>
            </a:r>
            <a:endParaRPr lang="en-US" b="1" dirty="0"/>
          </a:p>
        </p:txBody>
      </p:sp>
      <p:sp>
        <p:nvSpPr>
          <p:cNvPr id="4" name="Can 3"/>
          <p:cNvSpPr/>
          <p:nvPr/>
        </p:nvSpPr>
        <p:spPr>
          <a:xfrm>
            <a:off x="4267200" y="2463800"/>
            <a:ext cx="2717800" cy="2971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4267200" y="3937000"/>
            <a:ext cx="2717800" cy="1473200"/>
          </a:xfrm>
          <a:prstGeom prst="can">
            <a:avLst>
              <a:gd name="adj" fmla="val 192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7" name="Straight Connector 6"/>
          <p:cNvCxnSpPr/>
          <p:nvPr/>
        </p:nvCxnSpPr>
        <p:spPr>
          <a:xfrm flipV="1">
            <a:off x="5562600" y="5105400"/>
            <a:ext cx="685800" cy="3810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5486400" y="4572000"/>
            <a:ext cx="685800" cy="38100"/>
          </a:xfrm>
          <a:prstGeom prst="line">
            <a:avLst/>
          </a:prstGeom>
        </p:spPr>
        <p:style>
          <a:lnRef idx="3">
            <a:schemeClr val="dk1"/>
          </a:lnRef>
          <a:fillRef idx="0">
            <a:schemeClr val="dk1"/>
          </a:fillRef>
          <a:effectRef idx="2">
            <a:schemeClr val="dk1"/>
          </a:effectRef>
          <a:fontRef idx="minor">
            <a:schemeClr val="tx1"/>
          </a:fontRef>
        </p:style>
      </p:cxnSp>
      <p:sp>
        <p:nvSpPr>
          <p:cNvPr id="12" name="Oval 11"/>
          <p:cNvSpPr/>
          <p:nvPr/>
        </p:nvSpPr>
        <p:spPr>
          <a:xfrm>
            <a:off x="5791200" y="4914900"/>
            <a:ext cx="228600" cy="2667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ight Arrow 12"/>
          <p:cNvSpPr/>
          <p:nvPr/>
        </p:nvSpPr>
        <p:spPr>
          <a:xfrm>
            <a:off x="1828800" y="4648200"/>
            <a:ext cx="37338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p:cNvSpPr txBox="1"/>
          <p:nvPr/>
        </p:nvSpPr>
        <p:spPr>
          <a:xfrm>
            <a:off x="7315200" y="3937000"/>
            <a:ext cx="1713546" cy="1384995"/>
          </a:xfrm>
          <a:prstGeom prst="rect">
            <a:avLst/>
          </a:prstGeom>
          <a:noFill/>
        </p:spPr>
        <p:txBody>
          <a:bodyPr wrap="none" rtlCol="0">
            <a:spAutoFit/>
          </a:bodyPr>
          <a:lstStyle/>
          <a:p>
            <a:r>
              <a:rPr lang="en-US" sz="2800" b="1" dirty="0" smtClean="0"/>
              <a:t>Matter</a:t>
            </a:r>
          </a:p>
          <a:p>
            <a:r>
              <a:rPr lang="en-US" sz="2800" b="1" dirty="0" smtClean="0"/>
              <a:t>is</a:t>
            </a:r>
          </a:p>
          <a:p>
            <a:r>
              <a:rPr lang="en-US" sz="2800" b="1" dirty="0" smtClean="0"/>
              <a:t>Quantized</a:t>
            </a:r>
            <a:endParaRPr lang="en-US" sz="2800" b="1" dirty="0"/>
          </a:p>
        </p:txBody>
      </p:sp>
      <p:sp>
        <p:nvSpPr>
          <p:cNvPr id="15" name="TextBox 14"/>
          <p:cNvSpPr txBox="1"/>
          <p:nvPr/>
        </p:nvSpPr>
        <p:spPr>
          <a:xfrm>
            <a:off x="1752600" y="5791200"/>
            <a:ext cx="6309228" cy="369332"/>
          </a:xfrm>
          <a:prstGeom prst="rect">
            <a:avLst/>
          </a:prstGeom>
          <a:noFill/>
        </p:spPr>
        <p:txBody>
          <a:bodyPr wrap="none" rtlCol="0">
            <a:spAutoFit/>
          </a:bodyPr>
          <a:lstStyle/>
          <a:p>
            <a:r>
              <a:rPr lang="en-US" b="1" dirty="0" smtClean="0"/>
              <a:t>P.E. of atom is increased for a selective frequency by absorption </a:t>
            </a:r>
            <a:endParaRPr lang="en-US" b="1" dirty="0"/>
          </a:p>
        </p:txBody>
      </p:sp>
      <p:sp>
        <p:nvSpPr>
          <p:cNvPr id="16" name="Rounded Rectangle 15"/>
          <p:cNvSpPr/>
          <p:nvPr/>
        </p:nvSpPr>
        <p:spPr>
          <a:xfrm>
            <a:off x="2286000" y="6160532"/>
            <a:ext cx="5334000" cy="545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RECOLLECT HARMONIC OSCILLATOR: RESONANT FREQUENCY</a:t>
            </a:r>
            <a:endParaRPr lang="en-US" b="1" dirty="0"/>
          </a:p>
        </p:txBody>
      </p:sp>
    </p:spTree>
    <p:extLst>
      <p:ext uri="{BB962C8B-B14F-4D97-AF65-F5344CB8AC3E}">
        <p14:creationId xmlns:p14="http://schemas.microsoft.com/office/powerpoint/2010/main" val="5734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33333E-6 -1.11111E-6 L -0.00416 -0.06944 " pathEditMode="relative" rAng="0" ptsTypes="AA">
                                      <p:cBhvr>
                                        <p:cTn id="10" dur="2000" fill="hold"/>
                                        <p:tgtEl>
                                          <p:spTgt spid="12"/>
                                        </p:tgtEl>
                                        <p:attrNameLst>
                                          <p:attrName>ppt_x</p:attrName>
                                          <p:attrName>ppt_y</p:attrName>
                                        </p:attrNameLst>
                                      </p:cBhvr>
                                      <p:rCtr x="-208"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 by spontaneous decay</a:t>
            </a:r>
            <a:endParaRPr lang="en-US" dirty="0"/>
          </a:p>
        </p:txBody>
      </p:sp>
      <p:sp>
        <p:nvSpPr>
          <p:cNvPr id="4" name="Can 3"/>
          <p:cNvSpPr/>
          <p:nvPr/>
        </p:nvSpPr>
        <p:spPr>
          <a:xfrm>
            <a:off x="2667000" y="2463800"/>
            <a:ext cx="2717800" cy="2971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2667000" y="3937000"/>
            <a:ext cx="2717800" cy="1473200"/>
          </a:xfrm>
          <a:prstGeom prst="can">
            <a:avLst>
              <a:gd name="adj" fmla="val 1923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6" name="Straight Connector 5"/>
          <p:cNvCxnSpPr/>
          <p:nvPr/>
        </p:nvCxnSpPr>
        <p:spPr>
          <a:xfrm flipV="1">
            <a:off x="3962400" y="5105400"/>
            <a:ext cx="685800" cy="381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3886200" y="4572000"/>
            <a:ext cx="685800" cy="38100"/>
          </a:xfrm>
          <a:prstGeom prst="line">
            <a:avLst/>
          </a:prstGeom>
        </p:spPr>
        <p:style>
          <a:lnRef idx="3">
            <a:schemeClr val="dk1"/>
          </a:lnRef>
          <a:fillRef idx="0">
            <a:schemeClr val="dk1"/>
          </a:fillRef>
          <a:effectRef idx="2">
            <a:schemeClr val="dk1"/>
          </a:effectRef>
          <a:fontRef idx="minor">
            <a:schemeClr val="tx1"/>
          </a:fontRef>
        </p:style>
      </p:cxnSp>
      <p:sp>
        <p:nvSpPr>
          <p:cNvPr id="9" name="Oval 8"/>
          <p:cNvSpPr/>
          <p:nvPr/>
        </p:nvSpPr>
        <p:spPr>
          <a:xfrm>
            <a:off x="4114800" y="4483100"/>
            <a:ext cx="228600" cy="2667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ight Arrow 9"/>
          <p:cNvSpPr/>
          <p:nvPr/>
        </p:nvSpPr>
        <p:spPr>
          <a:xfrm>
            <a:off x="4495800" y="4572000"/>
            <a:ext cx="28956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37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1.85185E-6 L 0.00417 0.08241 " pathEditMode="relative" rAng="0" ptsTypes="AA">
                                      <p:cBhvr>
                                        <p:cTn id="6" dur="2000" fill="hold"/>
                                        <p:tgtEl>
                                          <p:spTgt spid="9"/>
                                        </p:tgtEl>
                                        <p:attrNameLst>
                                          <p:attrName>ppt_x</p:attrName>
                                          <p:attrName>ppt_y</p:attrName>
                                        </p:attrNameLst>
                                      </p:cBhvr>
                                      <p:rCtr x="208" y="412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Hydrogen Spectra: Emission lines</a:t>
            </a:r>
            <a:endParaRPr lang="en-US" b="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6200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629400" y="4648200"/>
            <a:ext cx="20574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816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627</Words>
  <Application>Microsoft Office PowerPoint</Application>
  <PresentationFormat>On-screen Show (4:3)</PresentationFormat>
  <Paragraphs>107</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Chapter 6 Quantum Physics</vt:lpstr>
      <vt:lpstr>All these experiments confirm dual nature of sub atomic particles and light</vt:lpstr>
      <vt:lpstr>Quantum</vt:lpstr>
      <vt:lpstr>A thought experiment</vt:lpstr>
      <vt:lpstr>Quantum nature of energy of matter</vt:lpstr>
      <vt:lpstr>Shining light to a matter</vt:lpstr>
      <vt:lpstr>What happens Inside?</vt:lpstr>
      <vt:lpstr>Emission by spontaneous decay</vt:lpstr>
      <vt:lpstr>Hydrogen Spectra: Emission lines</vt:lpstr>
      <vt:lpstr>Frank Hertz Experiment</vt:lpstr>
      <vt:lpstr>Bohr atom model</vt:lpstr>
      <vt:lpstr>Energy Levels of Hydrogen atom</vt:lpstr>
      <vt:lpstr>Failure of Bohr Model</vt:lpstr>
      <vt:lpstr>Failure of other models </vt:lpstr>
      <vt:lpstr>New mathematical framework is needed!</vt:lpstr>
      <vt:lpstr>New frame work to understand Quantum Physics</vt:lpstr>
      <vt:lpstr>State of physical system</vt:lpstr>
      <vt:lpstr>State of physical system</vt:lpstr>
      <vt:lpstr>Postulate 1</vt:lpstr>
      <vt:lpstr>Lets See Some Examples….</vt:lpstr>
      <vt:lpstr>Postulate 2</vt:lpstr>
      <vt:lpstr>Lets See Some Examples….</vt:lpstr>
      <vt:lpstr>Lets See Some Examples….</vt:lpstr>
      <vt:lpstr>How about *(x)(x)?</vt:lpstr>
      <vt:lpstr>Normalization</vt:lpstr>
      <vt:lpstr>Guess the dimension of wavefunction!</vt:lpstr>
      <vt:lpstr>PowerPoint Presentation</vt:lpstr>
      <vt:lpstr>PowerPoint Presentation</vt:lpstr>
      <vt:lpstr>Postulate 3</vt:lpstr>
      <vt:lpstr>Demonstration of superposition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Quantum Physics</dc:title>
  <dc:creator>iitp</dc:creator>
  <cp:lastModifiedBy>iitp</cp:lastModifiedBy>
  <cp:revision>1</cp:revision>
  <dcterms:created xsi:type="dcterms:W3CDTF">2019-11-16T02:50:55Z</dcterms:created>
  <dcterms:modified xsi:type="dcterms:W3CDTF">2019-11-19T16:17:16Z</dcterms:modified>
</cp:coreProperties>
</file>