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502" r:id="rId2"/>
    <p:sldId id="410" r:id="rId3"/>
    <p:sldId id="508" r:id="rId4"/>
    <p:sldId id="431" r:id="rId5"/>
    <p:sldId id="432" r:id="rId6"/>
    <p:sldId id="433" r:id="rId7"/>
    <p:sldId id="434" r:id="rId8"/>
    <p:sldId id="504" r:id="rId9"/>
    <p:sldId id="505" r:id="rId10"/>
    <p:sldId id="503" r:id="rId11"/>
    <p:sldId id="435" r:id="rId12"/>
    <p:sldId id="436" r:id="rId13"/>
    <p:sldId id="437" r:id="rId14"/>
    <p:sldId id="438" r:id="rId15"/>
    <p:sldId id="506" r:id="rId16"/>
    <p:sldId id="507" r:id="rId17"/>
    <p:sldId id="469" r:id="rId18"/>
    <p:sldId id="470" r:id="rId19"/>
    <p:sldId id="471" r:id="rId20"/>
    <p:sldId id="447" r:id="rId21"/>
    <p:sldId id="440" r:id="rId22"/>
    <p:sldId id="495" r:id="rId23"/>
    <p:sldId id="448" r:id="rId24"/>
    <p:sldId id="442" r:id="rId25"/>
    <p:sldId id="450" r:id="rId26"/>
    <p:sldId id="451" r:id="rId27"/>
    <p:sldId id="452" r:id="rId28"/>
    <p:sldId id="453" r:id="rId29"/>
    <p:sldId id="455" r:id="rId30"/>
    <p:sldId id="456" r:id="rId31"/>
    <p:sldId id="468" r:id="rId32"/>
    <p:sldId id="457" r:id="rId33"/>
    <p:sldId id="458" r:id="rId34"/>
    <p:sldId id="459" r:id="rId35"/>
    <p:sldId id="460" r:id="rId36"/>
    <p:sldId id="461" r:id="rId37"/>
    <p:sldId id="462" r:id="rId38"/>
    <p:sldId id="463" r:id="rId39"/>
    <p:sldId id="443" r:id="rId40"/>
    <p:sldId id="464" r:id="rId41"/>
    <p:sldId id="465" r:id="rId42"/>
    <p:sldId id="466" r:id="rId43"/>
    <p:sldId id="467" r:id="rId44"/>
    <p:sldId id="472" r:id="rId45"/>
    <p:sldId id="31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CAA1E4-6F7A-492F-B329-54FC8D927CAF}">
          <p14:sldIdLst>
            <p14:sldId id="502"/>
            <p14:sldId id="410"/>
            <p14:sldId id="508"/>
            <p14:sldId id="431"/>
            <p14:sldId id="432"/>
            <p14:sldId id="433"/>
            <p14:sldId id="434"/>
            <p14:sldId id="504"/>
            <p14:sldId id="505"/>
            <p14:sldId id="503"/>
            <p14:sldId id="435"/>
            <p14:sldId id="436"/>
            <p14:sldId id="437"/>
            <p14:sldId id="438"/>
            <p14:sldId id="506"/>
            <p14:sldId id="507"/>
            <p14:sldId id="469"/>
            <p14:sldId id="470"/>
            <p14:sldId id="471"/>
            <p14:sldId id="447"/>
            <p14:sldId id="440"/>
            <p14:sldId id="495"/>
            <p14:sldId id="448"/>
            <p14:sldId id="442"/>
            <p14:sldId id="450"/>
            <p14:sldId id="451"/>
            <p14:sldId id="452"/>
            <p14:sldId id="453"/>
            <p14:sldId id="455"/>
            <p14:sldId id="456"/>
            <p14:sldId id="468"/>
            <p14:sldId id="457"/>
            <p14:sldId id="458"/>
            <p14:sldId id="459"/>
            <p14:sldId id="460"/>
            <p14:sldId id="461"/>
            <p14:sldId id="462"/>
            <p14:sldId id="463"/>
            <p14:sldId id="443"/>
            <p14:sldId id="464"/>
            <p14:sldId id="465"/>
            <p14:sldId id="466"/>
            <p14:sldId id="467"/>
            <p14:sldId id="472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0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58BB4-C548-47CE-9F70-22E560D04E92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C928B-884B-42E1-9354-4F1E4ED63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6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7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1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4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8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4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1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0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8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A3A06-BAFB-4532-A904-7E4F1FC5C425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1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.png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8.wmf"/><Relationship Id="rId3" Type="http://schemas.openxmlformats.org/officeDocument/2006/relationships/image" Target="../media/image29.png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gif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6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55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4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6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68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71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6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8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559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Oscillations to Waves</a:t>
            </a:r>
          </a:p>
        </p:txBody>
      </p:sp>
      <p:pic>
        <p:nvPicPr>
          <p:cNvPr id="4" name="Picture 2" descr="Image result for Ripples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6659267" cy="5327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237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51" y="1129145"/>
            <a:ext cx="8302449" cy="115252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 dirty="0">
                <a:latin typeface="Perpetua" pitchFamily="18" charset="0"/>
              </a:rPr>
              <a:t>4-masses coupled oscillator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164769"/>
              </p:ext>
            </p:extLst>
          </p:nvPr>
        </p:nvGraphicFramePr>
        <p:xfrm>
          <a:off x="2437606" y="2105233"/>
          <a:ext cx="4725988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4" imgW="2781000" imgH="939600" progId="Equation.DSMT4">
                  <p:embed/>
                </p:oleObj>
              </mc:Choice>
              <mc:Fallback>
                <p:oleObj name="Equation" r:id="rId4" imgW="2781000" imgH="939600" progId="Equation.DSMT4">
                  <p:embed/>
                  <p:pic>
                    <p:nvPicPr>
                      <p:cNvPr id="2775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7606" y="2105233"/>
                        <a:ext cx="4725988" cy="15716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4738531" y="3750816"/>
            <a:ext cx="137701" cy="291236"/>
          </a:xfrm>
          <a:prstGeom prst="rightArrow">
            <a:avLst>
              <a:gd name="adj1" fmla="val 50000"/>
              <a:gd name="adj2" fmla="val 46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655742"/>
              </p:ext>
            </p:extLst>
          </p:nvPr>
        </p:nvGraphicFramePr>
        <p:xfrm>
          <a:off x="4052887" y="3702542"/>
          <a:ext cx="1495425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6" imgW="927000" imgH="939600" progId="Equation.DSMT4">
                  <p:embed/>
                </p:oleObj>
              </mc:Choice>
              <mc:Fallback>
                <p:oleObj name="Equation" r:id="rId6" imgW="927000" imgH="939600" progId="Equation.DSMT4">
                  <p:embed/>
                  <p:pic>
                    <p:nvPicPr>
                      <p:cNvPr id="277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7" y="3702542"/>
                        <a:ext cx="1495425" cy="14954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80972" y="5312362"/>
            <a:ext cx="2392258" cy="369332"/>
          </a:xfrm>
          <a:prstGeom prst="rect">
            <a:avLst/>
          </a:prstGeom>
          <a:solidFill>
            <a:srgbClr val="FFFF00">
              <a:alpha val="6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Characteristic equation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2928" y="5903853"/>
            <a:ext cx="3080139" cy="369332"/>
          </a:xfrm>
          <a:prstGeom prst="rect">
            <a:avLst/>
          </a:prstGeom>
          <a:solidFill>
            <a:srgbClr val="FFFF00">
              <a:alpha val="6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Eigen values and Eigen vectors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43923" y="6488668"/>
            <a:ext cx="4018151" cy="369332"/>
          </a:xfrm>
          <a:prstGeom prst="rect">
            <a:avLst/>
          </a:prstGeom>
          <a:solidFill>
            <a:srgbClr val="FFFF00">
              <a:alpha val="6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Normal modes and Normal co-ordinates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686299" y="5181409"/>
            <a:ext cx="304801" cy="261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648200" y="5660056"/>
            <a:ext cx="304801" cy="195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648200" y="6327230"/>
            <a:ext cx="381000" cy="174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6014" y="3256002"/>
            <a:ext cx="1548079" cy="3232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  <a:p>
            <a:pPr algn="ctr"/>
            <a:r>
              <a:rPr lang="en-US" dirty="0"/>
              <a:t>EIGEN VALUES = 4 NORMAL MODES</a:t>
            </a:r>
          </a:p>
          <a:p>
            <a:pPr algn="ctr"/>
            <a:r>
              <a:rPr lang="en-US" dirty="0"/>
              <a:t>&amp;</a:t>
            </a:r>
          </a:p>
          <a:p>
            <a:pPr algn="ctr"/>
            <a:r>
              <a:rPr lang="en-US" dirty="0"/>
              <a:t>4</a:t>
            </a:r>
          </a:p>
          <a:p>
            <a:pPr algn="ctr"/>
            <a:r>
              <a:rPr lang="en-US" dirty="0"/>
              <a:t>EIGEN VETORS</a:t>
            </a:r>
          </a:p>
        </p:txBody>
      </p:sp>
    </p:spTree>
    <p:extLst>
      <p:ext uri="{BB962C8B-B14F-4D97-AF65-F5344CB8AC3E}">
        <p14:creationId xmlns:p14="http://schemas.microsoft.com/office/powerpoint/2010/main" val="33320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Solving </a:t>
            </a:r>
            <a:r>
              <a:rPr lang="en-US" b="1" dirty="0" err="1"/>
              <a:t>eigen</a:t>
            </a:r>
            <a:r>
              <a:rPr lang="en-US" b="1" dirty="0"/>
              <a:t> values and </a:t>
            </a:r>
            <a:r>
              <a:rPr lang="en-US" b="1" dirty="0" err="1"/>
              <a:t>eigen</a:t>
            </a:r>
            <a:r>
              <a:rPr lang="en-US" b="1" dirty="0"/>
              <a:t> vectors for n-Coupled mass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Perpetua" pitchFamily="18" charset="0"/>
              </a:rPr>
              <a:t>n-masses coupled oscillator</a:t>
            </a:r>
          </a:p>
        </p:txBody>
      </p:sp>
      <p:graphicFrame>
        <p:nvGraphicFramePr>
          <p:cNvPr id="275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764856"/>
              </p:ext>
            </p:extLst>
          </p:nvPr>
        </p:nvGraphicFramePr>
        <p:xfrm>
          <a:off x="2424545" y="3103418"/>
          <a:ext cx="4624387" cy="88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3" imgW="2171700" imgH="419100" progId="Equation.DSMT4">
                  <p:embed/>
                </p:oleObj>
              </mc:Choice>
              <mc:Fallback>
                <p:oleObj name="Equation" r:id="rId3" imgW="2171700" imgH="419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545" y="3103418"/>
                        <a:ext cx="4624387" cy="883641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26918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2514600"/>
            <a:ext cx="480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What will be the equation of motion for </a:t>
            </a:r>
            <a:r>
              <a:rPr lang="en-US" b="1" dirty="0" err="1"/>
              <a:t>i</a:t>
            </a:r>
            <a:r>
              <a:rPr lang="en-US" b="1" baseline="30000" dirty="0" err="1"/>
              <a:t>th</a:t>
            </a:r>
            <a:r>
              <a:rPr lang="en-US" b="1" dirty="0"/>
              <a:t> mass?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035646"/>
              </p:ext>
            </p:extLst>
          </p:nvPr>
        </p:nvGraphicFramePr>
        <p:xfrm>
          <a:off x="2438400" y="4038600"/>
          <a:ext cx="4486275" cy="8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6" imgW="2082800" imgH="419100" progId="Equation.DSMT4">
                  <p:embed/>
                </p:oleObj>
              </mc:Choice>
              <mc:Fallback>
                <p:oleObj name="Equation" r:id="rId6" imgW="2082800" imgH="4191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38600"/>
                        <a:ext cx="4486275" cy="8938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533400" y="4267200"/>
            <a:ext cx="1752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Recollect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1946" y="5130059"/>
            <a:ext cx="4989584" cy="1986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4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463629"/>
              </p:ext>
            </p:extLst>
          </p:nvPr>
        </p:nvGraphicFramePr>
        <p:xfrm>
          <a:off x="2057399" y="2377786"/>
          <a:ext cx="53562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3" imgW="2222500" imgH="419100" progId="Equation.DSMT4">
                  <p:embed/>
                </p:oleObj>
              </mc:Choice>
              <mc:Fallback>
                <p:oleObj name="Equation" r:id="rId3" imgW="2222500" imgH="419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399" y="2377786"/>
                        <a:ext cx="5356225" cy="10001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262586"/>
              </p:ext>
            </p:extLst>
          </p:nvPr>
        </p:nvGraphicFramePr>
        <p:xfrm>
          <a:off x="2750344" y="4191000"/>
          <a:ext cx="410051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5" imgW="1701800" imgH="419100" progId="Equation.DSMT4">
                  <p:embed/>
                </p:oleObj>
              </mc:Choice>
              <mc:Fallback>
                <p:oleObj name="Equation" r:id="rId5" imgW="1701800" imgH="4191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0344" y="4191000"/>
                        <a:ext cx="4100512" cy="10001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/>
          <p:cNvSpPr/>
          <p:nvPr/>
        </p:nvSpPr>
        <p:spPr>
          <a:xfrm>
            <a:off x="2335212" y="1219200"/>
            <a:ext cx="480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What will be the equation of motion for </a:t>
            </a:r>
            <a:r>
              <a:rPr lang="en-US" b="1" dirty="0" err="1"/>
              <a:t>i</a:t>
            </a:r>
            <a:r>
              <a:rPr lang="en-US" b="1" baseline="30000" dirty="0" err="1"/>
              <a:t>th</a:t>
            </a:r>
            <a:r>
              <a:rPr lang="en-US" b="1" dirty="0"/>
              <a:t> mass?</a:t>
            </a:r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latin typeface="Perpetua" pitchFamily="18" charset="0"/>
              </a:rPr>
              <a:t>N-masses coupled oscillator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83346"/>
            <a:ext cx="80486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981200" y="381000"/>
            <a:ext cx="537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Solving n coupled masses equation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2800" y="2895600"/>
            <a:ext cx="19050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will have n values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hence n normal modes will be present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643646"/>
              </p:ext>
            </p:extLst>
          </p:nvPr>
        </p:nvGraphicFramePr>
        <p:xfrm>
          <a:off x="3876744" y="2966605"/>
          <a:ext cx="7874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" name="Equation" r:id="rId4" imgW="152280" imgH="190440" progId="Equation.DSMT4">
                  <p:embed/>
                </p:oleObj>
              </mc:Choice>
              <mc:Fallback>
                <p:oleObj name="Equation" r:id="rId4" imgW="152280" imgH="190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744" y="2966605"/>
                        <a:ext cx="78740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3" name="Object 5"/>
          <p:cNvGraphicFramePr>
            <a:graphicFrameLocks noChangeAspect="1"/>
          </p:cNvGraphicFramePr>
          <p:nvPr/>
        </p:nvGraphicFramePr>
        <p:xfrm>
          <a:off x="7286172" y="735516"/>
          <a:ext cx="1143000" cy="2327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" name="Equation" r:id="rId6" imgW="406224" imgH="1624895" progId="Equation.DSMT4">
                  <p:embed/>
                </p:oleObj>
              </mc:Choice>
              <mc:Fallback>
                <p:oleObj name="Equation" r:id="rId6" imgW="406224" imgH="1624895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172" y="735516"/>
                        <a:ext cx="1143000" cy="23279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4" name="Object 6"/>
          <p:cNvGraphicFramePr>
            <a:graphicFrameLocks noChangeAspect="1"/>
          </p:cNvGraphicFramePr>
          <p:nvPr/>
        </p:nvGraphicFramePr>
        <p:xfrm>
          <a:off x="1465944" y="838200"/>
          <a:ext cx="1143000" cy="232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name="Equation" r:id="rId8" imgW="406224" imgH="1624895" progId="Equation.DSMT4">
                  <p:embed/>
                </p:oleObj>
              </mc:Choice>
              <mc:Fallback>
                <p:oleObj name="Equation" r:id="rId8" imgW="406224" imgH="1624895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944" y="838200"/>
                        <a:ext cx="1143000" cy="2328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164141"/>
              </p:ext>
            </p:extLst>
          </p:nvPr>
        </p:nvGraphicFramePr>
        <p:xfrm>
          <a:off x="762000" y="2952750"/>
          <a:ext cx="2192338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" name="Equation" r:id="rId10" imgW="1066800" imgH="1625600" progId="Equation.DSMT4">
                  <p:embed/>
                </p:oleObj>
              </mc:Choice>
              <mc:Fallback>
                <p:oleObj name="Equation" r:id="rId10" imgW="1066800" imgH="1625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52750"/>
                        <a:ext cx="2192338" cy="32956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559353"/>
              </p:ext>
            </p:extLst>
          </p:nvPr>
        </p:nvGraphicFramePr>
        <p:xfrm>
          <a:off x="5472113" y="2895600"/>
          <a:ext cx="2427287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" name="Equation" r:id="rId12" imgW="1180800" imgH="1625400" progId="Equation.DSMT4">
                  <p:embed/>
                </p:oleObj>
              </mc:Choice>
              <mc:Fallback>
                <p:oleObj name="Equation" r:id="rId12" imgW="1180800" imgH="1625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2895600"/>
                        <a:ext cx="2427287" cy="32956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001000" y="2895600"/>
            <a:ext cx="9144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Calibri"/>
              </a:rPr>
              <a:t>ω</a:t>
            </a:r>
            <a:endParaRPr lang="en-US" b="1" dirty="0">
              <a:latin typeface="Calibri"/>
            </a:endParaRPr>
          </a:p>
          <a:p>
            <a:pPr algn="ctr"/>
            <a:r>
              <a:rPr lang="en-US" b="1" dirty="0">
                <a:latin typeface="Calibri"/>
              </a:rPr>
              <a:t>will </a:t>
            </a:r>
          </a:p>
          <a:p>
            <a:pPr algn="ctr"/>
            <a:r>
              <a:rPr lang="en-US" b="1" dirty="0">
                <a:latin typeface="Calibri"/>
              </a:rPr>
              <a:t>Have</a:t>
            </a:r>
          </a:p>
          <a:p>
            <a:pPr algn="ctr"/>
            <a:r>
              <a:rPr lang="en-US" b="1" dirty="0">
                <a:latin typeface="Calibri"/>
              </a:rPr>
              <a:t>n</a:t>
            </a:r>
          </a:p>
          <a:p>
            <a:pPr algn="ctr"/>
            <a:r>
              <a:rPr lang="en-US" b="1" dirty="0">
                <a:latin typeface="Calibri"/>
              </a:rPr>
              <a:t>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Perpetua" pitchFamily="18" charset="0"/>
              </a:rPr>
              <a:t>Few scattered thoughts on oscillations leading to waves</a:t>
            </a:r>
          </a:p>
        </p:txBody>
      </p:sp>
      <p:pic>
        <p:nvPicPr>
          <p:cNvPr id="41986" name="Picture 2" descr="Image result for spring mass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2209800" cy="78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17526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Perpetua" pitchFamily="18" charset="0"/>
              </a:rPr>
              <a:t>One Normal mode &amp; One resonance frequency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b="50000"/>
          <a:stretch/>
        </p:blipFill>
        <p:spPr bwMode="auto">
          <a:xfrm>
            <a:off x="0" y="3087707"/>
            <a:ext cx="3124200" cy="81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200400" y="29718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Perpetua" pitchFamily="18" charset="0"/>
              </a:rPr>
              <a:t>Two  Normal modes  and therefore two resonance frequency</a:t>
            </a:r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1905000" y="4306907"/>
          <a:ext cx="620486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5" imgW="3098800" imgH="584200" progId="Equation.DSMT4">
                  <p:embed/>
                </p:oleObj>
              </mc:Choice>
              <mc:Fallback>
                <p:oleObj name="Equation" r:id="rId5" imgW="3098800" imgH="584200" progId="Equation.DSMT4">
                  <p:embed/>
                  <p:pic>
                    <p:nvPicPr>
                      <p:cNvPr id="163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306907"/>
                        <a:ext cx="6204860" cy="1143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3130" y="5689148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Perpetua" pitchFamily="18" charset="0"/>
              </a:rPr>
              <a:t>Any motion of the masses can be represented by a linear combination of two modes!</a:t>
            </a:r>
          </a:p>
        </p:txBody>
      </p:sp>
    </p:spTree>
    <p:extLst>
      <p:ext uri="{BB962C8B-B14F-4D97-AF65-F5344CB8AC3E}">
        <p14:creationId xmlns:p14="http://schemas.microsoft.com/office/powerpoint/2010/main" val="89895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Perpetua" pitchFamily="18" charset="0"/>
              </a:rPr>
              <a:t>Few scattered thoughts on oscillations leading to waves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417945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00" y="11430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Perpetua" pitchFamily="18" charset="0"/>
              </a:rPr>
              <a:t>N Normal modes and therefore </a:t>
            </a:r>
          </a:p>
          <a:p>
            <a:r>
              <a:rPr lang="en-US" sz="2800" b="1" dirty="0">
                <a:solidFill>
                  <a:srgbClr val="FF0000"/>
                </a:solidFill>
                <a:latin typeface="Perpetua" pitchFamily="18" charset="0"/>
              </a:rPr>
              <a:t>N  resonance frequencies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/>
          </p:nvPr>
        </p:nvGraphicFramePr>
        <p:xfrm>
          <a:off x="6324600" y="2209800"/>
          <a:ext cx="2374900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4" imgW="1155700" imgH="1625600" progId="Equation.DSMT4">
                  <p:embed/>
                </p:oleObj>
              </mc:Choice>
              <mc:Fallback>
                <p:oleObj name="Equation" r:id="rId4" imgW="1155700" imgH="162560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209800"/>
                        <a:ext cx="2374900" cy="32956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3130" y="5689148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Perpetua" pitchFamily="18" charset="0"/>
              </a:rPr>
              <a:t>Any </a:t>
            </a:r>
            <a:r>
              <a:rPr lang="en-US" sz="2800" b="1" dirty="0" smtClean="0">
                <a:solidFill>
                  <a:srgbClr val="FF0000"/>
                </a:solidFill>
                <a:latin typeface="Perpetua" pitchFamily="18" charset="0"/>
              </a:rPr>
              <a:t>oscillatory motion </a:t>
            </a:r>
            <a:r>
              <a:rPr lang="en-US" sz="2800" b="1" dirty="0">
                <a:solidFill>
                  <a:srgbClr val="FF0000"/>
                </a:solidFill>
                <a:latin typeface="Perpetua" pitchFamily="18" charset="0"/>
              </a:rPr>
              <a:t>of the masses can be represented by a linear combination of  N orthogonal modes!</a:t>
            </a:r>
          </a:p>
        </p:txBody>
      </p:sp>
      <p:graphicFrame>
        <p:nvGraphicFramePr>
          <p:cNvPr id="420867" name="Object 3"/>
          <p:cNvGraphicFramePr>
            <a:graphicFrameLocks noChangeAspect="1"/>
          </p:cNvGraphicFramePr>
          <p:nvPr/>
        </p:nvGraphicFramePr>
        <p:xfrm>
          <a:off x="533400" y="3200400"/>
          <a:ext cx="41005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Equation" r:id="rId6" imgW="1701800" imgH="419100" progId="Equation.DSMT4">
                  <p:embed/>
                </p:oleObj>
              </mc:Choice>
              <mc:Fallback>
                <p:oleObj name="Equation" r:id="rId6" imgW="1701800" imgH="419100" progId="Equation.DSMT4">
                  <p:embed/>
                  <p:pic>
                    <p:nvPicPr>
                      <p:cNvPr id="4208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00400"/>
                        <a:ext cx="4100513" cy="10001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26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2743200"/>
            <a:ext cx="510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Perpetua" pitchFamily="18" charset="0"/>
              </a:rPr>
              <a:t>Oscillations to Waves</a:t>
            </a:r>
          </a:p>
          <a:p>
            <a:pPr algn="ctr"/>
            <a:r>
              <a:rPr lang="en-US" sz="2800" b="1" dirty="0">
                <a:latin typeface="Perpetua" pitchFamily="18" charset="0"/>
              </a:rPr>
              <a:t>How are they related?</a:t>
            </a:r>
          </a:p>
        </p:txBody>
      </p:sp>
    </p:spTree>
    <p:extLst>
      <p:ext uri="{BB962C8B-B14F-4D97-AF65-F5344CB8AC3E}">
        <p14:creationId xmlns:p14="http://schemas.microsoft.com/office/powerpoint/2010/main" val="7430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09600"/>
            <a:ext cx="510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Oscillations to Waves</a:t>
            </a:r>
          </a:p>
          <a:p>
            <a:pPr algn="ctr"/>
            <a:r>
              <a:rPr lang="en-US" sz="2800" b="1" dirty="0"/>
              <a:t>How are they related?</a:t>
            </a:r>
          </a:p>
        </p:txBody>
      </p:sp>
      <p:sp>
        <p:nvSpPr>
          <p:cNvPr id="3" name="Rectangle 2"/>
          <p:cNvSpPr/>
          <p:nvPr/>
        </p:nvSpPr>
        <p:spPr>
          <a:xfrm>
            <a:off x="346168" y="1752600"/>
            <a:ext cx="8874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b="1" dirty="0"/>
              <a:t>A wave can be thought of as a disturbance or oscillation that travels through space-time, accompanied by a transfer of energy.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2658" y="3581400"/>
            <a:ext cx="6856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Longitudinal waves generated in a coupled oscillator</a:t>
            </a:r>
          </a:p>
        </p:txBody>
      </p:sp>
      <p:grpSp>
        <p:nvGrpSpPr>
          <p:cNvPr id="5" name="Group 7"/>
          <p:cNvGrpSpPr/>
          <p:nvPr/>
        </p:nvGrpSpPr>
        <p:grpSpPr>
          <a:xfrm>
            <a:off x="2482417" y="4267200"/>
            <a:ext cx="4527983" cy="1447800"/>
            <a:chOff x="2590800" y="3429000"/>
            <a:chExt cx="5181600" cy="190458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429000"/>
              <a:ext cx="5181600" cy="190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2819400" y="4343400"/>
              <a:ext cx="304800" cy="343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352800" y="4304778"/>
              <a:ext cx="304800" cy="343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038600" y="4305094"/>
              <a:ext cx="304800" cy="343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800600" y="4305094"/>
              <a:ext cx="304800" cy="343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410200" y="4305094"/>
              <a:ext cx="304800" cy="343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019800" y="4305094"/>
              <a:ext cx="304800" cy="343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781800" y="4305094"/>
              <a:ext cx="304800" cy="343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4800" y="26670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b="1" dirty="0"/>
              <a:t>If the direction of wave propagation is parallel to the direction it oscillates then its called as  Longitudinal waves.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5800" y="61722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/>
              <a:t>A wave does not move mass in the direction of propagation; it transfers energy.</a:t>
            </a:r>
          </a:p>
        </p:txBody>
      </p:sp>
    </p:spTree>
    <p:extLst>
      <p:ext uri="{BB962C8B-B14F-4D97-AF65-F5344CB8AC3E}">
        <p14:creationId xmlns:p14="http://schemas.microsoft.com/office/powerpoint/2010/main" val="328653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535901" y="-76200"/>
            <a:ext cx="2636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Longitudinal waves</a:t>
            </a:r>
          </a:p>
        </p:txBody>
      </p:sp>
      <p:pic>
        <p:nvPicPr>
          <p:cNvPr id="2056" name="Picture 8" descr="C:\Users\iitp\Downloads\Transverse and Longitudinal Waves _ Waves _ Physics _ FuseSchool 36s - 45s (0Anh9HthWgQ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6" y="385465"/>
            <a:ext cx="501226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iitp\Desktop\Lwave-Red-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92785"/>
            <a:ext cx="571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3352800"/>
            <a:ext cx="6096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50000"/>
          <a:stretch/>
        </p:blipFill>
        <p:spPr bwMode="auto">
          <a:xfrm>
            <a:off x="2286000" y="0"/>
            <a:ext cx="3124200" cy="81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749878" y="2962870"/>
            <a:ext cx="641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Perpetua" pitchFamily="18" charset="0"/>
              </a:rPr>
              <a:t>N</a:t>
            </a:r>
          </a:p>
        </p:txBody>
      </p:sp>
      <p:sp>
        <p:nvSpPr>
          <p:cNvPr id="8" name="Right Arrow 7"/>
          <p:cNvSpPr/>
          <p:nvPr/>
        </p:nvSpPr>
        <p:spPr>
          <a:xfrm rot="5400000">
            <a:off x="3467099" y="3913416"/>
            <a:ext cx="6858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89209" y="5401270"/>
            <a:ext cx="678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ym typeface="Symbol"/>
              </a:rPr>
              <a:t></a:t>
            </a:r>
            <a:endParaRPr lang="en-US" sz="5400" b="1" dirty="0"/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43214"/>
            <a:ext cx="3428999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5400000">
            <a:off x="3371849" y="628650"/>
            <a:ext cx="685800" cy="647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2" y="3019425"/>
            <a:ext cx="51720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 rot="5400000">
            <a:off x="3235707" y="2250692"/>
            <a:ext cx="1186684" cy="647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97761" y="-1524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0" y="1219200"/>
            <a:ext cx="47000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3</a:t>
            </a:r>
          </a:p>
          <a:p>
            <a:r>
              <a:rPr lang="en-US" sz="1200" b="1" dirty="0"/>
              <a:t>    .</a:t>
            </a:r>
          </a:p>
          <a:p>
            <a:endParaRPr lang="en-US" sz="1200" b="1" dirty="0"/>
          </a:p>
          <a:p>
            <a:r>
              <a:rPr lang="en-US" sz="1200" b="1" dirty="0"/>
              <a:t>    .</a:t>
            </a:r>
          </a:p>
          <a:p>
            <a:endParaRPr lang="en-US" sz="1200" b="1" dirty="0"/>
          </a:p>
          <a:p>
            <a:r>
              <a:rPr lang="en-US" sz="1200" b="1" dirty="0"/>
              <a:t>    .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6405265" y="4415135"/>
            <a:ext cx="136267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-1"/>
            <a:ext cx="1033462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</a:t>
            </a:r>
          </a:p>
          <a:p>
            <a:pPr algn="ctr"/>
            <a:r>
              <a:rPr lang="en-US" b="1" dirty="0"/>
              <a:t>I</a:t>
            </a:r>
          </a:p>
          <a:p>
            <a:pPr algn="ctr"/>
            <a:r>
              <a:rPr lang="en-US" b="1" dirty="0"/>
              <a:t>S</a:t>
            </a:r>
          </a:p>
          <a:p>
            <a:pPr algn="ctr"/>
            <a:r>
              <a:rPr lang="en-US" b="1" dirty="0"/>
              <a:t>C</a:t>
            </a:r>
          </a:p>
          <a:p>
            <a:pPr algn="ctr"/>
            <a:r>
              <a:rPr lang="en-US" b="1" dirty="0"/>
              <a:t>R</a:t>
            </a:r>
          </a:p>
          <a:p>
            <a:pPr algn="ctr"/>
            <a:r>
              <a:rPr lang="en-US" b="1" dirty="0"/>
              <a:t>E</a:t>
            </a:r>
          </a:p>
          <a:p>
            <a:pPr algn="ctr"/>
            <a:r>
              <a:rPr lang="en-US" b="1" dirty="0"/>
              <a:t>T</a:t>
            </a:r>
          </a:p>
          <a:p>
            <a:pPr algn="ctr"/>
            <a:r>
              <a:rPr lang="en-US" b="1" dirty="0"/>
              <a:t>E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TO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C</a:t>
            </a:r>
          </a:p>
          <a:p>
            <a:pPr algn="ctr"/>
            <a:r>
              <a:rPr lang="en-US" b="1" dirty="0"/>
              <a:t>O</a:t>
            </a:r>
          </a:p>
          <a:p>
            <a:pPr algn="ctr"/>
            <a:r>
              <a:rPr lang="en-US" b="1" dirty="0"/>
              <a:t>N</a:t>
            </a:r>
          </a:p>
          <a:p>
            <a:pPr algn="ctr"/>
            <a:r>
              <a:rPr lang="en-US" b="1" dirty="0"/>
              <a:t>T</a:t>
            </a:r>
          </a:p>
          <a:p>
            <a:pPr algn="ctr"/>
            <a:r>
              <a:rPr lang="en-US" b="1" dirty="0"/>
              <a:t>I</a:t>
            </a:r>
          </a:p>
          <a:p>
            <a:pPr algn="ctr"/>
            <a:r>
              <a:rPr lang="en-US" b="1" dirty="0"/>
              <a:t>N</a:t>
            </a:r>
          </a:p>
          <a:p>
            <a:pPr algn="ctr"/>
            <a:r>
              <a:rPr lang="en-US" b="1" dirty="0"/>
              <a:t>O</a:t>
            </a:r>
          </a:p>
          <a:p>
            <a:pPr algn="ctr"/>
            <a:r>
              <a:rPr lang="en-US" b="1" dirty="0"/>
              <a:t>U</a:t>
            </a:r>
          </a:p>
          <a:p>
            <a:pPr algn="ctr"/>
            <a:r>
              <a:rPr lang="en-US" b="1" dirty="0"/>
              <a:t>S</a:t>
            </a:r>
          </a:p>
        </p:txBody>
      </p:sp>
      <p:pic>
        <p:nvPicPr>
          <p:cNvPr id="260098" name="Picture 2" descr="Image result for Ripples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02112" y="4571999"/>
            <a:ext cx="28575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6" grpId="0" animBg="1"/>
      <p:bldP spid="10" grpId="0" animBg="1"/>
      <p:bldP spid="2" grpId="0"/>
      <p:bldP spid="12" grpId="0"/>
      <p:bldP spid="13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itp\Desktop\Lwave-Red-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39985"/>
            <a:ext cx="571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685800" y="3276600"/>
          <a:ext cx="41005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Equation" r:id="rId4" imgW="1701800" imgH="419100" progId="Equation.DSMT4">
                  <p:embed/>
                </p:oleObj>
              </mc:Choice>
              <mc:Fallback>
                <p:oleObj name="Equation" r:id="rId4" imgW="1701800" imgH="419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76600"/>
                        <a:ext cx="4100513" cy="10001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4495800"/>
            <a:ext cx="8874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Perpetua" pitchFamily="18" charset="0"/>
              </a:rPr>
              <a:t>This equation solve ONLY for time dependence of displacements S</a:t>
            </a:r>
            <a:r>
              <a:rPr lang="en-US" sz="2800" b="1" baseline="-25000" dirty="0">
                <a:latin typeface="Perpetua" pitchFamily="18" charset="0"/>
              </a:rPr>
              <a:t>i</a:t>
            </a:r>
            <a:r>
              <a:rPr lang="en-US" sz="2800" b="1" dirty="0">
                <a:latin typeface="Perpetua" pitchFamily="18" charset="0"/>
              </a:rPr>
              <a:t> around its equilibrium position</a:t>
            </a:r>
            <a:endParaRPr lang="en-US" sz="2800" b="1" baseline="-25000" dirty="0">
              <a:latin typeface="Perpet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715000"/>
            <a:ext cx="8874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Perpetua" pitchFamily="18" charset="0"/>
              </a:rPr>
              <a:t>Need to invent a differential equation which gives spatial dependence also S(</a:t>
            </a:r>
            <a:r>
              <a:rPr lang="en-US" sz="2800" b="1" dirty="0" err="1">
                <a:latin typeface="Perpetua" pitchFamily="18" charset="0"/>
              </a:rPr>
              <a:t>x,t</a:t>
            </a:r>
            <a:r>
              <a:rPr lang="en-US" sz="2800" b="1" dirty="0">
                <a:latin typeface="Perpetua" pitchFamily="18" charset="0"/>
              </a:rPr>
              <a:t>)</a:t>
            </a:r>
            <a:endParaRPr lang="en-US" sz="2800" b="1" baseline="-25000" dirty="0">
              <a:latin typeface="Perpetua" pitchFamily="18" charset="0"/>
            </a:endParaRP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780359"/>
              </p:ext>
            </p:extLst>
          </p:nvPr>
        </p:nvGraphicFramePr>
        <p:xfrm>
          <a:off x="5807075" y="3409950"/>
          <a:ext cx="2751138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Equation" r:id="rId6" imgW="863280" imgH="253800" progId="Equation.DSMT4">
                  <p:embed/>
                </p:oleObj>
              </mc:Choice>
              <mc:Fallback>
                <p:oleObj name="Equation" r:id="rId6" imgW="86328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3409950"/>
                        <a:ext cx="2751138" cy="8016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AutoShape 5" descr="Related image"/>
          <p:cNvSpPr>
            <a:spLocks noChangeAspect="1" noChangeArrowheads="1"/>
          </p:cNvSpPr>
          <p:nvPr/>
        </p:nvSpPr>
        <p:spPr bwMode="auto">
          <a:xfrm>
            <a:off x="155575" y="-1287463"/>
            <a:ext cx="5734050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Related image"/>
          <p:cNvSpPr>
            <a:spLocks noChangeAspect="1" noChangeArrowheads="1"/>
          </p:cNvSpPr>
          <p:nvPr/>
        </p:nvSpPr>
        <p:spPr bwMode="auto">
          <a:xfrm>
            <a:off x="155575" y="-1287463"/>
            <a:ext cx="5734050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Related image"/>
          <p:cNvSpPr>
            <a:spLocks noChangeAspect="1" noChangeArrowheads="1"/>
          </p:cNvSpPr>
          <p:nvPr/>
        </p:nvSpPr>
        <p:spPr bwMode="auto">
          <a:xfrm>
            <a:off x="155575" y="-1851025"/>
            <a:ext cx="5476875" cy="3857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7800" y="0"/>
            <a:ext cx="6096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5715000" y="3233058"/>
            <a:ext cx="2971800" cy="1143000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Derivation of wave equation from n-coupled masses oscillators </a:t>
            </a:r>
          </a:p>
        </p:txBody>
      </p:sp>
    </p:spTree>
    <p:extLst>
      <p:ext uri="{BB962C8B-B14F-4D97-AF65-F5344CB8AC3E}">
        <p14:creationId xmlns:p14="http://schemas.microsoft.com/office/powerpoint/2010/main" val="36906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94658" y="149134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810000" y="28956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463142" y="149497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95572" y="149134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38886" y="1462314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68003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x</a:t>
            </a:r>
            <a:r>
              <a:rPr lang="en-US" sz="3200" baseline="-25000" dirty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1632858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x</a:t>
            </a:r>
            <a:r>
              <a:rPr lang="en-US" sz="3200" baseline="-25000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8000" y="1630012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x</a:t>
            </a:r>
            <a:r>
              <a:rPr lang="en-US" sz="3200" baseline="-25000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944" y="160383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x</a:t>
            </a:r>
            <a:r>
              <a:rPr lang="en-US" sz="3200" baseline="-25000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42772" y="1556658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x</a:t>
            </a:r>
            <a:r>
              <a:rPr lang="en-US" sz="3200" baseline="-25000" dirty="0"/>
              <a:t>4</a:t>
            </a:r>
          </a:p>
        </p:txBody>
      </p:sp>
      <p:pic>
        <p:nvPicPr>
          <p:cNvPr id="284674" name="Picture 2" descr="Image result for Stretched Spring"/>
          <p:cNvPicPr>
            <a:picLocks noChangeAspect="1" noChangeArrowheads="1"/>
          </p:cNvPicPr>
          <p:nvPr/>
        </p:nvPicPr>
        <p:blipFill>
          <a:blip r:embed="rId3"/>
          <a:srcRect l="59437" t="30000" r="21898" b="30000"/>
          <a:stretch>
            <a:fillRect/>
          </a:stretch>
        </p:blipFill>
        <p:spPr bwMode="auto">
          <a:xfrm rot="16200000">
            <a:off x="311401" y="1822199"/>
            <a:ext cx="401999" cy="2396401"/>
          </a:xfrm>
          <a:prstGeom prst="rect">
            <a:avLst/>
          </a:prstGeom>
          <a:noFill/>
        </p:spPr>
      </p:pic>
      <p:pic>
        <p:nvPicPr>
          <p:cNvPr id="20" name="Picture 2" descr="Image result for Stretched Spring"/>
          <p:cNvPicPr>
            <a:picLocks noChangeAspect="1" noChangeArrowheads="1"/>
          </p:cNvPicPr>
          <p:nvPr/>
        </p:nvPicPr>
        <p:blipFill>
          <a:blip r:embed="rId3"/>
          <a:srcRect l="18770" t="30000" r="56309" b="50769"/>
          <a:stretch>
            <a:fillRect/>
          </a:stretch>
        </p:blipFill>
        <p:spPr bwMode="auto">
          <a:xfrm rot="16200000">
            <a:off x="1566847" y="813497"/>
            <a:ext cx="542050" cy="1600200"/>
          </a:xfrm>
          <a:prstGeom prst="rect">
            <a:avLst/>
          </a:prstGeom>
          <a:noFill/>
        </p:spPr>
      </p:pic>
      <p:pic>
        <p:nvPicPr>
          <p:cNvPr id="21" name="Picture 2" descr="Image result for Stretched Spring"/>
          <p:cNvPicPr>
            <a:picLocks noChangeAspect="1" noChangeArrowheads="1"/>
          </p:cNvPicPr>
          <p:nvPr/>
        </p:nvPicPr>
        <p:blipFill>
          <a:blip r:embed="rId3"/>
          <a:srcRect l="18770" t="30000" r="56309" b="50769"/>
          <a:stretch>
            <a:fillRect/>
          </a:stretch>
        </p:blipFill>
        <p:spPr bwMode="auto">
          <a:xfrm rot="16200000">
            <a:off x="3362989" y="784470"/>
            <a:ext cx="542050" cy="1600200"/>
          </a:xfrm>
          <a:prstGeom prst="rect">
            <a:avLst/>
          </a:prstGeom>
          <a:noFill/>
        </p:spPr>
      </p:pic>
      <p:pic>
        <p:nvPicPr>
          <p:cNvPr id="22" name="Picture 2" descr="Image result for Stretched Spring"/>
          <p:cNvPicPr>
            <a:picLocks noChangeAspect="1" noChangeArrowheads="1"/>
          </p:cNvPicPr>
          <p:nvPr/>
        </p:nvPicPr>
        <p:blipFill>
          <a:blip r:embed="rId3"/>
          <a:srcRect l="18770" t="30000" r="56309" b="50769"/>
          <a:stretch>
            <a:fillRect/>
          </a:stretch>
        </p:blipFill>
        <p:spPr bwMode="auto">
          <a:xfrm rot="16200000">
            <a:off x="5206303" y="795353"/>
            <a:ext cx="542050" cy="1600200"/>
          </a:xfrm>
          <a:prstGeom prst="rect">
            <a:avLst/>
          </a:prstGeom>
          <a:noFill/>
        </p:spPr>
      </p:pic>
      <p:pic>
        <p:nvPicPr>
          <p:cNvPr id="23" name="Picture 2" descr="Image result for Stretched Spring"/>
          <p:cNvPicPr>
            <a:picLocks noChangeAspect="1" noChangeArrowheads="1"/>
          </p:cNvPicPr>
          <p:nvPr/>
        </p:nvPicPr>
        <p:blipFill>
          <a:blip r:embed="rId3"/>
          <a:srcRect l="18770" t="30000" r="56309" b="50769"/>
          <a:stretch>
            <a:fillRect/>
          </a:stretch>
        </p:blipFill>
        <p:spPr bwMode="auto">
          <a:xfrm rot="16200000">
            <a:off x="7038733" y="751811"/>
            <a:ext cx="542050" cy="1600200"/>
          </a:xfrm>
          <a:prstGeom prst="rect">
            <a:avLst/>
          </a:prstGeom>
          <a:noFill/>
        </p:spPr>
      </p:pic>
      <p:pic>
        <p:nvPicPr>
          <p:cNvPr id="24" name="Picture 2" descr="Image result for Stretched Spring"/>
          <p:cNvPicPr>
            <a:picLocks noChangeAspect="1" noChangeArrowheads="1"/>
          </p:cNvPicPr>
          <p:nvPr/>
        </p:nvPicPr>
        <p:blipFill>
          <a:blip r:embed="rId3"/>
          <a:srcRect l="18770" t="30000" r="56309" b="50769"/>
          <a:stretch>
            <a:fillRect/>
          </a:stretch>
        </p:blipFill>
        <p:spPr bwMode="auto">
          <a:xfrm rot="16200000">
            <a:off x="-271025" y="828011"/>
            <a:ext cx="542050" cy="1600200"/>
          </a:xfrm>
          <a:prstGeom prst="rect">
            <a:avLst/>
          </a:prstGeom>
          <a:noFill/>
        </p:spPr>
      </p:pic>
      <p:pic>
        <p:nvPicPr>
          <p:cNvPr id="25" name="Picture 2" descr="Image result for Stretched Spring"/>
          <p:cNvPicPr>
            <a:picLocks noChangeAspect="1" noChangeArrowheads="1"/>
          </p:cNvPicPr>
          <p:nvPr/>
        </p:nvPicPr>
        <p:blipFill>
          <a:blip r:embed="rId3"/>
          <a:srcRect l="18770" t="30000" r="56309" b="50769"/>
          <a:stretch>
            <a:fillRect/>
          </a:stretch>
        </p:blipFill>
        <p:spPr bwMode="auto">
          <a:xfrm rot="16200000">
            <a:off x="8916517" y="722783"/>
            <a:ext cx="542050" cy="1600200"/>
          </a:xfrm>
          <a:prstGeom prst="rect">
            <a:avLst/>
          </a:prstGeom>
          <a:noFill/>
        </p:spPr>
      </p:pic>
      <p:sp>
        <p:nvSpPr>
          <p:cNvPr id="34" name="Oval 33"/>
          <p:cNvSpPr/>
          <p:nvPr/>
        </p:nvSpPr>
        <p:spPr>
          <a:xfrm>
            <a:off x="1734456" y="289197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 descr="Image result for Stretched Spring"/>
          <p:cNvPicPr>
            <a:picLocks noChangeAspect="1" noChangeArrowheads="1"/>
          </p:cNvPicPr>
          <p:nvPr/>
        </p:nvPicPr>
        <p:blipFill>
          <a:blip r:embed="rId3"/>
          <a:srcRect l="59437" t="39231" r="21898" b="30000"/>
          <a:stretch>
            <a:fillRect/>
          </a:stretch>
        </p:blipFill>
        <p:spPr bwMode="auto">
          <a:xfrm rot="16200000">
            <a:off x="2701884" y="2069688"/>
            <a:ext cx="401988" cy="1843356"/>
          </a:xfrm>
          <a:prstGeom prst="rect">
            <a:avLst/>
          </a:prstGeom>
          <a:noFill/>
        </p:spPr>
      </p:pic>
      <p:sp>
        <p:nvSpPr>
          <p:cNvPr id="36" name="Oval 35"/>
          <p:cNvSpPr/>
          <p:nvPr/>
        </p:nvSpPr>
        <p:spPr>
          <a:xfrm>
            <a:off x="5892798" y="286657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 descr="Image result for Stretched Spring"/>
          <p:cNvPicPr>
            <a:picLocks noChangeAspect="1" noChangeArrowheads="1"/>
          </p:cNvPicPr>
          <p:nvPr/>
        </p:nvPicPr>
        <p:blipFill>
          <a:blip r:embed="rId3"/>
          <a:srcRect l="59437" t="39231" r="21898" b="30000"/>
          <a:stretch>
            <a:fillRect/>
          </a:stretch>
        </p:blipFill>
        <p:spPr bwMode="auto">
          <a:xfrm rot="16200000">
            <a:off x="6720507" y="2194893"/>
            <a:ext cx="401988" cy="1651002"/>
          </a:xfrm>
          <a:prstGeom prst="rect">
            <a:avLst/>
          </a:prstGeom>
          <a:noFill/>
        </p:spPr>
      </p:pic>
      <p:sp>
        <p:nvSpPr>
          <p:cNvPr id="39" name="Oval 38"/>
          <p:cNvSpPr/>
          <p:nvPr/>
        </p:nvSpPr>
        <p:spPr>
          <a:xfrm>
            <a:off x="7761516" y="2852058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2" descr="Image result for Stretched Spring"/>
          <p:cNvPicPr>
            <a:picLocks noChangeAspect="1" noChangeArrowheads="1"/>
          </p:cNvPicPr>
          <p:nvPr/>
        </p:nvPicPr>
        <p:blipFill>
          <a:blip r:embed="rId3"/>
          <a:srcRect l="59437" t="39231" r="21898" b="30000"/>
          <a:stretch>
            <a:fillRect/>
          </a:stretch>
        </p:blipFill>
        <p:spPr bwMode="auto">
          <a:xfrm rot="16200000">
            <a:off x="4759284" y="2098716"/>
            <a:ext cx="401988" cy="1843356"/>
          </a:xfrm>
          <a:prstGeom prst="rect">
            <a:avLst/>
          </a:prstGeom>
          <a:noFill/>
        </p:spPr>
      </p:pic>
      <p:sp>
        <p:nvSpPr>
          <p:cNvPr id="41" name="Oval 40"/>
          <p:cNvSpPr/>
          <p:nvPr/>
        </p:nvSpPr>
        <p:spPr>
          <a:xfrm>
            <a:off x="2667000" y="149497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16200000" flipH="1">
            <a:off x="64860" y="2884260"/>
            <a:ext cx="1684438" cy="1464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H="1">
            <a:off x="1893660" y="2892299"/>
            <a:ext cx="1684438" cy="1464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H="1">
            <a:off x="3722460" y="2856017"/>
            <a:ext cx="1684438" cy="1464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H="1">
            <a:off x="5565774" y="2823359"/>
            <a:ext cx="1684438" cy="1464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Image result for Stretched Spring"/>
          <p:cNvPicPr>
            <a:picLocks noChangeAspect="1" noChangeArrowheads="1"/>
          </p:cNvPicPr>
          <p:nvPr/>
        </p:nvPicPr>
        <p:blipFill>
          <a:blip r:embed="rId3"/>
          <a:srcRect l="59437" t="39231" r="21898" b="30000"/>
          <a:stretch>
            <a:fillRect/>
          </a:stretch>
        </p:blipFill>
        <p:spPr bwMode="auto">
          <a:xfrm rot="16200000">
            <a:off x="8654535" y="2133207"/>
            <a:ext cx="401988" cy="1651002"/>
          </a:xfrm>
          <a:prstGeom prst="rect">
            <a:avLst/>
          </a:prstGeom>
          <a:noFill/>
        </p:spPr>
      </p:pic>
      <p:cxnSp>
        <p:nvCxnSpPr>
          <p:cNvPr id="49" name="Straight Arrow Connector 48"/>
          <p:cNvCxnSpPr/>
          <p:nvPr/>
        </p:nvCxnSpPr>
        <p:spPr>
          <a:xfrm rot="16200000" flipH="1">
            <a:off x="7470902" y="2816098"/>
            <a:ext cx="1684438" cy="1464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676400" y="3040746"/>
            <a:ext cx="513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</a:t>
            </a:r>
            <a:r>
              <a:rPr lang="en-US" sz="3200" baseline="-25000" dirty="0"/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28400" y="3048000"/>
            <a:ext cx="513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</a:t>
            </a:r>
            <a:r>
              <a:rPr lang="en-US" sz="3200" baseline="-25000" dirty="0"/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85800" y="3059668"/>
            <a:ext cx="513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</a:t>
            </a:r>
            <a:r>
              <a:rPr lang="en-US" sz="3200" baseline="-25000" dirty="0"/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696200" y="2957286"/>
            <a:ext cx="513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</a:t>
            </a:r>
            <a:r>
              <a:rPr lang="en-US" sz="3200" baseline="-25000" dirty="0"/>
              <a:t>3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057400" y="100352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914400" y="1015998"/>
            <a:ext cx="729342" cy="57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524000" y="729342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ym typeface="Symbol"/>
              </a:rPr>
              <a:t>X</a:t>
            </a:r>
            <a:endParaRPr lang="en-US" sz="3200" b="1" dirty="0"/>
          </a:p>
        </p:txBody>
      </p:sp>
      <p:graphicFrame>
        <p:nvGraphicFramePr>
          <p:cNvPr id="284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462912"/>
              </p:ext>
            </p:extLst>
          </p:nvPr>
        </p:nvGraphicFramePr>
        <p:xfrm>
          <a:off x="2667000" y="5508625"/>
          <a:ext cx="410051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4" imgW="1701800" imgH="419100" progId="Equation.DSMT4">
                  <p:embed/>
                </p:oleObj>
              </mc:Choice>
              <mc:Fallback>
                <p:oleObj name="Equation" r:id="rId4" imgW="1701800" imgH="419100" progId="Equation.DSMT4">
                  <p:embed/>
                  <p:pic>
                    <p:nvPicPr>
                      <p:cNvPr id="284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508625"/>
                        <a:ext cx="4100512" cy="10001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/>
          <p:cNvSpPr/>
          <p:nvPr/>
        </p:nvSpPr>
        <p:spPr>
          <a:xfrm>
            <a:off x="2286000" y="4343400"/>
            <a:ext cx="480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What will be the equation of motion for </a:t>
            </a:r>
            <a:r>
              <a:rPr lang="en-US" b="1" dirty="0" err="1"/>
              <a:t>i</a:t>
            </a:r>
            <a:r>
              <a:rPr lang="en-US" b="1" baseline="30000" dirty="0" err="1"/>
              <a:t>th</a:t>
            </a:r>
            <a:r>
              <a:rPr lang="en-US" b="1" dirty="0"/>
              <a:t> mass?</a:t>
            </a:r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latin typeface="Perpetua" pitchFamily="18" charset="0"/>
              </a:rPr>
              <a:t>N-masses coupled oscillator</a:t>
            </a:r>
          </a:p>
        </p:txBody>
      </p:sp>
    </p:spTree>
    <p:extLst>
      <p:ext uri="{BB962C8B-B14F-4D97-AF65-F5344CB8AC3E}">
        <p14:creationId xmlns:p14="http://schemas.microsoft.com/office/powerpoint/2010/main" val="69685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/>
      <p:bldP spid="11" grpId="0"/>
      <p:bldP spid="34" grpId="0" animBg="1"/>
      <p:bldP spid="36" grpId="0" animBg="1"/>
      <p:bldP spid="39" grpId="0" animBg="1"/>
      <p:bldP spid="50" grpId="0"/>
      <p:bldP spid="51" grpId="0"/>
      <p:bldP spid="52" grpId="0"/>
      <p:bldP spid="53" grpId="0"/>
      <p:bldP spid="57" grpId="0"/>
      <p:bldP spid="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Derivation of Wave Equation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161494"/>
              </p:ext>
            </p:extLst>
          </p:nvPr>
        </p:nvGraphicFramePr>
        <p:xfrm>
          <a:off x="2438400" y="762000"/>
          <a:ext cx="41005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Equation" r:id="rId3" imgW="1701800" imgH="419100" progId="Equation.DSMT4">
                  <p:embed/>
                </p:oleObj>
              </mc:Choice>
              <mc:Fallback>
                <p:oleObj name="Equation" r:id="rId3" imgW="1701800" imgH="419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762000"/>
                        <a:ext cx="4100513" cy="10001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Brace 4"/>
          <p:cNvSpPr/>
          <p:nvPr/>
        </p:nvSpPr>
        <p:spPr>
          <a:xfrm rot="5400000">
            <a:off x="4953000" y="838200"/>
            <a:ext cx="381000" cy="22098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0" y="2286000"/>
            <a:ext cx="4753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Need to bring spatial derivatives for</a:t>
            </a:r>
          </a:p>
          <a:p>
            <a:r>
              <a:rPr lang="en-US" sz="2400" b="1" dirty="0"/>
              <a:t>understanding wave propagation</a:t>
            </a:r>
          </a:p>
        </p:txBody>
      </p:sp>
      <p:graphicFrame>
        <p:nvGraphicFramePr>
          <p:cNvPr id="430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935560"/>
              </p:ext>
            </p:extLst>
          </p:nvPr>
        </p:nvGraphicFramePr>
        <p:xfrm>
          <a:off x="2590800" y="3124200"/>
          <a:ext cx="5232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Equation" r:id="rId5" imgW="2171700" imgH="419100" progId="Equation.DSMT4">
                  <p:embed/>
                </p:oleObj>
              </mc:Choice>
              <mc:Fallback>
                <p:oleObj name="Equation" r:id="rId5" imgW="2171700" imgH="4191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124200"/>
                        <a:ext cx="5232400" cy="990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09729" y="4191000"/>
            <a:ext cx="6828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Rate of rate of change of  displacement with respect</a:t>
            </a:r>
          </a:p>
          <a:p>
            <a:r>
              <a:rPr lang="en-US" sz="2400" b="1" dirty="0"/>
              <a:t> to SPATIAL CO-ORDINATE x need to be known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332204"/>
              </p:ext>
            </p:extLst>
          </p:nvPr>
        </p:nvGraphicFramePr>
        <p:xfrm>
          <a:off x="1638300" y="5384800"/>
          <a:ext cx="5905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Equation" r:id="rId7" imgW="2451100" imgH="457200" progId="Equation.DSMT4">
                  <p:embed/>
                </p:oleObj>
              </mc:Choice>
              <mc:Fallback>
                <p:oleObj name="Equation" r:id="rId7" imgW="2451100" imgH="457200" progId="Equation.DSMT4">
                  <p:embed/>
                  <p:pic>
                    <p:nvPicPr>
                      <p:cNvPr id="3143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5384800"/>
                        <a:ext cx="5905500" cy="1092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23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847451"/>
              </p:ext>
            </p:extLst>
          </p:nvPr>
        </p:nvGraphicFramePr>
        <p:xfrm>
          <a:off x="1524000" y="889000"/>
          <a:ext cx="5905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" name="Equation" r:id="rId3" imgW="2451100" imgH="457200" progId="Equation.DSMT4">
                  <p:embed/>
                </p:oleObj>
              </mc:Choice>
              <mc:Fallback>
                <p:oleObj name="Equation" r:id="rId3" imgW="245110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889000"/>
                        <a:ext cx="5905500" cy="1092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974" y="2057400"/>
            <a:ext cx="274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Dividing by </a:t>
            </a:r>
            <a:r>
              <a:rPr lang="en-US" b="1" dirty="0">
                <a:sym typeface="Symbol"/>
              </a:rPr>
              <a:t>x throughout</a:t>
            </a:r>
            <a:endParaRPr lang="en-US" b="1" dirty="0"/>
          </a:p>
        </p:txBody>
      </p:sp>
      <p:graphicFrame>
        <p:nvGraphicFramePr>
          <p:cNvPr id="315398" name="Object 5"/>
          <p:cNvGraphicFramePr>
            <a:graphicFrameLocks noChangeAspect="1"/>
          </p:cNvGraphicFramePr>
          <p:nvPr/>
        </p:nvGraphicFramePr>
        <p:xfrm>
          <a:off x="1447800" y="2514600"/>
          <a:ext cx="6149975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" name="Equation" r:id="rId5" imgW="2552700" imgH="635000" progId="Equation.DSMT4">
                  <p:embed/>
                </p:oleObj>
              </mc:Choice>
              <mc:Fallback>
                <p:oleObj name="Equation" r:id="rId5" imgW="2552700" imgH="63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14600"/>
                        <a:ext cx="6149975" cy="15176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3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385736"/>
              </p:ext>
            </p:extLst>
          </p:nvPr>
        </p:nvGraphicFramePr>
        <p:xfrm>
          <a:off x="1055688" y="4352925"/>
          <a:ext cx="2754312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1" name="Equation" r:id="rId7" imgW="1143000" imgH="888840" progId="Equation.DSMT4">
                  <p:embed/>
                </p:oleObj>
              </mc:Choice>
              <mc:Fallback>
                <p:oleObj name="Equation" r:id="rId7" imgW="1143000" imgH="8888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4352925"/>
                        <a:ext cx="2754312" cy="21240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0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918969"/>
              </p:ext>
            </p:extLst>
          </p:nvPr>
        </p:nvGraphicFramePr>
        <p:xfrm>
          <a:off x="4716462" y="4191000"/>
          <a:ext cx="2293938" cy="242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2" name="Equation" r:id="rId9" imgW="952500" imgH="1016000" progId="Equation.DSMT4">
                  <p:embed/>
                </p:oleObj>
              </mc:Choice>
              <mc:Fallback>
                <p:oleObj name="Equation" r:id="rId9" imgW="952500" imgH="1016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2" y="4191000"/>
                        <a:ext cx="2293938" cy="24272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278540"/>
              </p:ext>
            </p:extLst>
          </p:nvPr>
        </p:nvGraphicFramePr>
        <p:xfrm>
          <a:off x="7827962" y="5041900"/>
          <a:ext cx="13160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" name="Equation" r:id="rId11" imgW="545626" imgH="177646" progId="Equation.DSMT4">
                  <p:embed/>
                </p:oleObj>
              </mc:Choice>
              <mc:Fallback>
                <p:oleObj name="Equation" r:id="rId11" imgW="545626" imgH="177646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2" y="5041900"/>
                        <a:ext cx="1316038" cy="4254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371600" y="-76200"/>
            <a:ext cx="64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Derivation of wave equation from n-couple masses oscillators 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362200"/>
            <a:ext cx="5223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Perpetua" pitchFamily="18" charset="0"/>
                <a:sym typeface="Symbol"/>
              </a:rPr>
              <a:t>In the limit x tending to 0 i.e. N</a:t>
            </a:r>
            <a:r>
              <a:rPr lang="en-US" sz="2800" dirty="0">
                <a:latin typeface="Perpetua" pitchFamily="18" charset="0"/>
                <a:sym typeface="Wingdings" pitchFamily="2" charset="2"/>
              </a:rPr>
              <a:t></a:t>
            </a:r>
            <a:r>
              <a:rPr lang="en-US" sz="2800" dirty="0">
                <a:latin typeface="Perpetua" pitchFamily="18" charset="0"/>
                <a:sym typeface="Symbol"/>
              </a:rPr>
              <a:t></a:t>
            </a:r>
            <a:endParaRPr lang="en-US" sz="2800" dirty="0">
              <a:latin typeface="Perpetua" pitchFamily="18" charset="0"/>
            </a:endParaRPr>
          </a:p>
        </p:txBody>
      </p:sp>
      <p:graphicFrame>
        <p:nvGraphicFramePr>
          <p:cNvPr id="316419" name="Object 5"/>
          <p:cNvGraphicFramePr>
            <a:graphicFrameLocks noChangeAspect="1"/>
          </p:cNvGraphicFramePr>
          <p:nvPr/>
        </p:nvGraphicFramePr>
        <p:xfrm>
          <a:off x="2197100" y="304800"/>
          <a:ext cx="4649788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1" name="Equation" r:id="rId3" imgW="1930320" imgH="634680" progId="Equation.DSMT4">
                  <p:embed/>
                </p:oleObj>
              </mc:Choice>
              <mc:Fallback>
                <p:oleObj name="Equation" r:id="rId3" imgW="1930320" imgH="6346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304800"/>
                        <a:ext cx="4649788" cy="15176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0" name="Object 5"/>
          <p:cNvGraphicFramePr>
            <a:graphicFrameLocks noChangeAspect="1"/>
          </p:cNvGraphicFramePr>
          <p:nvPr/>
        </p:nvGraphicFramePr>
        <p:xfrm>
          <a:off x="2667000" y="3048000"/>
          <a:ext cx="367030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2" name="Equation" r:id="rId5" imgW="1523880" imgH="419040" progId="Equation.DSMT4">
                  <p:embed/>
                </p:oleObj>
              </mc:Choice>
              <mc:Fallback>
                <p:oleObj name="Equation" r:id="rId5" imgW="152388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0"/>
                        <a:ext cx="3670300" cy="10017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5000" y="4267200"/>
            <a:ext cx="46565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Perpetua" pitchFamily="18" charset="0"/>
                <a:sym typeface="Symbol"/>
              </a:rPr>
              <a:t>Wave equation</a:t>
            </a:r>
            <a:endParaRPr lang="en-US" sz="6600" dirty="0">
              <a:latin typeface="Perpetua" pitchFamily="18" charset="0"/>
            </a:endParaRPr>
          </a:p>
        </p:txBody>
      </p:sp>
      <p:graphicFrame>
        <p:nvGraphicFramePr>
          <p:cNvPr id="3532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001645"/>
              </p:ext>
            </p:extLst>
          </p:nvPr>
        </p:nvGraphicFramePr>
        <p:xfrm>
          <a:off x="7132638" y="2530475"/>
          <a:ext cx="177165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3" name="Equation" r:id="rId7" imgW="736560" imgH="660240" progId="Equation.DSMT4">
                  <p:embed/>
                </p:oleObj>
              </mc:Choice>
              <mc:Fallback>
                <p:oleObj name="Equation" r:id="rId7" imgW="736560" imgH="660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638" y="2530475"/>
                        <a:ext cx="1771650" cy="15811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5410200"/>
            <a:ext cx="8523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Perpetua" pitchFamily="18" charset="0"/>
              </a:rPr>
              <a:t>How to solve this wave equation? We need to find S(</a:t>
            </a:r>
            <a:r>
              <a:rPr lang="en-US" sz="2800" b="1" dirty="0" err="1">
                <a:solidFill>
                  <a:srgbClr val="0070C0"/>
                </a:solidFill>
                <a:latin typeface="Perpetua" pitchFamily="18" charset="0"/>
              </a:rPr>
              <a:t>x,t</a:t>
            </a:r>
            <a:r>
              <a:rPr lang="en-US" sz="2800" b="1" dirty="0">
                <a:solidFill>
                  <a:srgbClr val="0070C0"/>
                </a:solidFill>
                <a:latin typeface="Perpetua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420" name="Object 5"/>
          <p:cNvGraphicFramePr>
            <a:graphicFrameLocks noChangeAspect="1"/>
          </p:cNvGraphicFramePr>
          <p:nvPr/>
        </p:nvGraphicFramePr>
        <p:xfrm>
          <a:off x="2667000" y="3048000"/>
          <a:ext cx="367030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5" name="Equation" r:id="rId3" imgW="1523880" imgH="419040" progId="Equation.DSMT4">
                  <p:embed/>
                </p:oleObj>
              </mc:Choice>
              <mc:Fallback>
                <p:oleObj name="Equation" r:id="rId3" imgW="152388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0"/>
                        <a:ext cx="3670300" cy="10017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82404" y="4454604"/>
            <a:ext cx="46565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Perpetua" pitchFamily="18" charset="0"/>
                <a:sym typeface="Symbol"/>
              </a:rPr>
              <a:t>Wave equation</a:t>
            </a:r>
            <a:endParaRPr lang="en-US" sz="6600" dirty="0">
              <a:latin typeface="Perpet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435" y="457200"/>
            <a:ext cx="4043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Perpetua" pitchFamily="18" charset="0"/>
                <a:sym typeface="Symbol"/>
              </a:rPr>
              <a:t>The trial Solution: </a:t>
            </a:r>
            <a:endParaRPr lang="en-US" sz="4400" dirty="0">
              <a:latin typeface="Perpetua" pitchFamily="18" charset="0"/>
            </a:endParaRPr>
          </a:p>
        </p:txBody>
      </p:sp>
      <p:graphicFrame>
        <p:nvGraphicFramePr>
          <p:cNvPr id="3164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342364"/>
              </p:ext>
            </p:extLst>
          </p:nvPr>
        </p:nvGraphicFramePr>
        <p:xfrm>
          <a:off x="4256262" y="527037"/>
          <a:ext cx="26908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6" name="Equation" r:id="rId5" imgW="1117600" imgH="228600" progId="Equation.DSMT4">
                  <p:embed/>
                </p:oleObj>
              </mc:Choice>
              <mc:Fallback>
                <p:oleObj name="Equation" r:id="rId5" imgW="11176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262" y="527037"/>
                        <a:ext cx="2690813" cy="546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14"/>
          <p:cNvSpPr/>
          <p:nvPr/>
        </p:nvSpPr>
        <p:spPr>
          <a:xfrm rot="11332657">
            <a:off x="3272373" y="1012112"/>
            <a:ext cx="1433071" cy="2148114"/>
          </a:xfrm>
          <a:custGeom>
            <a:avLst/>
            <a:gdLst>
              <a:gd name="connsiteX0" fmla="*/ 159657 w 1433071"/>
              <a:gd name="connsiteY0" fmla="*/ 2133600 h 2148114"/>
              <a:gd name="connsiteX1" fmla="*/ 217714 w 1433071"/>
              <a:gd name="connsiteY1" fmla="*/ 2148114 h 2148114"/>
              <a:gd name="connsiteX2" fmla="*/ 261257 w 1433071"/>
              <a:gd name="connsiteY2" fmla="*/ 2133600 h 2148114"/>
              <a:gd name="connsiteX3" fmla="*/ 464457 w 1433071"/>
              <a:gd name="connsiteY3" fmla="*/ 2104571 h 2148114"/>
              <a:gd name="connsiteX4" fmla="*/ 638629 w 1433071"/>
              <a:gd name="connsiteY4" fmla="*/ 2075543 h 2148114"/>
              <a:gd name="connsiteX5" fmla="*/ 725714 w 1433071"/>
              <a:gd name="connsiteY5" fmla="*/ 2046514 h 2148114"/>
              <a:gd name="connsiteX6" fmla="*/ 827314 w 1433071"/>
              <a:gd name="connsiteY6" fmla="*/ 1988457 h 2148114"/>
              <a:gd name="connsiteX7" fmla="*/ 928914 w 1433071"/>
              <a:gd name="connsiteY7" fmla="*/ 1959428 h 2148114"/>
              <a:gd name="connsiteX8" fmla="*/ 986972 w 1433071"/>
              <a:gd name="connsiteY8" fmla="*/ 1930400 h 2148114"/>
              <a:gd name="connsiteX9" fmla="*/ 1030514 w 1433071"/>
              <a:gd name="connsiteY9" fmla="*/ 1915886 h 2148114"/>
              <a:gd name="connsiteX10" fmla="*/ 1074057 w 1433071"/>
              <a:gd name="connsiteY10" fmla="*/ 1886857 h 2148114"/>
              <a:gd name="connsiteX11" fmla="*/ 1103086 w 1433071"/>
              <a:gd name="connsiteY11" fmla="*/ 1770743 h 2148114"/>
              <a:gd name="connsiteX12" fmla="*/ 1146629 w 1433071"/>
              <a:gd name="connsiteY12" fmla="*/ 1741714 h 2148114"/>
              <a:gd name="connsiteX13" fmla="*/ 1190172 w 1433071"/>
              <a:gd name="connsiteY13" fmla="*/ 1683657 h 2148114"/>
              <a:gd name="connsiteX14" fmla="*/ 1233714 w 1433071"/>
              <a:gd name="connsiteY14" fmla="*/ 1654628 h 2148114"/>
              <a:gd name="connsiteX15" fmla="*/ 1320800 w 1433071"/>
              <a:gd name="connsiteY15" fmla="*/ 1582057 h 2148114"/>
              <a:gd name="connsiteX16" fmla="*/ 1378857 w 1433071"/>
              <a:gd name="connsiteY16" fmla="*/ 1480457 h 2148114"/>
              <a:gd name="connsiteX17" fmla="*/ 1422400 w 1433071"/>
              <a:gd name="connsiteY17" fmla="*/ 1335314 h 2148114"/>
              <a:gd name="connsiteX18" fmla="*/ 1393372 w 1433071"/>
              <a:gd name="connsiteY18" fmla="*/ 1088571 h 2148114"/>
              <a:gd name="connsiteX19" fmla="*/ 1364343 w 1433071"/>
              <a:gd name="connsiteY19" fmla="*/ 957943 h 2148114"/>
              <a:gd name="connsiteX20" fmla="*/ 1306286 w 1433071"/>
              <a:gd name="connsiteY20" fmla="*/ 899886 h 2148114"/>
              <a:gd name="connsiteX21" fmla="*/ 1190172 w 1433071"/>
              <a:gd name="connsiteY21" fmla="*/ 725714 h 2148114"/>
              <a:gd name="connsiteX22" fmla="*/ 1088572 w 1433071"/>
              <a:gd name="connsiteY22" fmla="*/ 624114 h 2148114"/>
              <a:gd name="connsiteX23" fmla="*/ 1001486 w 1433071"/>
              <a:gd name="connsiteY23" fmla="*/ 537028 h 2148114"/>
              <a:gd name="connsiteX24" fmla="*/ 957943 w 1433071"/>
              <a:gd name="connsiteY24" fmla="*/ 493486 h 2148114"/>
              <a:gd name="connsiteX25" fmla="*/ 914400 w 1433071"/>
              <a:gd name="connsiteY25" fmla="*/ 464457 h 2148114"/>
              <a:gd name="connsiteX26" fmla="*/ 856343 w 1433071"/>
              <a:gd name="connsiteY26" fmla="*/ 406400 h 2148114"/>
              <a:gd name="connsiteX27" fmla="*/ 798286 w 1433071"/>
              <a:gd name="connsiteY27" fmla="*/ 377371 h 2148114"/>
              <a:gd name="connsiteX28" fmla="*/ 696686 w 1433071"/>
              <a:gd name="connsiteY28" fmla="*/ 348343 h 2148114"/>
              <a:gd name="connsiteX29" fmla="*/ 667657 w 1433071"/>
              <a:gd name="connsiteY29" fmla="*/ 304800 h 2148114"/>
              <a:gd name="connsiteX30" fmla="*/ 624114 w 1433071"/>
              <a:gd name="connsiteY30" fmla="*/ 290286 h 2148114"/>
              <a:gd name="connsiteX31" fmla="*/ 522514 w 1433071"/>
              <a:gd name="connsiteY31" fmla="*/ 246743 h 2148114"/>
              <a:gd name="connsiteX32" fmla="*/ 348343 w 1433071"/>
              <a:gd name="connsiteY32" fmla="*/ 159657 h 2148114"/>
              <a:gd name="connsiteX33" fmla="*/ 246743 w 1433071"/>
              <a:gd name="connsiteY33" fmla="*/ 116114 h 2148114"/>
              <a:gd name="connsiteX34" fmla="*/ 159657 w 1433071"/>
              <a:gd name="connsiteY34" fmla="*/ 72571 h 2148114"/>
              <a:gd name="connsiteX35" fmla="*/ 72572 w 1433071"/>
              <a:gd name="connsiteY35" fmla="*/ 43543 h 2148114"/>
              <a:gd name="connsiteX36" fmla="*/ 14514 w 1433071"/>
              <a:gd name="connsiteY36" fmla="*/ 29028 h 2148114"/>
              <a:gd name="connsiteX37" fmla="*/ 0 w 1433071"/>
              <a:gd name="connsiteY37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433071" h="2148114">
                <a:moveTo>
                  <a:pt x="159657" y="2133600"/>
                </a:moveTo>
                <a:cubicBezTo>
                  <a:pt x="179009" y="2138438"/>
                  <a:pt x="197766" y="2148114"/>
                  <a:pt x="217714" y="2148114"/>
                </a:cubicBezTo>
                <a:cubicBezTo>
                  <a:pt x="233013" y="2148114"/>
                  <a:pt x="246322" y="2136919"/>
                  <a:pt x="261257" y="2133600"/>
                </a:cubicBezTo>
                <a:cubicBezTo>
                  <a:pt x="315062" y="2121644"/>
                  <a:pt x="414248" y="2110847"/>
                  <a:pt x="464457" y="2104571"/>
                </a:cubicBezTo>
                <a:cubicBezTo>
                  <a:pt x="583518" y="2064885"/>
                  <a:pt x="395561" y="2124157"/>
                  <a:pt x="638629" y="2075543"/>
                </a:cubicBezTo>
                <a:cubicBezTo>
                  <a:pt x="668633" y="2069542"/>
                  <a:pt x="700254" y="2063487"/>
                  <a:pt x="725714" y="2046514"/>
                </a:cubicBezTo>
                <a:cubicBezTo>
                  <a:pt x="760534" y="2023301"/>
                  <a:pt x="786804" y="2003188"/>
                  <a:pt x="827314" y="1988457"/>
                </a:cubicBezTo>
                <a:cubicBezTo>
                  <a:pt x="860415" y="1976420"/>
                  <a:pt x="895813" y="1971465"/>
                  <a:pt x="928914" y="1959428"/>
                </a:cubicBezTo>
                <a:cubicBezTo>
                  <a:pt x="949248" y="1952034"/>
                  <a:pt x="967085" y="1938923"/>
                  <a:pt x="986972" y="1930400"/>
                </a:cubicBezTo>
                <a:cubicBezTo>
                  <a:pt x="1001034" y="1924373"/>
                  <a:pt x="1016000" y="1920724"/>
                  <a:pt x="1030514" y="1915886"/>
                </a:cubicBezTo>
                <a:cubicBezTo>
                  <a:pt x="1045028" y="1906210"/>
                  <a:pt x="1063160" y="1900479"/>
                  <a:pt x="1074057" y="1886857"/>
                </a:cubicBezTo>
                <a:cubicBezTo>
                  <a:pt x="1088877" y="1868332"/>
                  <a:pt x="1097659" y="1780241"/>
                  <a:pt x="1103086" y="1770743"/>
                </a:cubicBezTo>
                <a:cubicBezTo>
                  <a:pt x="1111741" y="1755597"/>
                  <a:pt x="1134294" y="1754049"/>
                  <a:pt x="1146629" y="1741714"/>
                </a:cubicBezTo>
                <a:cubicBezTo>
                  <a:pt x="1163734" y="1724609"/>
                  <a:pt x="1173067" y="1700762"/>
                  <a:pt x="1190172" y="1683657"/>
                </a:cubicBezTo>
                <a:cubicBezTo>
                  <a:pt x="1202507" y="1671322"/>
                  <a:pt x="1220313" y="1665795"/>
                  <a:pt x="1233714" y="1654628"/>
                </a:cubicBezTo>
                <a:cubicBezTo>
                  <a:pt x="1345464" y="1561503"/>
                  <a:pt x="1212696" y="1654127"/>
                  <a:pt x="1320800" y="1582057"/>
                </a:cubicBezTo>
                <a:cubicBezTo>
                  <a:pt x="1340237" y="1552902"/>
                  <a:pt x="1368812" y="1513941"/>
                  <a:pt x="1378857" y="1480457"/>
                </a:cubicBezTo>
                <a:cubicBezTo>
                  <a:pt x="1433071" y="1299744"/>
                  <a:pt x="1353639" y="1472838"/>
                  <a:pt x="1422400" y="1335314"/>
                </a:cubicBezTo>
                <a:cubicBezTo>
                  <a:pt x="1394574" y="973568"/>
                  <a:pt x="1426911" y="1256263"/>
                  <a:pt x="1393372" y="1088571"/>
                </a:cubicBezTo>
                <a:cubicBezTo>
                  <a:pt x="1391977" y="1081597"/>
                  <a:pt x="1380034" y="979911"/>
                  <a:pt x="1364343" y="957943"/>
                </a:cubicBezTo>
                <a:cubicBezTo>
                  <a:pt x="1348436" y="935672"/>
                  <a:pt x="1325638" y="919238"/>
                  <a:pt x="1306286" y="899886"/>
                </a:cubicBezTo>
                <a:cubicBezTo>
                  <a:pt x="1278726" y="817204"/>
                  <a:pt x="1285309" y="820851"/>
                  <a:pt x="1190172" y="725714"/>
                </a:cubicBezTo>
                <a:cubicBezTo>
                  <a:pt x="1156305" y="691847"/>
                  <a:pt x="1109991" y="666952"/>
                  <a:pt x="1088572" y="624114"/>
                </a:cubicBezTo>
                <a:cubicBezTo>
                  <a:pt x="1036966" y="520903"/>
                  <a:pt x="1091796" y="601535"/>
                  <a:pt x="1001486" y="537028"/>
                </a:cubicBezTo>
                <a:cubicBezTo>
                  <a:pt x="984783" y="525097"/>
                  <a:pt x="973712" y="506626"/>
                  <a:pt x="957943" y="493486"/>
                </a:cubicBezTo>
                <a:cubicBezTo>
                  <a:pt x="944542" y="482319"/>
                  <a:pt x="927645" y="475810"/>
                  <a:pt x="914400" y="464457"/>
                </a:cubicBezTo>
                <a:cubicBezTo>
                  <a:pt x="893620" y="446646"/>
                  <a:pt x="878238" y="422821"/>
                  <a:pt x="856343" y="406400"/>
                </a:cubicBezTo>
                <a:cubicBezTo>
                  <a:pt x="839034" y="393418"/>
                  <a:pt x="818173" y="385894"/>
                  <a:pt x="798286" y="377371"/>
                </a:cubicBezTo>
                <a:cubicBezTo>
                  <a:pt x="769137" y="364878"/>
                  <a:pt x="726144" y="355707"/>
                  <a:pt x="696686" y="348343"/>
                </a:cubicBezTo>
                <a:cubicBezTo>
                  <a:pt x="687010" y="333829"/>
                  <a:pt x="681279" y="315697"/>
                  <a:pt x="667657" y="304800"/>
                </a:cubicBezTo>
                <a:cubicBezTo>
                  <a:pt x="655710" y="295243"/>
                  <a:pt x="638176" y="296313"/>
                  <a:pt x="624114" y="290286"/>
                </a:cubicBezTo>
                <a:cubicBezTo>
                  <a:pt x="498567" y="236480"/>
                  <a:pt x="624630" y="280781"/>
                  <a:pt x="522514" y="246743"/>
                </a:cubicBezTo>
                <a:cubicBezTo>
                  <a:pt x="425587" y="174048"/>
                  <a:pt x="497019" y="219128"/>
                  <a:pt x="348343" y="159657"/>
                </a:cubicBezTo>
                <a:cubicBezTo>
                  <a:pt x="314133" y="145973"/>
                  <a:pt x="280198" y="131555"/>
                  <a:pt x="246743" y="116114"/>
                </a:cubicBezTo>
                <a:cubicBezTo>
                  <a:pt x="217275" y="102513"/>
                  <a:pt x="189616" y="85054"/>
                  <a:pt x="159657" y="72571"/>
                </a:cubicBezTo>
                <a:cubicBezTo>
                  <a:pt x="131412" y="60802"/>
                  <a:pt x="101880" y="52335"/>
                  <a:pt x="72572" y="43543"/>
                </a:cubicBezTo>
                <a:cubicBezTo>
                  <a:pt x="53465" y="37811"/>
                  <a:pt x="31620" y="39291"/>
                  <a:pt x="14514" y="29028"/>
                </a:cubicBezTo>
                <a:cubicBezTo>
                  <a:pt x="5238" y="23462"/>
                  <a:pt x="4838" y="9676"/>
                  <a:pt x="0" y="0"/>
                </a:cubicBez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3285" name="Object 5"/>
          <p:cNvGraphicFramePr>
            <a:graphicFrameLocks noChangeAspect="1"/>
          </p:cNvGraphicFramePr>
          <p:nvPr/>
        </p:nvGraphicFramePr>
        <p:xfrm>
          <a:off x="7132638" y="2773363"/>
          <a:ext cx="177165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7" name="Equation" r:id="rId7" imgW="736600" imgH="457200" progId="Equation.DSMT4">
                  <p:embed/>
                </p:oleObj>
              </mc:Choice>
              <mc:Fallback>
                <p:oleObj name="Equation" r:id="rId7" imgW="736600" imgH="457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638" y="2773363"/>
                        <a:ext cx="1771650" cy="109378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57314" y="1631532"/>
            <a:ext cx="549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Let </a:t>
            </a:r>
            <a:r>
              <a:rPr lang="el-GR" b="1" dirty="0" smtClean="0">
                <a:latin typeface="Calibri"/>
              </a:rPr>
              <a:t>ω</a:t>
            </a:r>
            <a:r>
              <a:rPr lang="en-US" b="1" dirty="0" smtClean="0">
                <a:latin typeface="Calibri"/>
              </a:rPr>
              <a:t> corresponds to any </a:t>
            </a:r>
            <a:r>
              <a:rPr lang="en-US" b="1" dirty="0">
                <a:latin typeface="Calibri"/>
              </a:rPr>
              <a:t>of the normal mode frequency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802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52400" y="0"/>
          <a:ext cx="367030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" name="Equation" r:id="rId3" imgW="1523880" imgH="419040" progId="Equation.DSMT4">
                  <p:embed/>
                </p:oleObj>
              </mc:Choice>
              <mc:Fallback>
                <p:oleObj name="Equation" r:id="rId3" imgW="152388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0"/>
                        <a:ext cx="3670300" cy="10017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5715000" y="304800"/>
          <a:ext cx="26908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" name="Equation" r:id="rId5" imgW="1117600" imgH="228600" progId="Equation.DSMT4">
                  <p:embed/>
                </p:oleObj>
              </mc:Choice>
              <mc:Fallback>
                <p:oleObj name="Equation" r:id="rId5" imgW="11176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"/>
                        <a:ext cx="2690813" cy="546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0800000">
            <a:off x="3886200" y="533400"/>
            <a:ext cx="19050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4308" name="Object 4"/>
          <p:cNvGraphicFramePr>
            <a:graphicFrameLocks noChangeAspect="1"/>
          </p:cNvGraphicFramePr>
          <p:nvPr/>
        </p:nvGraphicFramePr>
        <p:xfrm>
          <a:off x="2362200" y="1524000"/>
          <a:ext cx="3243262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3" name="Equation" r:id="rId7" imgW="1346200" imgH="419100" progId="Equation.DSMT4">
                  <p:embed/>
                </p:oleObj>
              </mc:Choice>
              <mc:Fallback>
                <p:oleObj name="Equation" r:id="rId7" imgW="1346200" imgH="4191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24000"/>
                        <a:ext cx="3243262" cy="10017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9" name="Object 5"/>
          <p:cNvGraphicFramePr>
            <a:graphicFrameLocks noChangeAspect="1"/>
          </p:cNvGraphicFramePr>
          <p:nvPr/>
        </p:nvGraphicFramePr>
        <p:xfrm>
          <a:off x="2286000" y="2819400"/>
          <a:ext cx="3395663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4" name="Equation" r:id="rId9" imgW="1409700" imgH="469900" progId="Equation.DSMT4">
                  <p:embed/>
                </p:oleObj>
              </mc:Choice>
              <mc:Fallback>
                <p:oleObj name="Equation" r:id="rId9" imgW="1409700" imgH="4699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819400"/>
                        <a:ext cx="3395663" cy="11223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0" name="Object 6"/>
          <p:cNvGraphicFramePr>
            <a:graphicFrameLocks noChangeAspect="1"/>
          </p:cNvGraphicFramePr>
          <p:nvPr/>
        </p:nvGraphicFramePr>
        <p:xfrm>
          <a:off x="3200400" y="4114800"/>
          <a:ext cx="2049463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" name="Equation" r:id="rId11" imgW="850531" imgH="634725" progId="Equation.DSMT4">
                  <p:embed/>
                </p:oleObj>
              </mc:Choice>
              <mc:Fallback>
                <p:oleObj name="Equation" r:id="rId11" imgW="850531" imgH="634725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114800"/>
                        <a:ext cx="2049463" cy="15176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53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683054"/>
              </p:ext>
            </p:extLst>
          </p:nvPr>
        </p:nvGraphicFramePr>
        <p:xfrm>
          <a:off x="1828800" y="1752600"/>
          <a:ext cx="2692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4" name="Equation" r:id="rId3" imgW="1117600" imgH="228600" progId="Equation.DSMT4">
                  <p:embed/>
                </p:oleObj>
              </mc:Choice>
              <mc:Fallback>
                <p:oleObj name="Equation" r:id="rId3" imgW="11176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52600"/>
                        <a:ext cx="2692400" cy="546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967184"/>
              </p:ext>
            </p:extLst>
          </p:nvPr>
        </p:nvGraphicFramePr>
        <p:xfrm>
          <a:off x="5715000" y="1295400"/>
          <a:ext cx="2049463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5" name="Equation" r:id="rId5" imgW="850531" imgH="634725" progId="Equation.DSMT4">
                  <p:embed/>
                </p:oleObj>
              </mc:Choice>
              <mc:Fallback>
                <p:oleObj name="Equation" r:id="rId5" imgW="850531" imgH="634725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295400"/>
                        <a:ext cx="2049463" cy="15176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3276600"/>
            <a:ext cx="4445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Perpetua" pitchFamily="18" charset="0"/>
              </a:rPr>
              <a:t>Thus the general solution is: </a:t>
            </a:r>
          </a:p>
        </p:txBody>
      </p:sp>
      <p:graphicFrame>
        <p:nvGraphicFramePr>
          <p:cNvPr id="3553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993483"/>
              </p:ext>
            </p:extLst>
          </p:nvPr>
        </p:nvGraphicFramePr>
        <p:xfrm>
          <a:off x="4908550" y="3203575"/>
          <a:ext cx="40513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6" name="Equation" r:id="rId7" imgW="1168200" imgH="228600" progId="Equation.DSMT4">
                  <p:embed/>
                </p:oleObj>
              </mc:Choice>
              <mc:Fallback>
                <p:oleObj name="Equation" r:id="rId7" imgW="116820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550" y="3203575"/>
                        <a:ext cx="4051300" cy="7858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655195"/>
              </p:ext>
            </p:extLst>
          </p:nvPr>
        </p:nvGraphicFramePr>
        <p:xfrm>
          <a:off x="50800" y="4572000"/>
          <a:ext cx="90424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7" name="Equation" r:id="rId9" imgW="3390840" imgH="241200" progId="Equation.DSMT4">
                  <p:embed/>
                </p:oleObj>
              </mc:Choice>
              <mc:Fallback>
                <p:oleObj name="Equation" r:id="rId9" imgW="339084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4572000"/>
                        <a:ext cx="9042400" cy="6381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571172" y="4572000"/>
            <a:ext cx="3352800" cy="609600"/>
          </a:xfrm>
          <a:prstGeom prst="round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67000" y="5715000"/>
            <a:ext cx="4433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Perpetua" pitchFamily="18" charset="0"/>
              </a:rPr>
              <a:t>Let’s recapitulate……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37630" y="4495800"/>
            <a:ext cx="3733800" cy="685800"/>
          </a:xfrm>
          <a:prstGeom prst="round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228600"/>
            <a:ext cx="8459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General solution of Wave equation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514600"/>
            <a:ext cx="8590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Perpetua" pitchFamily="18" charset="0"/>
              </a:rPr>
              <a:t>Thus the general solution of a wave equation  is: </a:t>
            </a:r>
          </a:p>
        </p:txBody>
      </p:sp>
      <p:graphicFrame>
        <p:nvGraphicFramePr>
          <p:cNvPr id="3553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900195"/>
              </p:ext>
            </p:extLst>
          </p:nvPr>
        </p:nvGraphicFramePr>
        <p:xfrm>
          <a:off x="414338" y="3505200"/>
          <a:ext cx="82296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Equation" r:id="rId3" imgW="3085920" imgH="228600" progId="Equation.DSMT4">
                  <p:embed/>
                </p:oleObj>
              </mc:Choice>
              <mc:Fallback>
                <p:oleObj name="Equation" r:id="rId3" imgW="308592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3505200"/>
                        <a:ext cx="8229600" cy="6048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010607"/>
              </p:ext>
            </p:extLst>
          </p:nvPr>
        </p:nvGraphicFramePr>
        <p:xfrm>
          <a:off x="127000" y="1270000"/>
          <a:ext cx="9042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Equation" r:id="rId5" imgW="3390840" imgH="241200" progId="Equation.DSMT4">
                  <p:embed/>
                </p:oleObj>
              </mc:Choice>
              <mc:Fallback>
                <p:oleObj name="Equation" r:id="rId5" imgW="339084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270000"/>
                        <a:ext cx="9042400" cy="635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9356F55-F671-47EC-BF4A-EC66519F41FF}"/>
              </a:ext>
            </a:extLst>
          </p:cNvPr>
          <p:cNvSpPr txBox="1"/>
          <p:nvPr/>
        </p:nvSpPr>
        <p:spPr>
          <a:xfrm>
            <a:off x="990600" y="5257800"/>
            <a:ext cx="6763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For conventional reason, let us replace        with </a:t>
            </a:r>
            <a:r>
              <a:rPr lang="en-IN" b="1" dirty="0"/>
              <a:t>k</a:t>
            </a:r>
            <a:r>
              <a:rPr lang="en-IN" dirty="0"/>
              <a:t> in the coming slides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13FDEE4-CA56-464C-8785-E8D81229BD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057694"/>
              </p:ext>
            </p:extLst>
          </p:nvPr>
        </p:nvGraphicFramePr>
        <p:xfrm>
          <a:off x="4738846" y="5247640"/>
          <a:ext cx="381000" cy="372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Equation" r:id="rId7" imgW="139680" imgH="126720" progId="Equation.DSMT4">
                  <p:embed/>
                </p:oleObj>
              </mc:Choice>
              <mc:Fallback>
                <p:oleObj name="Equation" r:id="rId7" imgW="139680" imgH="12672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CF781DAA-6111-4FD6-B258-62AA5876EB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38846" y="5247640"/>
                        <a:ext cx="381000" cy="372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660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aveling Wave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14400"/>
            <a:ext cx="6044293" cy="4745053"/>
          </a:xfrm>
          <a:prstGeom prst="rect">
            <a:avLst/>
          </a:prstGeom>
        </p:spPr>
      </p:pic>
      <p:pic>
        <p:nvPicPr>
          <p:cNvPr id="13" name="Picture 12" descr="Traveling Wa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14400"/>
            <a:ext cx="6045163" cy="4745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4702" y="0"/>
            <a:ext cx="25591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x=0 and t = 0, cosine has </a:t>
            </a:r>
          </a:p>
          <a:p>
            <a:r>
              <a:rPr lang="en-US" b="1" dirty="0"/>
              <a:t>Max value hence </a:t>
            </a:r>
            <a:r>
              <a:rPr lang="en-US" b="1" dirty="0" err="1">
                <a:sym typeface="Symbol"/>
              </a:rPr>
              <a:t>k</a:t>
            </a:r>
            <a:r>
              <a:rPr lang="en-US" b="1" dirty="0" err="1"/>
              <a:t>x</a:t>
            </a:r>
            <a:r>
              <a:rPr lang="en-US" b="1" dirty="0"/>
              <a:t> = 0</a:t>
            </a:r>
          </a:p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0"/>
            <a:ext cx="3337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Plot of cos(</a:t>
            </a:r>
            <a:r>
              <a:rPr lang="en-US" sz="3200" b="1" dirty="0" err="1">
                <a:sym typeface="Symbol"/>
              </a:rPr>
              <a:t>k</a:t>
            </a:r>
            <a:r>
              <a:rPr lang="en-US" sz="3200" b="1" dirty="0" err="1"/>
              <a:t>x</a:t>
            </a:r>
            <a:r>
              <a:rPr lang="en-US" sz="3200" b="1" dirty="0"/>
              <a:t> –</a:t>
            </a:r>
            <a:r>
              <a:rPr lang="el-GR" sz="3200" b="1" dirty="0">
                <a:latin typeface="Calibri"/>
              </a:rPr>
              <a:t>ω</a:t>
            </a:r>
            <a:r>
              <a:rPr lang="en-US" sz="3200" b="1" dirty="0">
                <a:latin typeface="Calibri"/>
              </a:rPr>
              <a:t>t)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24402" y="57912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After t = </a:t>
            </a:r>
            <a:r>
              <a:rPr lang="el-GR" b="1" dirty="0"/>
              <a:t>Δ</a:t>
            </a:r>
            <a:r>
              <a:rPr lang="en-US" b="1" dirty="0"/>
              <a:t>t, cosine has max value and wave has moved a distance </a:t>
            </a:r>
            <a:r>
              <a:rPr lang="el-GR" b="1" dirty="0"/>
              <a:t>Δ</a:t>
            </a:r>
            <a:r>
              <a:rPr lang="en-US" b="1" dirty="0"/>
              <a:t>x,  hence </a:t>
            </a:r>
            <a:r>
              <a:rPr lang="en-US" b="1" dirty="0">
                <a:sym typeface="Symbol"/>
              </a:rPr>
              <a:t>k</a:t>
            </a:r>
            <a:r>
              <a:rPr lang="el-GR" b="1" dirty="0"/>
              <a:t>Δ</a:t>
            </a:r>
            <a:r>
              <a:rPr lang="en-US" b="1" dirty="0"/>
              <a:t>x –</a:t>
            </a:r>
            <a:r>
              <a:rPr lang="el-GR" b="1" dirty="0"/>
              <a:t>ωΔ</a:t>
            </a:r>
            <a:r>
              <a:rPr lang="en-US" b="1" dirty="0"/>
              <a:t>t = 0</a:t>
            </a:r>
          </a:p>
          <a:p>
            <a:r>
              <a:rPr lang="en-US" b="1" dirty="0"/>
              <a:t>        v = </a:t>
            </a:r>
            <a:r>
              <a:rPr lang="el-GR" b="1" dirty="0"/>
              <a:t>Δ</a:t>
            </a:r>
            <a:r>
              <a:rPr lang="en-US" b="1" dirty="0"/>
              <a:t>x/</a:t>
            </a:r>
            <a:r>
              <a:rPr lang="el-GR" b="1" dirty="0"/>
              <a:t>Δ</a:t>
            </a:r>
            <a:r>
              <a:rPr lang="en-US" b="1" dirty="0"/>
              <a:t>t = </a:t>
            </a:r>
            <a:r>
              <a:rPr lang="el-GR" b="1" dirty="0"/>
              <a:t>ω</a:t>
            </a:r>
            <a:r>
              <a:rPr lang="en-US" b="1" dirty="0"/>
              <a:t>/</a:t>
            </a:r>
            <a:r>
              <a:rPr lang="en-US" b="1" dirty="0">
                <a:sym typeface="Symbol"/>
              </a:rPr>
              <a:t>k</a:t>
            </a:r>
            <a:endParaRPr lang="en-US" b="1" dirty="0"/>
          </a:p>
          <a:p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2659294" y="2369906"/>
            <a:ext cx="3200400" cy="3032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47275" y="1524000"/>
            <a:ext cx="565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/>
              </a:rPr>
              <a:t>X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169888" y="1890466"/>
            <a:ext cx="228600" cy="2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1828800" y="461665"/>
            <a:ext cx="4419702" cy="144333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791169" y="1890466"/>
            <a:ext cx="251717" cy="2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till_Going.png"/>
          <p:cNvPicPr>
            <a:picLocks noChangeAspect="1"/>
          </p:cNvPicPr>
          <p:nvPr/>
        </p:nvPicPr>
        <p:blipFill>
          <a:blip r:embed="rId2"/>
          <a:srcRect l="7965" t="10309" r="14159" b="6873"/>
          <a:stretch>
            <a:fillRect/>
          </a:stretch>
        </p:blipFill>
        <p:spPr>
          <a:xfrm>
            <a:off x="840554" y="707008"/>
            <a:ext cx="6912989" cy="5679655"/>
          </a:xfrm>
          <a:prstGeom prst="rect">
            <a:avLst/>
          </a:prstGeom>
        </p:spPr>
      </p:pic>
      <p:pic>
        <p:nvPicPr>
          <p:cNvPr id="23" name="Picture 22" descr="Left_Going.png"/>
          <p:cNvPicPr>
            <a:picLocks noChangeAspect="1"/>
          </p:cNvPicPr>
          <p:nvPr/>
        </p:nvPicPr>
        <p:blipFill>
          <a:blip r:embed="rId3"/>
          <a:srcRect l="7965" t="10309" r="14159" b="6873"/>
          <a:stretch>
            <a:fillRect/>
          </a:stretch>
        </p:blipFill>
        <p:spPr>
          <a:xfrm>
            <a:off x="823686" y="732972"/>
            <a:ext cx="6912989" cy="5679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4702" y="0"/>
            <a:ext cx="2872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x=0 and t = 0, cosine has </a:t>
            </a:r>
          </a:p>
          <a:p>
            <a:r>
              <a:rPr lang="en-US" b="1" dirty="0"/>
              <a:t>Max value hence </a:t>
            </a:r>
            <a:r>
              <a:rPr lang="en-US" b="1" dirty="0" err="1">
                <a:sym typeface="Symbol"/>
              </a:rPr>
              <a:t>k</a:t>
            </a:r>
            <a:r>
              <a:rPr lang="en-US" b="1" dirty="0" err="1"/>
              <a:t>x</a:t>
            </a:r>
            <a:r>
              <a:rPr lang="en-US" b="1" dirty="0"/>
              <a:t> –</a:t>
            </a:r>
            <a:r>
              <a:rPr lang="el-GR" b="1" dirty="0"/>
              <a:t>ω</a:t>
            </a:r>
            <a:r>
              <a:rPr lang="en-US" b="1" dirty="0"/>
              <a:t>t = 0</a:t>
            </a:r>
          </a:p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0"/>
            <a:ext cx="3337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Plot of cos(</a:t>
            </a:r>
            <a:r>
              <a:rPr lang="en-US" sz="3200" b="1" dirty="0" err="1">
                <a:latin typeface="Calibri"/>
              </a:rPr>
              <a:t>k</a:t>
            </a:r>
            <a:r>
              <a:rPr lang="en-US" sz="3200" b="1" dirty="0" err="1"/>
              <a:t>x</a:t>
            </a:r>
            <a:r>
              <a:rPr lang="en-US" sz="3200" b="1" dirty="0"/>
              <a:t> +</a:t>
            </a:r>
            <a:r>
              <a:rPr lang="el-GR" sz="3200" b="1" dirty="0">
                <a:latin typeface="Calibri"/>
              </a:rPr>
              <a:t>ω</a:t>
            </a:r>
            <a:r>
              <a:rPr lang="en-US" sz="3200" b="1" dirty="0">
                <a:latin typeface="Calibri"/>
              </a:rPr>
              <a:t>t)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402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After t = </a:t>
            </a:r>
            <a:r>
              <a:rPr lang="el-GR" b="1" dirty="0"/>
              <a:t>Δ</a:t>
            </a:r>
            <a:r>
              <a:rPr lang="en-US" b="1" dirty="0"/>
              <a:t>t, the wave has moved a distance </a:t>
            </a:r>
            <a:r>
              <a:rPr lang="el-GR" b="1" dirty="0"/>
              <a:t>Δ</a:t>
            </a:r>
            <a:r>
              <a:rPr lang="en-US" b="1" dirty="0"/>
              <a:t>x,  hence </a:t>
            </a:r>
            <a:r>
              <a:rPr lang="en-US" b="1" dirty="0">
                <a:sym typeface="Symbol"/>
              </a:rPr>
              <a:t>k</a:t>
            </a:r>
            <a:r>
              <a:rPr lang="el-GR" b="1" dirty="0"/>
              <a:t>Δ</a:t>
            </a:r>
            <a:r>
              <a:rPr lang="en-US" b="1" dirty="0"/>
              <a:t>x +</a:t>
            </a:r>
            <a:r>
              <a:rPr lang="el-GR" b="1" dirty="0"/>
              <a:t>ωΔ</a:t>
            </a:r>
            <a:r>
              <a:rPr lang="en-US" b="1" dirty="0"/>
              <a:t>t = 0         v = </a:t>
            </a:r>
            <a:r>
              <a:rPr lang="el-GR" b="1" dirty="0"/>
              <a:t>Δ</a:t>
            </a:r>
            <a:r>
              <a:rPr lang="en-US" b="1" dirty="0"/>
              <a:t>x/</a:t>
            </a:r>
            <a:r>
              <a:rPr lang="el-GR" b="1" dirty="0"/>
              <a:t>Δ</a:t>
            </a:r>
            <a:r>
              <a:rPr lang="en-US" b="1" dirty="0"/>
              <a:t>t = -</a:t>
            </a:r>
            <a:r>
              <a:rPr lang="el-GR" b="1" dirty="0"/>
              <a:t>ω</a:t>
            </a:r>
            <a:r>
              <a:rPr lang="en-US" b="1" dirty="0"/>
              <a:t>/</a:t>
            </a:r>
            <a:r>
              <a:rPr lang="en-US" b="1" dirty="0">
                <a:sym typeface="Symbol"/>
              </a:rPr>
              <a:t>k</a:t>
            </a:r>
            <a:endParaRPr lang="en-US" b="1" dirty="0"/>
          </a:p>
          <a:p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3352800" y="3429000"/>
            <a:ext cx="3429000" cy="2362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09334" y="1564696"/>
            <a:ext cx="565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Symbol"/>
              </a:rPr>
              <a:t>X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531947" y="1931162"/>
            <a:ext cx="228600" cy="2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3733800" y="685800"/>
            <a:ext cx="2819400" cy="11430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153228" y="1931162"/>
            <a:ext cx="251717" cy="2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514600"/>
            <a:ext cx="8590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Perpetua" pitchFamily="18" charset="0"/>
              </a:rPr>
              <a:t>Thus the general solution of a wave equation  is: </a:t>
            </a:r>
          </a:p>
        </p:txBody>
      </p:sp>
      <p:graphicFrame>
        <p:nvGraphicFramePr>
          <p:cNvPr id="355333" name="Object 5"/>
          <p:cNvGraphicFramePr>
            <a:graphicFrameLocks noChangeAspect="1"/>
          </p:cNvGraphicFramePr>
          <p:nvPr/>
        </p:nvGraphicFramePr>
        <p:xfrm>
          <a:off x="498475" y="3505200"/>
          <a:ext cx="806132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Equation" r:id="rId3" imgW="3022600" imgH="228600" progId="Equation.DSMT4">
                  <p:embed/>
                </p:oleObj>
              </mc:Choice>
              <mc:Fallback>
                <p:oleObj name="Equation" r:id="rId3" imgW="30226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3505200"/>
                        <a:ext cx="8061325" cy="6048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00800" y="4659868"/>
            <a:ext cx="1234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 going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4659868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Left going</a:t>
            </a:r>
          </a:p>
        </p:txBody>
      </p:sp>
      <p:sp>
        <p:nvSpPr>
          <p:cNvPr id="8" name="Right Brace 7"/>
          <p:cNvSpPr/>
          <p:nvPr/>
        </p:nvSpPr>
        <p:spPr>
          <a:xfrm rot="5400000">
            <a:off x="6667500" y="2933700"/>
            <a:ext cx="533400" cy="28956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5400000">
            <a:off x="3238500" y="3009900"/>
            <a:ext cx="533400" cy="28956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5562600"/>
            <a:ext cx="786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Perpetua" pitchFamily="18" charset="0"/>
              </a:rPr>
              <a:t>Constants are determined by initial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Perpetua" pitchFamily="18" charset="0"/>
              </a:rPr>
              <a:t>Displacement  as function of position and time</a:t>
            </a:r>
          </a:p>
        </p:txBody>
      </p:sp>
    </p:spTree>
    <p:extLst>
      <p:ext uri="{BB962C8B-B14F-4D97-AF65-F5344CB8AC3E}">
        <p14:creationId xmlns:p14="http://schemas.microsoft.com/office/powerpoint/2010/main" val="42096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moving</a:t>
            </a:r>
          </a:p>
        </p:txBody>
      </p:sp>
      <p:pic>
        <p:nvPicPr>
          <p:cNvPr id="20484" name="Picture 4" descr="C:\Users\iitp\Downloads\sinmovie0-36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371725"/>
            <a:ext cx="34290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048000" y="5087655"/>
            <a:ext cx="349163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53000" y="548640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2209800"/>
            <a:ext cx="679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S(</a:t>
            </a:r>
            <a:r>
              <a:rPr lang="en-US" b="1" dirty="0" err="1"/>
              <a:t>x,t</a:t>
            </a:r>
            <a:r>
              <a:rPr lang="en-U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11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erpetua" pitchFamily="18" charset="0"/>
              </a:rPr>
              <a:t>Longitudinal Waves</a:t>
            </a:r>
          </a:p>
        </p:txBody>
      </p:sp>
      <p:pic>
        <p:nvPicPr>
          <p:cNvPr id="38915" name="Picture 3" descr="C:\Users\iitp\Desktop\Lwave-Red-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8" y="1981200"/>
            <a:ext cx="88392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9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Transverse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Perpetua" pitchFamily="18" charset="0"/>
              </a:rPr>
              <a:t>Transverse waves also follow the  same treatment</a:t>
            </a:r>
          </a:p>
          <a:p>
            <a:r>
              <a:rPr lang="en-US" b="1" dirty="0">
                <a:latin typeface="Perpetua" pitchFamily="18" charset="0"/>
              </a:rPr>
              <a:t>Similar analysis </a:t>
            </a:r>
          </a:p>
          <a:p>
            <a:pPr marL="0" indent="0">
              <a:buNone/>
            </a:pPr>
            <a:endParaRPr lang="en-US" dirty="0">
              <a:latin typeface="Perpetua" pitchFamily="18" charset="0"/>
            </a:endParaRPr>
          </a:p>
        </p:txBody>
      </p:sp>
      <p:pic>
        <p:nvPicPr>
          <p:cNvPr id="40963" name="Picture 3" descr="C:\Users\iitp\Desktop\Twav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46101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30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Wave in 3 dimension</a:t>
            </a:r>
          </a:p>
        </p:txBody>
      </p:sp>
      <p:graphicFrame>
        <p:nvGraphicFramePr>
          <p:cNvPr id="414722" name="Object 2"/>
          <p:cNvGraphicFramePr>
            <a:graphicFrameLocks noChangeAspect="1"/>
          </p:cNvGraphicFramePr>
          <p:nvPr/>
        </p:nvGraphicFramePr>
        <p:xfrm>
          <a:off x="2362200" y="1600200"/>
          <a:ext cx="4214575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Equation" r:id="rId3" imgW="1447560" imgH="431640" progId="Equation.DSMT4">
                  <p:embed/>
                </p:oleObj>
              </mc:Choice>
              <mc:Fallback>
                <p:oleObj name="Equation" r:id="rId3" imgW="144756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00200"/>
                        <a:ext cx="4214575" cy="123348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3" name="Object 3"/>
          <p:cNvGraphicFramePr>
            <a:graphicFrameLocks noChangeAspect="1"/>
          </p:cNvGraphicFramePr>
          <p:nvPr/>
        </p:nvGraphicFramePr>
        <p:xfrm>
          <a:off x="174625" y="3471863"/>
          <a:ext cx="869473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Equation" r:id="rId5" imgW="3263760" imgH="253800" progId="Equation.DSMT4">
                  <p:embed/>
                </p:oleObj>
              </mc:Choice>
              <mc:Fallback>
                <p:oleObj name="Equation" r:id="rId5" imgW="326376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3471863"/>
                        <a:ext cx="8694738" cy="6635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/>
              <a:t>Electro-Magnetic Wave</a:t>
            </a:r>
          </a:p>
        </p:txBody>
      </p:sp>
      <p:graphicFrame>
        <p:nvGraphicFramePr>
          <p:cNvPr id="415746" name="Object 2"/>
          <p:cNvGraphicFramePr>
            <a:graphicFrameLocks noChangeAspect="1"/>
          </p:cNvGraphicFramePr>
          <p:nvPr/>
        </p:nvGraphicFramePr>
        <p:xfrm>
          <a:off x="2895600" y="1295400"/>
          <a:ext cx="3048000" cy="1372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0" name="Equation" r:id="rId3" imgW="914400" imgH="419040" progId="Equation.DSMT4">
                  <p:embed/>
                </p:oleObj>
              </mc:Choice>
              <mc:Fallback>
                <p:oleObj name="Equation" r:id="rId3" imgW="91440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295400"/>
                        <a:ext cx="3048000" cy="1372236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47" name="Object 3"/>
          <p:cNvGraphicFramePr>
            <a:graphicFrameLocks noChangeAspect="1"/>
          </p:cNvGraphicFramePr>
          <p:nvPr/>
        </p:nvGraphicFramePr>
        <p:xfrm>
          <a:off x="2971800" y="2895600"/>
          <a:ext cx="3090862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1" name="Equation" r:id="rId5" imgW="927000" imgH="431640" progId="Equation.DSMT4">
                  <p:embed/>
                </p:oleObj>
              </mc:Choice>
              <mc:Fallback>
                <p:oleObj name="Equation" r:id="rId5" imgW="92700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95600"/>
                        <a:ext cx="3090862" cy="14128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48" name="Object 4"/>
          <p:cNvGraphicFramePr>
            <a:graphicFrameLocks noChangeAspect="1"/>
          </p:cNvGraphicFramePr>
          <p:nvPr/>
        </p:nvGraphicFramePr>
        <p:xfrm>
          <a:off x="2362200" y="4724400"/>
          <a:ext cx="45672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2" name="Equation" r:id="rId7" imgW="1714320" imgH="228600" progId="Equation.DSMT4">
                  <p:embed/>
                </p:oleObj>
              </mc:Choice>
              <mc:Fallback>
                <p:oleObj name="Equation" r:id="rId7" imgW="171432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724400"/>
                        <a:ext cx="4567238" cy="596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2362200" y="5715000"/>
          <a:ext cx="4533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3" name="Equation" r:id="rId9" imgW="1701720" imgH="228600" progId="Equation.DSMT4">
                  <p:embed/>
                </p:oleObj>
              </mc:Choice>
              <mc:Fallback>
                <p:oleObj name="Equation" r:id="rId9" imgW="170172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715000"/>
                        <a:ext cx="4533900" cy="596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Waves to Quantum Physics</a:t>
            </a:r>
          </a:p>
        </p:txBody>
      </p:sp>
      <p:pic>
        <p:nvPicPr>
          <p:cNvPr id="4" name="Picture 2" descr="Image result for Ripples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276600"/>
            <a:ext cx="2857500" cy="2286001"/>
          </a:xfrm>
          <a:prstGeom prst="rect">
            <a:avLst/>
          </a:prstGeom>
          <a:noFill/>
        </p:spPr>
      </p:pic>
      <p:sp>
        <p:nvSpPr>
          <p:cNvPr id="3" name="Right Arrow 2"/>
          <p:cNvSpPr/>
          <p:nvPr/>
        </p:nvSpPr>
        <p:spPr>
          <a:xfrm>
            <a:off x="3886200" y="4038600"/>
            <a:ext cx="1143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2" descr="Image result for matter waves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t="-3226" r="47593" b="3226"/>
          <a:stretch/>
        </p:blipFill>
        <p:spPr bwMode="auto">
          <a:xfrm>
            <a:off x="5791200" y="3197792"/>
            <a:ext cx="2819400" cy="260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5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u="sng" dirty="0">
                <a:solidFill>
                  <a:srgbClr val="0070C0"/>
                </a:solidFill>
                <a:latin typeface="Perpetua" pitchFamily="18" charset="0"/>
              </a:rPr>
              <a:t>3-masses coupled oscillator</a:t>
            </a:r>
            <a:endParaRPr lang="en-US" sz="7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8634" y="1353456"/>
            <a:ext cx="2104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Perpetua" pitchFamily="18" charset="0"/>
              </a:rPr>
              <a:t>Particle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92034" y="1295400"/>
            <a:ext cx="153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Perpetua" pitchFamily="18" charset="0"/>
              </a:rPr>
              <a:t>Wave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374352" y="3144893"/>
            <a:ext cx="1838014" cy="1471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5474434" y="3045249"/>
            <a:ext cx="1838014" cy="1471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4114800"/>
            <a:ext cx="2793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Perpetua" pitchFamily="18" charset="0"/>
              </a:rPr>
              <a:t>Mechanics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8814" y="3962400"/>
            <a:ext cx="18501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Perpetua" pitchFamily="18" charset="0"/>
              </a:rPr>
              <a:t>Optics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Wave nature of light</a:t>
            </a:r>
          </a:p>
        </p:txBody>
      </p:sp>
      <p:pic>
        <p:nvPicPr>
          <p:cNvPr id="416770" name="Picture 2" descr="Image result for Interference of l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447800"/>
            <a:ext cx="5734050" cy="3829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Perpetua" pitchFamily="18" charset="0"/>
              </a:rPr>
              <a:t>Few surprises/Contradictions in the beginning of 19</a:t>
            </a:r>
            <a:r>
              <a:rPr lang="en-US" b="1" baseline="30000" dirty="0">
                <a:latin typeface="Perpetua" pitchFamily="18" charset="0"/>
              </a:rPr>
              <a:t>th</a:t>
            </a:r>
            <a:r>
              <a:rPr lang="en-US" b="1" dirty="0">
                <a:latin typeface="Perpetua" pitchFamily="18" charset="0"/>
              </a:rPr>
              <a:t> Century!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4114800"/>
            <a:ext cx="53985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Particle nature of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Photoelectric Effect</a:t>
            </a:r>
          </a:p>
        </p:txBody>
      </p:sp>
      <p:pic>
        <p:nvPicPr>
          <p:cNvPr id="4" name="Picture 4" descr="Image result for Photoelectric effect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76400"/>
            <a:ext cx="47244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Quantum Physics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8634" y="2962870"/>
            <a:ext cx="2104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Perpetua" pitchFamily="18" charset="0"/>
              </a:rPr>
              <a:t>Particle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657600" y="3272135"/>
            <a:ext cx="2362200" cy="233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01322" y="2923204"/>
            <a:ext cx="153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Perpetua" pitchFamily="18" charset="0"/>
              </a:rPr>
              <a:t>Wave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1724" y="1600200"/>
            <a:ext cx="153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Perpetua" pitchFamily="18" charset="0"/>
              </a:rPr>
              <a:t>Wave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352800" y="2061865"/>
            <a:ext cx="2362200" cy="233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35141" y="1716732"/>
            <a:ext cx="2104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Perpetua" pitchFamily="18" charset="0"/>
              </a:rPr>
              <a:t>Particle</a:t>
            </a:r>
          </a:p>
        </p:txBody>
      </p:sp>
    </p:spTree>
    <p:extLst>
      <p:ext uri="{BB962C8B-B14F-4D97-AF65-F5344CB8AC3E}">
        <p14:creationId xmlns:p14="http://schemas.microsoft.com/office/powerpoint/2010/main" val="9415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98"/>
            <a:ext cx="8229600" cy="914400"/>
          </a:xfrm>
        </p:spPr>
        <p:txBody>
          <a:bodyPr/>
          <a:lstStyle/>
          <a:p>
            <a:r>
              <a:rPr lang="en-US" dirty="0"/>
              <a:t>Highlights of the course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914400"/>
            <a:ext cx="27432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Co-ordinate Systems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484783" y="1458817"/>
            <a:ext cx="304800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1981200"/>
            <a:ext cx="27432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Introduction to Vector Operators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96447" y="3048000"/>
            <a:ext cx="37338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Work , Energy and Conservation laws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95800" y="2514600"/>
            <a:ext cx="304800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4114800"/>
            <a:ext cx="37338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Rigid body in motion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507736" y="3593336"/>
            <a:ext cx="304800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19400" y="5191698"/>
            <a:ext cx="3733800" cy="5334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Oscillations and Waves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507736" y="4670234"/>
            <a:ext cx="304800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61722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Quantum Physics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4507736" y="5747132"/>
            <a:ext cx="304800" cy="42506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Perpetua" pitchFamily="18" charset="0"/>
              </a:rPr>
              <a:t>3-masses coupled oscillator</a:t>
            </a:r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066800"/>
            <a:ext cx="50292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75459" name="Object 3"/>
          <p:cNvGraphicFramePr>
            <a:graphicFrameLocks noChangeAspect="1"/>
          </p:cNvGraphicFramePr>
          <p:nvPr/>
        </p:nvGraphicFramePr>
        <p:xfrm>
          <a:off x="2819400" y="3429000"/>
          <a:ext cx="39179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4" imgW="1625600" imgH="419100" progId="Equation.DSMT4">
                  <p:embed/>
                </p:oleObj>
              </mc:Choice>
              <mc:Fallback>
                <p:oleObj name="Equation" r:id="rId4" imgW="1625600" imgH="419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9000"/>
                        <a:ext cx="3917950" cy="10001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0" name="Object 4"/>
          <p:cNvGraphicFramePr>
            <a:graphicFrameLocks noChangeAspect="1"/>
          </p:cNvGraphicFramePr>
          <p:nvPr/>
        </p:nvGraphicFramePr>
        <p:xfrm>
          <a:off x="2362200" y="4572000"/>
          <a:ext cx="50196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6" imgW="2082800" imgH="419100" progId="Equation.DSMT4">
                  <p:embed/>
                </p:oleObj>
              </mc:Choice>
              <mc:Fallback>
                <p:oleObj name="Equation" r:id="rId6" imgW="2082800" imgH="4191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572000"/>
                        <a:ext cx="5019675" cy="10001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1" name="Object 5"/>
          <p:cNvGraphicFramePr>
            <a:graphicFrameLocks noChangeAspect="1"/>
          </p:cNvGraphicFramePr>
          <p:nvPr/>
        </p:nvGraphicFramePr>
        <p:xfrm>
          <a:off x="2779713" y="5702300"/>
          <a:ext cx="40052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8" imgW="1663560" imgH="419040" progId="Equation.DSMT4">
                  <p:embed/>
                </p:oleObj>
              </mc:Choice>
              <mc:Fallback>
                <p:oleObj name="Equation" r:id="rId8" imgW="166356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5702300"/>
                        <a:ext cx="4005262" cy="990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3581400" y="2971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19600" y="2971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638800" y="2971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99800" y="2895600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</a:t>
            </a:r>
            <a:r>
              <a:rPr lang="en-US" sz="2800" b="1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81396" y="2905780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</a:t>
            </a:r>
            <a:r>
              <a:rPr lang="en-US" sz="2800" b="1" baseline="-250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24396" y="2895600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</a:t>
            </a:r>
            <a:r>
              <a:rPr lang="en-US" sz="2800" b="1" baseline="-250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 dirty="0">
                <a:latin typeface="Perpetua" pitchFamily="18" charset="0"/>
              </a:rPr>
              <a:t>3-masses coupled oscillator</a:t>
            </a:r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838200"/>
            <a:ext cx="50292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75462" name="Object 6"/>
          <p:cNvGraphicFramePr>
            <a:graphicFrameLocks noChangeAspect="1"/>
          </p:cNvGraphicFramePr>
          <p:nvPr/>
        </p:nvGraphicFramePr>
        <p:xfrm>
          <a:off x="1905000" y="3810000"/>
          <a:ext cx="5473869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4" imgW="2286000" imgH="711200" progId="Equation.DSMT4">
                  <p:embed/>
                </p:oleObj>
              </mc:Choice>
              <mc:Fallback>
                <p:oleObj name="Equation" r:id="rId4" imgW="2286000" imgH="71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810000"/>
                        <a:ext cx="5473869" cy="16764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506" name="Object 2"/>
          <p:cNvGraphicFramePr>
            <a:graphicFrameLocks noChangeAspect="1"/>
          </p:cNvGraphicFramePr>
          <p:nvPr/>
        </p:nvGraphicFramePr>
        <p:xfrm>
          <a:off x="1828800" y="0"/>
          <a:ext cx="54737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3" imgW="2286000" imgH="711200" progId="Equation.DSMT4">
                  <p:embed/>
                </p:oleObj>
              </mc:Choice>
              <mc:Fallback>
                <p:oleObj name="Equation" r:id="rId3" imgW="2286000" imgH="71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0"/>
                        <a:ext cx="5473700" cy="16764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5400000">
            <a:off x="4267200" y="1676400"/>
            <a:ext cx="914400" cy="914400"/>
          </a:xfrm>
          <a:prstGeom prst="rightArrow">
            <a:avLst>
              <a:gd name="adj1" fmla="val 50000"/>
              <a:gd name="adj2" fmla="val 46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7507" name="Object 3"/>
          <p:cNvGraphicFramePr>
            <a:graphicFrameLocks noChangeAspect="1"/>
          </p:cNvGraphicFramePr>
          <p:nvPr/>
        </p:nvGraphicFramePr>
        <p:xfrm>
          <a:off x="3780972" y="2597150"/>
          <a:ext cx="19050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5" imgW="927100" imgH="711200" progId="Equation.DSMT4">
                  <p:embed/>
                </p:oleObj>
              </mc:Choice>
              <mc:Fallback>
                <p:oleObj name="Equation" r:id="rId5" imgW="927100" imgH="71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0972" y="2597150"/>
                        <a:ext cx="1905000" cy="14414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57600" y="4648200"/>
            <a:ext cx="2392258" cy="369332"/>
          </a:xfrm>
          <a:prstGeom prst="rect">
            <a:avLst/>
          </a:prstGeom>
          <a:solidFill>
            <a:srgbClr val="FFFF00">
              <a:alpha val="6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Characteristic equation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5334000"/>
            <a:ext cx="3080139" cy="369332"/>
          </a:xfrm>
          <a:prstGeom prst="rect">
            <a:avLst/>
          </a:prstGeom>
          <a:solidFill>
            <a:srgbClr val="FFFF00">
              <a:alpha val="6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Eigen values and Eigen vectors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68170" y="6172200"/>
            <a:ext cx="4018151" cy="369332"/>
          </a:xfrm>
          <a:prstGeom prst="rect">
            <a:avLst/>
          </a:prstGeom>
          <a:solidFill>
            <a:srgbClr val="FFFF00">
              <a:alpha val="6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Normal modes and Normal co-ordinates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648200" y="40386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724400" y="50292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724400" y="56388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914400" y="3352800"/>
            <a:ext cx="1828800" cy="335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  <a:p>
            <a:pPr algn="ctr"/>
            <a:r>
              <a:rPr lang="en-US" dirty="0"/>
              <a:t>EIGEN VALUES = 3 NORMAL MODES</a:t>
            </a:r>
          </a:p>
          <a:p>
            <a:pPr algn="ctr"/>
            <a:r>
              <a:rPr lang="en-US" dirty="0"/>
              <a:t>&amp;</a:t>
            </a:r>
          </a:p>
          <a:p>
            <a:pPr algn="ctr"/>
            <a:r>
              <a:rPr lang="en-US" dirty="0"/>
              <a:t>3</a:t>
            </a:r>
          </a:p>
          <a:p>
            <a:pPr algn="ctr"/>
            <a:r>
              <a:rPr lang="en-US" dirty="0"/>
              <a:t>EIGEN VETORS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506" name="Object 2"/>
          <p:cNvGraphicFramePr>
            <a:graphicFrameLocks noChangeAspect="1"/>
          </p:cNvGraphicFramePr>
          <p:nvPr/>
        </p:nvGraphicFramePr>
        <p:xfrm>
          <a:off x="1676400" y="-58738"/>
          <a:ext cx="5778500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8" name="Equation" r:id="rId3" imgW="2412720" imgH="761760" progId="Equation.DSMT4">
                  <p:embed/>
                </p:oleObj>
              </mc:Choice>
              <mc:Fallback>
                <p:oleObj name="Equation" r:id="rId3" imgW="2412720" imgH="761760" progId="Equation.DSMT4">
                  <p:embed/>
                  <p:pic>
                    <p:nvPicPr>
                      <p:cNvPr id="2775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-58738"/>
                        <a:ext cx="5778500" cy="17954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5400000">
            <a:off x="4343400" y="1752600"/>
            <a:ext cx="914400" cy="914400"/>
          </a:xfrm>
          <a:prstGeom prst="rightArrow">
            <a:avLst>
              <a:gd name="adj1" fmla="val 50000"/>
              <a:gd name="adj2" fmla="val 46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7507" name="Object 3"/>
          <p:cNvGraphicFramePr>
            <a:graphicFrameLocks noChangeAspect="1"/>
          </p:cNvGraphicFramePr>
          <p:nvPr/>
        </p:nvGraphicFramePr>
        <p:xfrm>
          <a:off x="3810000" y="2743200"/>
          <a:ext cx="19050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9" name="Equation" r:id="rId5" imgW="927100" imgH="711200" progId="Equation.DSMT4">
                  <p:embed/>
                </p:oleObj>
              </mc:Choice>
              <mc:Fallback>
                <p:oleObj name="Equation" r:id="rId5" imgW="927100" imgH="711200" progId="Equation.DSMT4">
                  <p:embed/>
                  <p:pic>
                    <p:nvPicPr>
                      <p:cNvPr id="277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743200"/>
                        <a:ext cx="1905000" cy="14414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1752600" y="4343400"/>
          <a:ext cx="6248400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0" name="Equation" r:id="rId7" imgW="2590560" imgH="761760" progId="Equation.DSMT4">
                  <p:embed/>
                </p:oleObj>
              </mc:Choice>
              <mc:Fallback>
                <p:oleObj name="Equation" r:id="rId7" imgW="2590560" imgH="761760" progId="Equation.DSMT4">
                  <p:embed/>
                  <p:pic>
                    <p:nvPicPr>
                      <p:cNvPr id="30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343400"/>
                        <a:ext cx="6248400" cy="18256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3276600" y="6223000"/>
          <a:ext cx="2895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1" name="Equation" r:id="rId9" imgW="1231366" imgH="279279" progId="Equation.DSMT4">
                  <p:embed/>
                </p:oleObj>
              </mc:Choice>
              <mc:Fallback>
                <p:oleObj name="Equation" r:id="rId9" imgW="1231366" imgH="279279" progId="Equation.DSMT4">
                  <p:embed/>
                  <p:pic>
                    <p:nvPicPr>
                      <p:cNvPr id="30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223000"/>
                        <a:ext cx="2895600" cy="6350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216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468141"/>
              </p:ext>
            </p:extLst>
          </p:nvPr>
        </p:nvGraphicFramePr>
        <p:xfrm>
          <a:off x="1764121" y="2590800"/>
          <a:ext cx="5872777" cy="1767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Equation" r:id="rId3" imgW="2514600" imgH="761760" progId="Equation.DSMT4">
                  <p:embed/>
                </p:oleObj>
              </mc:Choice>
              <mc:Fallback>
                <p:oleObj name="Equation" r:id="rId3" imgW="2514600" imgH="761760" progId="Equation.DSMT4">
                  <p:embed/>
                  <p:pic>
                    <p:nvPicPr>
                      <p:cNvPr id="19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121" y="2590800"/>
                        <a:ext cx="5872777" cy="176798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3998" y="950214"/>
            <a:ext cx="6353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Eigen values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1960" y="4953000"/>
            <a:ext cx="43770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</a:rPr>
              <a:t>Home Work</a:t>
            </a:r>
            <a:endParaRPr lang="en-IN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0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45644</TotalTime>
  <Words>728</Words>
  <Application>Microsoft Office PowerPoint</Application>
  <PresentationFormat>On-screen Show (4:3)</PresentationFormat>
  <Paragraphs>170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Perpetua</vt:lpstr>
      <vt:lpstr>Symbol</vt:lpstr>
      <vt:lpstr>Wingdings</vt:lpstr>
      <vt:lpstr>Office Theme</vt:lpstr>
      <vt:lpstr>Equation</vt:lpstr>
      <vt:lpstr>Oscillations to Waves</vt:lpstr>
      <vt:lpstr>PowerPoint Presentation</vt:lpstr>
      <vt:lpstr>PowerPoint Presentation</vt:lpstr>
      <vt:lpstr>3-masses coupled oscillator</vt:lpstr>
      <vt:lpstr>3-masses coupled oscillator</vt:lpstr>
      <vt:lpstr>3-masses coupled oscillator</vt:lpstr>
      <vt:lpstr>PowerPoint Presentation</vt:lpstr>
      <vt:lpstr>PowerPoint Presentation</vt:lpstr>
      <vt:lpstr>PowerPoint Presentation</vt:lpstr>
      <vt:lpstr>4-masses coupled oscillator</vt:lpstr>
      <vt:lpstr>Solving eigen values and eigen vectors for n-Coupled mass system</vt:lpstr>
      <vt:lpstr>n-masses coupled oscillator</vt:lpstr>
      <vt:lpstr>N-masses coupled oscillator</vt:lpstr>
      <vt:lpstr>PowerPoint Presentation</vt:lpstr>
      <vt:lpstr>Few scattered thoughts on oscillations leading to waves</vt:lpstr>
      <vt:lpstr>Few scattered thoughts on oscillations leading to waves</vt:lpstr>
      <vt:lpstr>PowerPoint Presentation</vt:lpstr>
      <vt:lpstr>PowerPoint Presentation</vt:lpstr>
      <vt:lpstr>PowerPoint Presentation</vt:lpstr>
      <vt:lpstr>PowerPoint Presentation</vt:lpstr>
      <vt:lpstr>Derivation of wave equation from n-coupled masses oscillators </vt:lpstr>
      <vt:lpstr>N-masses coupled oscillator</vt:lpstr>
      <vt:lpstr>Derivation of Wave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Displacement  as function of position and time</vt:lpstr>
      <vt:lpstr>Wave moving</vt:lpstr>
      <vt:lpstr>Longitudinal Waves</vt:lpstr>
      <vt:lpstr>Transverse Waves</vt:lpstr>
      <vt:lpstr>Wave in 3 dimension</vt:lpstr>
      <vt:lpstr>Electro-Magnetic Wave</vt:lpstr>
      <vt:lpstr>Waves to Quantum Physics</vt:lpstr>
      <vt:lpstr>PowerPoint Presentation</vt:lpstr>
      <vt:lpstr>Wave nature of light</vt:lpstr>
      <vt:lpstr>Few surprises/Contradictions in the beginning of 19th Century!</vt:lpstr>
      <vt:lpstr>Photoelectric Effect</vt:lpstr>
      <vt:lpstr>Quantum Physics</vt:lpstr>
      <vt:lpstr>Highlights of the course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iitp</dc:creator>
  <cp:lastModifiedBy>HP</cp:lastModifiedBy>
  <cp:revision>389</cp:revision>
  <dcterms:created xsi:type="dcterms:W3CDTF">2019-06-21T11:37:46Z</dcterms:created>
  <dcterms:modified xsi:type="dcterms:W3CDTF">2022-02-10T05:13:58Z</dcterms:modified>
</cp:coreProperties>
</file>