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4" r:id="rId4"/>
    <p:sldId id="277" r:id="rId5"/>
    <p:sldId id="497" r:id="rId6"/>
    <p:sldId id="422" r:id="rId7"/>
    <p:sldId id="436" r:id="rId8"/>
    <p:sldId id="446" r:id="rId9"/>
    <p:sldId id="447" r:id="rId10"/>
    <p:sldId id="448" r:id="rId11"/>
    <p:sldId id="449" r:id="rId12"/>
    <p:sldId id="450" r:id="rId13"/>
    <p:sldId id="452" r:id="rId14"/>
    <p:sldId id="451" r:id="rId15"/>
    <p:sldId id="469" r:id="rId16"/>
    <p:sldId id="470" r:id="rId17"/>
    <p:sldId id="471" r:id="rId18"/>
    <p:sldId id="494" r:id="rId19"/>
    <p:sldId id="493" r:id="rId20"/>
    <p:sldId id="486" r:id="rId21"/>
    <p:sldId id="495" r:id="rId22"/>
    <p:sldId id="496" r:id="rId23"/>
    <p:sldId id="487" r:id="rId24"/>
    <p:sldId id="488" r:id="rId25"/>
    <p:sldId id="489" r:id="rId26"/>
    <p:sldId id="490" r:id="rId27"/>
    <p:sldId id="491" r:id="rId28"/>
    <p:sldId id="492" r:id="rId29"/>
    <p:sldId id="33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2060"/>
    <a:srgbClr val="2F528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7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68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2C48-8241-C033-41C0-F392DE5B0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5012A-3B10-C7A3-14A9-EFCF946BE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5D9D6-EACA-BAA1-5526-716D8EC6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D4062-0DF4-5236-CC5A-08E91B06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939E2-55CB-C2F2-3084-034E2D24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30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2329-4ABD-E1AE-B1BE-35D715EE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9EB09-E262-E6A3-78F7-4FBA569B2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46476-0AD6-6DD3-E31D-DF8E2142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CB31F-0897-B6F3-4B80-CCB5AD94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4D097-ED75-898D-BF6A-E6F55FC3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286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24E1B-5499-0FAE-CDF6-4743BC84A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07BAC-B7C2-52C0-D32E-C582D1385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5A946-0677-2CD8-556E-DE85347E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318A0-775D-32D6-A387-04A0B8F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9BEA-A239-DDF4-D1EE-79CF0F37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863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5A72-3204-0CDA-14E6-B0A99F33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FF7F2-7A93-1766-E76E-D61318B8E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C2A1-6E31-2E1E-3894-288A624B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6AB36-6C3B-6087-7EEF-99D4FB97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9473A-C4D3-7FEF-2DB2-7CD38CF1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656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4931-033E-7FE7-7666-B18FC30E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96B37-5EF0-AAC9-EB67-410B7DDE0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D1BFE-944E-9175-A26E-68AEF9FC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8929-1A75-BAA8-3F2B-DAE084AC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6366-6B73-083F-368E-BF28D44A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96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1921-750B-C6D3-2D94-5AAB40C4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AE2D2-8C6E-B766-F95A-7922DAB74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FA28E-C0C7-0CD6-D4C5-A0B91988C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641BC-9AC6-85E0-28F2-57C62F2F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950A0-9287-366A-05C8-7C0421CE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DA8DD-3B7C-65F1-4071-8EB45A2F6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490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AA4AA-56D0-1C95-0170-A2BB9B23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2840F-AA52-4B20-3B19-B42B8353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92467-E112-887B-CD99-E30640E4E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45E16-5421-45B8-2627-492A76B81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75E8A-EF31-500B-6A35-5548CF16A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4523C-A892-3C5D-ECCF-5C71AD67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B68014-9227-BD2B-9386-24043D1B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66636D-2261-A1FF-162B-5EF8D797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57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CC5A-435C-646B-6A95-DFA97409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2E0E0-7473-3837-A110-F7E1AD71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F67DF-5889-512D-BCC4-665ED888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80CCD-0A6C-7DC9-F8B5-18F839B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3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BB817-CA49-CD6C-98AB-4BB993FA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42BA4-F433-BF92-12A9-C8708E1A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24DD1-560B-0EC4-B3AC-A96ED845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59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AF0E-E573-03F0-92DC-7D3673D9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8860D-52F7-E6E7-08B4-C86DF91AF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E7CD-A016-8ABB-ABF4-0CF584210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75B29-30DD-A005-7131-5EADD26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169DC-632A-A254-4361-464651F8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132D6-C4E9-9D58-F2B8-DE11EBE3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398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5B3C-0567-F403-14B2-A32256BF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B3F61-F750-9D01-A56D-271828A67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C31AC-1170-44FC-0D1A-645EDBC34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81BF4-A231-8690-C286-44323A4B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527BC-9F05-E0F5-ED82-86B02B88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3F65F-BE2D-7361-8297-BC73A2FF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35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2B3DE3-E19D-4E8D-F5F9-D3BFA836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AFAD8-9A83-49F3-A70C-8C99B3BB5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89FFE-EFEF-7DAC-A631-A594C58C0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B57A4-3C9A-4AD5-9B87-320DA9CC1F69}" type="datetimeFigureOut">
              <a:rPr lang="en-IN" smtClean="0"/>
              <a:t>22-08-2023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9B0D7-3A21-C92E-35A8-BB0A7ED66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B3A71-BABA-3FA4-646A-C4D856A35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40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9673" y="1"/>
            <a:ext cx="595400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r>
              <a:rPr lang="en-IN" sz="3600" b="1" dirty="0"/>
              <a:t>Season 2, Lecture 10 (S2,L10): </a:t>
            </a:r>
          </a:p>
          <a:p>
            <a:pPr algn="ctr"/>
            <a:r>
              <a:rPr lang="en-US" sz="3600" b="1" dirty="0"/>
              <a:t>Tutorial 3: Thermal Diffusion</a:t>
            </a:r>
            <a:endParaRPr lang="en-IN" sz="3600" b="1" dirty="0"/>
          </a:p>
          <a:p>
            <a:pPr algn="ctr"/>
            <a:endParaRPr lang="en-IN" sz="3600" b="1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2EB362A-5841-5245-C4EC-22712F307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" b="67590"/>
          <a:stretch/>
        </p:blipFill>
        <p:spPr>
          <a:xfrm>
            <a:off x="3269673" y="0"/>
            <a:ext cx="5954002" cy="33234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69673" y="1590675"/>
            <a:ext cx="5954002" cy="2286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5375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432492"/>
              </p:ext>
            </p:extLst>
          </p:nvPr>
        </p:nvGraphicFramePr>
        <p:xfrm>
          <a:off x="4748212" y="789214"/>
          <a:ext cx="22479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400" imgH="393480" progId="Equation.DSMT4">
                  <p:embed/>
                </p:oleObj>
              </mc:Choice>
              <mc:Fallback>
                <p:oleObj name="Equation" r:id="rId2" imgW="69840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212" y="789214"/>
                        <a:ext cx="2247900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396509"/>
              </p:ext>
            </p:extLst>
          </p:nvPr>
        </p:nvGraphicFramePr>
        <p:xfrm>
          <a:off x="3047546" y="2435678"/>
          <a:ext cx="682625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20760" imgH="393480" progId="Equation.DSMT4">
                  <p:embed/>
                </p:oleObj>
              </mc:Choice>
              <mc:Fallback>
                <p:oleObj name="Equation" r:id="rId4" imgW="21207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7546" y="2435678"/>
                        <a:ext cx="6826250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68167"/>
              </p:ext>
            </p:extLst>
          </p:nvPr>
        </p:nvGraphicFramePr>
        <p:xfrm>
          <a:off x="1989138" y="4483327"/>
          <a:ext cx="84201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16120" imgH="393480" progId="Equation.DSMT4">
                  <p:embed/>
                </p:oleObj>
              </mc:Choice>
              <mc:Fallback>
                <p:oleObj name="Equation" r:id="rId6" imgW="261612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8" y="4483327"/>
                        <a:ext cx="8420100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220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01799" y="263298"/>
          <a:ext cx="8242467" cy="622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92080" imgH="203040" progId="Equation.DSMT4">
                  <p:embed/>
                </p:oleObj>
              </mc:Choice>
              <mc:Fallback>
                <p:oleObj name="Equation" r:id="rId2" imgW="2692080" imgH="203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01799" y="263298"/>
                        <a:ext cx="8242467" cy="622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006521" y="1315584"/>
          <a:ext cx="1948159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240" imgH="203040" progId="Equation.DSMT4">
                  <p:embed/>
                </p:oleObj>
              </mc:Choice>
              <mc:Fallback>
                <p:oleObj name="Equation" r:id="rId4" imgW="44424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06521" y="1315584"/>
                        <a:ext cx="1948159" cy="89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785485" y="3072720"/>
          <a:ext cx="9145587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22280" imgH="482400" progId="Equation.DSMT4">
                  <p:embed/>
                </p:oleObj>
              </mc:Choice>
              <mc:Fallback>
                <p:oleObj name="Equation" r:id="rId6" imgW="2222280" imgH="4824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85485" y="3072720"/>
                        <a:ext cx="9145587" cy="198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451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02607" y="553583"/>
          <a:ext cx="10532557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00320" imgH="203040" progId="Equation.DSMT4">
                  <p:embed/>
                </p:oleObj>
              </mc:Choice>
              <mc:Fallback>
                <p:oleObj name="Equation" r:id="rId2" imgW="4000320" imgH="203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02607" y="553583"/>
                        <a:ext cx="10532557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283756" y="2109789"/>
          <a:ext cx="3313094" cy="18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400" imgH="393480" progId="Equation.DSMT4">
                  <p:embed/>
                </p:oleObj>
              </mc:Choice>
              <mc:Fallback>
                <p:oleObj name="Equation" r:id="rId4" imgW="69840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756" y="2109789"/>
                        <a:ext cx="3313094" cy="186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52685" y="4745989"/>
            <a:ext cx="33720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Flux increases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319788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93485" y="193221"/>
          <a:ext cx="6734402" cy="1419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93680" imgH="419040" progId="Equation.DSMT4">
                  <p:embed/>
                </p:oleObj>
              </mc:Choice>
              <mc:Fallback>
                <p:oleObj name="Equation" r:id="rId2" imgW="1993680" imgH="419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485" y="193221"/>
                        <a:ext cx="6734402" cy="1419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5714" y="2676045"/>
            <a:ext cx="10573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This is called as a “steady state” condition</a:t>
            </a:r>
            <a:endParaRPr lang="en-IN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725714" y="3918857"/>
            <a:ext cx="84502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Plot concentration as a function of x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1673910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99318" y="19276"/>
          <a:ext cx="7729538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93680" imgH="419040" progId="Equation.DSMT4">
                  <p:embed/>
                </p:oleObj>
              </mc:Choice>
              <mc:Fallback>
                <p:oleObj name="Equation" r:id="rId2" imgW="1993680" imgH="419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99318" y="19276"/>
                        <a:ext cx="7729538" cy="162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428343" y="1640142"/>
          <a:ext cx="1700440" cy="110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419040" progId="Equation.DSMT4">
                  <p:embed/>
                </p:oleObj>
              </mc:Choice>
              <mc:Fallback>
                <p:oleObj name="Equation" r:id="rId4" imgW="647640" imgH="4190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8343" y="1640142"/>
                        <a:ext cx="1700440" cy="1103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370287" y="2952332"/>
          <a:ext cx="1730602" cy="109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80" imgH="393480" progId="Equation.DSMT4">
                  <p:embed/>
                </p:oleObj>
              </mc:Choice>
              <mc:Fallback>
                <p:oleObj name="Equation" r:id="rId6" imgW="622080" imgH="393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287" y="2952332"/>
                        <a:ext cx="1730602" cy="109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475290" y="4121604"/>
          <a:ext cx="176530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34680" imgH="393480" progId="Equation.DSMT4">
                  <p:embed/>
                </p:oleObj>
              </mc:Choice>
              <mc:Fallback>
                <p:oleObj name="Equation" r:id="rId8" imgW="63468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5290" y="4121604"/>
                        <a:ext cx="1765300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153025" y="5636078"/>
          <a:ext cx="27178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77760" imgH="228600" progId="Equation.DSMT4">
                  <p:embed/>
                </p:oleObj>
              </mc:Choice>
              <mc:Fallback>
                <p:oleObj name="Equation" r:id="rId10" imgW="97776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5636078"/>
                        <a:ext cx="271780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545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028" y="190953"/>
            <a:ext cx="10515600" cy="1325563"/>
          </a:xfrm>
        </p:spPr>
        <p:txBody>
          <a:bodyPr/>
          <a:lstStyle/>
          <a:p>
            <a:r>
              <a:rPr lang="en-US" b="1" dirty="0"/>
              <a:t>Plot</a:t>
            </a:r>
            <a:endParaRPr lang="en-IN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251200" y="1349829"/>
            <a:ext cx="79828" cy="31931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51200" y="4542971"/>
            <a:ext cx="367211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85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solidFill>
                  <a:schemeClr val="accent1">
                    <a:lumMod val="75000"/>
                  </a:schemeClr>
                </a:solidFill>
              </a:rPr>
              <a:t>Note:</a:t>
            </a:r>
            <a:endParaRPr lang="en-IN" sz="9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009242" y="0"/>
          <a:ext cx="3395663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240" imgH="838080" progId="Equation.DSMT4">
                  <p:embed/>
                </p:oleObj>
              </mc:Choice>
              <mc:Fallback>
                <p:oleObj name="Equation" r:id="rId2" imgW="876240" imgH="8380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9242" y="0"/>
                        <a:ext cx="3395663" cy="325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6000" y="3357836"/>
            <a:ext cx="10356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Using variable separable method one can find the solution as</a:t>
            </a:r>
            <a:endParaRPr lang="en-IN" sz="32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675582" y="3942611"/>
          <a:ext cx="7037388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15840" imgH="482400" progId="Equation.DSMT4">
                  <p:embed/>
                </p:oleObj>
              </mc:Choice>
              <mc:Fallback>
                <p:oleObj name="Equation" r:id="rId4" imgW="1815840" imgH="482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5582" y="3942611"/>
                        <a:ext cx="7037388" cy="187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317529" y="6076269"/>
          <a:ext cx="5753494" cy="469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89040" imgH="203040" progId="Equation.DSMT4">
                  <p:embed/>
                </p:oleObj>
              </mc:Choice>
              <mc:Fallback>
                <p:oleObj name="Equation" r:id="rId6" imgW="2489040" imgH="2030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17529" y="6076269"/>
                        <a:ext cx="5753494" cy="469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5603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028" y="190953"/>
            <a:ext cx="10515600" cy="1325563"/>
          </a:xfrm>
        </p:spPr>
        <p:txBody>
          <a:bodyPr/>
          <a:lstStyle/>
          <a:p>
            <a:r>
              <a:rPr lang="en-US" b="1" dirty="0"/>
              <a:t>Plot</a:t>
            </a:r>
            <a:endParaRPr lang="en-IN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251200" y="1349829"/>
            <a:ext cx="79828" cy="31931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51200" y="4542971"/>
            <a:ext cx="367211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978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4" t="43254" r="24367" b="19643"/>
          <a:stretch/>
        </p:blipFill>
        <p:spPr bwMode="auto">
          <a:xfrm>
            <a:off x="0" y="1057276"/>
            <a:ext cx="11783028" cy="372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150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C:\Users\IITP\Downloads\D_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6" y="1098778"/>
            <a:ext cx="5845402" cy="460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1" name="Picture 3" descr="C:\Users\IITP\Downloads\D_1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0" y="1769806"/>
            <a:ext cx="41433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282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288982"/>
              </p:ext>
            </p:extLst>
          </p:nvPr>
        </p:nvGraphicFramePr>
        <p:xfrm>
          <a:off x="138541" y="156255"/>
          <a:ext cx="8357758" cy="6138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859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802727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711199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525361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684600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725116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688653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721062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820809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488372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</a:tblGrid>
              <a:tr h="409222">
                <a:tc>
                  <a:txBody>
                    <a:bodyPr/>
                    <a:lstStyle/>
                    <a:p>
                      <a:r>
                        <a:rPr lang="en-IN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"2201ph34_dolly" &lt;2201ph34_dolly@iitp.ac.in&gt;;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515351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"Adhila Aslam" &lt;2201ph01_adhila@iitp.ac.in&gt;;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"Aditi Baghel" &lt;2201ph31_aditi@iitp.ac.in&gt;;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</a:rPr>
                        <a:t>"Aditya Kumar" &lt;2201ph02_aditya@iitp.ac.in&gt;;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dirty="0"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dirty="0"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"Aditya Singh" &lt;2201ph03_aditya@iitp.ac.in&gt;;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"Anil Ram" &lt;2201ph04_anil@iitp.ac.in&gt;;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"Animesh Sharma" &lt;2201ph05_animesh@iitp.ac.in&gt;;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"Arun Mishra" &lt;2201ph06_arun@iitp.ac.in&gt;;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"Aryan Raj" &lt;2201ph32_aryan@iitp.ac.in&gt;;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"Ayush Gautam" &lt;2201ph07_ayush@iitp.ac.in&gt;;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"Boda Vishnuwardhan" &lt;2201ph08_boda@iitp.ac.in&gt;;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"Chanchal Tolani" &lt;2201ph09_chanchal@iitp.ac.in&gt;;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"Devansh Srivastava" &lt;2201ph33_devansh@iitp.ac.in&gt;;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"Gaurav Verma" &lt;2201ph10_gaurav@iitp.ac.in&gt;;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798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cloud diffusion in Quantum Technology</a:t>
            </a:r>
            <a:endParaRPr lang="en-IN" dirty="0"/>
          </a:p>
        </p:txBody>
      </p:sp>
      <p:pic>
        <p:nvPicPr>
          <p:cNvPr id="4" name="Picture 2" descr="C:\Users\iitp\Downloads\Rubidium_MOT.avi 13s - 22s (eAIDL_2xN8M) 24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056" y="2202543"/>
            <a:ext cx="6612064" cy="37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410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H="1">
            <a:off x="4716296" y="2256966"/>
            <a:ext cx="2520000" cy="0"/>
          </a:xfrm>
          <a:prstGeom prst="straightConnector1">
            <a:avLst/>
          </a:prstGeom>
          <a:ln w="431800" cap="sq">
            <a:solidFill>
              <a:srgbClr val="FF0000"/>
            </a:solidFill>
            <a:bevel/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707904" y="2028366"/>
            <a:ext cx="576064" cy="504056"/>
          </a:xfrm>
          <a:prstGeom prst="ellipse">
            <a:avLst/>
          </a:prstGeom>
          <a:ln>
            <a:solidFill>
              <a:srgbClr val="0066FF">
                <a:alpha val="38824"/>
              </a:srgb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07904" y="2714166"/>
            <a:ext cx="7284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51920" y="29427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v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35420" y="4671290"/>
            <a:ext cx="2520000" cy="0"/>
          </a:xfrm>
          <a:prstGeom prst="straightConnector1">
            <a:avLst/>
          </a:prstGeom>
          <a:ln w="4318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615740" y="4383258"/>
            <a:ext cx="576064" cy="504056"/>
          </a:xfrm>
          <a:prstGeom prst="ellipse">
            <a:avLst/>
          </a:prstGeom>
          <a:ln>
            <a:solidFill>
              <a:srgbClr val="0066FF">
                <a:alpha val="38824"/>
              </a:srgb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615740" y="5247354"/>
            <a:ext cx="7284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59756" y="510333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v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531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07422" y="1483322"/>
            <a:ext cx="5121099" cy="4383051"/>
            <a:chOff x="1979712" y="2204864"/>
            <a:chExt cx="3464767" cy="316835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971" b="80743" l="23419" r="91491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57" t="34300" r="40311" b="43047"/>
            <a:stretch/>
          </p:blipFill>
          <p:spPr bwMode="auto">
            <a:xfrm>
              <a:off x="3868866" y="3718972"/>
              <a:ext cx="99206" cy="123261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2494313" y="3535116"/>
              <a:ext cx="2821898" cy="498468"/>
            </a:xfrm>
            <a:prstGeom prst="roundRect">
              <a:avLst/>
            </a:prstGeom>
            <a:solidFill>
              <a:srgbClr val="0F6FC6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622581" y="3628579"/>
              <a:ext cx="2821898" cy="498468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EEECE1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252077" y="3535116"/>
              <a:ext cx="128268" cy="93463"/>
            </a:xfrm>
            <a:prstGeom prst="line">
              <a:avLst/>
            </a:prstGeom>
            <a:ln>
              <a:solidFill>
                <a:schemeClr val="bg2">
                  <a:lumMod val="75000"/>
                  <a:alpha val="40000"/>
                </a:schemeClr>
              </a:solidFill>
            </a:ln>
            <a:effectLst>
              <a:glow rad="101600">
                <a:schemeClr val="tx2">
                  <a:lumMod val="20000"/>
                  <a:lumOff val="80000"/>
                  <a:alpha val="18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284144" y="4002430"/>
              <a:ext cx="128268" cy="93463"/>
            </a:xfrm>
            <a:prstGeom prst="line">
              <a:avLst/>
            </a:prstGeom>
            <a:ln>
              <a:solidFill>
                <a:schemeClr val="bg2">
                  <a:lumMod val="75000"/>
                  <a:alpha val="40000"/>
                </a:schemeClr>
              </a:solidFill>
            </a:ln>
            <a:effectLst>
              <a:glow rad="101600">
                <a:schemeClr val="tx2">
                  <a:lumMod val="20000"/>
                  <a:lumOff val="80000"/>
                  <a:alpha val="18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558447" y="3535116"/>
              <a:ext cx="128268" cy="93463"/>
            </a:xfrm>
            <a:prstGeom prst="line">
              <a:avLst/>
            </a:prstGeom>
            <a:ln>
              <a:solidFill>
                <a:schemeClr val="bg2">
                  <a:lumMod val="75000"/>
                  <a:alpha val="40000"/>
                </a:schemeClr>
              </a:solidFill>
            </a:ln>
            <a:effectLst>
              <a:glow rad="101600">
                <a:schemeClr val="tx2">
                  <a:lumMod val="20000"/>
                  <a:lumOff val="80000"/>
                  <a:alpha val="18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590514" y="4002430"/>
              <a:ext cx="128268" cy="93463"/>
            </a:xfrm>
            <a:prstGeom prst="line">
              <a:avLst/>
            </a:prstGeom>
            <a:ln>
              <a:solidFill>
                <a:schemeClr val="bg2">
                  <a:lumMod val="75000"/>
                  <a:alpha val="40000"/>
                </a:schemeClr>
              </a:solidFill>
            </a:ln>
            <a:effectLst>
              <a:glow rad="101600">
                <a:schemeClr val="tx2">
                  <a:lumMod val="20000"/>
                  <a:lumOff val="80000"/>
                  <a:alpha val="18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lowchart: Magnetic Disk 11"/>
            <p:cNvSpPr/>
            <p:nvPr/>
          </p:nvSpPr>
          <p:spPr>
            <a:xfrm rot="5400000" flipH="1">
              <a:off x="2115243" y="3446315"/>
              <a:ext cx="435940" cy="707002"/>
            </a:xfrm>
            <a:prstGeom prst="flowChartMagneticDisk">
              <a:avLst/>
            </a:prstGeom>
            <a:solidFill>
              <a:srgbClr val="91C6F7">
                <a:alpha val="20000"/>
              </a:srgb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3779911" y="2204864"/>
              <a:ext cx="224407" cy="1224136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 flipV="1">
              <a:off x="3779912" y="4221088"/>
              <a:ext cx="253618" cy="1152128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 rot="19281277">
              <a:off x="2815899" y="3829977"/>
              <a:ext cx="833742" cy="37463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 rot="19281277">
              <a:off x="4100608" y="3373173"/>
              <a:ext cx="833742" cy="37463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3200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7" name="Left Arrow 16"/>
            <p:cNvSpPr/>
            <p:nvPr/>
          </p:nvSpPr>
          <p:spPr>
            <a:xfrm rot="740351">
              <a:off x="4193887" y="3877813"/>
              <a:ext cx="929944" cy="389428"/>
            </a:xfrm>
            <a:prstGeom prst="leftArrow">
              <a:avLst/>
            </a:prstGeom>
            <a:solidFill>
              <a:srgbClr val="FF0000">
                <a:alpha val="40000"/>
              </a:srgbClr>
            </a:solidFill>
            <a:ln>
              <a:solidFill>
                <a:srgbClr val="000000">
                  <a:alpha val="50196"/>
                </a:srgbClr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  <a:softEdge rad="31750"/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 rot="2084333">
              <a:off x="2975318" y="3389516"/>
              <a:ext cx="577207" cy="280388"/>
            </a:xfrm>
            <a:prstGeom prst="rightArrow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944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itp\Downloads\Magneto-Optical Trap 1s - 11s (v-R6aCkk3KA) 36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533" y="1524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244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itp\Downloads\miniMOT_ achieving a Magneto-Optical Trap (MOT) 8m19s - 8m28s (u-YFhuTRxOg) 24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1905000"/>
            <a:ext cx="69088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41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itp\Downloads\Rubidium_MOT.avi 13s - 22s (eAIDL_2xN8M) 24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467" y="1676400"/>
            <a:ext cx="758613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639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itp\Downloads\MOT to Molasses 7s - 16s (9EZN5UQ8V3I) 24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047750"/>
            <a:ext cx="69088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984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689600" y="3200400"/>
            <a:ext cx="609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81600" y="2667000"/>
            <a:ext cx="1828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0" y="2286000"/>
            <a:ext cx="33528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41600" y="1447800"/>
            <a:ext cx="6400800" cy="419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41600" y="145143"/>
            <a:ext cx="7315200" cy="6342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3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080000" y="-1"/>
            <a:ext cx="1625600" cy="1436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2"/>
            <a:endCxn id="4" idx="6"/>
          </p:cNvCxnSpPr>
          <p:nvPr/>
        </p:nvCxnSpPr>
        <p:spPr>
          <a:xfrm>
            <a:off x="5080000" y="718457"/>
            <a:ext cx="16256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89600" y="7620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4978400" y="1465942"/>
            <a:ext cx="2133600" cy="1872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05600" y="3810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p:cxnSp>
        <p:nvCxnSpPr>
          <p:cNvPr id="11" name="Straight Arrow Connector 10"/>
          <p:cNvCxnSpPr>
            <a:stCxn id="8" idx="2"/>
            <a:endCxn id="8" idx="6"/>
          </p:cNvCxnSpPr>
          <p:nvPr/>
        </p:nvCxnSpPr>
        <p:spPr>
          <a:xfrm>
            <a:off x="4978400" y="2402114"/>
            <a:ext cx="21336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34851" y="2057400"/>
            <a:ext cx="592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a+vt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267200" y="3454399"/>
            <a:ext cx="3759200" cy="32802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5" idx="2"/>
            <a:endCxn id="15" idx="6"/>
          </p:cNvCxnSpPr>
          <p:nvPr/>
        </p:nvCxnSpPr>
        <p:spPr>
          <a:xfrm>
            <a:off x="4267200" y="5094514"/>
            <a:ext cx="37592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28000" y="5007414"/>
            <a:ext cx="658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a+vt</a:t>
            </a:r>
            <a:r>
              <a:rPr lang="en-US" dirty="0"/>
              <a:t>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00457" y="750332"/>
            <a:ext cx="2660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Non invasive temperature</a:t>
            </a:r>
          </a:p>
          <a:p>
            <a:r>
              <a:rPr lang="en-US" b="1" dirty="0"/>
              <a:t>measurement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51168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 animBg="1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3886200" y="914400"/>
            <a:ext cx="0" cy="3276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886200" y="4191000"/>
            <a:ext cx="5257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886200" y="1295400"/>
            <a:ext cx="426720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24201" y="2247900"/>
            <a:ext cx="54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Size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9400" y="457200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891010" y="4756666"/>
            <a:ext cx="15671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7200" y="5562600"/>
            <a:ext cx="3447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From the fit V is calculated, then T</a:t>
            </a:r>
          </a:p>
        </p:txBody>
      </p:sp>
    </p:spTree>
    <p:extLst>
      <p:ext uri="{BB962C8B-B14F-4D97-AF65-F5344CB8AC3E}">
        <p14:creationId xmlns:p14="http://schemas.microsoft.com/office/powerpoint/2010/main" val="3398799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228215"/>
              </p:ext>
            </p:extLst>
          </p:nvPr>
        </p:nvGraphicFramePr>
        <p:xfrm>
          <a:off x="138541" y="156255"/>
          <a:ext cx="9827495" cy="5874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859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802727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525361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684600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725116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688653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721062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820808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1958109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</a:tblGrid>
              <a:tr h="409222">
                <a:tc>
                  <a:txBody>
                    <a:bodyPr/>
                    <a:lstStyle/>
                    <a:p>
                      <a:r>
                        <a:rPr lang="en-IN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"Gourav Jha" &lt;2201ph11_gourav@iitp.ac.in&gt;;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"Gurinder Dhillon" &lt;2201ph12_gurinder@iitp.ac.in&gt;;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"Harsh Joshi" &lt;2201ph13_harsh@iitp.ac.in&gt;;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"Himanshu Patel" &lt;2201ph35_himanshu@iitp.ac.in&gt;;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"Jigyasa Agrawal" &lt;2201ph36_jigyasa@iitp.ac.in&gt;;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"Khushal Yadav" &lt;2201ph14_khushal@iitp.ac.in&gt;;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"Krishnakant Chourey" &lt;2201ph15_krishnakant@iitp.ac.in&gt;;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"Manas Gupta" &lt;2201ph16_manas@iitp.ac.in&gt;;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"Mohit Saini" &lt;2201ph17_mohit@iitp.ac.in&gt;;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"Mude Naik" &lt;2201ph18_mude@iitp.ac.in&gt;;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"Murari Kumar" &lt;2201ph19_murari@iitp.ac.in&gt;;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"Nishant Yadav" &lt;2201ph20_nishant@iitp.ac.in&gt;;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"Pranitha Moluguri" &lt;2201ph21_pranitha@iitp.ac.in&gt;;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51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549521"/>
              </p:ext>
            </p:extLst>
          </p:nvPr>
        </p:nvGraphicFramePr>
        <p:xfrm>
          <a:off x="138541" y="156255"/>
          <a:ext cx="9827495" cy="5874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859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802727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525361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684600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725116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688653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721062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820808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1958109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</a:tblGrid>
              <a:tr h="409222">
                <a:tc>
                  <a:txBody>
                    <a:bodyPr/>
                    <a:lstStyle/>
                    <a:p>
                      <a:r>
                        <a:rPr lang="en-IN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</a:rPr>
                        <a:t> "Premanandh Sigamala" &lt;2201ph22_premanandh@iitp.ac.in&gt;;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200" dirty="0"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dirty="0"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"Ruchi Thakur" &lt;2201ph23_ruchi@iitp.ac.in&gt;;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"Satyam Sahoo" &lt;2201ph25_satyam@iitp.ac.in&gt;;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"Satyam Shandilya" &lt;2201ph24_satyam@iitp.ac.in&gt;;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"Shyam Hembram" &lt;2201ph26_shyam@iitp.ac.in&gt;; “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Sougata Saha" &lt;2201ph27_sougata@iitp.ac.in&gt;;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"Sumit Rajpoot" &lt;2201ph28_sumit@iitp.ac.in&gt;;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"Suprajit Dewanji" &lt;2201ph29_suprajit@iitp.ac.in&gt;;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"Yepuri Subhash" &lt;2201ph30_yepuri@iitp.ac.in&gt;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IN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IN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863272" y="6031131"/>
            <a:ext cx="4821382" cy="7527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IN"/>
              <a:t>Attendance: 75% mandatory</a:t>
            </a:r>
          </a:p>
        </p:txBody>
      </p:sp>
    </p:spTree>
    <p:extLst>
      <p:ext uri="{BB962C8B-B14F-4D97-AF65-F5344CB8AC3E}">
        <p14:creationId xmlns:p14="http://schemas.microsoft.com/office/powerpoint/2010/main" val="4213230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50203F-847D-A1A1-315D-F9F53DAFB6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75" t="20278" r="37109" b="18889"/>
          <a:stretch/>
        </p:blipFill>
        <p:spPr>
          <a:xfrm>
            <a:off x="3886200" y="409575"/>
            <a:ext cx="4419600" cy="581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97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8629"/>
            <a:ext cx="12192000" cy="297542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Thermal Diffusion equations: Fick’s Law </a:t>
            </a:r>
            <a:endParaRPr lang="en-IN" sz="4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85355"/>
              </p:ext>
            </p:extLst>
          </p:nvPr>
        </p:nvGraphicFramePr>
        <p:xfrm>
          <a:off x="174625" y="4054475"/>
          <a:ext cx="4902200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040" imgH="672840" progId="Equation.DSMT4">
                  <p:embed/>
                </p:oleObj>
              </mc:Choice>
              <mc:Fallback>
                <p:oleObj name="Equation" r:id="rId2" imgW="1562040" imgH="67284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4054475"/>
                        <a:ext cx="4902200" cy="211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649028" y="5558971"/>
            <a:ext cx="3831771" cy="116114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Fick’s second law</a:t>
            </a:r>
            <a:endParaRPr lang="en-IN" sz="3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820223" y="3614057"/>
            <a:ext cx="58057" cy="324394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632125"/>
              </p:ext>
            </p:extLst>
          </p:nvPr>
        </p:nvGraphicFramePr>
        <p:xfrm>
          <a:off x="8664575" y="3975100"/>
          <a:ext cx="227965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1000" imgH="393480" progId="Equation.DSMT4">
                  <p:embed/>
                </p:oleObj>
              </mc:Choice>
              <mc:Fallback>
                <p:oleObj name="Equation" r:id="rId4" imgW="71100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4575" y="3975100"/>
                        <a:ext cx="2279650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855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9673" y="1"/>
            <a:ext cx="595400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Tutorial 3: Thermal Diffusion</a:t>
            </a:r>
            <a:endParaRPr lang="en-IN" sz="3600" b="1" dirty="0"/>
          </a:p>
          <a:p>
            <a:pPr algn="ctr"/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3313219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397835"/>
              </p:ext>
            </p:extLst>
          </p:nvPr>
        </p:nvGraphicFramePr>
        <p:xfrm>
          <a:off x="194950" y="12605"/>
          <a:ext cx="10408727" cy="2643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51560" imgH="1638000" progId="Equation.DSMT4">
                  <p:embed/>
                </p:oleObj>
              </mc:Choice>
              <mc:Fallback>
                <p:oleObj name="Equation" r:id="rId2" imgW="6451560" imgH="163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4950" y="12605"/>
                        <a:ext cx="10408727" cy="2643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125029" y="2656114"/>
            <a:ext cx="1567543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3004457" y="3193143"/>
            <a:ext cx="232229" cy="2612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4390571" y="3323771"/>
            <a:ext cx="232229" cy="2612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5399314" y="3497943"/>
            <a:ext cx="232229" cy="2612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/>
          <p:cNvSpPr/>
          <p:nvPr/>
        </p:nvSpPr>
        <p:spPr>
          <a:xfrm>
            <a:off x="4506685" y="4579257"/>
            <a:ext cx="232229" cy="2612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/>
          <p:cNvSpPr/>
          <p:nvPr/>
        </p:nvSpPr>
        <p:spPr>
          <a:xfrm>
            <a:off x="5631543" y="4318000"/>
            <a:ext cx="232229" cy="2612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/>
          <p:cNvSpPr/>
          <p:nvPr/>
        </p:nvSpPr>
        <p:spPr>
          <a:xfrm>
            <a:off x="6480628" y="3759200"/>
            <a:ext cx="232229" cy="2612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/>
          <p:cNvSpPr/>
          <p:nvPr/>
        </p:nvSpPr>
        <p:spPr>
          <a:xfrm>
            <a:off x="6582228" y="4579256"/>
            <a:ext cx="232229" cy="2612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/>
          <p:cNvSpPr/>
          <p:nvPr/>
        </p:nvSpPr>
        <p:spPr>
          <a:xfrm>
            <a:off x="7112000" y="4579255"/>
            <a:ext cx="232229" cy="2612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/>
          <p:cNvSpPr/>
          <p:nvPr/>
        </p:nvSpPr>
        <p:spPr>
          <a:xfrm>
            <a:off x="7344229" y="3744684"/>
            <a:ext cx="232229" cy="2612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/>
          <p:cNvSpPr/>
          <p:nvPr/>
        </p:nvSpPr>
        <p:spPr>
          <a:xfrm>
            <a:off x="8200570" y="3889828"/>
            <a:ext cx="232229" cy="2612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/>
          <p:cNvSpPr/>
          <p:nvPr/>
        </p:nvSpPr>
        <p:spPr>
          <a:xfrm>
            <a:off x="8534400" y="4470399"/>
            <a:ext cx="232229" cy="2612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/>
          <p:cNvSpPr/>
          <p:nvPr/>
        </p:nvSpPr>
        <p:spPr>
          <a:xfrm>
            <a:off x="9593942" y="4397826"/>
            <a:ext cx="232229" cy="2612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/>
          <p:cNvSpPr/>
          <p:nvPr/>
        </p:nvSpPr>
        <p:spPr>
          <a:xfrm>
            <a:off x="9173028" y="3875310"/>
            <a:ext cx="232229" cy="2612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/>
          <p:cNvSpPr/>
          <p:nvPr/>
        </p:nvSpPr>
        <p:spPr>
          <a:xfrm>
            <a:off x="5399314" y="4811482"/>
            <a:ext cx="232229" cy="2612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Oval 19"/>
          <p:cNvSpPr/>
          <p:nvPr/>
        </p:nvSpPr>
        <p:spPr>
          <a:xfrm>
            <a:off x="3367314" y="5747657"/>
            <a:ext cx="232229" cy="2612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val 20"/>
          <p:cNvSpPr/>
          <p:nvPr/>
        </p:nvSpPr>
        <p:spPr>
          <a:xfrm>
            <a:off x="6850742" y="5268684"/>
            <a:ext cx="232229" cy="2612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Oval 21"/>
          <p:cNvSpPr/>
          <p:nvPr/>
        </p:nvSpPr>
        <p:spPr>
          <a:xfrm>
            <a:off x="3418113" y="4368796"/>
            <a:ext cx="232229" cy="2612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Oval 22"/>
          <p:cNvSpPr/>
          <p:nvPr/>
        </p:nvSpPr>
        <p:spPr>
          <a:xfrm>
            <a:off x="1698171" y="3744684"/>
            <a:ext cx="725715" cy="70394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Oval 23"/>
          <p:cNvSpPr/>
          <p:nvPr/>
        </p:nvSpPr>
        <p:spPr>
          <a:xfrm>
            <a:off x="6734628" y="4731656"/>
            <a:ext cx="232229" cy="2612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/>
          <p:cNvSpPr/>
          <p:nvPr/>
        </p:nvSpPr>
        <p:spPr>
          <a:xfrm>
            <a:off x="2061028" y="4942110"/>
            <a:ext cx="725715" cy="70394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Oval 25"/>
          <p:cNvSpPr/>
          <p:nvPr/>
        </p:nvSpPr>
        <p:spPr>
          <a:xfrm>
            <a:off x="4753427" y="3784595"/>
            <a:ext cx="725715" cy="70394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/>
          <p:cNvSpPr/>
          <p:nvPr/>
        </p:nvSpPr>
        <p:spPr>
          <a:xfrm>
            <a:off x="5268685" y="5268683"/>
            <a:ext cx="725715" cy="70394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Oval 27"/>
          <p:cNvSpPr/>
          <p:nvPr/>
        </p:nvSpPr>
        <p:spPr>
          <a:xfrm>
            <a:off x="4034969" y="5395685"/>
            <a:ext cx="725715" cy="70394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410421"/>
              </p:ext>
            </p:extLst>
          </p:nvPr>
        </p:nvGraphicFramePr>
        <p:xfrm>
          <a:off x="4098596" y="2584165"/>
          <a:ext cx="816177" cy="100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640" imgH="228600" progId="Equation.DSMT4">
                  <p:embed/>
                </p:oleObj>
              </mc:Choice>
              <mc:Fallback>
                <p:oleObj name="Equation" r:id="rId4" imgW="215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98596" y="2584165"/>
                        <a:ext cx="816177" cy="100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Oval 29"/>
          <p:cNvSpPr/>
          <p:nvPr/>
        </p:nvSpPr>
        <p:spPr>
          <a:xfrm>
            <a:off x="820057" y="4782453"/>
            <a:ext cx="725715" cy="70394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343253"/>
              </p:ext>
            </p:extLst>
          </p:nvPr>
        </p:nvGraphicFramePr>
        <p:xfrm>
          <a:off x="522514" y="5704176"/>
          <a:ext cx="1900761" cy="7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83920" imgH="203040" progId="Equation.DSMT4">
                  <p:embed/>
                </p:oleObj>
              </mc:Choice>
              <mc:Fallback>
                <p:oleObj name="Equation" r:id="rId6" imgW="583920" imgH="20304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514" y="5704176"/>
                        <a:ext cx="1900761" cy="71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0110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613070"/>
              </p:ext>
            </p:extLst>
          </p:nvPr>
        </p:nvGraphicFramePr>
        <p:xfrm>
          <a:off x="1900464" y="466497"/>
          <a:ext cx="7556516" cy="607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27200" imgH="203040" progId="Equation.DSMT4">
                  <p:embed/>
                </p:oleObj>
              </mc:Choice>
              <mc:Fallback>
                <p:oleObj name="Equation" r:id="rId2" imgW="2527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00464" y="466497"/>
                        <a:ext cx="7556516" cy="607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557485" y="2659520"/>
            <a:ext cx="1567543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" name="Straight Arrow Connector 6"/>
          <p:cNvCxnSpPr>
            <a:stCxn id="8" idx="1"/>
          </p:cNvCxnSpPr>
          <p:nvPr/>
        </p:nvCxnSpPr>
        <p:spPr>
          <a:xfrm flipH="1">
            <a:off x="6226629" y="5212976"/>
            <a:ext cx="1715530" cy="799774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42159" y="4735922"/>
            <a:ext cx="2273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/>
              <a:t>Pd</a:t>
            </a:r>
            <a:r>
              <a:rPr lang="en-US" sz="2800" dirty="0"/>
              <a:t> membrane</a:t>
            </a:r>
          </a:p>
          <a:p>
            <a:pPr algn="ctr"/>
            <a:r>
              <a:rPr lang="en-US" sz="2800" dirty="0"/>
              <a:t>0.005 mm</a:t>
            </a:r>
            <a:endParaRPr lang="en-IN" sz="2800" dirty="0"/>
          </a:p>
        </p:txBody>
      </p:sp>
      <p:sp>
        <p:nvSpPr>
          <p:cNvPr id="10" name="Right Arrow 9"/>
          <p:cNvSpPr/>
          <p:nvPr/>
        </p:nvSpPr>
        <p:spPr>
          <a:xfrm>
            <a:off x="1596571" y="4176486"/>
            <a:ext cx="2438400" cy="6749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1372235" y="3651739"/>
            <a:ext cx="2887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Direction of diffusion</a:t>
            </a:r>
            <a:endParaRPr lang="en-IN" sz="2400" b="1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408941"/>
              </p:ext>
            </p:extLst>
          </p:nvPr>
        </p:nvGraphicFramePr>
        <p:xfrm>
          <a:off x="1475014" y="3132626"/>
          <a:ext cx="215741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080" imgH="253800" progId="Equation.DSMT4">
                  <p:embed/>
                </p:oleObj>
              </mc:Choice>
              <mc:Fallback>
                <p:oleObj name="Equation" r:id="rId4" imgW="1054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014" y="3132626"/>
                        <a:ext cx="2157413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365664"/>
              </p:ext>
            </p:extLst>
          </p:nvPr>
        </p:nvGraphicFramePr>
        <p:xfrm>
          <a:off x="6632802" y="3158026"/>
          <a:ext cx="207645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15920" imgH="241200" progId="Equation.DSMT4">
                  <p:embed/>
                </p:oleObj>
              </mc:Choice>
              <mc:Fallback>
                <p:oleObj name="Equation" r:id="rId6" imgW="1015920" imgH="241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2802" y="3158026"/>
                        <a:ext cx="2076450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1517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31826</TotalTime>
  <Words>740</Words>
  <Application>Microsoft Office PowerPoint</Application>
  <PresentationFormat>Widescreen</PresentationFormat>
  <Paragraphs>151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Plot</vt:lpstr>
      <vt:lpstr>Note:</vt:lpstr>
      <vt:lpstr>Plot</vt:lpstr>
      <vt:lpstr>PowerPoint Presentation</vt:lpstr>
      <vt:lpstr>PowerPoint Presentation</vt:lpstr>
      <vt:lpstr>Atomic cloud diffusion in Quantum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RAGHAVAN EASWARAN</dc:creator>
  <cp:lastModifiedBy>RAGHAVAN EASWARAN</cp:lastModifiedBy>
  <cp:revision>480</cp:revision>
  <dcterms:created xsi:type="dcterms:W3CDTF">2022-07-09T03:48:01Z</dcterms:created>
  <dcterms:modified xsi:type="dcterms:W3CDTF">2023-08-22T12:57:33Z</dcterms:modified>
</cp:coreProperties>
</file>