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3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3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5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6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9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74D63-D40D-4B11-9E09-86963283984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2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74D63-D40D-4B11-9E09-86963283984B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2B5F-F2F3-405E-9806-DB562C773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7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raghavanke.com/ph60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823"/>
            <a:ext cx="7772400" cy="1470025"/>
          </a:xfrm>
        </p:spPr>
        <p:txBody>
          <a:bodyPr/>
          <a:lstStyle/>
          <a:p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PH603 Physics of Ultra-cold Atoms</a:t>
            </a:r>
            <a:endParaRPr lang="en-IN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3645024"/>
            <a:ext cx="6400800" cy="2160240"/>
          </a:xfrm>
        </p:spPr>
        <p:txBody>
          <a:bodyPr>
            <a:normAutofit/>
          </a:bodyPr>
          <a:lstStyle/>
          <a:p>
            <a:r>
              <a:rPr lang="en-IN" sz="2000" b="1" dirty="0" err="1" smtClean="0">
                <a:solidFill>
                  <a:schemeClr val="tx1"/>
                </a:solidFill>
              </a:rPr>
              <a:t>Raghavan</a:t>
            </a:r>
            <a:r>
              <a:rPr lang="en-IN" sz="2000" b="1" dirty="0" smtClean="0">
                <a:solidFill>
                  <a:schemeClr val="tx1"/>
                </a:solidFill>
              </a:rPr>
              <a:t> K E</a:t>
            </a:r>
          </a:p>
          <a:p>
            <a:r>
              <a:rPr lang="en-IN" sz="2000" b="1" dirty="0" smtClean="0">
                <a:solidFill>
                  <a:schemeClr val="tx1"/>
                </a:solidFill>
              </a:rPr>
              <a:t>Faculty, Department of Physics</a:t>
            </a:r>
          </a:p>
          <a:p>
            <a:r>
              <a:rPr lang="en-IN" sz="2000" b="1" dirty="0" smtClean="0">
                <a:solidFill>
                  <a:schemeClr val="tx1"/>
                </a:solidFill>
              </a:rPr>
              <a:t>IIT P, </a:t>
            </a:r>
            <a:r>
              <a:rPr lang="en-IN" sz="2000" b="1" dirty="0" err="1" smtClean="0">
                <a:solidFill>
                  <a:schemeClr val="tx1"/>
                </a:solidFill>
              </a:rPr>
              <a:t>Bihta</a:t>
            </a:r>
            <a:endParaRPr lang="en-IN" sz="2000" b="1" dirty="0" smtClean="0">
              <a:solidFill>
                <a:schemeClr val="tx1"/>
              </a:solidFill>
            </a:endParaRPr>
          </a:p>
          <a:p>
            <a:endParaRPr lang="en-IN" sz="2000" b="1" dirty="0" smtClean="0">
              <a:solidFill>
                <a:schemeClr val="tx1"/>
              </a:solidFill>
            </a:endParaRPr>
          </a:p>
          <a:p>
            <a:endParaRPr lang="en-IN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2420888"/>
            <a:ext cx="264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ULTRA COLD ATOMIC GAS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3068960"/>
            <a:ext cx="528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LEVEL 6: ADVANCED AS WELL AS VERY  FUNDMENTAL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445224"/>
            <a:ext cx="2137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Lecture 1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342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 for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Introduction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Syllabus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References and how to study?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71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Syllabus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5496" y="1196752"/>
            <a:ext cx="914400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Emphasis on Fundamentals of atoms and light,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Quantum Nature of atoms, Classical to Quantum nature of atoms……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Introduction to </a:t>
            </a:r>
            <a:r>
              <a:rPr lang="en-US" b="1" dirty="0" err="1" smtClean="0"/>
              <a:t>Utracold</a:t>
            </a:r>
            <a:r>
              <a:rPr lang="en-US" b="1" dirty="0" smtClean="0"/>
              <a:t> atoms,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 Alkali </a:t>
            </a:r>
            <a:r>
              <a:rPr lang="en-US" b="1" dirty="0"/>
              <a:t>metal gases,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Introduction </a:t>
            </a:r>
            <a:r>
              <a:rPr lang="en-US" b="1" dirty="0"/>
              <a:t>to laser cooling,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Velocity </a:t>
            </a:r>
            <a:r>
              <a:rPr lang="en-US" b="1" dirty="0"/>
              <a:t>dependent force,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Optical </a:t>
            </a:r>
            <a:r>
              <a:rPr lang="en-US" b="1" dirty="0"/>
              <a:t>Molasses,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Magneto </a:t>
            </a:r>
            <a:r>
              <a:rPr lang="en-US" b="1" dirty="0"/>
              <a:t>optical trapping (MOT),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Limitations </a:t>
            </a:r>
            <a:r>
              <a:rPr lang="en-US" b="1" dirty="0"/>
              <a:t>of MOT, Different types of trapping,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Magnetic </a:t>
            </a:r>
            <a:r>
              <a:rPr lang="en-US" b="1" dirty="0"/>
              <a:t>and optical trapping,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Evaporative </a:t>
            </a:r>
            <a:r>
              <a:rPr lang="en-US" b="1" dirty="0"/>
              <a:t>cooling techniques in magnetic and optical trap, </a:t>
            </a:r>
            <a:endParaRPr lang="en-US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Achieving </a:t>
            </a:r>
            <a:r>
              <a:rPr lang="en-US" b="1" dirty="0"/>
              <a:t>Bose-Einstein Condensates in pure magnetic and optical traps, Hybrid trapping potentials; Various applications in experiments</a:t>
            </a:r>
            <a:r>
              <a:rPr lang="en-US" b="1" dirty="0" smtClean="0"/>
              <a:t>.</a:t>
            </a:r>
          </a:p>
          <a:p>
            <a:endParaRPr lang="en-US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2318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Mid-</a:t>
            </a:r>
            <a:r>
              <a:rPr lang="en-US" dirty="0" err="1" smtClean="0"/>
              <a:t>Sem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Bose-Einstein condensate (BEC), Critical temperature Basic Scattering theory; Second quantization, Mean field theory, Gross-</a:t>
            </a:r>
            <a:r>
              <a:rPr lang="en-US" sz="2000" b="1" dirty="0" err="1">
                <a:solidFill>
                  <a:srgbClr val="002060"/>
                </a:solidFill>
              </a:rPr>
              <a:t>Pitaevskii</a:t>
            </a:r>
            <a:r>
              <a:rPr lang="en-US" sz="2000" b="1" dirty="0">
                <a:solidFill>
                  <a:srgbClr val="002060"/>
                </a:solidFill>
              </a:rPr>
              <a:t> equation; 1D nonlinear Schrödinger equation; weak, strong and higher order interactions; BEC in a trap, trap engineering and condensate density; Bright &amp; dark Solitons, exact solution; Applications &amp; future technologies: BEC optical lattices; Faraday waves, phase transition, BEC in a chip, atomic beam splitter, atom lasers, Negative temperature etc.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Books/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First </a:t>
            </a:r>
            <a:r>
              <a:rPr lang="en-US" b="1" dirty="0" err="1" smtClean="0"/>
              <a:t>Pref</a:t>
            </a:r>
            <a:r>
              <a:rPr lang="en-US" b="1" dirty="0" smtClean="0"/>
              <a:t>:                               Class lecture notes/ Materials provided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Second </a:t>
            </a:r>
            <a:r>
              <a:rPr lang="en-US" b="1" dirty="0" err="1" smtClean="0"/>
              <a:t>Pref</a:t>
            </a:r>
            <a:r>
              <a:rPr lang="en-US" b="1" dirty="0" smtClean="0"/>
              <a:t>: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Textbooks:</a:t>
            </a:r>
            <a:endParaRPr lang="en-US" dirty="0"/>
          </a:p>
          <a:p>
            <a:pPr lvl="5"/>
            <a:r>
              <a:rPr lang="en-US" dirty="0"/>
              <a:t>C. J. </a:t>
            </a:r>
            <a:r>
              <a:rPr lang="en-US" dirty="0" err="1"/>
              <a:t>Pethick</a:t>
            </a:r>
            <a:r>
              <a:rPr lang="en-US" dirty="0"/>
              <a:t> &amp; H. Smith, </a:t>
            </a:r>
            <a:r>
              <a:rPr lang="en-US" i="1" dirty="0"/>
              <a:t>Bose-Einstein Condensation in Dilute Gases</a:t>
            </a:r>
            <a:r>
              <a:rPr lang="en-US" dirty="0"/>
              <a:t>, Cambridge Univ. Press, Cambridge , 2008.</a:t>
            </a:r>
          </a:p>
          <a:p>
            <a:pPr lvl="5"/>
            <a:r>
              <a:rPr lang="en-US" dirty="0"/>
              <a:t>A. Griffin, D. W. </a:t>
            </a:r>
            <a:r>
              <a:rPr lang="en-US" dirty="0" err="1"/>
              <a:t>Snoke</a:t>
            </a:r>
            <a:r>
              <a:rPr lang="en-US" dirty="0"/>
              <a:t> &amp; S. </a:t>
            </a:r>
            <a:r>
              <a:rPr lang="en-US" dirty="0" err="1"/>
              <a:t>Stringari</a:t>
            </a:r>
            <a:r>
              <a:rPr lang="en-US" dirty="0"/>
              <a:t>, </a:t>
            </a:r>
            <a:r>
              <a:rPr lang="en-US" i="1" dirty="0"/>
              <a:t>Bose-Einstein Condensation</a:t>
            </a:r>
            <a:r>
              <a:rPr lang="en-US" dirty="0"/>
              <a:t>, Cambridge Univ. Press, Cambridge, 1995.</a:t>
            </a:r>
          </a:p>
          <a:p>
            <a:pPr lvl="5"/>
            <a:r>
              <a:rPr lang="en-US" dirty="0"/>
              <a:t>Robert W. Boyd, </a:t>
            </a:r>
            <a:r>
              <a:rPr lang="en-US" i="1" dirty="0"/>
              <a:t>Nonlinear Optics</a:t>
            </a:r>
            <a:r>
              <a:rPr lang="en-US" dirty="0"/>
              <a:t>, Second edition, Academic press, 2003.</a:t>
            </a:r>
          </a:p>
          <a:p>
            <a:r>
              <a:rPr lang="en-US" b="1" dirty="0"/>
              <a:t>References</a:t>
            </a:r>
            <a:endParaRPr lang="en-US" dirty="0"/>
          </a:p>
          <a:p>
            <a:pPr lvl="5"/>
            <a:r>
              <a:rPr lang="en-US" dirty="0"/>
              <a:t>Scully, M. O., and M. S. </a:t>
            </a:r>
            <a:r>
              <a:rPr lang="en-US" dirty="0" err="1"/>
              <a:t>Zubairy</a:t>
            </a:r>
            <a:r>
              <a:rPr lang="en-US" dirty="0"/>
              <a:t>. </a:t>
            </a:r>
            <a:r>
              <a:rPr lang="en-US" i="1" dirty="0"/>
              <a:t>Quantum Optics.</a:t>
            </a:r>
            <a:r>
              <a:rPr lang="en-US" dirty="0"/>
              <a:t> Cambridge University Press, 1997.</a:t>
            </a:r>
          </a:p>
          <a:p>
            <a:pPr lvl="5"/>
            <a:r>
              <a:rPr lang="en-US" dirty="0"/>
              <a:t>Harold J. Metcalf, Peter van der </a:t>
            </a:r>
            <a:r>
              <a:rPr lang="en-US" dirty="0" err="1"/>
              <a:t>Straten</a:t>
            </a:r>
            <a:r>
              <a:rPr lang="en-US" dirty="0"/>
              <a:t>, </a:t>
            </a:r>
            <a:r>
              <a:rPr lang="en-US" i="1" dirty="0"/>
              <a:t>Laser Cooling and Trapping</a:t>
            </a:r>
            <a:r>
              <a:rPr lang="en-US" dirty="0"/>
              <a:t>, Springer, 1999.</a:t>
            </a:r>
          </a:p>
          <a:p>
            <a:pPr lvl="5"/>
            <a:r>
              <a:rPr lang="en-US" dirty="0" err="1"/>
              <a:t>Lambropoulos</a:t>
            </a:r>
            <a:r>
              <a:rPr lang="en-US" dirty="0"/>
              <a:t>. P, </a:t>
            </a:r>
            <a:r>
              <a:rPr lang="en-US" dirty="0" err="1"/>
              <a:t>Petrosyan</a:t>
            </a:r>
            <a:r>
              <a:rPr lang="en-US" dirty="0"/>
              <a:t>. D</a:t>
            </a:r>
            <a:r>
              <a:rPr lang="en-US" i="1" dirty="0"/>
              <a:t>, Fundamentals of Quantum Optics and Quantum Information</a:t>
            </a:r>
            <a:r>
              <a:rPr lang="en-US" dirty="0"/>
              <a:t>, Springer 2007.</a:t>
            </a:r>
          </a:p>
          <a:p>
            <a:pPr lvl="5"/>
            <a:r>
              <a:rPr lang="en-US" dirty="0"/>
              <a:t>M. </a:t>
            </a:r>
            <a:r>
              <a:rPr lang="en-US" dirty="0" err="1"/>
              <a:t>Lewenstein</a:t>
            </a:r>
            <a:r>
              <a:rPr lang="en-US" dirty="0"/>
              <a:t>, A. </a:t>
            </a:r>
            <a:r>
              <a:rPr lang="en-US" dirty="0" err="1"/>
              <a:t>Sanpera</a:t>
            </a:r>
            <a:r>
              <a:rPr lang="en-US" dirty="0"/>
              <a:t>, and V. </a:t>
            </a:r>
            <a:r>
              <a:rPr lang="en-US" dirty="0" err="1"/>
              <a:t>Ahufinger</a:t>
            </a:r>
            <a:r>
              <a:rPr lang="en-US" dirty="0"/>
              <a:t>, </a:t>
            </a:r>
            <a:r>
              <a:rPr lang="en-US" dirty="0" err="1"/>
              <a:t>Ultracold</a:t>
            </a:r>
            <a:r>
              <a:rPr lang="en-US" dirty="0"/>
              <a:t> Atoms in Optical Lattices, Oxford University Press, 2012.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Webpage:</a:t>
            </a:r>
            <a:br>
              <a:rPr lang="en-US" dirty="0" smtClean="0"/>
            </a:br>
            <a:r>
              <a:rPr lang="en-US" sz="2400" dirty="0">
                <a:hlinkClick r:id="rId2"/>
              </a:rPr>
              <a:t>https://www.raghavanke.com/ph603</a:t>
            </a:r>
            <a:endParaRPr lang="en-US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1" r="24358" b="8909"/>
          <a:stretch/>
        </p:blipFill>
        <p:spPr bwMode="auto">
          <a:xfrm>
            <a:off x="268930" y="2202791"/>
            <a:ext cx="8551542" cy="425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7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CBF-6EAA-4FCA-BECF-9A1A425A2D6C}" type="slidenum">
              <a:rPr lang="en-IN" smtClean="0"/>
              <a:pPr/>
              <a:t>7</a:t>
            </a:fld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27984" y="141277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4008" y="142094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25884" y="4624358"/>
            <a:ext cx="936104" cy="783918"/>
          </a:xfrm>
          <a:prstGeom prst="ellipse">
            <a:avLst/>
          </a:prstGeom>
          <a:gradFill flip="none" rotWithShape="1">
            <a:gsLst>
              <a:gs pos="0">
                <a:srgbClr val="000082">
                  <a:alpha val="80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 l="-100000" b="-10000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4427984" y="1420946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33896" y="141277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40096" y="191683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6028" y="24208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26028" y="30126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47964" y="357301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47964" y="407707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47964" y="4625000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29390" y="43651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8557" y="4695527"/>
            <a:ext cx="205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Absolute Zero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0456" y="4623519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All motion stops 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0" y="1187460"/>
            <a:ext cx="211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Room Temperature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5856" y="764704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Kelvin</a:t>
            </a:r>
            <a:endParaRPr lang="en-I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82652" y="5354632"/>
            <a:ext cx="58737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New state of Matter: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Bose –Einstein Condensate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W.Ketterle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Cornell,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C.Weimann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MIT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7970" y="622802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NOBEL PRIZE 2001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3916" y="1181203"/>
            <a:ext cx="324000" cy="3428801"/>
          </a:xfrm>
          <a:prstGeom prst="rect">
            <a:avLst/>
          </a:prstGeom>
          <a:gradFill flip="none" rotWithShape="1">
            <a:gsLst>
              <a:gs pos="0">
                <a:srgbClr val="000082">
                  <a:lumMod val="42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772" name="Picture 4" descr="C:\Users\raghavanke\Desktop\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" y="793215"/>
            <a:ext cx="1258557" cy="9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:\Users\raghavanke\Desktop\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" y="1770555"/>
            <a:ext cx="1259999" cy="10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C:\Users\raghavanke\Desktop\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" y="2780928"/>
            <a:ext cx="12599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C:\Users\raghavanke\Desktop\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" y="3789040"/>
            <a:ext cx="125855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6453336"/>
            <a:ext cx="565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Laser Cooling and Evaporative cooling Technique</a:t>
            </a:r>
            <a:endParaRPr lang="en-IN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" y="548680"/>
            <a:ext cx="32403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0"/>
          <p:cNvGrpSpPr/>
          <p:nvPr/>
        </p:nvGrpSpPr>
        <p:grpSpPr>
          <a:xfrm>
            <a:off x="3491880" y="764704"/>
            <a:ext cx="4824536" cy="4062065"/>
            <a:chOff x="3491880" y="764704"/>
            <a:chExt cx="4824536" cy="4062065"/>
          </a:xfrm>
        </p:grpSpPr>
        <p:sp>
          <p:nvSpPr>
            <p:cNvPr id="20" name="TextBox 19"/>
            <p:cNvSpPr txBox="1"/>
            <p:nvPr/>
          </p:nvSpPr>
          <p:spPr>
            <a:xfrm>
              <a:off x="3635896" y="386104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1880" y="335699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1880" y="2823319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1880" y="227687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91880" y="1700808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91880" y="1167135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2861" y="1167135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26.8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04048" y="1700808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04048" y="2247255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32405" y="282331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-123.2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76056" y="3399383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-173.2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6056" y="390343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-223.2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76056" y="4365104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-273.2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7063" y="764704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Celsius</a:t>
              </a:r>
              <a:endParaRPr lang="en-I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27047" y="1547500"/>
              <a:ext cx="1529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Water freezes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19991" y="3635732"/>
              <a:ext cx="1392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Air liquefies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98290" y="4149080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≈ 3K Deep space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76794" y="116632"/>
            <a:ext cx="3667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How Cold is Ultra Cold?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307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976" y="2215405"/>
            <a:ext cx="8229600" cy="4525963"/>
          </a:xfrm>
        </p:spPr>
        <p:txBody>
          <a:bodyPr/>
          <a:lstStyle/>
          <a:p>
            <a:r>
              <a:rPr lang="en-IN" b="1" dirty="0" smtClean="0"/>
              <a:t>Quantum Behaviour of Light</a:t>
            </a:r>
          </a:p>
          <a:p>
            <a:endParaRPr lang="en-IN" b="1" dirty="0"/>
          </a:p>
          <a:p>
            <a:r>
              <a:rPr lang="en-IN" b="1" dirty="0" smtClean="0"/>
              <a:t>Quantum matter</a:t>
            </a:r>
          </a:p>
          <a:p>
            <a:endParaRPr lang="en-IN" b="1" dirty="0"/>
          </a:p>
          <a:p>
            <a:r>
              <a:rPr lang="en-IN" b="1" dirty="0" smtClean="0"/>
              <a:t>Quantum gas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464014" y="427311"/>
            <a:ext cx="3908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 err="1" smtClean="0">
                <a:solidFill>
                  <a:srgbClr val="0070C0"/>
                </a:solidFill>
              </a:rPr>
              <a:t>Ultracold</a:t>
            </a:r>
            <a:r>
              <a:rPr lang="en-IN" sz="4400" b="1" dirty="0" smtClean="0">
                <a:solidFill>
                  <a:srgbClr val="0070C0"/>
                </a:solidFill>
              </a:rPr>
              <a:t> atoms</a:t>
            </a:r>
            <a:endParaRPr lang="en-I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On-screen Show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PH603 Physics of Ultra-cold Atoms</vt:lpstr>
      <vt:lpstr>Plan for Today</vt:lpstr>
      <vt:lpstr>Syllabus</vt:lpstr>
      <vt:lpstr>Post Mid-Sem</vt:lpstr>
      <vt:lpstr>Text Books/ References</vt:lpstr>
      <vt:lpstr>Course Webpage: https://www.raghavanke.com/ph603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PH603 Physics of Ultra-cold Atoms</dc:title>
  <dc:creator>iitp</dc:creator>
  <cp:lastModifiedBy>iitp</cp:lastModifiedBy>
  <cp:revision>1</cp:revision>
  <dcterms:created xsi:type="dcterms:W3CDTF">2020-01-06T10:22:35Z</dcterms:created>
  <dcterms:modified xsi:type="dcterms:W3CDTF">2020-01-06T10:23:20Z</dcterms:modified>
</cp:coreProperties>
</file>