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ink/ink1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sldIdLst>
    <p:sldId id="357" r:id="rId2"/>
    <p:sldId id="321" r:id="rId3"/>
    <p:sldId id="322" r:id="rId4"/>
    <p:sldId id="362" r:id="rId5"/>
    <p:sldId id="363" r:id="rId6"/>
    <p:sldId id="364" r:id="rId7"/>
    <p:sldId id="365" r:id="rId8"/>
    <p:sldId id="366" r:id="rId9"/>
    <p:sldId id="358" r:id="rId10"/>
    <p:sldId id="359" r:id="rId11"/>
    <p:sldId id="360" r:id="rId12"/>
    <p:sldId id="361" r:id="rId13"/>
    <p:sldId id="323" r:id="rId14"/>
    <p:sldId id="286" r:id="rId15"/>
    <p:sldId id="320" r:id="rId16"/>
    <p:sldId id="297" r:id="rId17"/>
    <p:sldId id="308" r:id="rId18"/>
    <p:sldId id="352" r:id="rId19"/>
    <p:sldId id="325" r:id="rId20"/>
    <p:sldId id="309" r:id="rId21"/>
    <p:sldId id="367" r:id="rId22"/>
    <p:sldId id="368" r:id="rId23"/>
    <p:sldId id="369" r:id="rId24"/>
    <p:sldId id="370" r:id="rId25"/>
    <p:sldId id="371" r:id="rId2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2D050"/>
    <a:srgbClr val="990099"/>
    <a:srgbClr val="66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221" autoAdjust="0"/>
    <p:restoredTop sz="94660"/>
  </p:normalViewPr>
  <p:slideViewPr>
    <p:cSldViewPr>
      <p:cViewPr varScale="1">
        <p:scale>
          <a:sx n="69" d="100"/>
          <a:sy n="69" d="100"/>
        </p:scale>
        <p:origin x="870" y="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image" Target="../media/image2.wmf"/></Relationships>
</file>

<file path=ppt/drawings/_rels/vmlDrawing10.vml.rels><?xml version="1.0" encoding="UTF-8" standalone="yes"?>
<Relationships xmlns="http://schemas.openxmlformats.org/package/2006/relationships"><Relationship Id="rId3" Type="http://schemas.openxmlformats.org/officeDocument/2006/relationships/image" Target="../media/image39.wmf"/><Relationship Id="rId2" Type="http://schemas.openxmlformats.org/officeDocument/2006/relationships/image" Target="../media/image38.wmf"/><Relationship Id="rId1" Type="http://schemas.openxmlformats.org/officeDocument/2006/relationships/image" Target="../media/image37.wmf"/><Relationship Id="rId4" Type="http://schemas.openxmlformats.org/officeDocument/2006/relationships/image" Target="../media/image40.wmf"/></Relationships>
</file>

<file path=ppt/drawings/_rels/vmlDrawing11.vml.rels><?xml version="1.0" encoding="UTF-8" standalone="yes"?>
<Relationships xmlns="http://schemas.openxmlformats.org/package/2006/relationships"><Relationship Id="rId3" Type="http://schemas.openxmlformats.org/officeDocument/2006/relationships/image" Target="../media/image42.wmf"/><Relationship Id="rId2" Type="http://schemas.openxmlformats.org/officeDocument/2006/relationships/image" Target="../media/image41.wmf"/><Relationship Id="rId1" Type="http://schemas.openxmlformats.org/officeDocument/2006/relationships/image" Target="../media/image4.wmf"/><Relationship Id="rId5" Type="http://schemas.openxmlformats.org/officeDocument/2006/relationships/image" Target="../media/image39.wmf"/><Relationship Id="rId4" Type="http://schemas.openxmlformats.org/officeDocument/2006/relationships/image" Target="../media/image43.wmf"/></Relationships>
</file>

<file path=ppt/drawings/_rels/vmlDrawing12.vml.rels><?xml version="1.0" encoding="UTF-8" standalone="yes"?>
<Relationships xmlns="http://schemas.openxmlformats.org/package/2006/relationships"><Relationship Id="rId3" Type="http://schemas.openxmlformats.org/officeDocument/2006/relationships/image" Target="../media/image46.wmf"/><Relationship Id="rId2" Type="http://schemas.openxmlformats.org/officeDocument/2006/relationships/image" Target="../media/image45.wmf"/><Relationship Id="rId1" Type="http://schemas.openxmlformats.org/officeDocument/2006/relationships/image" Target="../media/image44.wmf"/><Relationship Id="rId4" Type="http://schemas.openxmlformats.org/officeDocument/2006/relationships/image" Target="../media/image47.wmf"/></Relationships>
</file>

<file path=ppt/drawings/_rels/vmlDrawing13.vml.rels><?xml version="1.0" encoding="UTF-8" standalone="yes"?>
<Relationships xmlns="http://schemas.openxmlformats.org/package/2006/relationships"><Relationship Id="rId3" Type="http://schemas.openxmlformats.org/officeDocument/2006/relationships/image" Target="../media/image49.wmf"/><Relationship Id="rId2" Type="http://schemas.openxmlformats.org/officeDocument/2006/relationships/image" Target="../media/image48.wmf"/><Relationship Id="rId1" Type="http://schemas.openxmlformats.org/officeDocument/2006/relationships/image" Target="../media/image47.wmf"/><Relationship Id="rId4" Type="http://schemas.openxmlformats.org/officeDocument/2006/relationships/image" Target="../media/image50.wmf"/></Relationships>
</file>

<file path=ppt/drawings/_rels/vmlDrawing14.v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52.wmf"/><Relationship Id="rId1" Type="http://schemas.openxmlformats.org/officeDocument/2006/relationships/image" Target="../media/image51.wmf"/><Relationship Id="rId4" Type="http://schemas.openxmlformats.org/officeDocument/2006/relationships/image" Target="../media/image53.wmf"/></Relationships>
</file>

<file path=ppt/drawings/_rels/vmlDrawing15.vml.rels><?xml version="1.0" encoding="UTF-8" standalone="yes"?>
<Relationships xmlns="http://schemas.openxmlformats.org/package/2006/relationships"><Relationship Id="rId3" Type="http://schemas.openxmlformats.org/officeDocument/2006/relationships/image" Target="../media/image56.wmf"/><Relationship Id="rId2" Type="http://schemas.openxmlformats.org/officeDocument/2006/relationships/image" Target="../media/image55.wmf"/><Relationship Id="rId1" Type="http://schemas.openxmlformats.org/officeDocument/2006/relationships/image" Target="../media/image54.wmf"/><Relationship Id="rId6" Type="http://schemas.openxmlformats.org/officeDocument/2006/relationships/image" Target="../media/image59.wmf"/><Relationship Id="rId5" Type="http://schemas.openxmlformats.org/officeDocument/2006/relationships/image" Target="../media/image58.wmf"/><Relationship Id="rId4" Type="http://schemas.openxmlformats.org/officeDocument/2006/relationships/image" Target="../media/image57.w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55.w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63.wmf"/></Relationships>
</file>

<file path=ppt/drawings/_rels/vmlDrawing18.vml.rels><?xml version="1.0" encoding="UTF-8" standalone="yes"?>
<Relationships xmlns="http://schemas.openxmlformats.org/package/2006/relationships"><Relationship Id="rId3" Type="http://schemas.openxmlformats.org/officeDocument/2006/relationships/image" Target="../media/image68.wmf"/><Relationship Id="rId2" Type="http://schemas.openxmlformats.org/officeDocument/2006/relationships/image" Target="../media/image67.wmf"/><Relationship Id="rId1" Type="http://schemas.openxmlformats.org/officeDocument/2006/relationships/image" Target="../media/image66.wmf"/><Relationship Id="rId5" Type="http://schemas.openxmlformats.org/officeDocument/2006/relationships/image" Target="../media/image70.wmf"/><Relationship Id="rId4" Type="http://schemas.openxmlformats.org/officeDocument/2006/relationships/image" Target="../media/image69.wmf"/></Relationships>
</file>

<file path=ppt/drawings/_rels/vmlDrawing19.vml.rels><?xml version="1.0" encoding="UTF-8" standalone="yes"?>
<Relationships xmlns="http://schemas.openxmlformats.org/package/2006/relationships"><Relationship Id="rId3" Type="http://schemas.openxmlformats.org/officeDocument/2006/relationships/image" Target="../media/image74.wmf"/><Relationship Id="rId2" Type="http://schemas.openxmlformats.org/officeDocument/2006/relationships/image" Target="../media/image73.wmf"/><Relationship Id="rId1" Type="http://schemas.openxmlformats.org/officeDocument/2006/relationships/image" Target="../media/image72.wmf"/><Relationship Id="rId6" Type="http://schemas.openxmlformats.org/officeDocument/2006/relationships/image" Target="../media/image77.wmf"/><Relationship Id="rId5" Type="http://schemas.openxmlformats.org/officeDocument/2006/relationships/image" Target="../media/image76.wmf"/><Relationship Id="rId4" Type="http://schemas.openxmlformats.org/officeDocument/2006/relationships/image" Target="../media/image75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drawings/_rels/vmlDrawing20.v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79.wmf"/><Relationship Id="rId1" Type="http://schemas.openxmlformats.org/officeDocument/2006/relationships/image" Target="../media/image78.wmf"/><Relationship Id="rId5" Type="http://schemas.openxmlformats.org/officeDocument/2006/relationships/image" Target="../media/image81.wmf"/><Relationship Id="rId4" Type="http://schemas.openxmlformats.org/officeDocument/2006/relationships/image" Target="../media/image80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image" Target="../media/image6.wmf"/><Relationship Id="rId1" Type="http://schemas.openxmlformats.org/officeDocument/2006/relationships/image" Target="../media/image4.wmf"/><Relationship Id="rId5" Type="http://schemas.openxmlformats.org/officeDocument/2006/relationships/image" Target="../media/image9.wmf"/><Relationship Id="rId4" Type="http://schemas.openxmlformats.org/officeDocument/2006/relationships/image" Target="../media/image8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7" Type="http://schemas.openxmlformats.org/officeDocument/2006/relationships/image" Target="../media/image14.wmf"/><Relationship Id="rId2" Type="http://schemas.openxmlformats.org/officeDocument/2006/relationships/image" Target="../media/image9.wmf"/><Relationship Id="rId1" Type="http://schemas.openxmlformats.org/officeDocument/2006/relationships/image" Target="../media/image8.wmf"/><Relationship Id="rId6" Type="http://schemas.openxmlformats.org/officeDocument/2006/relationships/image" Target="../media/image13.wmf"/><Relationship Id="rId5" Type="http://schemas.openxmlformats.org/officeDocument/2006/relationships/image" Target="../media/image12.wmf"/><Relationship Id="rId4" Type="http://schemas.openxmlformats.org/officeDocument/2006/relationships/image" Target="../media/image11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16.wmf"/><Relationship Id="rId2" Type="http://schemas.openxmlformats.org/officeDocument/2006/relationships/image" Target="../media/image15.wmf"/><Relationship Id="rId1" Type="http://schemas.openxmlformats.org/officeDocument/2006/relationships/image" Target="../media/image4.wmf"/><Relationship Id="rId5" Type="http://schemas.openxmlformats.org/officeDocument/2006/relationships/image" Target="../media/image18.wmf"/><Relationship Id="rId4" Type="http://schemas.openxmlformats.org/officeDocument/2006/relationships/image" Target="../media/image17.w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20.wmf"/><Relationship Id="rId7" Type="http://schemas.openxmlformats.org/officeDocument/2006/relationships/image" Target="../media/image24.wmf"/><Relationship Id="rId2" Type="http://schemas.openxmlformats.org/officeDocument/2006/relationships/image" Target="../media/image19.wmf"/><Relationship Id="rId1" Type="http://schemas.openxmlformats.org/officeDocument/2006/relationships/image" Target="../media/image17.wmf"/><Relationship Id="rId6" Type="http://schemas.openxmlformats.org/officeDocument/2006/relationships/image" Target="../media/image23.wmf"/><Relationship Id="rId5" Type="http://schemas.openxmlformats.org/officeDocument/2006/relationships/image" Target="../media/image22.wmf"/><Relationship Id="rId4" Type="http://schemas.openxmlformats.org/officeDocument/2006/relationships/image" Target="../media/image21.w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26.wmf"/><Relationship Id="rId2" Type="http://schemas.openxmlformats.org/officeDocument/2006/relationships/image" Target="../media/image25.wmf"/><Relationship Id="rId1" Type="http://schemas.openxmlformats.org/officeDocument/2006/relationships/image" Target="../media/image4.wmf"/><Relationship Id="rId4" Type="http://schemas.openxmlformats.org/officeDocument/2006/relationships/image" Target="../media/image27.wmf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29.wmf"/><Relationship Id="rId2" Type="http://schemas.openxmlformats.org/officeDocument/2006/relationships/image" Target="../media/image28.wmf"/><Relationship Id="rId1" Type="http://schemas.openxmlformats.org/officeDocument/2006/relationships/image" Target="../media/image27.wmf"/><Relationship Id="rId5" Type="http://schemas.openxmlformats.org/officeDocument/2006/relationships/image" Target="../media/image31.wmf"/><Relationship Id="rId4" Type="http://schemas.openxmlformats.org/officeDocument/2006/relationships/image" Target="../media/image30.wmf"/></Relationships>
</file>

<file path=ppt/drawings/_rels/vmlDrawing9.vml.rels><?xml version="1.0" encoding="UTF-8" standalone="yes"?>
<Relationships xmlns="http://schemas.openxmlformats.org/package/2006/relationships"><Relationship Id="rId3" Type="http://schemas.openxmlformats.org/officeDocument/2006/relationships/image" Target="../media/image34.wmf"/><Relationship Id="rId2" Type="http://schemas.openxmlformats.org/officeDocument/2006/relationships/image" Target="../media/image33.wmf"/><Relationship Id="rId1" Type="http://schemas.openxmlformats.org/officeDocument/2006/relationships/image" Target="../media/image32.wmf"/><Relationship Id="rId5" Type="http://schemas.openxmlformats.org/officeDocument/2006/relationships/image" Target="../media/image36.wmf"/><Relationship Id="rId4" Type="http://schemas.openxmlformats.org/officeDocument/2006/relationships/image" Target="../media/image35.wmf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62.13592" units="1/cm"/>
          <inkml:channelProperty channel="Y" name="resolution" value="62.42775" units="1/cm"/>
          <inkml:channelProperty channel="T" name="resolution" value="1" units="1/dev"/>
        </inkml:channelProperties>
      </inkml:inkSource>
      <inkml:timestamp xml:id="ts0" timeString="2020-12-17T04:36:31.771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6774 5715 0,'35'0'203,"18"0"-172,0 0-31,70 0 16,36 18-1,0-18 1,-89 17 0,283 19 15,-300-36-31,0 17 31,-35-17-15,17 18-1,-18-18 1,1 0 328,0 0-329,-1 0 1,107-18-16,-36 18 31,-53-17-31,36 17 16,-18 0 0,-36-18-1</inkml:trace>
  <inkml:trace contextRef="#ctx0" brushRef="#br0" timeOffset="1062.0748">10707 5715 0,'18'0'31,"35"0"0,-18 18-15,36 35-16,70-1 16,194-16 15,-212-36-16,107 0 1,-125 0-16,19 0 16,-89 0-1,-17 0-15,-1 0 125,-17-18-109</inkml:trace>
  <inkml:trace contextRef="#ctx0" brushRef="#br0" timeOffset="269562.3269">17639 4322 0,'18'0'32,"-1"17"-1,-17 1 0,0-1-15,0 19-1,0-19 17,0 36-17,-17-35-15,-1 17 16,1-17-16,17 17 15,-36 18 1,19-18 0,17-17-1,0 0 1,0 34 0,0-34-1,0 0 1,0 17-1,0-17 17,0-1-17,0 19 1,0-19 15,17-17-15,-17 18-1,18 0 1,17-1 0,-17 1-16,17 35 15,-17-53 1,-1 0 0,1 17-1,0-17 1,-1 18-1,1-18 1,0 0 0,-1 0-1,19 0 1,34 0 0,-52 18-1,-1-18-15,19 0 16,-1 17-1,-17-17 1,17 0 0,0 0-1,-17 0 17,17 0-32,0 0 15,1-35 1,-36 0-1,17 17-15,-17 0 16,36-17 0,-36 0-1,0-53-15,35 35 16,-35 0 0,17 18-1,-17-1 1,0 19 15,0-1-31,0-17 16,0 17-16,0 0 15,0 1 1,0-1 0,0-17-1,0-18 1,0 35-1,-17 1 1,-18-1 0,35 0-1,-18 1 1,0 17 0,-17-18-1,-18 18 16,0 0-15,18-35 0,0 35-1,-36 0 1,53 0-16,-52 0 31,52 0-15,1 18-1,-1-1 1,-17 18 0,-1-17-1,36 17 17,0-17-17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E2628F9-DB18-4859-B5BC-DECF2CD64287}" type="datetimeFigureOut">
              <a:rPr lang="en-US" smtClean="0"/>
              <a:pPr/>
              <a:t>12/19/2021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86941C3-19E0-4214-88CE-8A4ACFCF247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63120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8839F3-1A4A-4AF1-B98A-3176B82F3779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70732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64FAFB-FA2B-4165-B90C-E77C428131DB}" type="datetimeFigureOut">
              <a:rPr lang="en-US" smtClean="0"/>
              <a:pPr/>
              <a:t>12/19/2021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29E1E-5E8B-4222-BAFF-F74422E39F6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04878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64FAFB-FA2B-4165-B90C-E77C428131DB}" type="datetimeFigureOut">
              <a:rPr lang="en-US" smtClean="0"/>
              <a:pPr/>
              <a:t>12/19/2021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29E1E-5E8B-4222-BAFF-F74422E39F6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94620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64FAFB-FA2B-4165-B90C-E77C428131DB}" type="datetimeFigureOut">
              <a:rPr lang="en-US" smtClean="0"/>
              <a:pPr/>
              <a:t>12/19/2021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29E1E-5E8B-4222-BAFF-F74422E39F6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83552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64FAFB-FA2B-4165-B90C-E77C428131DB}" type="datetimeFigureOut">
              <a:rPr lang="en-US" smtClean="0"/>
              <a:pPr/>
              <a:t>12/19/2021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29E1E-5E8B-4222-BAFF-F74422E39F6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88800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64FAFB-FA2B-4165-B90C-E77C428131DB}" type="datetimeFigureOut">
              <a:rPr lang="en-US" smtClean="0"/>
              <a:pPr/>
              <a:t>12/19/2021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29E1E-5E8B-4222-BAFF-F74422E39F6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69469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64FAFB-FA2B-4165-B90C-E77C428131DB}" type="datetimeFigureOut">
              <a:rPr lang="en-US" smtClean="0"/>
              <a:pPr/>
              <a:t>12/19/2021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29E1E-5E8B-4222-BAFF-F74422E39F6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03435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64FAFB-FA2B-4165-B90C-E77C428131DB}" type="datetimeFigureOut">
              <a:rPr lang="en-US" smtClean="0"/>
              <a:pPr/>
              <a:t>12/19/2021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29E1E-5E8B-4222-BAFF-F74422E39F6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41051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64FAFB-FA2B-4165-B90C-E77C428131DB}" type="datetimeFigureOut">
              <a:rPr lang="en-US" smtClean="0"/>
              <a:pPr/>
              <a:t>12/19/2021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29E1E-5E8B-4222-BAFF-F74422E39F6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79241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64FAFB-FA2B-4165-B90C-E77C428131DB}" type="datetimeFigureOut">
              <a:rPr lang="en-US" smtClean="0"/>
              <a:pPr/>
              <a:t>12/19/2021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29E1E-5E8B-4222-BAFF-F74422E39F6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87387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64FAFB-FA2B-4165-B90C-E77C428131DB}" type="datetimeFigureOut">
              <a:rPr lang="en-US" smtClean="0"/>
              <a:pPr/>
              <a:t>12/19/2021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29E1E-5E8B-4222-BAFF-F74422E39F6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64381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64FAFB-FA2B-4165-B90C-E77C428131DB}" type="datetimeFigureOut">
              <a:rPr lang="en-US" smtClean="0"/>
              <a:pPr/>
              <a:t>12/19/2021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29E1E-5E8B-4222-BAFF-F74422E39F6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84751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64FAFB-FA2B-4165-B90C-E77C428131DB}" type="datetimeFigureOut">
              <a:rPr lang="en-US" smtClean="0"/>
              <a:pPr/>
              <a:t>12/19/2021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229E1E-5E8B-4222-BAFF-F74422E39F6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61833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wmf"/><Relationship Id="rId3" Type="http://schemas.openxmlformats.org/officeDocument/2006/relationships/oleObject" Target="../embeddings/oleObject28.bin"/><Relationship Id="rId7" Type="http://schemas.openxmlformats.org/officeDocument/2006/relationships/oleObject" Target="../embeddings/oleObject30.bin"/><Relationship Id="rId12" Type="http://schemas.openxmlformats.org/officeDocument/2006/relationships/image" Target="../media/image31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28.wmf"/><Relationship Id="rId11" Type="http://schemas.openxmlformats.org/officeDocument/2006/relationships/oleObject" Target="../embeddings/oleObject32.bin"/><Relationship Id="rId5" Type="http://schemas.openxmlformats.org/officeDocument/2006/relationships/oleObject" Target="../embeddings/oleObject29.bin"/><Relationship Id="rId10" Type="http://schemas.openxmlformats.org/officeDocument/2006/relationships/image" Target="../media/image30.wmf"/><Relationship Id="rId4" Type="http://schemas.openxmlformats.org/officeDocument/2006/relationships/image" Target="../media/image27.wmf"/><Relationship Id="rId9" Type="http://schemas.openxmlformats.org/officeDocument/2006/relationships/oleObject" Target="../embeddings/oleObject31.bin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wmf"/><Relationship Id="rId3" Type="http://schemas.openxmlformats.org/officeDocument/2006/relationships/oleObject" Target="../embeddings/oleObject33.bin"/><Relationship Id="rId7" Type="http://schemas.openxmlformats.org/officeDocument/2006/relationships/oleObject" Target="../embeddings/oleObject35.bin"/><Relationship Id="rId12" Type="http://schemas.openxmlformats.org/officeDocument/2006/relationships/image" Target="../media/image36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33.wmf"/><Relationship Id="rId11" Type="http://schemas.openxmlformats.org/officeDocument/2006/relationships/oleObject" Target="../embeddings/oleObject37.bin"/><Relationship Id="rId5" Type="http://schemas.openxmlformats.org/officeDocument/2006/relationships/oleObject" Target="../embeddings/oleObject34.bin"/><Relationship Id="rId10" Type="http://schemas.openxmlformats.org/officeDocument/2006/relationships/image" Target="../media/image35.wmf"/><Relationship Id="rId4" Type="http://schemas.openxmlformats.org/officeDocument/2006/relationships/image" Target="../media/image32.wmf"/><Relationship Id="rId9" Type="http://schemas.openxmlformats.org/officeDocument/2006/relationships/oleObject" Target="../embeddings/oleObject36.bin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wmf"/><Relationship Id="rId3" Type="http://schemas.openxmlformats.org/officeDocument/2006/relationships/oleObject" Target="../embeddings/oleObject38.bin"/><Relationship Id="rId7" Type="http://schemas.openxmlformats.org/officeDocument/2006/relationships/oleObject" Target="../embeddings/oleObject4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38.wmf"/><Relationship Id="rId5" Type="http://schemas.openxmlformats.org/officeDocument/2006/relationships/oleObject" Target="../embeddings/oleObject39.bin"/><Relationship Id="rId10" Type="http://schemas.openxmlformats.org/officeDocument/2006/relationships/image" Target="../media/image40.wmf"/><Relationship Id="rId4" Type="http://schemas.openxmlformats.org/officeDocument/2006/relationships/image" Target="../media/image37.wmf"/><Relationship Id="rId9" Type="http://schemas.openxmlformats.org/officeDocument/2006/relationships/oleObject" Target="../embeddings/oleObject41.bin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4.bin"/><Relationship Id="rId13" Type="http://schemas.openxmlformats.org/officeDocument/2006/relationships/image" Target="../media/image39.wmf"/><Relationship Id="rId3" Type="http://schemas.openxmlformats.org/officeDocument/2006/relationships/image" Target="../media/image5.gif"/><Relationship Id="rId7" Type="http://schemas.openxmlformats.org/officeDocument/2006/relationships/image" Target="../media/image41.wmf"/><Relationship Id="rId12" Type="http://schemas.openxmlformats.org/officeDocument/2006/relationships/oleObject" Target="../embeddings/oleObject4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.vml"/><Relationship Id="rId6" Type="http://schemas.openxmlformats.org/officeDocument/2006/relationships/oleObject" Target="../embeddings/oleObject43.bin"/><Relationship Id="rId11" Type="http://schemas.openxmlformats.org/officeDocument/2006/relationships/image" Target="../media/image43.wmf"/><Relationship Id="rId5" Type="http://schemas.openxmlformats.org/officeDocument/2006/relationships/image" Target="../media/image4.wmf"/><Relationship Id="rId10" Type="http://schemas.openxmlformats.org/officeDocument/2006/relationships/oleObject" Target="../embeddings/oleObject45.bin"/><Relationship Id="rId4" Type="http://schemas.openxmlformats.org/officeDocument/2006/relationships/oleObject" Target="../embeddings/oleObject42.bin"/><Relationship Id="rId9" Type="http://schemas.openxmlformats.org/officeDocument/2006/relationships/image" Target="../media/image42.wmf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wmf"/><Relationship Id="rId3" Type="http://schemas.openxmlformats.org/officeDocument/2006/relationships/oleObject" Target="../embeddings/oleObject46.bin"/><Relationship Id="rId7" Type="http://schemas.openxmlformats.org/officeDocument/2006/relationships/oleObject" Target="../embeddings/oleObject4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2.vml"/><Relationship Id="rId6" Type="http://schemas.openxmlformats.org/officeDocument/2006/relationships/image" Target="../media/image45.wmf"/><Relationship Id="rId5" Type="http://schemas.openxmlformats.org/officeDocument/2006/relationships/oleObject" Target="../embeddings/oleObject47.bin"/><Relationship Id="rId10" Type="http://schemas.openxmlformats.org/officeDocument/2006/relationships/image" Target="../media/image47.wmf"/><Relationship Id="rId4" Type="http://schemas.openxmlformats.org/officeDocument/2006/relationships/image" Target="../media/image44.wmf"/><Relationship Id="rId9" Type="http://schemas.openxmlformats.org/officeDocument/2006/relationships/oleObject" Target="../embeddings/oleObject49.bin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wmf"/><Relationship Id="rId3" Type="http://schemas.openxmlformats.org/officeDocument/2006/relationships/oleObject" Target="../embeddings/oleObject50.bin"/><Relationship Id="rId7" Type="http://schemas.openxmlformats.org/officeDocument/2006/relationships/oleObject" Target="../embeddings/oleObject5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3.vml"/><Relationship Id="rId6" Type="http://schemas.openxmlformats.org/officeDocument/2006/relationships/image" Target="../media/image48.wmf"/><Relationship Id="rId5" Type="http://schemas.openxmlformats.org/officeDocument/2006/relationships/oleObject" Target="../embeddings/oleObject51.bin"/><Relationship Id="rId10" Type="http://schemas.openxmlformats.org/officeDocument/2006/relationships/image" Target="../media/image50.wmf"/><Relationship Id="rId4" Type="http://schemas.openxmlformats.org/officeDocument/2006/relationships/image" Target="../media/image47.wmf"/><Relationship Id="rId9" Type="http://schemas.openxmlformats.org/officeDocument/2006/relationships/oleObject" Target="../embeddings/oleObject53.bin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wmf"/><Relationship Id="rId3" Type="http://schemas.openxmlformats.org/officeDocument/2006/relationships/oleObject" Target="../embeddings/oleObject54.bin"/><Relationship Id="rId7" Type="http://schemas.openxmlformats.org/officeDocument/2006/relationships/oleObject" Target="../embeddings/oleObject5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4.vml"/><Relationship Id="rId6" Type="http://schemas.openxmlformats.org/officeDocument/2006/relationships/image" Target="../media/image52.wmf"/><Relationship Id="rId5" Type="http://schemas.openxmlformats.org/officeDocument/2006/relationships/oleObject" Target="../embeddings/oleObject55.bin"/><Relationship Id="rId10" Type="http://schemas.openxmlformats.org/officeDocument/2006/relationships/image" Target="../media/image53.wmf"/><Relationship Id="rId4" Type="http://schemas.openxmlformats.org/officeDocument/2006/relationships/image" Target="../media/image51.wmf"/><Relationship Id="rId9" Type="http://schemas.openxmlformats.org/officeDocument/2006/relationships/oleObject" Target="../embeddings/oleObject57.bin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0.bin"/><Relationship Id="rId13" Type="http://schemas.openxmlformats.org/officeDocument/2006/relationships/image" Target="../media/image58.wmf"/><Relationship Id="rId3" Type="http://schemas.openxmlformats.org/officeDocument/2006/relationships/image" Target="../media/image60.png"/><Relationship Id="rId7" Type="http://schemas.openxmlformats.org/officeDocument/2006/relationships/image" Target="../media/image55.wmf"/><Relationship Id="rId12" Type="http://schemas.openxmlformats.org/officeDocument/2006/relationships/oleObject" Target="../embeddings/oleObject6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5.vml"/><Relationship Id="rId6" Type="http://schemas.openxmlformats.org/officeDocument/2006/relationships/oleObject" Target="../embeddings/oleObject59.bin"/><Relationship Id="rId11" Type="http://schemas.openxmlformats.org/officeDocument/2006/relationships/image" Target="../media/image57.wmf"/><Relationship Id="rId5" Type="http://schemas.openxmlformats.org/officeDocument/2006/relationships/image" Target="../media/image54.wmf"/><Relationship Id="rId15" Type="http://schemas.openxmlformats.org/officeDocument/2006/relationships/image" Target="../media/image59.wmf"/><Relationship Id="rId10" Type="http://schemas.openxmlformats.org/officeDocument/2006/relationships/oleObject" Target="../embeddings/oleObject61.bin"/><Relationship Id="rId4" Type="http://schemas.openxmlformats.org/officeDocument/2006/relationships/oleObject" Target="../embeddings/oleObject58.bin"/><Relationship Id="rId9" Type="http://schemas.openxmlformats.org/officeDocument/2006/relationships/image" Target="../media/image56.wmf"/><Relationship Id="rId14" Type="http://schemas.openxmlformats.org/officeDocument/2006/relationships/oleObject" Target="../embeddings/oleObject63.bin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6.vml"/><Relationship Id="rId6" Type="http://schemas.openxmlformats.org/officeDocument/2006/relationships/image" Target="../media/image62.png"/><Relationship Id="rId5" Type="http://schemas.openxmlformats.org/officeDocument/2006/relationships/image" Target="../media/image55.wmf"/><Relationship Id="rId4" Type="http://schemas.openxmlformats.org/officeDocument/2006/relationships/oleObject" Target="../embeddings/oleObject59.bin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7.vml"/><Relationship Id="rId6" Type="http://schemas.openxmlformats.org/officeDocument/2006/relationships/image" Target="../media/image65.jpeg"/><Relationship Id="rId5" Type="http://schemas.openxmlformats.org/officeDocument/2006/relationships/image" Target="../media/image64.jpeg"/><Relationship Id="rId4" Type="http://schemas.openxmlformats.org/officeDocument/2006/relationships/image" Target="../media/image63.wmf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7.bin"/><Relationship Id="rId13" Type="http://schemas.openxmlformats.org/officeDocument/2006/relationships/image" Target="../media/image70.wmf"/><Relationship Id="rId3" Type="http://schemas.openxmlformats.org/officeDocument/2006/relationships/image" Target="../media/image71.png"/><Relationship Id="rId7" Type="http://schemas.openxmlformats.org/officeDocument/2006/relationships/image" Target="../media/image67.wmf"/><Relationship Id="rId12" Type="http://schemas.openxmlformats.org/officeDocument/2006/relationships/oleObject" Target="../embeddings/oleObject6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8.vml"/><Relationship Id="rId6" Type="http://schemas.openxmlformats.org/officeDocument/2006/relationships/oleObject" Target="../embeddings/oleObject66.bin"/><Relationship Id="rId11" Type="http://schemas.openxmlformats.org/officeDocument/2006/relationships/image" Target="../media/image69.wmf"/><Relationship Id="rId5" Type="http://schemas.openxmlformats.org/officeDocument/2006/relationships/image" Target="../media/image66.wmf"/><Relationship Id="rId10" Type="http://schemas.openxmlformats.org/officeDocument/2006/relationships/oleObject" Target="../embeddings/oleObject68.bin"/><Relationship Id="rId4" Type="http://schemas.openxmlformats.org/officeDocument/2006/relationships/oleObject" Target="../embeddings/oleObject65.bin"/><Relationship Id="rId9" Type="http://schemas.openxmlformats.org/officeDocument/2006/relationships/image" Target="../media/image68.wmf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4.wmf"/><Relationship Id="rId13" Type="http://schemas.openxmlformats.org/officeDocument/2006/relationships/oleObject" Target="../embeddings/oleObject75.bin"/><Relationship Id="rId3" Type="http://schemas.openxmlformats.org/officeDocument/2006/relationships/oleObject" Target="../embeddings/oleObject70.bin"/><Relationship Id="rId7" Type="http://schemas.openxmlformats.org/officeDocument/2006/relationships/oleObject" Target="../embeddings/oleObject72.bin"/><Relationship Id="rId12" Type="http://schemas.openxmlformats.org/officeDocument/2006/relationships/image" Target="../media/image76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9.vml"/><Relationship Id="rId6" Type="http://schemas.openxmlformats.org/officeDocument/2006/relationships/image" Target="../media/image73.wmf"/><Relationship Id="rId11" Type="http://schemas.openxmlformats.org/officeDocument/2006/relationships/oleObject" Target="../embeddings/oleObject74.bin"/><Relationship Id="rId5" Type="http://schemas.openxmlformats.org/officeDocument/2006/relationships/oleObject" Target="../embeddings/oleObject71.bin"/><Relationship Id="rId10" Type="http://schemas.openxmlformats.org/officeDocument/2006/relationships/image" Target="../media/image75.wmf"/><Relationship Id="rId4" Type="http://schemas.openxmlformats.org/officeDocument/2006/relationships/image" Target="../media/image72.wmf"/><Relationship Id="rId9" Type="http://schemas.openxmlformats.org/officeDocument/2006/relationships/oleObject" Target="../embeddings/oleObject73.bin"/><Relationship Id="rId14" Type="http://schemas.openxmlformats.org/officeDocument/2006/relationships/image" Target="../media/image77.wmf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wmf"/><Relationship Id="rId13" Type="http://schemas.openxmlformats.org/officeDocument/2006/relationships/customXml" Target="../ink/ink1.xml"/><Relationship Id="rId3" Type="http://schemas.openxmlformats.org/officeDocument/2006/relationships/oleObject" Target="../embeddings/oleObject76.bin"/><Relationship Id="rId7" Type="http://schemas.openxmlformats.org/officeDocument/2006/relationships/oleObject" Target="../embeddings/oleObject78.bin"/><Relationship Id="rId12" Type="http://schemas.openxmlformats.org/officeDocument/2006/relationships/image" Target="../media/image81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0.vml"/><Relationship Id="rId6" Type="http://schemas.openxmlformats.org/officeDocument/2006/relationships/image" Target="../media/image79.wmf"/><Relationship Id="rId11" Type="http://schemas.openxmlformats.org/officeDocument/2006/relationships/oleObject" Target="../embeddings/oleObject80.bin"/><Relationship Id="rId5" Type="http://schemas.openxmlformats.org/officeDocument/2006/relationships/oleObject" Target="../embeddings/oleObject77.bin"/><Relationship Id="rId10" Type="http://schemas.openxmlformats.org/officeDocument/2006/relationships/image" Target="../media/image80.wmf"/><Relationship Id="rId4" Type="http://schemas.openxmlformats.org/officeDocument/2006/relationships/image" Target="../media/image78.wmf"/><Relationship Id="rId9" Type="http://schemas.openxmlformats.org/officeDocument/2006/relationships/oleObject" Target="../embeddings/oleObject79.bin"/><Relationship Id="rId14" Type="http://schemas.openxmlformats.org/officeDocument/2006/relationships/image" Target="../media/image69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3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2.w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4.wmf"/><Relationship Id="rId4" Type="http://schemas.openxmlformats.org/officeDocument/2006/relationships/oleObject" Target="../embeddings/oleObject3.bin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.bin"/><Relationship Id="rId13" Type="http://schemas.openxmlformats.org/officeDocument/2006/relationships/image" Target="../media/image9.wmf"/><Relationship Id="rId3" Type="http://schemas.openxmlformats.org/officeDocument/2006/relationships/image" Target="../media/image5.gif"/><Relationship Id="rId7" Type="http://schemas.openxmlformats.org/officeDocument/2006/relationships/image" Target="../media/image6.wmf"/><Relationship Id="rId12" Type="http://schemas.openxmlformats.org/officeDocument/2006/relationships/oleObject" Target="../embeddings/oleObject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5.bin"/><Relationship Id="rId11" Type="http://schemas.openxmlformats.org/officeDocument/2006/relationships/image" Target="../media/image8.wmf"/><Relationship Id="rId5" Type="http://schemas.openxmlformats.org/officeDocument/2006/relationships/image" Target="../media/image4.wmf"/><Relationship Id="rId10" Type="http://schemas.openxmlformats.org/officeDocument/2006/relationships/oleObject" Target="../embeddings/oleObject7.bin"/><Relationship Id="rId4" Type="http://schemas.openxmlformats.org/officeDocument/2006/relationships/oleObject" Target="../embeddings/oleObject4.bin"/><Relationship Id="rId9" Type="http://schemas.openxmlformats.org/officeDocument/2006/relationships/image" Target="../media/image7.wm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wmf"/><Relationship Id="rId13" Type="http://schemas.openxmlformats.org/officeDocument/2006/relationships/oleObject" Target="../embeddings/oleObject12.bin"/><Relationship Id="rId3" Type="http://schemas.openxmlformats.org/officeDocument/2006/relationships/oleObject" Target="../embeddings/oleObject7.bin"/><Relationship Id="rId7" Type="http://schemas.openxmlformats.org/officeDocument/2006/relationships/oleObject" Target="../embeddings/oleObject9.bin"/><Relationship Id="rId12" Type="http://schemas.openxmlformats.org/officeDocument/2006/relationships/image" Target="../media/image12.wmf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4.wmf"/><Relationship Id="rId1" Type="http://schemas.openxmlformats.org/officeDocument/2006/relationships/vmlDrawing" Target="../drawings/vmlDrawing4.vml"/><Relationship Id="rId6" Type="http://schemas.openxmlformats.org/officeDocument/2006/relationships/image" Target="../media/image9.wmf"/><Relationship Id="rId11" Type="http://schemas.openxmlformats.org/officeDocument/2006/relationships/oleObject" Target="../embeddings/oleObject11.bin"/><Relationship Id="rId5" Type="http://schemas.openxmlformats.org/officeDocument/2006/relationships/oleObject" Target="../embeddings/oleObject8.bin"/><Relationship Id="rId15" Type="http://schemas.openxmlformats.org/officeDocument/2006/relationships/oleObject" Target="../embeddings/oleObject13.bin"/><Relationship Id="rId10" Type="http://schemas.openxmlformats.org/officeDocument/2006/relationships/image" Target="../media/image11.wmf"/><Relationship Id="rId4" Type="http://schemas.openxmlformats.org/officeDocument/2006/relationships/image" Target="../media/image8.wmf"/><Relationship Id="rId9" Type="http://schemas.openxmlformats.org/officeDocument/2006/relationships/oleObject" Target="../embeddings/oleObject10.bin"/><Relationship Id="rId14" Type="http://schemas.openxmlformats.org/officeDocument/2006/relationships/image" Target="../media/image13.wm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6.bin"/><Relationship Id="rId13" Type="http://schemas.openxmlformats.org/officeDocument/2006/relationships/image" Target="../media/image18.wmf"/><Relationship Id="rId3" Type="http://schemas.openxmlformats.org/officeDocument/2006/relationships/image" Target="../media/image5.gif"/><Relationship Id="rId7" Type="http://schemas.openxmlformats.org/officeDocument/2006/relationships/image" Target="../media/image15.wmf"/><Relationship Id="rId12" Type="http://schemas.openxmlformats.org/officeDocument/2006/relationships/oleObject" Target="../embeddings/oleObject1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15.bin"/><Relationship Id="rId11" Type="http://schemas.openxmlformats.org/officeDocument/2006/relationships/image" Target="../media/image17.wmf"/><Relationship Id="rId5" Type="http://schemas.openxmlformats.org/officeDocument/2006/relationships/image" Target="../media/image4.wmf"/><Relationship Id="rId10" Type="http://schemas.openxmlformats.org/officeDocument/2006/relationships/oleObject" Target="../embeddings/oleObject17.bin"/><Relationship Id="rId4" Type="http://schemas.openxmlformats.org/officeDocument/2006/relationships/oleObject" Target="../embeddings/oleObject14.bin"/><Relationship Id="rId9" Type="http://schemas.openxmlformats.org/officeDocument/2006/relationships/image" Target="../media/image16.wm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wmf"/><Relationship Id="rId13" Type="http://schemas.openxmlformats.org/officeDocument/2006/relationships/oleObject" Target="../embeddings/oleObject23.bin"/><Relationship Id="rId3" Type="http://schemas.openxmlformats.org/officeDocument/2006/relationships/oleObject" Target="../embeddings/oleObject17.bin"/><Relationship Id="rId7" Type="http://schemas.openxmlformats.org/officeDocument/2006/relationships/oleObject" Target="../embeddings/oleObject20.bin"/><Relationship Id="rId12" Type="http://schemas.openxmlformats.org/officeDocument/2006/relationships/image" Target="../media/image22.wmf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4.wmf"/><Relationship Id="rId1" Type="http://schemas.openxmlformats.org/officeDocument/2006/relationships/vmlDrawing" Target="../drawings/vmlDrawing6.vml"/><Relationship Id="rId6" Type="http://schemas.openxmlformats.org/officeDocument/2006/relationships/image" Target="../media/image19.wmf"/><Relationship Id="rId11" Type="http://schemas.openxmlformats.org/officeDocument/2006/relationships/oleObject" Target="../embeddings/oleObject22.bin"/><Relationship Id="rId5" Type="http://schemas.openxmlformats.org/officeDocument/2006/relationships/oleObject" Target="../embeddings/oleObject19.bin"/><Relationship Id="rId15" Type="http://schemas.openxmlformats.org/officeDocument/2006/relationships/oleObject" Target="../embeddings/oleObject24.bin"/><Relationship Id="rId10" Type="http://schemas.openxmlformats.org/officeDocument/2006/relationships/image" Target="../media/image21.wmf"/><Relationship Id="rId4" Type="http://schemas.openxmlformats.org/officeDocument/2006/relationships/image" Target="../media/image17.wmf"/><Relationship Id="rId9" Type="http://schemas.openxmlformats.org/officeDocument/2006/relationships/oleObject" Target="../embeddings/oleObject21.bin"/><Relationship Id="rId14" Type="http://schemas.openxmlformats.org/officeDocument/2006/relationships/image" Target="../media/image23.wmf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7.bin"/><Relationship Id="rId3" Type="http://schemas.openxmlformats.org/officeDocument/2006/relationships/image" Target="../media/image5.gif"/><Relationship Id="rId7" Type="http://schemas.openxmlformats.org/officeDocument/2006/relationships/image" Target="../media/image25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6" Type="http://schemas.openxmlformats.org/officeDocument/2006/relationships/oleObject" Target="../embeddings/oleObject26.bin"/><Relationship Id="rId11" Type="http://schemas.openxmlformats.org/officeDocument/2006/relationships/image" Target="../media/image27.wmf"/><Relationship Id="rId5" Type="http://schemas.openxmlformats.org/officeDocument/2006/relationships/image" Target="../media/image4.wmf"/><Relationship Id="rId10" Type="http://schemas.openxmlformats.org/officeDocument/2006/relationships/oleObject" Target="../embeddings/oleObject28.bin"/><Relationship Id="rId4" Type="http://schemas.openxmlformats.org/officeDocument/2006/relationships/oleObject" Target="../embeddings/oleObject25.bin"/><Relationship Id="rId9" Type="http://schemas.openxmlformats.org/officeDocument/2006/relationships/image" Target="../media/image26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0098"/>
            <a:ext cx="8229600" cy="914400"/>
          </a:xfrm>
        </p:spPr>
        <p:txBody>
          <a:bodyPr/>
          <a:lstStyle/>
          <a:p>
            <a:r>
              <a:rPr lang="en-US" dirty="0" smtClean="0"/>
              <a:t>Highlights of the course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3276600" y="914400"/>
            <a:ext cx="2743200" cy="5334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Co-ordinate Systems</a:t>
            </a:r>
            <a:endParaRPr lang="en-US" dirty="0"/>
          </a:p>
        </p:txBody>
      </p:sp>
      <p:sp>
        <p:nvSpPr>
          <p:cNvPr id="6" name="Down Arrow 5"/>
          <p:cNvSpPr/>
          <p:nvPr/>
        </p:nvSpPr>
        <p:spPr>
          <a:xfrm>
            <a:off x="4484783" y="1458817"/>
            <a:ext cx="304800" cy="5334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3276600" y="1981200"/>
            <a:ext cx="2743200" cy="5334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Introduction to Vector Operators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2796447" y="3048000"/>
            <a:ext cx="3733800" cy="53340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 smtClean="0"/>
              <a:t>Work , Energy and Conservation laws</a:t>
            </a:r>
            <a:endParaRPr lang="en-US" dirty="0"/>
          </a:p>
        </p:txBody>
      </p:sp>
      <p:sp>
        <p:nvSpPr>
          <p:cNvPr id="10" name="Down Arrow 9"/>
          <p:cNvSpPr/>
          <p:nvPr/>
        </p:nvSpPr>
        <p:spPr>
          <a:xfrm>
            <a:off x="4495800" y="2514600"/>
            <a:ext cx="304800" cy="5334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2819400" y="4114800"/>
            <a:ext cx="3733800" cy="533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Rigid body in motion</a:t>
            </a:r>
            <a:endParaRPr lang="en-US" b="1" dirty="0"/>
          </a:p>
        </p:txBody>
      </p:sp>
      <p:sp>
        <p:nvSpPr>
          <p:cNvPr id="12" name="Down Arrow 11"/>
          <p:cNvSpPr/>
          <p:nvPr/>
        </p:nvSpPr>
        <p:spPr>
          <a:xfrm>
            <a:off x="4507736" y="3593336"/>
            <a:ext cx="304800" cy="5334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2819400" y="5191698"/>
            <a:ext cx="3733800" cy="533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Oscillations and Waves</a:t>
            </a:r>
            <a:endParaRPr lang="en-US" b="1" dirty="0"/>
          </a:p>
        </p:txBody>
      </p:sp>
      <p:sp>
        <p:nvSpPr>
          <p:cNvPr id="15" name="Down Arrow 14"/>
          <p:cNvSpPr/>
          <p:nvPr/>
        </p:nvSpPr>
        <p:spPr>
          <a:xfrm>
            <a:off x="4507736" y="4670234"/>
            <a:ext cx="304800" cy="5334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2819400" y="6172200"/>
            <a:ext cx="3733800" cy="533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Quantum Physics</a:t>
            </a:r>
            <a:endParaRPr lang="en-US" b="1" dirty="0"/>
          </a:p>
        </p:txBody>
      </p:sp>
      <p:sp>
        <p:nvSpPr>
          <p:cNvPr id="17" name="Down Arrow 16"/>
          <p:cNvSpPr/>
          <p:nvPr/>
        </p:nvSpPr>
        <p:spPr>
          <a:xfrm>
            <a:off x="4507736" y="5747132"/>
            <a:ext cx="304800" cy="42506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2789904" y="3048000"/>
            <a:ext cx="3733800" cy="1524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1503751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6"/>
          <p:cNvGraphicFramePr>
            <a:graphicFrameLocks noChangeAspect="1"/>
          </p:cNvGraphicFramePr>
          <p:nvPr>
            <p:extLst/>
          </p:nvPr>
        </p:nvGraphicFramePr>
        <p:xfrm>
          <a:off x="1371600" y="0"/>
          <a:ext cx="3368675" cy="1497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712" name="Equation" r:id="rId3" imgW="1511300" imgH="673100" progId="Equation.DSMT4">
                  <p:embed/>
                </p:oleObj>
              </mc:Choice>
              <mc:Fallback>
                <p:oleObj name="Equation" r:id="rId3" imgW="1511300" imgH="673100" progId="Equation.DSMT4">
                  <p:embed/>
                  <p:pic>
                    <p:nvPicPr>
                      <p:cNvPr id="4" name="Object 6"/>
                      <p:cNvPicPr/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tretch>
                        <a:fillRect/>
                      </a:stretch>
                    </p:blipFill>
                    <p:spPr>
                      <a:xfrm>
                        <a:off x="1371600" y="0"/>
                        <a:ext cx="3368675" cy="1497013"/>
                      </a:xfrm>
                      <a:prstGeom prst="rect">
                        <a:avLst/>
                      </a:prstGeom>
                      <a:solidFill>
                        <a:srgbClr val="808080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7"/>
          <p:cNvGraphicFramePr>
            <a:graphicFrameLocks noChangeAspect="1"/>
          </p:cNvGraphicFramePr>
          <p:nvPr>
            <p:extLst/>
          </p:nvPr>
        </p:nvGraphicFramePr>
        <p:xfrm>
          <a:off x="4757738" y="298450"/>
          <a:ext cx="2574925" cy="874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713" name="Equation" r:id="rId5" imgW="1155600" imgH="393480" progId="Equation.DSMT4">
                  <p:embed/>
                </p:oleObj>
              </mc:Choice>
              <mc:Fallback>
                <p:oleObj name="Equation" r:id="rId5" imgW="1155600" imgH="393480" progId="Equation.DSMT4">
                  <p:embed/>
                  <p:pic>
                    <p:nvPicPr>
                      <p:cNvPr id="5" name="Object 7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757738" y="298450"/>
                        <a:ext cx="2574925" cy="874713"/>
                      </a:xfrm>
                      <a:prstGeom prst="rect">
                        <a:avLst/>
                      </a:prstGeom>
                      <a:solidFill>
                        <a:srgbClr val="0000FF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6"/>
          <p:cNvGraphicFramePr>
            <a:graphicFrameLocks noChangeAspect="1"/>
          </p:cNvGraphicFramePr>
          <p:nvPr>
            <p:extLst/>
          </p:nvPr>
        </p:nvGraphicFramePr>
        <p:xfrm>
          <a:off x="1295400" y="1676400"/>
          <a:ext cx="6447299" cy="177735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714" name="Equation" r:id="rId7" imgW="3911400" imgH="1079280" progId="Equation.DSMT4">
                  <p:embed/>
                </p:oleObj>
              </mc:Choice>
              <mc:Fallback>
                <p:oleObj name="Equation" r:id="rId7" imgW="3911400" imgH="1079280" progId="Equation.DSMT4">
                  <p:embed/>
                  <p:pic>
                    <p:nvPicPr>
                      <p:cNvPr id="6" name="Object 6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295400" y="1676400"/>
                        <a:ext cx="6447299" cy="1777351"/>
                      </a:xfrm>
                      <a:prstGeom prst="rect">
                        <a:avLst/>
                      </a:prstGeom>
                      <a:solidFill>
                        <a:srgbClr val="808080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/>
          </p:nvPr>
        </p:nvGraphicFramePr>
        <p:xfrm>
          <a:off x="193675" y="3505200"/>
          <a:ext cx="8924925" cy="18557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715" name="Equation" r:id="rId9" imgW="4508280" imgH="939600" progId="Equation.DSMT4">
                  <p:embed/>
                </p:oleObj>
              </mc:Choice>
              <mc:Fallback>
                <p:oleObj name="Equation" r:id="rId9" imgW="4508280" imgH="939600" progId="Equation.DSMT4">
                  <p:embed/>
                  <p:pic>
                    <p:nvPicPr>
                      <p:cNvPr id="7" name="Object 6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193675" y="3505200"/>
                        <a:ext cx="8924925" cy="1855788"/>
                      </a:xfrm>
                      <a:prstGeom prst="rect">
                        <a:avLst/>
                      </a:prstGeom>
                      <a:solidFill>
                        <a:srgbClr val="808080"/>
                      </a:solidFill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9" name="Straight Arrow Connector 8"/>
          <p:cNvCxnSpPr/>
          <p:nvPr/>
        </p:nvCxnSpPr>
        <p:spPr>
          <a:xfrm>
            <a:off x="6324600" y="4724400"/>
            <a:ext cx="838200" cy="99060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H="1">
            <a:off x="7332406" y="4724400"/>
            <a:ext cx="1201994" cy="99060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graphicFrame>
        <p:nvGraphicFramePr>
          <p:cNvPr id="13" name="Object 7"/>
          <p:cNvGraphicFramePr>
            <a:graphicFrameLocks noChangeAspect="1"/>
          </p:cNvGraphicFramePr>
          <p:nvPr>
            <p:extLst/>
          </p:nvPr>
        </p:nvGraphicFramePr>
        <p:xfrm>
          <a:off x="6112540" y="5751871"/>
          <a:ext cx="2178050" cy="536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716" name="Equation" r:id="rId11" imgW="977760" imgH="241200" progId="Equation.DSMT4">
                  <p:embed/>
                </p:oleObj>
              </mc:Choice>
              <mc:Fallback>
                <p:oleObj name="Equation" r:id="rId11" imgW="977760" imgH="241200" progId="Equation.DSMT4">
                  <p:embed/>
                  <p:pic>
                    <p:nvPicPr>
                      <p:cNvPr id="13" name="Object 7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6112540" y="5751871"/>
                        <a:ext cx="2178050" cy="536575"/>
                      </a:xfrm>
                      <a:prstGeom prst="rect">
                        <a:avLst/>
                      </a:prstGeom>
                      <a:solidFill>
                        <a:srgbClr val="0000FF"/>
                      </a:solidFill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7049568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/>
          <p:cNvGraphicFramePr>
            <a:graphicFrameLocks noChangeAspect="1"/>
          </p:cNvGraphicFramePr>
          <p:nvPr>
            <p:extLst/>
          </p:nvPr>
        </p:nvGraphicFramePr>
        <p:xfrm>
          <a:off x="2288203" y="0"/>
          <a:ext cx="4369925" cy="1981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736" name="Equation" r:id="rId3" imgW="1676160" imgH="761760" progId="Equation.DSMT4">
                  <p:embed/>
                </p:oleObj>
              </mc:Choice>
              <mc:Fallback>
                <p:oleObj name="Equation" r:id="rId3" imgW="1676160" imgH="761760" progId="Equation.DSMT4">
                  <p:embed/>
                  <p:pic>
                    <p:nvPicPr>
                      <p:cNvPr id="4" name="Object 3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288203" y="0"/>
                        <a:ext cx="4369925" cy="1981200"/>
                      </a:xfrm>
                      <a:prstGeom prst="rect">
                        <a:avLst/>
                      </a:prstGeom>
                      <a:solidFill>
                        <a:srgbClr val="808080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/>
          </p:nvPr>
        </p:nvGraphicFramePr>
        <p:xfrm>
          <a:off x="1163637" y="2013155"/>
          <a:ext cx="6985000" cy="1981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737" name="Equation" r:id="rId5" imgW="2679480" imgH="761760" progId="Equation.DSMT4">
                  <p:embed/>
                </p:oleObj>
              </mc:Choice>
              <mc:Fallback>
                <p:oleObj name="Equation" r:id="rId5" imgW="2679480" imgH="761760" progId="Equation.DSMT4">
                  <p:embed/>
                  <p:pic>
                    <p:nvPicPr>
                      <p:cNvPr id="5" name="Object 4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163637" y="2013155"/>
                        <a:ext cx="6985000" cy="1981200"/>
                      </a:xfrm>
                      <a:prstGeom prst="rect">
                        <a:avLst/>
                      </a:prstGeom>
                      <a:solidFill>
                        <a:srgbClr val="808080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8"/>
          <p:cNvGraphicFramePr>
            <a:graphicFrameLocks noChangeAspect="1"/>
          </p:cNvGraphicFramePr>
          <p:nvPr>
            <p:extLst/>
          </p:nvPr>
        </p:nvGraphicFramePr>
        <p:xfrm>
          <a:off x="2743200" y="4026310"/>
          <a:ext cx="4130675" cy="9604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738" name="Equation" r:id="rId7" imgW="1854200" imgH="431800" progId="Equation.DSMT4">
                  <p:embed/>
                </p:oleObj>
              </mc:Choice>
              <mc:Fallback>
                <p:oleObj name="Equation" r:id="rId7" imgW="1854200" imgH="431800" progId="Equation.DSMT4">
                  <p:embed/>
                  <p:pic>
                    <p:nvPicPr>
                      <p:cNvPr id="6" name="Object 8"/>
                      <p:cNvPicPr/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tretch>
                        <a:fillRect/>
                      </a:stretch>
                    </p:blipFill>
                    <p:spPr>
                      <a:xfrm>
                        <a:off x="2743200" y="4026310"/>
                        <a:ext cx="4130675" cy="960437"/>
                      </a:xfrm>
                      <a:prstGeom prst="rect">
                        <a:avLst/>
                      </a:prstGeom>
                      <a:solidFill>
                        <a:srgbClr val="0000FF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9"/>
          <p:cNvGraphicFramePr>
            <a:graphicFrameLocks noChangeAspect="1"/>
          </p:cNvGraphicFramePr>
          <p:nvPr>
            <p:extLst/>
          </p:nvPr>
        </p:nvGraphicFramePr>
        <p:xfrm>
          <a:off x="2842418" y="5018702"/>
          <a:ext cx="3932238" cy="1016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739" name="Equation" r:id="rId9" imgW="1765300" imgH="457200" progId="Equation.DSMT4">
                  <p:embed/>
                </p:oleObj>
              </mc:Choice>
              <mc:Fallback>
                <p:oleObj name="Equation" r:id="rId9" imgW="1765300" imgH="457200" progId="Equation.DSMT4">
                  <p:embed/>
                  <p:pic>
                    <p:nvPicPr>
                      <p:cNvPr id="7" name="Object 9"/>
                      <p:cNvPicPr/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tretch>
                        <a:fillRect/>
                      </a:stretch>
                    </p:blipFill>
                    <p:spPr>
                      <a:xfrm>
                        <a:off x="2842418" y="5018702"/>
                        <a:ext cx="3932238" cy="1016000"/>
                      </a:xfrm>
                      <a:prstGeom prst="rect">
                        <a:avLst/>
                      </a:prstGeom>
                      <a:solidFill>
                        <a:srgbClr val="0000FF"/>
                      </a:solidFill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0" name="Straight Arrow Connector 9"/>
          <p:cNvCxnSpPr/>
          <p:nvPr/>
        </p:nvCxnSpPr>
        <p:spPr>
          <a:xfrm flipH="1" flipV="1">
            <a:off x="6400800" y="5715000"/>
            <a:ext cx="1143000" cy="747713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graphicFrame>
        <p:nvGraphicFramePr>
          <p:cNvPr id="11" name="Object 10"/>
          <p:cNvGraphicFramePr>
            <a:graphicFrameLocks noChangeAspect="1"/>
          </p:cNvGraphicFramePr>
          <p:nvPr>
            <p:extLst/>
          </p:nvPr>
        </p:nvGraphicFramePr>
        <p:xfrm>
          <a:off x="7315200" y="6025178"/>
          <a:ext cx="2243037" cy="763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740" name="Equation" r:id="rId11" imgW="126720" imgH="203040" progId="Equation.DSMT4">
                  <p:embed/>
                </p:oleObj>
              </mc:Choice>
              <mc:Fallback>
                <p:oleObj name="Equation" r:id="rId11" imgW="126720" imgH="203040" progId="Equation.DSMT4">
                  <p:embed/>
                  <p:pic>
                    <p:nvPicPr>
                      <p:cNvPr id="11" name="Object 10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7315200" y="6025178"/>
                        <a:ext cx="2243037" cy="763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2357689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9"/>
          <p:cNvGraphicFramePr>
            <a:graphicFrameLocks noChangeAspect="1"/>
          </p:cNvGraphicFramePr>
          <p:nvPr>
            <p:extLst/>
          </p:nvPr>
        </p:nvGraphicFramePr>
        <p:xfrm>
          <a:off x="3124200" y="533400"/>
          <a:ext cx="2460625" cy="874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738" name="Equation" r:id="rId3" imgW="1104840" imgH="393480" progId="Equation.DSMT4">
                  <p:embed/>
                </p:oleObj>
              </mc:Choice>
              <mc:Fallback>
                <p:oleObj name="Equation" r:id="rId3" imgW="1104840" imgH="393480" progId="Equation.DSMT4">
                  <p:embed/>
                  <p:pic>
                    <p:nvPicPr>
                      <p:cNvPr id="4" name="Object 9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124200" y="533400"/>
                        <a:ext cx="2460625" cy="874713"/>
                      </a:xfrm>
                      <a:prstGeom prst="rect">
                        <a:avLst/>
                      </a:prstGeom>
                      <a:solidFill>
                        <a:srgbClr val="0000FF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9"/>
          <p:cNvGraphicFramePr>
            <a:graphicFrameLocks noChangeAspect="1"/>
          </p:cNvGraphicFramePr>
          <p:nvPr>
            <p:extLst/>
          </p:nvPr>
        </p:nvGraphicFramePr>
        <p:xfrm>
          <a:off x="1824038" y="1981200"/>
          <a:ext cx="5062537" cy="874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739" name="Equation" r:id="rId5" imgW="2273040" imgH="393480" progId="Equation.DSMT4">
                  <p:embed/>
                </p:oleObj>
              </mc:Choice>
              <mc:Fallback>
                <p:oleObj name="Equation" r:id="rId5" imgW="2273040" imgH="393480" progId="Equation.DSMT4">
                  <p:embed/>
                  <p:pic>
                    <p:nvPicPr>
                      <p:cNvPr id="5" name="Object 9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824038" y="1981200"/>
                        <a:ext cx="5062537" cy="874713"/>
                      </a:xfrm>
                      <a:prstGeom prst="rect">
                        <a:avLst/>
                      </a:prstGeom>
                      <a:solidFill>
                        <a:srgbClr val="0000FF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9"/>
          <p:cNvGraphicFramePr>
            <a:graphicFrameLocks noChangeAspect="1"/>
          </p:cNvGraphicFramePr>
          <p:nvPr>
            <p:extLst/>
          </p:nvPr>
        </p:nvGraphicFramePr>
        <p:xfrm>
          <a:off x="3352800" y="3048000"/>
          <a:ext cx="1697038" cy="1806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740" name="Equation" r:id="rId7" imgW="761760" imgH="812520" progId="Equation.DSMT4">
                  <p:embed/>
                </p:oleObj>
              </mc:Choice>
              <mc:Fallback>
                <p:oleObj name="Equation" r:id="rId7" imgW="761760" imgH="812520" progId="Equation.DSMT4">
                  <p:embed/>
                  <p:pic>
                    <p:nvPicPr>
                      <p:cNvPr id="6" name="Object 9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3352800" y="3048000"/>
                        <a:ext cx="1697038" cy="1806575"/>
                      </a:xfrm>
                      <a:prstGeom prst="rect">
                        <a:avLst/>
                      </a:prstGeom>
                      <a:solidFill>
                        <a:srgbClr val="0000FF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10"/>
          <p:cNvGraphicFramePr>
            <a:graphicFrameLocks noChangeAspect="1"/>
          </p:cNvGraphicFramePr>
          <p:nvPr>
            <p:extLst/>
          </p:nvPr>
        </p:nvGraphicFramePr>
        <p:xfrm>
          <a:off x="2486025" y="5181600"/>
          <a:ext cx="3113088" cy="395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741" name="Equation" r:id="rId9" imgW="1396800" imgH="177480" progId="Equation.DSMT4">
                  <p:embed/>
                </p:oleObj>
              </mc:Choice>
              <mc:Fallback>
                <p:oleObj name="Equation" r:id="rId9" imgW="1396800" imgH="177480" progId="Equation.DSMT4">
                  <p:embed/>
                  <p:pic>
                    <p:nvPicPr>
                      <p:cNvPr id="7" name="Object 10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2486025" y="5181600"/>
                        <a:ext cx="3113088" cy="395288"/>
                      </a:xfrm>
                      <a:prstGeom prst="rect">
                        <a:avLst/>
                      </a:prstGeom>
                      <a:solidFill>
                        <a:srgbClr val="0000FF"/>
                      </a:solidFill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6816884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304800"/>
            <a:ext cx="8229600" cy="1143000"/>
          </a:xfrm>
        </p:spPr>
        <p:txBody>
          <a:bodyPr>
            <a:normAutofit/>
          </a:bodyPr>
          <a:lstStyle/>
          <a:p>
            <a:r>
              <a:rPr lang="en-US" sz="2700" b="1" dirty="0"/>
              <a:t>Solving the equation of Simple Harmonic Motion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-87730" y="3812738"/>
            <a:ext cx="4177682" cy="369332"/>
          </a:xfrm>
          <a:prstGeom prst="rect">
            <a:avLst/>
          </a:prstGeom>
          <a:solidFill>
            <a:schemeClr val="accent1">
              <a:alpha val="26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b="1" dirty="0"/>
              <a:t>Choose Initial conditions: at </a:t>
            </a:r>
            <a:r>
              <a:rPr lang="en-US" b="1" i="1" dirty="0"/>
              <a:t>t=0, v=0, x=x</a:t>
            </a:r>
            <a:r>
              <a:rPr lang="en-US" b="1" i="1" baseline="-25000" dirty="0"/>
              <a:t>0</a:t>
            </a:r>
          </a:p>
        </p:txBody>
      </p:sp>
      <p:pic>
        <p:nvPicPr>
          <p:cNvPr id="43010" name="Picture 2" descr="SolveHarmonic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685800"/>
            <a:ext cx="3810000" cy="2286001"/>
          </a:xfrm>
          <a:prstGeom prst="rect">
            <a:avLst/>
          </a:prstGeom>
          <a:noFill/>
        </p:spPr>
      </p:pic>
      <p:graphicFrame>
        <p:nvGraphicFramePr>
          <p:cNvPr id="43011" name="Object 3"/>
          <p:cNvGraphicFramePr>
            <a:graphicFrameLocks noChangeAspect="1"/>
          </p:cNvGraphicFramePr>
          <p:nvPr/>
        </p:nvGraphicFramePr>
        <p:xfrm>
          <a:off x="4303713" y="609600"/>
          <a:ext cx="3217862" cy="9858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61" name="Equation" r:id="rId4" imgW="1612900" imgH="495300" progId="Equation.DSMT4">
                  <p:embed/>
                </p:oleObj>
              </mc:Choice>
              <mc:Fallback>
                <p:oleObj name="Equation" r:id="rId4" imgW="1612900" imgH="495300" progId="Equation.DSMT4">
                  <p:embed/>
                  <p:pic>
                    <p:nvPicPr>
                      <p:cNvPr id="0" name="Picture 5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03713" y="609600"/>
                        <a:ext cx="3217862" cy="985838"/>
                      </a:xfrm>
                      <a:prstGeom prst="rect">
                        <a:avLst/>
                      </a:prstGeom>
                      <a:solidFill>
                        <a:srgbClr val="808080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TextBox 13"/>
          <p:cNvSpPr txBox="1"/>
          <p:nvPr/>
        </p:nvSpPr>
        <p:spPr>
          <a:xfrm>
            <a:off x="0" y="4747736"/>
            <a:ext cx="4399346" cy="369332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Choose Initial conditions: at </a:t>
            </a:r>
            <a:r>
              <a:rPr lang="en-US" b="1" i="1" dirty="0">
                <a:solidFill>
                  <a:schemeClr val="bg1"/>
                </a:solidFill>
              </a:rPr>
              <a:t>t=0, V=</a:t>
            </a:r>
            <a:r>
              <a:rPr lang="en-US" b="1" i="1" dirty="0" err="1">
                <a:solidFill>
                  <a:schemeClr val="bg1"/>
                </a:solidFill>
              </a:rPr>
              <a:t>V</a:t>
            </a:r>
            <a:r>
              <a:rPr lang="en-US" b="1" i="1" baseline="-25000" dirty="0" err="1">
                <a:solidFill>
                  <a:schemeClr val="bg1"/>
                </a:solidFill>
              </a:rPr>
              <a:t>max</a:t>
            </a:r>
            <a:r>
              <a:rPr lang="en-US" b="1" i="1" dirty="0">
                <a:solidFill>
                  <a:schemeClr val="bg1"/>
                </a:solidFill>
              </a:rPr>
              <a:t>, x=0</a:t>
            </a:r>
            <a:endParaRPr lang="en-US" b="1" i="1" baseline="-25000" dirty="0">
              <a:solidFill>
                <a:schemeClr val="bg1"/>
              </a:solidFill>
            </a:endParaRPr>
          </a:p>
        </p:txBody>
      </p:sp>
      <p:cxnSp>
        <p:nvCxnSpPr>
          <p:cNvPr id="16" name="Straight Arrow Connector 15"/>
          <p:cNvCxnSpPr/>
          <p:nvPr/>
        </p:nvCxnSpPr>
        <p:spPr>
          <a:xfrm rot="5400000" flipH="1" flipV="1">
            <a:off x="2641600" y="2247900"/>
            <a:ext cx="990600" cy="1588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16"/>
          <p:cNvSpPr/>
          <p:nvPr/>
        </p:nvSpPr>
        <p:spPr>
          <a:xfrm>
            <a:off x="2870200" y="1473200"/>
            <a:ext cx="103425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i="1" dirty="0"/>
              <a:t>x=x</a:t>
            </a:r>
            <a:r>
              <a:rPr lang="en-US" b="1" i="1" baseline="-25000" dirty="0"/>
              <a:t>0,</a:t>
            </a:r>
            <a:r>
              <a:rPr lang="en-US" b="1" i="1" baseline="30000" dirty="0"/>
              <a:t> </a:t>
            </a:r>
            <a:r>
              <a:rPr lang="en-US" b="1" i="1" dirty="0"/>
              <a:t>v=0</a:t>
            </a:r>
            <a:endParaRPr lang="en-US" b="1" i="1" baseline="30000" dirty="0"/>
          </a:p>
        </p:txBody>
      </p:sp>
      <p:sp>
        <p:nvSpPr>
          <p:cNvPr id="19" name="TextBox 18"/>
          <p:cNvSpPr txBox="1"/>
          <p:nvPr/>
        </p:nvSpPr>
        <p:spPr>
          <a:xfrm>
            <a:off x="1671426" y="3313242"/>
            <a:ext cx="7344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Case I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1600200" y="4302204"/>
            <a:ext cx="8018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Case II</a:t>
            </a:r>
          </a:p>
        </p:txBody>
      </p:sp>
      <p:cxnSp>
        <p:nvCxnSpPr>
          <p:cNvPr id="22" name="Straight Arrow Connector 21"/>
          <p:cNvCxnSpPr/>
          <p:nvPr/>
        </p:nvCxnSpPr>
        <p:spPr>
          <a:xfrm rot="5400000" flipH="1" flipV="1">
            <a:off x="1543374" y="2247900"/>
            <a:ext cx="990600" cy="1588"/>
          </a:xfrm>
          <a:prstGeom prst="straightConnector1">
            <a:avLst/>
          </a:prstGeom>
          <a:ln w="762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ctangle 22"/>
          <p:cNvSpPr/>
          <p:nvPr/>
        </p:nvSpPr>
        <p:spPr>
          <a:xfrm>
            <a:off x="1771974" y="1473200"/>
            <a:ext cx="124425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i="1" dirty="0"/>
              <a:t>x=0, v=</a:t>
            </a:r>
            <a:r>
              <a:rPr lang="en-US" b="1" i="1" dirty="0" err="1"/>
              <a:t>v</a:t>
            </a:r>
            <a:r>
              <a:rPr lang="en-US" b="1" i="1" baseline="-25000" dirty="0" err="1"/>
              <a:t>max</a:t>
            </a:r>
            <a:endParaRPr lang="en-US" b="1" i="1" baseline="-25000" dirty="0"/>
          </a:p>
        </p:txBody>
      </p:sp>
      <p:sp>
        <p:nvSpPr>
          <p:cNvPr id="24" name="TextBox 23"/>
          <p:cNvSpPr txBox="1"/>
          <p:nvPr/>
        </p:nvSpPr>
        <p:spPr>
          <a:xfrm>
            <a:off x="0" y="5802868"/>
            <a:ext cx="4355616" cy="369332"/>
          </a:xfrm>
          <a:prstGeom prst="rect">
            <a:avLst/>
          </a:prstGeom>
          <a:solidFill>
            <a:schemeClr val="tx2">
              <a:lumMod val="5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Choose Initial conditions: at </a:t>
            </a:r>
            <a:r>
              <a:rPr lang="en-US" b="1" i="1" dirty="0">
                <a:solidFill>
                  <a:schemeClr val="bg1"/>
                </a:solidFill>
              </a:rPr>
              <a:t>t=0, V=V</a:t>
            </a:r>
            <a:r>
              <a:rPr lang="en-US" b="1" i="1" baseline="-25000" dirty="0">
                <a:solidFill>
                  <a:schemeClr val="bg1"/>
                </a:solidFill>
              </a:rPr>
              <a:t>1</a:t>
            </a:r>
            <a:r>
              <a:rPr lang="en-US" b="1" i="1" dirty="0">
                <a:solidFill>
                  <a:schemeClr val="bg1"/>
                </a:solidFill>
              </a:rPr>
              <a:t> , x=x</a:t>
            </a:r>
            <a:r>
              <a:rPr lang="en-US" b="1" i="1" baseline="-25000" dirty="0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1600200" y="5357336"/>
            <a:ext cx="8627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Case III</a:t>
            </a:r>
          </a:p>
        </p:txBody>
      </p:sp>
      <p:cxnSp>
        <p:nvCxnSpPr>
          <p:cNvPr id="26" name="Straight Arrow Connector 25"/>
          <p:cNvCxnSpPr/>
          <p:nvPr/>
        </p:nvCxnSpPr>
        <p:spPr>
          <a:xfrm rot="5400000" flipH="1" flipV="1">
            <a:off x="2259806" y="2412206"/>
            <a:ext cx="661194" cy="794"/>
          </a:xfrm>
          <a:prstGeom prst="straightConnector1">
            <a:avLst/>
          </a:prstGeom>
          <a:ln w="7620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Rectangle 26"/>
          <p:cNvSpPr/>
          <p:nvPr/>
        </p:nvSpPr>
        <p:spPr>
          <a:xfrm>
            <a:off x="2133600" y="2705100"/>
            <a:ext cx="111601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i="1" dirty="0"/>
              <a:t>x=x</a:t>
            </a:r>
            <a:r>
              <a:rPr lang="en-US" b="1" i="1" baseline="-25000" dirty="0"/>
              <a:t>1,</a:t>
            </a:r>
            <a:r>
              <a:rPr lang="en-US" b="1" i="1" baseline="30000" dirty="0"/>
              <a:t> </a:t>
            </a:r>
            <a:r>
              <a:rPr lang="en-US" b="1" i="1" dirty="0"/>
              <a:t>v=v</a:t>
            </a:r>
            <a:r>
              <a:rPr lang="en-US" b="1" i="1" baseline="-25000" dirty="0"/>
              <a:t>1</a:t>
            </a:r>
          </a:p>
        </p:txBody>
      </p:sp>
      <p:graphicFrame>
        <p:nvGraphicFramePr>
          <p:cNvPr id="69635" name="Object 3"/>
          <p:cNvGraphicFramePr>
            <a:graphicFrameLocks noChangeAspect="1"/>
          </p:cNvGraphicFramePr>
          <p:nvPr/>
        </p:nvGraphicFramePr>
        <p:xfrm>
          <a:off x="4953000" y="3657600"/>
          <a:ext cx="2036763" cy="565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62" name="Equation" r:id="rId6" imgW="914400" imgH="254000" progId="Equation.DSMT4">
                  <p:embed/>
                </p:oleObj>
              </mc:Choice>
              <mc:Fallback>
                <p:oleObj name="Equation" r:id="rId6" imgW="914400" imgH="254000" progId="Equation.DSMT4">
                  <p:embed/>
                  <p:pic>
                    <p:nvPicPr>
                      <p:cNvPr id="0" name="Picture 5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53000" y="3657600"/>
                        <a:ext cx="2036763" cy="565150"/>
                      </a:xfrm>
                      <a:prstGeom prst="rect">
                        <a:avLst/>
                      </a:prstGeom>
                      <a:solidFill>
                        <a:srgbClr val="0000FF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9636" name="Object 4"/>
          <p:cNvGraphicFramePr>
            <a:graphicFrameLocks noChangeAspect="1"/>
          </p:cNvGraphicFramePr>
          <p:nvPr/>
        </p:nvGraphicFramePr>
        <p:xfrm>
          <a:off x="4876800" y="4406900"/>
          <a:ext cx="2292350" cy="874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63" name="Equation" r:id="rId8" imgW="1028254" imgH="393529" progId="Equation.DSMT4">
                  <p:embed/>
                </p:oleObj>
              </mc:Choice>
              <mc:Fallback>
                <p:oleObj name="Equation" r:id="rId8" imgW="1028254" imgH="393529" progId="Equation.DSMT4">
                  <p:embed/>
                  <p:pic>
                    <p:nvPicPr>
                      <p:cNvPr id="0" name="Picture 5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76800" y="4406900"/>
                        <a:ext cx="2292350" cy="874712"/>
                      </a:xfrm>
                      <a:prstGeom prst="rect">
                        <a:avLst/>
                      </a:prstGeom>
                      <a:solidFill>
                        <a:srgbClr val="0000FF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9637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00247152"/>
              </p:ext>
            </p:extLst>
          </p:nvPr>
        </p:nvGraphicFramePr>
        <p:xfrm>
          <a:off x="4829175" y="5795963"/>
          <a:ext cx="3113088" cy="3952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64" name="Equation" r:id="rId10" imgW="1396800" imgH="177480" progId="Equation.DSMT4">
                  <p:embed/>
                </p:oleObj>
              </mc:Choice>
              <mc:Fallback>
                <p:oleObj name="Equation" r:id="rId10" imgW="1396800" imgH="177480" progId="Equation.DSMT4">
                  <p:embed/>
                  <p:pic>
                    <p:nvPicPr>
                      <p:cNvPr id="0" name="Picture 5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29175" y="5795963"/>
                        <a:ext cx="3113088" cy="395287"/>
                      </a:xfrm>
                      <a:prstGeom prst="rect">
                        <a:avLst/>
                      </a:prstGeom>
                      <a:solidFill>
                        <a:srgbClr val="0000FF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78322465"/>
              </p:ext>
            </p:extLst>
          </p:nvPr>
        </p:nvGraphicFramePr>
        <p:xfrm>
          <a:off x="7764314" y="4138310"/>
          <a:ext cx="1295400" cy="1379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65" name="Equation" r:id="rId12" imgW="761760" imgH="812520" progId="Equation.DSMT4">
                  <p:embed/>
                </p:oleObj>
              </mc:Choice>
              <mc:Fallback>
                <p:oleObj name="Equation" r:id="rId12" imgW="761760" imgH="812520" progId="Equation.DSMT4">
                  <p:embed/>
                  <p:pic>
                    <p:nvPicPr>
                      <p:cNvPr id="6" name="Object 9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7764314" y="4138310"/>
                        <a:ext cx="1295400" cy="1379013"/>
                      </a:xfrm>
                      <a:prstGeom prst="rect">
                        <a:avLst/>
                      </a:prstGeom>
                      <a:solidFill>
                        <a:srgbClr val="0000FF"/>
                      </a:solidFill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7293277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600" b="1" dirty="0"/>
              <a:t>Vertical Motion in an inverse square field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1371600" y="838200"/>
            <a:ext cx="675428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C00000"/>
                </a:solidFill>
              </a:rPr>
              <a:t>What is the minimum value of velocity for escaping the earth?</a:t>
            </a:r>
          </a:p>
        </p:txBody>
      </p:sp>
      <p:graphicFrame>
        <p:nvGraphicFramePr>
          <p:cNvPr id="44034" name="Object 2"/>
          <p:cNvGraphicFramePr>
            <a:graphicFrameLocks noChangeAspect="1"/>
          </p:cNvGraphicFramePr>
          <p:nvPr/>
        </p:nvGraphicFramePr>
        <p:xfrm>
          <a:off x="3581400" y="1295400"/>
          <a:ext cx="1600200" cy="8288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70" name="Equation" r:id="rId3" imgW="850531" imgH="393529" progId="Equation.DSMT4">
                  <p:embed/>
                </p:oleObj>
              </mc:Choice>
              <mc:Fallback>
                <p:oleObj name="Equation" r:id="rId3" imgW="850531" imgH="393529" progId="Equation.DSMT4">
                  <p:embed/>
                  <p:pic>
                    <p:nvPicPr>
                      <p:cNvPr id="0" name="Picture 5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81400" y="1295400"/>
                        <a:ext cx="1600200" cy="828891"/>
                      </a:xfrm>
                      <a:prstGeom prst="rect">
                        <a:avLst/>
                      </a:prstGeom>
                      <a:solidFill>
                        <a:srgbClr val="808080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TextBox 13"/>
          <p:cNvSpPr txBox="1"/>
          <p:nvPr/>
        </p:nvSpPr>
        <p:spPr>
          <a:xfrm>
            <a:off x="1447800" y="2209800"/>
            <a:ext cx="316464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C00000"/>
                </a:solidFill>
              </a:rPr>
              <a:t>Apply work energy theorem</a:t>
            </a:r>
          </a:p>
        </p:txBody>
      </p:sp>
      <p:graphicFrame>
        <p:nvGraphicFramePr>
          <p:cNvPr id="44035" name="Object 3"/>
          <p:cNvGraphicFramePr>
            <a:graphicFrameLocks noChangeAspect="1"/>
          </p:cNvGraphicFramePr>
          <p:nvPr/>
        </p:nvGraphicFramePr>
        <p:xfrm>
          <a:off x="2590800" y="2743200"/>
          <a:ext cx="3559175" cy="10429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71" name="Equation" r:id="rId5" imgW="1892300" imgH="495300" progId="Equation.DSMT4">
                  <p:embed/>
                </p:oleObj>
              </mc:Choice>
              <mc:Fallback>
                <p:oleObj name="Equation" r:id="rId5" imgW="1892300" imgH="495300" progId="Equation.DSMT4">
                  <p:embed/>
                  <p:pic>
                    <p:nvPicPr>
                      <p:cNvPr id="0" name="Picture 5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90800" y="2743200"/>
                        <a:ext cx="3559175" cy="1042987"/>
                      </a:xfrm>
                      <a:prstGeom prst="rect">
                        <a:avLst/>
                      </a:prstGeom>
                      <a:solidFill>
                        <a:srgbClr val="808080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4036" name="Object 4"/>
          <p:cNvGraphicFramePr>
            <a:graphicFrameLocks noChangeAspect="1"/>
          </p:cNvGraphicFramePr>
          <p:nvPr/>
        </p:nvGraphicFramePr>
        <p:xfrm>
          <a:off x="2438400" y="4038600"/>
          <a:ext cx="3965575" cy="1016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72" name="Equation" r:id="rId7" imgW="2108200" imgH="482600" progId="Equation.DSMT4">
                  <p:embed/>
                </p:oleObj>
              </mc:Choice>
              <mc:Fallback>
                <p:oleObj name="Equation" r:id="rId7" imgW="2108200" imgH="482600" progId="Equation.DSMT4">
                  <p:embed/>
                  <p:pic>
                    <p:nvPicPr>
                      <p:cNvPr id="0" name="Picture 5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38400" y="4038600"/>
                        <a:ext cx="3965575" cy="1016000"/>
                      </a:xfrm>
                      <a:prstGeom prst="rect">
                        <a:avLst/>
                      </a:prstGeom>
                      <a:solidFill>
                        <a:srgbClr val="808080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TextBox 16"/>
          <p:cNvSpPr txBox="1"/>
          <p:nvPr/>
        </p:nvSpPr>
        <p:spPr>
          <a:xfrm>
            <a:off x="304800" y="5638800"/>
            <a:ext cx="278332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C00000"/>
                </a:solidFill>
              </a:rPr>
              <a:t>At maximum height, v=0</a:t>
            </a:r>
          </a:p>
        </p:txBody>
      </p:sp>
      <p:graphicFrame>
        <p:nvGraphicFramePr>
          <p:cNvPr id="44037" name="Object 5"/>
          <p:cNvGraphicFramePr>
            <a:graphicFrameLocks noChangeAspect="1"/>
          </p:cNvGraphicFramePr>
          <p:nvPr/>
        </p:nvGraphicFramePr>
        <p:xfrm>
          <a:off x="3048000" y="5410200"/>
          <a:ext cx="2819400" cy="1016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73" name="Equation" r:id="rId9" imgW="1497950" imgH="482391" progId="Equation.DSMT4">
                  <p:embed/>
                </p:oleObj>
              </mc:Choice>
              <mc:Fallback>
                <p:oleObj name="Equation" r:id="rId9" imgW="1497950" imgH="482391" progId="Equation.DSMT4">
                  <p:embed/>
                  <p:pic>
                    <p:nvPicPr>
                      <p:cNvPr id="0" name="Picture 5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0" y="5410200"/>
                        <a:ext cx="2819400" cy="1016000"/>
                      </a:xfrm>
                      <a:prstGeom prst="rect">
                        <a:avLst/>
                      </a:prstGeom>
                      <a:solidFill>
                        <a:srgbClr val="808080"/>
                      </a:solidFill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9646914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600" b="1" dirty="0"/>
              <a:t>Vertical Motion in an inverse square field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graphicFrame>
        <p:nvGraphicFramePr>
          <p:cNvPr id="44038" name="Object 6"/>
          <p:cNvGraphicFramePr>
            <a:graphicFrameLocks noChangeAspect="1"/>
          </p:cNvGraphicFramePr>
          <p:nvPr/>
        </p:nvGraphicFramePr>
        <p:xfrm>
          <a:off x="2971800" y="838200"/>
          <a:ext cx="2819400" cy="1016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94" name="Equation" r:id="rId3" imgW="1497950" imgH="482391" progId="Equation.DSMT4">
                  <p:embed/>
                </p:oleObj>
              </mc:Choice>
              <mc:Fallback>
                <p:oleObj name="Equation" r:id="rId3" imgW="1497950" imgH="482391" progId="Equation.DSMT4">
                  <p:embed/>
                  <p:pic>
                    <p:nvPicPr>
                      <p:cNvPr id="0" name="Picture 4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71800" y="838200"/>
                        <a:ext cx="2819400" cy="1016000"/>
                      </a:xfrm>
                      <a:prstGeom prst="rect">
                        <a:avLst/>
                      </a:prstGeom>
                      <a:solidFill>
                        <a:srgbClr val="808080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0663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46693664"/>
              </p:ext>
            </p:extLst>
          </p:nvPr>
        </p:nvGraphicFramePr>
        <p:xfrm>
          <a:off x="3379787" y="2220570"/>
          <a:ext cx="2509837" cy="1016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95" name="Equation" r:id="rId5" imgW="1333500" imgH="482600" progId="Equation.DSMT4">
                  <p:embed/>
                </p:oleObj>
              </mc:Choice>
              <mc:Fallback>
                <p:oleObj name="Equation" r:id="rId5" imgW="1333500" imgH="482600" progId="Equation.DSMT4">
                  <p:embed/>
                  <p:pic>
                    <p:nvPicPr>
                      <p:cNvPr id="0" name="Picture 4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79787" y="2220570"/>
                        <a:ext cx="2509837" cy="1016000"/>
                      </a:xfrm>
                      <a:prstGeom prst="rect">
                        <a:avLst/>
                      </a:prstGeom>
                      <a:solidFill>
                        <a:srgbClr val="808080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Title 1"/>
          <p:cNvSpPr txBox="1">
            <a:spLocks/>
          </p:cNvSpPr>
          <p:nvPr/>
        </p:nvSpPr>
        <p:spPr>
          <a:xfrm>
            <a:off x="457200" y="34290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lvl="0" algn="ctr">
              <a:spcBef>
                <a:spcPct val="0"/>
              </a:spcBef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Escape velocity is the initial velocity needed to move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r</a:t>
            </a:r>
            <a:r>
              <a:rPr kumimoji="0" lang="en-US" sz="2800" b="1" i="0" u="none" strike="noStrike" kern="1200" cap="none" spc="0" normalizeH="0" baseline="-2500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max</a:t>
            </a:r>
            <a:r>
              <a:rPr kumimoji="0" lang="en-US" sz="2800" b="1" i="0" u="none" strike="noStrike" kern="1200" cap="none" spc="0" normalizeH="0" baseline="-2500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lang="en-US" sz="2800" b="1" dirty="0"/>
              <a:t>to </a:t>
            </a:r>
            <a:r>
              <a:rPr lang="en-US" sz="2800" b="1" dirty="0" err="1"/>
              <a:t>inifinity</a:t>
            </a:r>
            <a:endParaRPr kumimoji="0" lang="en-US" sz="2800" b="0" i="0" u="none" strike="noStrike" kern="1200" cap="none" spc="0" normalizeH="0" baseline="3000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graphicFrame>
        <p:nvGraphicFramePr>
          <p:cNvPr id="70665" name="Object 9"/>
          <p:cNvGraphicFramePr>
            <a:graphicFrameLocks noChangeAspect="1"/>
          </p:cNvGraphicFramePr>
          <p:nvPr/>
        </p:nvGraphicFramePr>
        <p:xfrm>
          <a:off x="3810000" y="4953000"/>
          <a:ext cx="1649412" cy="5603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96" name="Equation" r:id="rId7" imgW="875920" imgH="266584" progId="Equation.DSMT4">
                  <p:embed/>
                </p:oleObj>
              </mc:Choice>
              <mc:Fallback>
                <p:oleObj name="Equation" r:id="rId7" imgW="875920" imgH="266584" progId="Equation.DSMT4">
                  <p:embed/>
                  <p:pic>
                    <p:nvPicPr>
                      <p:cNvPr id="0" name="Picture 4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00" y="4953000"/>
                        <a:ext cx="1649412" cy="560387"/>
                      </a:xfrm>
                      <a:prstGeom prst="rect">
                        <a:avLst/>
                      </a:prstGeom>
                      <a:solidFill>
                        <a:srgbClr val="808080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130E26F4-7AC6-47EC-8A46-A365D114F9D6}"/>
              </a:ext>
            </a:extLst>
          </p:cNvPr>
          <p:cNvSpPr txBox="1"/>
          <p:nvPr/>
        </p:nvSpPr>
        <p:spPr>
          <a:xfrm>
            <a:off x="305849" y="2397809"/>
            <a:ext cx="63350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3600" dirty="0"/>
              <a:t>As</a:t>
            </a:r>
          </a:p>
        </p:txBody>
      </p:sp>
      <p:graphicFrame>
        <p:nvGraphicFramePr>
          <p:cNvPr id="8" name="Object 7">
            <a:extLst>
              <a:ext uri="{FF2B5EF4-FFF2-40B4-BE49-F238E27FC236}">
                <a16:creationId xmlns:a16="http://schemas.microsoft.com/office/drawing/2014/main" id="{5F5A95B0-536B-4DC0-8249-F8913630A1C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26793153"/>
              </p:ext>
            </p:extLst>
          </p:nvPr>
        </p:nvGraphicFramePr>
        <p:xfrm>
          <a:off x="980456" y="2353309"/>
          <a:ext cx="1171575" cy="908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97" name="Equation" r:id="rId9" imgW="622080" imgH="431640" progId="Equation.DSMT4">
                  <p:embed/>
                </p:oleObj>
              </mc:Choice>
              <mc:Fallback>
                <p:oleObj name="Equation" r:id="rId9" imgW="622080" imgH="431640" progId="Equation.DSMT4">
                  <p:embed/>
                  <p:pic>
                    <p:nvPicPr>
                      <p:cNvPr id="70663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80456" y="2353309"/>
                        <a:ext cx="1171575" cy="908050"/>
                      </a:xfrm>
                      <a:prstGeom prst="rect">
                        <a:avLst/>
                      </a:prstGeom>
                      <a:solidFill>
                        <a:srgbClr val="808080"/>
                      </a:solidFill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9646914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92162"/>
          </a:xfrm>
        </p:spPr>
        <p:txBody>
          <a:bodyPr/>
          <a:lstStyle/>
          <a:p>
            <a:r>
              <a:rPr lang="en-US" dirty="0"/>
              <a:t>Work Energy Theorem in 3D</a:t>
            </a:r>
          </a:p>
        </p:txBody>
      </p:sp>
      <p:graphicFrame>
        <p:nvGraphicFramePr>
          <p:cNvPr id="40961" name="Object 1"/>
          <p:cNvGraphicFramePr>
            <a:graphicFrameLocks noChangeAspect="1"/>
          </p:cNvGraphicFramePr>
          <p:nvPr/>
        </p:nvGraphicFramePr>
        <p:xfrm>
          <a:off x="2819400" y="762000"/>
          <a:ext cx="1538287" cy="1047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18" name="Equation" r:id="rId3" imgW="634725" imgH="431613" progId="Equation.DSMT4">
                  <p:embed/>
                </p:oleObj>
              </mc:Choice>
              <mc:Fallback>
                <p:oleObj name="Equation" r:id="rId3" imgW="634725" imgH="431613" progId="Equation.DSMT4">
                  <p:embed/>
                  <p:pic>
                    <p:nvPicPr>
                      <p:cNvPr id="0" name="Picture 5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19400" y="762000"/>
                        <a:ext cx="1538287" cy="1047750"/>
                      </a:xfrm>
                      <a:prstGeom prst="rect">
                        <a:avLst/>
                      </a:prstGeom>
                      <a:solidFill>
                        <a:srgbClr val="800080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0962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87273241"/>
              </p:ext>
            </p:extLst>
          </p:nvPr>
        </p:nvGraphicFramePr>
        <p:xfrm>
          <a:off x="4708525" y="1752600"/>
          <a:ext cx="3386138" cy="4679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19" name="Equation" r:id="rId5" imgW="1396800" imgH="1930320" progId="Equation.DSMT4">
                  <p:embed/>
                </p:oleObj>
              </mc:Choice>
              <mc:Fallback>
                <p:oleObj name="Equation" r:id="rId5" imgW="1396800" imgH="1930320" progId="Equation.DSMT4">
                  <p:embed/>
                  <p:pic>
                    <p:nvPicPr>
                      <p:cNvPr id="0" name="Picture 5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08525" y="1752600"/>
                        <a:ext cx="3386138" cy="4679950"/>
                      </a:xfrm>
                      <a:prstGeom prst="rect">
                        <a:avLst/>
                      </a:prstGeom>
                      <a:solidFill>
                        <a:srgbClr val="800080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Rectangle 11"/>
          <p:cNvSpPr/>
          <p:nvPr/>
        </p:nvSpPr>
        <p:spPr>
          <a:xfrm>
            <a:off x="4038600" y="2895600"/>
            <a:ext cx="4419600" cy="1295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4191000" y="4191000"/>
            <a:ext cx="4419600" cy="1295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304800" y="3657600"/>
            <a:ext cx="3352800" cy="2667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40963" name="Object 3"/>
          <p:cNvGraphicFramePr>
            <a:graphicFrameLocks noChangeAspect="1"/>
          </p:cNvGraphicFramePr>
          <p:nvPr/>
        </p:nvGraphicFramePr>
        <p:xfrm>
          <a:off x="609600" y="3962400"/>
          <a:ext cx="2362200" cy="60715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20" name="Equation" r:id="rId7" imgW="889000" imgH="228600" progId="Equation.DSMT4">
                  <p:embed/>
                </p:oleObj>
              </mc:Choice>
              <mc:Fallback>
                <p:oleObj name="Equation" r:id="rId7" imgW="889000" imgH="228600" progId="Equation.DSMT4">
                  <p:embed/>
                  <p:pic>
                    <p:nvPicPr>
                      <p:cNvPr id="0" name="Picture 5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600" y="3962400"/>
                        <a:ext cx="2362200" cy="607152"/>
                      </a:xfrm>
                      <a:prstGeom prst="rect">
                        <a:avLst/>
                      </a:prstGeom>
                      <a:solidFill>
                        <a:srgbClr val="800080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0964" name="Object 4"/>
          <p:cNvGraphicFramePr>
            <a:graphicFrameLocks noChangeAspect="1"/>
          </p:cNvGraphicFramePr>
          <p:nvPr/>
        </p:nvGraphicFramePr>
        <p:xfrm>
          <a:off x="501650" y="4800600"/>
          <a:ext cx="903288" cy="649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21" name="Equation" r:id="rId9" imgW="317362" imgH="228501" progId="Equation.DSMT4">
                  <p:embed/>
                </p:oleObj>
              </mc:Choice>
              <mc:Fallback>
                <p:oleObj name="Equation" r:id="rId9" imgW="317362" imgH="228501" progId="Equation.DSMT4">
                  <p:embed/>
                  <p:pic>
                    <p:nvPicPr>
                      <p:cNvPr id="0" name="Picture 5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1650" y="4800600"/>
                        <a:ext cx="903288" cy="6492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Title 1"/>
          <p:cNvSpPr txBox="1">
            <a:spLocks/>
          </p:cNvSpPr>
          <p:nvPr/>
        </p:nvSpPr>
        <p:spPr>
          <a:xfrm>
            <a:off x="1219200" y="4775548"/>
            <a:ext cx="1905000" cy="7921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75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Work done on the particle by the total force</a:t>
            </a:r>
          </a:p>
        </p:txBody>
      </p:sp>
      <p:sp>
        <p:nvSpPr>
          <p:cNvPr id="13" name="Rectangle 12"/>
          <p:cNvSpPr/>
          <p:nvPr/>
        </p:nvSpPr>
        <p:spPr>
          <a:xfrm>
            <a:off x="4343400" y="5181600"/>
            <a:ext cx="4419600" cy="1295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97531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4" grpId="0" animBg="1"/>
      <p:bldP spid="16" grpId="0" animBg="1"/>
      <p:bldP spid="19" grpId="0"/>
      <p:bldP spid="1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92162"/>
          </a:xfrm>
        </p:spPr>
        <p:txBody>
          <a:bodyPr>
            <a:normAutofit/>
          </a:bodyPr>
          <a:lstStyle/>
          <a:p>
            <a:r>
              <a:rPr lang="en-US" sz="3200" dirty="0"/>
              <a:t>Work Energy Theorem- Physical interpretation</a:t>
            </a:r>
          </a:p>
        </p:txBody>
      </p:sp>
      <p:pic>
        <p:nvPicPr>
          <p:cNvPr id="593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9600"/>
            <a:ext cx="2105025" cy="209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40962" name="Object 2"/>
          <p:cNvGraphicFramePr>
            <a:graphicFrameLocks noChangeAspect="1"/>
          </p:cNvGraphicFramePr>
          <p:nvPr/>
        </p:nvGraphicFramePr>
        <p:xfrm>
          <a:off x="3124200" y="914400"/>
          <a:ext cx="3354388" cy="11699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98" name="Equation" r:id="rId4" imgW="1384300" imgH="482600" progId="Equation.DSMT4">
                  <p:embed/>
                </p:oleObj>
              </mc:Choice>
              <mc:Fallback>
                <p:oleObj name="Equation" r:id="rId4" imgW="1384300" imgH="482600" progId="Equation.DSMT4">
                  <p:embed/>
                  <p:pic>
                    <p:nvPicPr>
                      <p:cNvPr id="0" name="Picture 8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24200" y="914400"/>
                        <a:ext cx="3354388" cy="1169987"/>
                      </a:xfrm>
                      <a:prstGeom prst="rect">
                        <a:avLst/>
                      </a:prstGeom>
                      <a:solidFill>
                        <a:srgbClr val="800080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0963" name="Object 3"/>
          <p:cNvGraphicFramePr>
            <a:graphicFrameLocks noChangeAspect="1"/>
          </p:cNvGraphicFramePr>
          <p:nvPr/>
        </p:nvGraphicFramePr>
        <p:xfrm>
          <a:off x="3505200" y="2133600"/>
          <a:ext cx="2362200" cy="60715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99" name="Equation" r:id="rId6" imgW="889000" imgH="228600" progId="Equation.DSMT4">
                  <p:embed/>
                </p:oleObj>
              </mc:Choice>
              <mc:Fallback>
                <p:oleObj name="Equation" r:id="rId6" imgW="889000" imgH="228600" progId="Equation.DSMT4">
                  <p:embed/>
                  <p:pic>
                    <p:nvPicPr>
                      <p:cNvPr id="0" name="Picture 8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05200" y="2133600"/>
                        <a:ext cx="2362200" cy="607152"/>
                      </a:xfrm>
                      <a:prstGeom prst="rect">
                        <a:avLst/>
                      </a:prstGeom>
                      <a:solidFill>
                        <a:srgbClr val="800080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Title 1"/>
          <p:cNvSpPr txBox="1">
            <a:spLocks/>
          </p:cNvSpPr>
          <p:nvPr/>
        </p:nvSpPr>
        <p:spPr>
          <a:xfrm>
            <a:off x="1219200" y="4775548"/>
            <a:ext cx="1905000" cy="7921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75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Work done on the particle by the total force</a:t>
            </a:r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-304800" y="3022948"/>
            <a:ext cx="5562600" cy="4111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75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For infinitesimally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small displacement 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graphicFrame>
        <p:nvGraphicFramePr>
          <p:cNvPr id="45062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38384589"/>
              </p:ext>
            </p:extLst>
          </p:nvPr>
        </p:nvGraphicFramePr>
        <p:xfrm>
          <a:off x="4943475" y="2886075"/>
          <a:ext cx="542925" cy="542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00" name="Equation" r:id="rId8" imgW="241195" imgH="241195" progId="Equation.DSMT4">
                  <p:embed/>
                </p:oleObj>
              </mc:Choice>
              <mc:Fallback>
                <p:oleObj name="Equation" r:id="rId8" imgW="241195" imgH="241195" progId="Equation.DSMT4">
                  <p:embed/>
                  <p:pic>
                    <p:nvPicPr>
                      <p:cNvPr id="0" name="Picture 8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43475" y="2886075"/>
                        <a:ext cx="542925" cy="5429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5063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55656349"/>
              </p:ext>
            </p:extLst>
          </p:nvPr>
        </p:nvGraphicFramePr>
        <p:xfrm>
          <a:off x="1837340" y="3481039"/>
          <a:ext cx="5167312" cy="708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01" name="Equation" r:id="rId10" imgW="1942920" imgH="266400" progId="Equation.DSMT4">
                  <p:embed/>
                </p:oleObj>
              </mc:Choice>
              <mc:Fallback>
                <p:oleObj name="Equation" r:id="rId10" imgW="1942920" imgH="266400" progId="Equation.DSMT4">
                  <p:embed/>
                  <p:pic>
                    <p:nvPicPr>
                      <p:cNvPr id="0" name="Picture 8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37340" y="3481039"/>
                        <a:ext cx="5167312" cy="708025"/>
                      </a:xfrm>
                      <a:prstGeom prst="rect">
                        <a:avLst/>
                      </a:prstGeom>
                      <a:solidFill>
                        <a:srgbClr val="FF0000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Rectangle 16"/>
          <p:cNvSpPr/>
          <p:nvPr/>
        </p:nvSpPr>
        <p:spPr>
          <a:xfrm>
            <a:off x="3925866" y="3429000"/>
            <a:ext cx="3389334" cy="838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itle 1"/>
          <p:cNvSpPr txBox="1">
            <a:spLocks/>
          </p:cNvSpPr>
          <p:nvPr/>
        </p:nvSpPr>
        <p:spPr>
          <a:xfrm>
            <a:off x="1752600" y="4648200"/>
            <a:ext cx="5562600" cy="4111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75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does no work!!</a:t>
            </a:r>
          </a:p>
        </p:txBody>
      </p:sp>
      <p:graphicFrame>
        <p:nvGraphicFramePr>
          <p:cNvPr id="45064" name="Object 8"/>
          <p:cNvGraphicFramePr>
            <a:graphicFrameLocks noChangeAspect="1"/>
          </p:cNvGraphicFramePr>
          <p:nvPr/>
        </p:nvGraphicFramePr>
        <p:xfrm>
          <a:off x="3264074" y="4634630"/>
          <a:ext cx="317500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02" name="Equation" r:id="rId12" imgW="190500" imgH="228600" progId="Equation.DSMT4">
                  <p:embed/>
                </p:oleObj>
              </mc:Choice>
              <mc:Fallback>
                <p:oleObj name="Equation" r:id="rId12" imgW="190500" imgH="228600" progId="Equation.DSMT4">
                  <p:embed/>
                  <p:pic>
                    <p:nvPicPr>
                      <p:cNvPr id="0" name="Picture 8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64074" y="4634630"/>
                        <a:ext cx="317500" cy="381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" name="Title 1"/>
          <p:cNvSpPr txBox="1">
            <a:spLocks/>
          </p:cNvSpPr>
          <p:nvPr/>
        </p:nvSpPr>
        <p:spPr>
          <a:xfrm>
            <a:off x="228600" y="5380038"/>
            <a:ext cx="8610600" cy="1096962"/>
          </a:xfrm>
          <a:prstGeom prst="rect">
            <a:avLst/>
          </a:prstGeom>
          <a:solidFill>
            <a:schemeClr val="accent2">
              <a:lumMod val="75000"/>
              <a:alpha val="26000"/>
            </a:schemeClr>
          </a:solidFill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For a finite displacement, the work done on the particle is the sum of the contributions</a:t>
            </a:r>
            <a:r>
              <a:rPr kumimoji="0" lang="en-US" sz="20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               from each segment of the path, in the limit where the size of each segment approaches zero.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graphicFrame>
        <p:nvGraphicFramePr>
          <p:cNvPr id="45065" name="Object 9"/>
          <p:cNvGraphicFramePr>
            <a:graphicFrameLocks noChangeAspect="1"/>
          </p:cNvGraphicFramePr>
          <p:nvPr/>
        </p:nvGraphicFramePr>
        <p:xfrm>
          <a:off x="1802704" y="5842174"/>
          <a:ext cx="723900" cy="241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03" name="Equation" r:id="rId14" imgW="723586" imgH="241195" progId="Equation.DSMT4">
                  <p:embed/>
                </p:oleObj>
              </mc:Choice>
              <mc:Fallback>
                <p:oleObj name="Equation" r:id="rId14" imgW="723586" imgH="241195" progId="Equation.DSMT4">
                  <p:embed/>
                  <p:pic>
                    <p:nvPicPr>
                      <p:cNvPr id="0" name="Picture 8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02704" y="5842174"/>
                        <a:ext cx="723900" cy="241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9697531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7" grpId="0" animBg="1"/>
      <p:bldP spid="18" grpId="0"/>
      <p:bldP spid="20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9760" y="0"/>
            <a:ext cx="8229600" cy="1143000"/>
          </a:xfrm>
        </p:spPr>
        <p:txBody>
          <a:bodyPr/>
          <a:lstStyle/>
          <a:p>
            <a:r>
              <a:rPr lang="en-US" b="1" u="sng" dirty="0"/>
              <a:t>Conical Pendulum</a:t>
            </a:r>
          </a:p>
        </p:txBody>
      </p:sp>
      <p:pic>
        <p:nvPicPr>
          <p:cNvPr id="77826" name="Picture 2" descr="Image result for Conical pendulum"/>
          <p:cNvPicPr>
            <a:picLocks noChangeAspect="1" noChangeArrowheads="1"/>
          </p:cNvPicPr>
          <p:nvPr/>
        </p:nvPicPr>
        <p:blipFill>
          <a:blip r:embed="rId2"/>
          <a:srcRect b="9863"/>
          <a:stretch>
            <a:fillRect/>
          </a:stretch>
        </p:blipFill>
        <p:spPr bwMode="auto">
          <a:xfrm>
            <a:off x="3029585" y="1170225"/>
            <a:ext cx="3409950" cy="3133706"/>
          </a:xfrm>
          <a:prstGeom prst="rect">
            <a:avLst/>
          </a:prstGeom>
          <a:noFill/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F4C4DCB4-5376-4DC9-8A56-98A9F1A81192}"/>
              </a:ext>
            </a:extLst>
          </p:cNvPr>
          <p:cNvSpPr txBox="1"/>
          <p:nvPr/>
        </p:nvSpPr>
        <p:spPr>
          <a:xfrm>
            <a:off x="543560" y="5226110"/>
            <a:ext cx="838200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Mass M is fixed to the end of a rod of length l and negligible mass that is pivoted to swing. The mass moves with constant speed in a circular path of constant radius. Find the work done by the string force and weight force.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586632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16716"/>
            <a:ext cx="8229600" cy="1143000"/>
          </a:xfrm>
        </p:spPr>
        <p:txBody>
          <a:bodyPr/>
          <a:lstStyle/>
          <a:p>
            <a:r>
              <a:rPr lang="en-US" b="1" u="sng" dirty="0"/>
              <a:t>Conical Pendulum</a:t>
            </a:r>
          </a:p>
        </p:txBody>
      </p:sp>
      <p:pic>
        <p:nvPicPr>
          <p:cNvPr id="77826" name="Picture 2" descr="Image result for Conical pendulum"/>
          <p:cNvPicPr>
            <a:picLocks noChangeAspect="1" noChangeArrowheads="1"/>
          </p:cNvPicPr>
          <p:nvPr/>
        </p:nvPicPr>
        <p:blipFill>
          <a:blip r:embed="rId3"/>
          <a:srcRect b="9863"/>
          <a:stretch>
            <a:fillRect/>
          </a:stretch>
        </p:blipFill>
        <p:spPr bwMode="auto">
          <a:xfrm>
            <a:off x="381000" y="1295400"/>
            <a:ext cx="3409950" cy="3133706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381000" y="5584778"/>
            <a:ext cx="8534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Since the kinetic energy is constant, the work energy theorem tells that no net work is being done on the mass.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04800" y="6336268"/>
            <a:ext cx="853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String force and weight force separately do no work.</a:t>
            </a:r>
          </a:p>
        </p:txBody>
      </p:sp>
      <p:graphicFrame>
        <p:nvGraphicFramePr>
          <p:cNvPr id="8" name="Object 3">
            <a:extLst>
              <a:ext uri="{FF2B5EF4-FFF2-40B4-BE49-F238E27FC236}">
                <a16:creationId xmlns:a16="http://schemas.microsoft.com/office/drawing/2014/main" id="{61FF0B88-1352-4B6C-9C5B-9F7DD00E4F2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95148423"/>
              </p:ext>
            </p:extLst>
          </p:nvPr>
        </p:nvGraphicFramePr>
        <p:xfrm>
          <a:off x="904875" y="4538183"/>
          <a:ext cx="2362200" cy="60715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91" name="Equation" r:id="rId4" imgW="889000" imgH="228600" progId="Equation.DSMT4">
                  <p:embed/>
                </p:oleObj>
              </mc:Choice>
              <mc:Fallback>
                <p:oleObj name="Equation" r:id="rId4" imgW="889000" imgH="228600" progId="Equation.DSMT4">
                  <p:embed/>
                  <p:pic>
                    <p:nvPicPr>
                      <p:cNvPr id="40963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04875" y="4538183"/>
                        <a:ext cx="2362200" cy="607152"/>
                      </a:xfrm>
                      <a:prstGeom prst="rect">
                        <a:avLst/>
                      </a:prstGeom>
                      <a:solidFill>
                        <a:srgbClr val="800080"/>
                      </a:solidFill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9" name="Picture 8">
            <a:extLst>
              <a:ext uri="{FF2B5EF4-FFF2-40B4-BE49-F238E27FC236}">
                <a16:creationId xmlns:a16="http://schemas.microsoft.com/office/drawing/2014/main" id="{8386ABDE-A17C-4E19-A09D-8AD18F4435F2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15833" t="39974" r="66667" b="30556"/>
          <a:stretch/>
        </p:blipFill>
        <p:spPr>
          <a:xfrm>
            <a:off x="5257800" y="2057400"/>
            <a:ext cx="2618914" cy="2480783"/>
          </a:xfrm>
          <a:prstGeom prst="rect">
            <a:avLst/>
          </a:prstGeom>
          <a:ln>
            <a:solidFill>
              <a:srgbClr val="7030A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28600" y="457200"/>
            <a:ext cx="86106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dirty="0"/>
              <a:t>Chapter-3:Work , Energy and Conservation laws </a:t>
            </a:r>
            <a:r>
              <a:rPr lang="en-US" sz="4000" b="1" dirty="0" smtClean="0"/>
              <a:t>(</a:t>
            </a:r>
            <a:r>
              <a:rPr lang="en-US" sz="4000" b="1" dirty="0" err="1" smtClean="0"/>
              <a:t>contd</a:t>
            </a:r>
            <a:r>
              <a:rPr lang="en-US" sz="4000" b="1" dirty="0" smtClean="0"/>
              <a:t>….)</a:t>
            </a:r>
            <a:endParaRPr lang="en-US" sz="4000" b="1" dirty="0"/>
          </a:p>
        </p:txBody>
      </p:sp>
      <p:pic>
        <p:nvPicPr>
          <p:cNvPr id="73730" name="Picture 2" descr="Image result for Water slid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10299" y="2286000"/>
            <a:ext cx="7271701" cy="424112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153417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92162"/>
          </a:xfrm>
        </p:spPr>
        <p:txBody>
          <a:bodyPr>
            <a:normAutofit/>
          </a:bodyPr>
          <a:lstStyle/>
          <a:p>
            <a:r>
              <a:rPr lang="en-US" sz="3200" dirty="0"/>
              <a:t>Work Energy Theorem- Physical interpretation</a:t>
            </a:r>
          </a:p>
        </p:txBody>
      </p:sp>
      <p:graphicFrame>
        <p:nvGraphicFramePr>
          <p:cNvPr id="40963" name="Object 3"/>
          <p:cNvGraphicFramePr>
            <a:graphicFrameLocks noChangeAspect="1"/>
          </p:cNvGraphicFramePr>
          <p:nvPr/>
        </p:nvGraphicFramePr>
        <p:xfrm>
          <a:off x="3429000" y="838200"/>
          <a:ext cx="1720964" cy="1019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15" name="Equation" r:id="rId3" imgW="812447" imgH="482391" progId="Equation.DSMT4">
                  <p:embed/>
                </p:oleObj>
              </mc:Choice>
              <mc:Fallback>
                <p:oleObj name="Equation" r:id="rId3" imgW="812447" imgH="482391" progId="Equation.DSMT4">
                  <p:embed/>
                  <p:pic>
                    <p:nvPicPr>
                      <p:cNvPr id="0" name="Picture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29000" y="838200"/>
                        <a:ext cx="1720964" cy="1019175"/>
                      </a:xfrm>
                      <a:prstGeom prst="rect">
                        <a:avLst/>
                      </a:prstGeom>
                      <a:solidFill>
                        <a:srgbClr val="800080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Title 1"/>
          <p:cNvSpPr txBox="1">
            <a:spLocks/>
          </p:cNvSpPr>
          <p:nvPr/>
        </p:nvSpPr>
        <p:spPr>
          <a:xfrm>
            <a:off x="1219200" y="4775548"/>
            <a:ext cx="1905000" cy="7921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75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Work done on the particle by the total force</a:t>
            </a:r>
          </a:p>
        </p:txBody>
      </p:sp>
      <p:sp>
        <p:nvSpPr>
          <p:cNvPr id="15" name="Title 1"/>
          <p:cNvSpPr txBox="1">
            <a:spLocks/>
          </p:cNvSpPr>
          <p:nvPr/>
        </p:nvSpPr>
        <p:spPr>
          <a:xfrm>
            <a:off x="533400" y="1981200"/>
            <a:ext cx="8229600" cy="792162"/>
          </a:xfrm>
          <a:prstGeom prst="rect">
            <a:avLst/>
          </a:prstGeom>
          <a:solidFill>
            <a:schemeClr val="accent2">
              <a:lumMod val="75000"/>
              <a:alpha val="30000"/>
            </a:schemeClr>
          </a:solidFill>
        </p:spPr>
        <p:txBody>
          <a:bodyPr vert="horz" lIns="91440" tIns="45720" rIns="91440" bIns="45720" rtlCol="0" anchor="ctr">
            <a:normAutofit fontScale="85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Work Energy Theorem- is a mathematical consequence of Newton’s second law.</a:t>
            </a:r>
          </a:p>
        </p:txBody>
      </p:sp>
      <p:sp>
        <p:nvSpPr>
          <p:cNvPr id="16" name="Title 1"/>
          <p:cNvSpPr txBox="1">
            <a:spLocks/>
          </p:cNvSpPr>
          <p:nvPr/>
        </p:nvSpPr>
        <p:spPr>
          <a:xfrm>
            <a:off x="533400" y="2971800"/>
            <a:ext cx="8229600" cy="792162"/>
          </a:xfrm>
          <a:prstGeom prst="rect">
            <a:avLst/>
          </a:prstGeom>
          <a:solidFill>
            <a:schemeClr val="tx2">
              <a:lumMod val="40000"/>
              <a:lumOff val="60000"/>
              <a:alpha val="30000"/>
            </a:schemeClr>
          </a:solidFill>
        </p:spPr>
        <p:txBody>
          <a:bodyPr vert="horz" lIns="91440" tIns="45720" rIns="91440" bIns="45720" rtlCol="0" anchor="ctr">
            <a:normAutofit fontScale="85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Evaluation of this integral depends on knowing</a:t>
            </a:r>
            <a:r>
              <a:rPr lang="en-US" sz="3200" dirty="0">
                <a:latin typeface="+mj-lt"/>
                <a:ea typeface="+mj-ea"/>
                <a:cs typeface="+mj-cs"/>
              </a:rPr>
              <a:t> what path the particle actually follows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1" name="Title 1"/>
          <p:cNvSpPr txBox="1">
            <a:spLocks/>
          </p:cNvSpPr>
          <p:nvPr/>
        </p:nvSpPr>
        <p:spPr>
          <a:xfrm>
            <a:off x="1981200" y="4541838"/>
            <a:ext cx="1828800" cy="792162"/>
          </a:xfrm>
          <a:prstGeom prst="rect">
            <a:avLst/>
          </a:prstGeom>
          <a:solidFill>
            <a:schemeClr val="accent4">
              <a:alpha val="30000"/>
            </a:schemeClr>
          </a:solidFill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Solution</a:t>
            </a:r>
          </a:p>
        </p:txBody>
      </p:sp>
      <p:sp>
        <p:nvSpPr>
          <p:cNvPr id="22" name="Right Arrow 21"/>
          <p:cNvSpPr/>
          <p:nvPr/>
        </p:nvSpPr>
        <p:spPr>
          <a:xfrm>
            <a:off x="3886200" y="4712777"/>
            <a:ext cx="1295400" cy="5334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itle 1"/>
          <p:cNvSpPr txBox="1">
            <a:spLocks/>
          </p:cNvSpPr>
          <p:nvPr/>
        </p:nvSpPr>
        <p:spPr>
          <a:xfrm>
            <a:off x="5257800" y="4560377"/>
            <a:ext cx="1828800" cy="792162"/>
          </a:xfrm>
          <a:prstGeom prst="rect">
            <a:avLst/>
          </a:prstGeom>
          <a:solidFill>
            <a:schemeClr val="accent4">
              <a:alpha val="30000"/>
            </a:schemeClr>
          </a:solidFill>
        </p:spPr>
        <p:txBody>
          <a:bodyPr vert="horz" lIns="91440" tIns="45720" rIns="91440" bIns="45720" rtlCol="0" anchor="ctr">
            <a:normAutofit fontScale="70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Work-Energy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Theorem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46089" name="AutoShape 9" descr="Image result for Sad smiley"/>
          <p:cNvSpPr>
            <a:spLocks noChangeAspect="1" noChangeArrowheads="1"/>
          </p:cNvSpPr>
          <p:nvPr/>
        </p:nvSpPr>
        <p:spPr bwMode="auto">
          <a:xfrm>
            <a:off x="155575" y="-1279525"/>
            <a:ext cx="3028950" cy="26670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6091" name="AutoShape 11" descr="Image result for Sad smiley"/>
          <p:cNvSpPr>
            <a:spLocks noChangeAspect="1" noChangeArrowheads="1"/>
          </p:cNvSpPr>
          <p:nvPr/>
        </p:nvSpPr>
        <p:spPr bwMode="auto">
          <a:xfrm>
            <a:off x="155575" y="-1279525"/>
            <a:ext cx="3028950" cy="26670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46093" name="Picture 13" descr="Image result for Sad smiley"/>
          <p:cNvPicPr>
            <a:picLocks noChangeAspect="1" noChangeArrowheads="1"/>
          </p:cNvPicPr>
          <p:nvPr/>
        </p:nvPicPr>
        <p:blipFill>
          <a:blip r:embed="rId5"/>
          <a:srcRect b="10704"/>
          <a:stretch>
            <a:fillRect/>
          </a:stretch>
        </p:blipFill>
        <p:spPr bwMode="auto">
          <a:xfrm>
            <a:off x="7467600" y="4484177"/>
            <a:ext cx="1371600" cy="1078423"/>
          </a:xfrm>
          <a:prstGeom prst="rect">
            <a:avLst/>
          </a:prstGeom>
          <a:noFill/>
        </p:spPr>
      </p:pic>
      <p:sp>
        <p:nvSpPr>
          <p:cNvPr id="24" name="Title 1"/>
          <p:cNvSpPr txBox="1">
            <a:spLocks/>
          </p:cNvSpPr>
          <p:nvPr/>
        </p:nvSpPr>
        <p:spPr>
          <a:xfrm>
            <a:off x="5029200" y="5805624"/>
            <a:ext cx="2286000" cy="792162"/>
          </a:xfrm>
          <a:prstGeom prst="rect">
            <a:avLst/>
          </a:prstGeom>
          <a:solidFill>
            <a:schemeClr val="accent4"/>
          </a:solidFill>
        </p:spPr>
        <p:txBody>
          <a:bodyPr vert="horz" lIns="91440" tIns="45720" rIns="91440" bIns="45720" rtlCol="0" anchor="ctr">
            <a:normAutofit fontScale="85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Conservative forces</a:t>
            </a:r>
          </a:p>
        </p:txBody>
      </p:sp>
      <p:sp>
        <p:nvSpPr>
          <p:cNvPr id="25" name="Title 1"/>
          <p:cNvSpPr txBox="1">
            <a:spLocks/>
          </p:cNvSpPr>
          <p:nvPr/>
        </p:nvSpPr>
        <p:spPr>
          <a:xfrm>
            <a:off x="1600200" y="5818324"/>
            <a:ext cx="2286000" cy="792162"/>
          </a:xfrm>
          <a:prstGeom prst="rect">
            <a:avLst/>
          </a:prstGeom>
          <a:solidFill>
            <a:schemeClr val="accent4"/>
          </a:solidFill>
        </p:spPr>
        <p:txBody>
          <a:bodyPr vert="horz" lIns="91440" tIns="45720" rIns="91440" bIns="45720" rtlCol="0" anchor="ctr">
            <a:normAutofit fontScale="85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Constrained motion</a:t>
            </a:r>
          </a:p>
        </p:txBody>
      </p:sp>
      <p:pic>
        <p:nvPicPr>
          <p:cNvPr id="46095" name="Picture 15" descr="Image result for Happy smiley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481716" y="5526224"/>
            <a:ext cx="1586084" cy="1331776"/>
          </a:xfrm>
          <a:prstGeom prst="rect">
            <a:avLst/>
          </a:prstGeom>
          <a:noFill/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DBF715AA-2CB2-40FA-BF9F-1AA2E6CDA05F}"/>
              </a:ext>
            </a:extLst>
          </p:cNvPr>
          <p:cNvSpPr txBox="1"/>
          <p:nvPr/>
        </p:nvSpPr>
        <p:spPr>
          <a:xfrm>
            <a:off x="1568116" y="3939403"/>
            <a:ext cx="6160168" cy="369332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r>
              <a:rPr lang="en-IN" dirty="0"/>
              <a:t>It needs to know the solution in order to apply the theorem.</a:t>
            </a:r>
          </a:p>
        </p:txBody>
      </p:sp>
    </p:spTree>
    <p:extLst>
      <p:ext uri="{BB962C8B-B14F-4D97-AF65-F5344CB8AC3E}">
        <p14:creationId xmlns:p14="http://schemas.microsoft.com/office/powerpoint/2010/main" val="9697531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17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2">
              <a:lumMod val="75000"/>
            </a:schemeClr>
          </a:solidFill>
        </p:spPr>
        <p:txBody>
          <a:bodyPr/>
          <a:lstStyle/>
          <a:p>
            <a:r>
              <a:rPr lang="en-US" b="1" dirty="0">
                <a:solidFill>
                  <a:schemeClr val="bg1"/>
                </a:solidFill>
              </a:rPr>
              <a:t>Conservative Forces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57400"/>
            <a:ext cx="8229600" cy="838200"/>
          </a:xfrm>
        </p:spPr>
        <p:txBody>
          <a:bodyPr/>
          <a:lstStyle/>
          <a:p>
            <a:pPr marL="0" indent="0">
              <a:buNone/>
            </a:pPr>
            <a:r>
              <a:rPr lang="en-US" b="1" dirty="0"/>
              <a:t>Definition: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57200" y="2971800"/>
            <a:ext cx="7921015" cy="2492990"/>
          </a:xfrm>
          <a:prstGeom prst="rect">
            <a:avLst/>
          </a:prstGeom>
          <a:solidFill>
            <a:schemeClr val="accent1">
              <a:lumMod val="60000"/>
              <a:lumOff val="40000"/>
              <a:alpha val="63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400" b="1" dirty="0"/>
              <a:t>The forces whose work integral does not depend on the</a:t>
            </a:r>
          </a:p>
          <a:p>
            <a:r>
              <a:rPr lang="en-US" sz="2400" b="1" dirty="0"/>
              <a:t>particular path but only on the end points are called as </a:t>
            </a:r>
          </a:p>
          <a:p>
            <a:r>
              <a:rPr lang="en-US" sz="2400" b="1" dirty="0"/>
              <a:t>Conservative Forces  </a:t>
            </a:r>
            <a:r>
              <a:rPr lang="en-US" sz="2400" b="1" dirty="0">
                <a:solidFill>
                  <a:srgbClr val="FF0000"/>
                </a:solidFill>
                <a:latin typeface="Agency FB" pitchFamily="34" charset="0"/>
              </a:rPr>
              <a:t>[Implications will be shown shortly]</a:t>
            </a:r>
          </a:p>
          <a:p>
            <a:endParaRPr lang="en-US" sz="2400" b="1" dirty="0"/>
          </a:p>
          <a:p>
            <a:r>
              <a:rPr lang="en-US" sz="2400" b="1" dirty="0"/>
              <a:t>Examples are work done by a uniform force, central force </a:t>
            </a:r>
            <a:r>
              <a:rPr lang="en-US" sz="2400" b="1" dirty="0" err="1"/>
              <a:t>etc</a:t>
            </a:r>
            <a:endParaRPr lang="en-US" sz="2400" b="1" dirty="0"/>
          </a:p>
          <a:p>
            <a:endParaRPr lang="en-US" b="1" dirty="0"/>
          </a:p>
          <a:p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345821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"/>
            <a:ext cx="8229600" cy="609600"/>
          </a:xfrm>
          <a:solidFill>
            <a:schemeClr val="accent1">
              <a:lumMod val="60000"/>
              <a:lumOff val="40000"/>
            </a:schemeClr>
          </a:solidFill>
        </p:spPr>
        <p:txBody>
          <a:bodyPr/>
          <a:lstStyle/>
          <a:p>
            <a:pPr marL="0" indent="0" algn="ctr">
              <a:buNone/>
            </a:pPr>
            <a:r>
              <a:rPr lang="en-US" b="1" dirty="0"/>
              <a:t> Work done by a uniform Force</a:t>
            </a:r>
          </a:p>
          <a:p>
            <a:pPr marL="0" indent="0">
              <a:buNone/>
            </a:pPr>
            <a:endParaRPr lang="en-US" b="1" dirty="0"/>
          </a:p>
        </p:txBody>
      </p:sp>
      <p:pic>
        <p:nvPicPr>
          <p:cNvPr id="6144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990600"/>
            <a:ext cx="2790825" cy="3857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28600" y="5552182"/>
            <a:ext cx="89154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For a constant force, work done only depends on the net displacement and not on the path followed.</a:t>
            </a:r>
          </a:p>
        </p:txBody>
      </p:sp>
      <p:cxnSp>
        <p:nvCxnSpPr>
          <p:cNvPr id="7" name="Straight Arrow Connector 6"/>
          <p:cNvCxnSpPr/>
          <p:nvPr/>
        </p:nvCxnSpPr>
        <p:spPr>
          <a:xfrm rot="5400000" flipH="1" flipV="1">
            <a:off x="2667000" y="3009900"/>
            <a:ext cx="457200" cy="76200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rot="5400000" flipH="1" flipV="1">
            <a:off x="2781300" y="2171700"/>
            <a:ext cx="457200" cy="76200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rot="5400000" flipH="1" flipV="1">
            <a:off x="2171700" y="1739900"/>
            <a:ext cx="457200" cy="76200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rot="5400000" flipH="1" flipV="1">
            <a:off x="1473200" y="1549400"/>
            <a:ext cx="457200" cy="76200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rot="5400000" flipH="1" flipV="1">
            <a:off x="736600" y="1574800"/>
            <a:ext cx="457200" cy="76200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V="1">
            <a:off x="1219200" y="3327400"/>
            <a:ext cx="1612900" cy="635000"/>
          </a:xfrm>
          <a:prstGeom prst="straightConnector1">
            <a:avLst/>
          </a:prstGeom>
          <a:ln w="57150">
            <a:solidFill>
              <a:schemeClr val="tx2">
                <a:lumMod val="60000"/>
                <a:lumOff val="4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rot="16200000" flipV="1">
            <a:off x="0" y="2743200"/>
            <a:ext cx="2133600" cy="304800"/>
          </a:xfrm>
          <a:prstGeom prst="straightConnector1">
            <a:avLst/>
          </a:prstGeom>
          <a:ln w="57150">
            <a:solidFill>
              <a:schemeClr val="tx2">
                <a:lumMod val="60000"/>
                <a:lumOff val="4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Oval 18"/>
          <p:cNvSpPr/>
          <p:nvPr/>
        </p:nvSpPr>
        <p:spPr>
          <a:xfrm>
            <a:off x="2781300" y="3200400"/>
            <a:ext cx="152400" cy="152400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2225" name="Object 1"/>
          <p:cNvGraphicFramePr>
            <a:graphicFrameLocks noChangeAspect="1"/>
          </p:cNvGraphicFramePr>
          <p:nvPr>
            <p:extLst/>
          </p:nvPr>
        </p:nvGraphicFramePr>
        <p:xfrm>
          <a:off x="3810000" y="1025525"/>
          <a:ext cx="1720850" cy="1046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809" name="Equation" r:id="rId4" imgW="812520" imgH="495000" progId="Equation.DSMT4">
                  <p:embed/>
                </p:oleObj>
              </mc:Choice>
              <mc:Fallback>
                <p:oleObj name="Equation" r:id="rId4" imgW="812520" imgH="495000" progId="Equation.DSMT4">
                  <p:embed/>
                  <p:pic>
                    <p:nvPicPr>
                      <p:cNvPr id="52225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00" y="1025525"/>
                        <a:ext cx="1720850" cy="1046163"/>
                      </a:xfrm>
                      <a:prstGeom prst="rect">
                        <a:avLst/>
                      </a:prstGeom>
                      <a:solidFill>
                        <a:srgbClr val="800080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2226" name="Object 2"/>
          <p:cNvGraphicFramePr>
            <a:graphicFrameLocks noChangeAspect="1"/>
          </p:cNvGraphicFramePr>
          <p:nvPr>
            <p:extLst/>
          </p:nvPr>
        </p:nvGraphicFramePr>
        <p:xfrm>
          <a:off x="5943600" y="1025525"/>
          <a:ext cx="1936750" cy="1046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810" name="Equation" r:id="rId6" imgW="914400" imgH="495000" progId="Equation.DSMT4">
                  <p:embed/>
                </p:oleObj>
              </mc:Choice>
              <mc:Fallback>
                <p:oleObj name="Equation" r:id="rId6" imgW="914400" imgH="495000" progId="Equation.DSMT4">
                  <p:embed/>
                  <p:pic>
                    <p:nvPicPr>
                      <p:cNvPr id="52226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43600" y="1025525"/>
                        <a:ext cx="1936750" cy="1046163"/>
                      </a:xfrm>
                      <a:prstGeom prst="rect">
                        <a:avLst/>
                      </a:prstGeom>
                      <a:solidFill>
                        <a:srgbClr val="800080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2227" name="Object 3"/>
          <p:cNvGraphicFramePr>
            <a:graphicFrameLocks noChangeAspect="1"/>
          </p:cNvGraphicFramePr>
          <p:nvPr>
            <p:extLst/>
          </p:nvPr>
        </p:nvGraphicFramePr>
        <p:xfrm>
          <a:off x="5334000" y="2129631"/>
          <a:ext cx="1936750" cy="10461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811" name="Equation" r:id="rId8" imgW="914400" imgH="495000" progId="Equation.DSMT4">
                  <p:embed/>
                </p:oleObj>
              </mc:Choice>
              <mc:Fallback>
                <p:oleObj name="Equation" r:id="rId8" imgW="914400" imgH="495000" progId="Equation.DSMT4">
                  <p:embed/>
                  <p:pic>
                    <p:nvPicPr>
                      <p:cNvPr id="52227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0" y="2129631"/>
                        <a:ext cx="1936750" cy="1046162"/>
                      </a:xfrm>
                      <a:prstGeom prst="rect">
                        <a:avLst/>
                      </a:prstGeom>
                      <a:solidFill>
                        <a:srgbClr val="800080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2228" name="Object 4"/>
          <p:cNvGraphicFramePr>
            <a:graphicFrameLocks noChangeAspect="1"/>
          </p:cNvGraphicFramePr>
          <p:nvPr>
            <p:extLst/>
          </p:nvPr>
        </p:nvGraphicFramePr>
        <p:xfrm>
          <a:off x="4038600" y="4572000"/>
          <a:ext cx="2743200" cy="536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812" name="Equation" r:id="rId10" imgW="1295280" imgH="253800" progId="Equation.DSMT4">
                  <p:embed/>
                </p:oleObj>
              </mc:Choice>
              <mc:Fallback>
                <p:oleObj name="Equation" r:id="rId10" imgW="1295280" imgH="253800" progId="Equation.DSMT4">
                  <p:embed/>
                  <p:pic>
                    <p:nvPicPr>
                      <p:cNvPr id="52228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38600" y="4572000"/>
                        <a:ext cx="2743200" cy="536575"/>
                      </a:xfrm>
                      <a:prstGeom prst="rect">
                        <a:avLst/>
                      </a:prstGeom>
                      <a:solidFill>
                        <a:srgbClr val="800080"/>
                      </a:solidFill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EB9CD0E0-068F-436F-9BD4-68E35E874C5E}"/>
              </a:ext>
            </a:extLst>
          </p:cNvPr>
          <p:cNvCxnSpPr>
            <a:stCxn id="19" idx="2"/>
          </p:cNvCxnSpPr>
          <p:nvPr/>
        </p:nvCxnSpPr>
        <p:spPr>
          <a:xfrm flipH="1" flipV="1">
            <a:off x="914399" y="1841500"/>
            <a:ext cx="1866901" cy="1435100"/>
          </a:xfrm>
          <a:prstGeom prst="straightConnector1">
            <a:avLst/>
          </a:prstGeom>
          <a:ln w="7620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0" name="Object 3">
            <a:extLst>
              <a:ext uri="{FF2B5EF4-FFF2-40B4-BE49-F238E27FC236}">
                <a16:creationId xmlns:a16="http://schemas.microsoft.com/office/drawing/2014/main" id="{0296FB8B-E86B-48D4-812D-A08C162654E8}"/>
              </a:ext>
            </a:extLst>
          </p:cNvPr>
          <p:cNvGraphicFramePr>
            <a:graphicFrameLocks noChangeAspect="1"/>
          </p:cNvGraphicFramePr>
          <p:nvPr>
            <p:extLst/>
          </p:nvPr>
        </p:nvGraphicFramePr>
        <p:xfrm>
          <a:off x="5092700" y="3571875"/>
          <a:ext cx="2420938" cy="536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813" name="Equation" r:id="rId12" imgW="1143000" imgH="253800" progId="Equation.DSMT4">
                  <p:embed/>
                </p:oleObj>
              </mc:Choice>
              <mc:Fallback>
                <p:oleObj name="Equation" r:id="rId12" imgW="1143000" imgH="253800" progId="Equation.DSMT4">
                  <p:embed/>
                  <p:pic>
                    <p:nvPicPr>
                      <p:cNvPr id="20" name="Object 3">
                        <a:extLst>
                          <a:ext uri="{FF2B5EF4-FFF2-40B4-BE49-F238E27FC236}">
                            <a16:creationId xmlns:a16="http://schemas.microsoft.com/office/drawing/2014/main" id="{0296FB8B-E86B-48D4-812D-A08C162654E8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92700" y="3571875"/>
                        <a:ext cx="2420938" cy="536575"/>
                      </a:xfrm>
                      <a:prstGeom prst="rect">
                        <a:avLst/>
                      </a:prstGeom>
                      <a:solidFill>
                        <a:srgbClr val="800080"/>
                      </a:solidFill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305920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-6.2963E-6 C 0.00538 -0.00232 0.00747 -0.00695 0.01268 -0.00927 C 0.01702 -0.01806 0.01389 -0.01413 0.02379 -0.01852 C 0.02691 -0.01991 0.03212 -0.02593 0.03212 -0.02593 C 0.03525 -0.03218 0.03924 -0.03542 0.04323 -0.04075 C 0.04618 -0.05232 0.04775 -0.07339 0.04184 -0.08334 C 0.0408 -0.08519 0.03889 -0.08565 0.03768 -0.08704 C 0.03455 -0.09052 0.03212 -0.09445 0.02934 -0.09815 C 0.0224 -0.10741 0.0217 -0.11644 0.01129 -0.12038 C -1.94444E-6 -0.12477 -0.01215 -0.12524 -0.02344 -0.12964 C -0.03819 -0.13519 -0.01753 -0.12639 -0.03732 -0.13519 C -0.03871 -0.13589 -0.04149 -0.13704 -0.04149 -0.13704 C -0.04618 -0.14329 -0.04635 -0.14862 -0.04982 -0.15556 C -0.04948 -0.16783 -0.04687 -0.21112 -0.04982 -0.22778 C -0.05087 -0.2338 -0.05798 -0.23334 -0.06232 -0.23519 C -0.06371 -0.23589 -0.06649 -0.23704 -0.06649 -0.23704 C -0.08194 -0.23589 -0.08802 -0.23751 -0.09982 -0.22964 C -0.11302 -0.22084 -0.0908 -0.23172 -0.11232 -0.22223 C -0.11371 -0.22153 -0.11649 -0.22038 -0.11649 -0.22038 C -0.1309 -0.22107 -0.14531 -0.22061 -0.15955 -0.22223 C -0.16597 -0.22292 -0.17031 -0.22894 -0.17621 -0.23149 C -0.18038 -0.23079 -0.18455 -0.23079 -0.18871 -0.22964 C -0.19166 -0.22894 -0.19705 -0.22593 -0.19705 -0.22593 C -0.20035 -0.21945 -0.2026 -0.21552 -0.20816 -0.21297 C -0.20868 -0.21112 -0.20955 -0.20927 -0.20955 -0.20741 C -0.20955 -0.20556 -0.20816 -0.20186 -0.20816 -0.20186 " pathEditMode="relative" ptsTypes="fffffffffffffffffffffffffA">
                                      <p:cBhvr>
                                        <p:cTn id="6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9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04800" y="5715000"/>
            <a:ext cx="8839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Note that work done only depends on initial and final radial distances, and not on the particular path.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457200" y="152400"/>
            <a:ext cx="8229600" cy="609600"/>
          </a:xfrm>
          <a:solidFill>
            <a:schemeClr val="accent1">
              <a:lumMod val="60000"/>
              <a:lumOff val="40000"/>
            </a:schemeClr>
          </a:solidFill>
        </p:spPr>
        <p:txBody>
          <a:bodyPr/>
          <a:lstStyle/>
          <a:p>
            <a:pPr marL="0" indent="0" algn="ctr">
              <a:buNone/>
            </a:pPr>
            <a:r>
              <a:rPr lang="en-US" b="1" dirty="0"/>
              <a:t> Work Done by a Central Force</a:t>
            </a:r>
          </a:p>
          <a:p>
            <a:pPr marL="0" indent="0">
              <a:buNone/>
            </a:pPr>
            <a:endParaRPr lang="en-US" b="1" dirty="0"/>
          </a:p>
        </p:txBody>
      </p:sp>
      <p:sp>
        <p:nvSpPr>
          <p:cNvPr id="8" name="TextBox 7"/>
          <p:cNvSpPr txBox="1"/>
          <p:nvPr/>
        </p:nvSpPr>
        <p:spPr>
          <a:xfrm>
            <a:off x="584200" y="1143000"/>
            <a:ext cx="8001000" cy="369332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Central force is a radial force which depends only on the distance from the origin</a:t>
            </a:r>
          </a:p>
        </p:txBody>
      </p:sp>
      <p:cxnSp>
        <p:nvCxnSpPr>
          <p:cNvPr id="10" name="Straight Connector 9"/>
          <p:cNvCxnSpPr/>
          <p:nvPr/>
        </p:nvCxnSpPr>
        <p:spPr>
          <a:xfrm rot="5400000">
            <a:off x="-38100" y="3008312"/>
            <a:ext cx="19050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914400" y="3960812"/>
            <a:ext cx="19812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V="1">
            <a:off x="914400" y="2817812"/>
            <a:ext cx="1219200" cy="1143000"/>
          </a:xfrm>
          <a:prstGeom prst="straightConnector1">
            <a:avLst/>
          </a:prstGeom>
          <a:ln w="76200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Freeform 17"/>
          <p:cNvSpPr/>
          <p:nvPr/>
        </p:nvSpPr>
        <p:spPr>
          <a:xfrm>
            <a:off x="1270000" y="2436812"/>
            <a:ext cx="1295400" cy="1244600"/>
          </a:xfrm>
          <a:custGeom>
            <a:avLst/>
            <a:gdLst>
              <a:gd name="connsiteX0" fmla="*/ 1003300 w 1017478"/>
              <a:gd name="connsiteY0" fmla="*/ 850900 h 850900"/>
              <a:gd name="connsiteX1" fmla="*/ 1016000 w 1017478"/>
              <a:gd name="connsiteY1" fmla="*/ 812800 h 850900"/>
              <a:gd name="connsiteX2" fmla="*/ 965200 w 1017478"/>
              <a:gd name="connsiteY2" fmla="*/ 698500 h 850900"/>
              <a:gd name="connsiteX3" fmla="*/ 939800 w 1017478"/>
              <a:gd name="connsiteY3" fmla="*/ 622300 h 850900"/>
              <a:gd name="connsiteX4" fmla="*/ 889000 w 1017478"/>
              <a:gd name="connsiteY4" fmla="*/ 546100 h 850900"/>
              <a:gd name="connsiteX5" fmla="*/ 876300 w 1017478"/>
              <a:gd name="connsiteY5" fmla="*/ 508000 h 850900"/>
              <a:gd name="connsiteX6" fmla="*/ 838200 w 1017478"/>
              <a:gd name="connsiteY6" fmla="*/ 469900 h 850900"/>
              <a:gd name="connsiteX7" fmla="*/ 787400 w 1017478"/>
              <a:gd name="connsiteY7" fmla="*/ 393700 h 850900"/>
              <a:gd name="connsiteX8" fmla="*/ 749300 w 1017478"/>
              <a:gd name="connsiteY8" fmla="*/ 355600 h 850900"/>
              <a:gd name="connsiteX9" fmla="*/ 647700 w 1017478"/>
              <a:gd name="connsiteY9" fmla="*/ 241300 h 850900"/>
              <a:gd name="connsiteX10" fmla="*/ 609600 w 1017478"/>
              <a:gd name="connsiteY10" fmla="*/ 228600 h 850900"/>
              <a:gd name="connsiteX11" fmla="*/ 533400 w 1017478"/>
              <a:gd name="connsiteY11" fmla="*/ 165100 h 850900"/>
              <a:gd name="connsiteX12" fmla="*/ 482600 w 1017478"/>
              <a:gd name="connsiteY12" fmla="*/ 152400 h 850900"/>
              <a:gd name="connsiteX13" fmla="*/ 355600 w 1017478"/>
              <a:gd name="connsiteY13" fmla="*/ 114300 h 850900"/>
              <a:gd name="connsiteX14" fmla="*/ 215900 w 1017478"/>
              <a:gd name="connsiteY14" fmla="*/ 63500 h 850900"/>
              <a:gd name="connsiteX15" fmla="*/ 139700 w 1017478"/>
              <a:gd name="connsiteY15" fmla="*/ 38100 h 850900"/>
              <a:gd name="connsiteX16" fmla="*/ 76200 w 1017478"/>
              <a:gd name="connsiteY16" fmla="*/ 25400 h 850900"/>
              <a:gd name="connsiteX17" fmla="*/ 0 w 1017478"/>
              <a:gd name="connsiteY17" fmla="*/ 0 h 850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1017478" h="850900">
                <a:moveTo>
                  <a:pt x="1003300" y="850900"/>
                </a:moveTo>
                <a:cubicBezTo>
                  <a:pt x="1007533" y="838200"/>
                  <a:pt x="1017478" y="826105"/>
                  <a:pt x="1016000" y="812800"/>
                </a:cubicBezTo>
                <a:cubicBezTo>
                  <a:pt x="1004796" y="711967"/>
                  <a:pt x="994607" y="764665"/>
                  <a:pt x="965200" y="698500"/>
                </a:cubicBezTo>
                <a:cubicBezTo>
                  <a:pt x="954326" y="674034"/>
                  <a:pt x="954652" y="644577"/>
                  <a:pt x="939800" y="622300"/>
                </a:cubicBezTo>
                <a:cubicBezTo>
                  <a:pt x="922867" y="596900"/>
                  <a:pt x="898653" y="575060"/>
                  <a:pt x="889000" y="546100"/>
                </a:cubicBezTo>
                <a:cubicBezTo>
                  <a:pt x="884767" y="533400"/>
                  <a:pt x="883726" y="519139"/>
                  <a:pt x="876300" y="508000"/>
                </a:cubicBezTo>
                <a:cubicBezTo>
                  <a:pt x="866337" y="493056"/>
                  <a:pt x="849227" y="484077"/>
                  <a:pt x="838200" y="469900"/>
                </a:cubicBezTo>
                <a:cubicBezTo>
                  <a:pt x="819458" y="445803"/>
                  <a:pt x="808986" y="415286"/>
                  <a:pt x="787400" y="393700"/>
                </a:cubicBezTo>
                <a:cubicBezTo>
                  <a:pt x="774700" y="381000"/>
                  <a:pt x="760798" y="369398"/>
                  <a:pt x="749300" y="355600"/>
                </a:cubicBezTo>
                <a:cubicBezTo>
                  <a:pt x="716720" y="316503"/>
                  <a:pt x="704699" y="260300"/>
                  <a:pt x="647700" y="241300"/>
                </a:cubicBezTo>
                <a:lnTo>
                  <a:pt x="609600" y="228600"/>
                </a:lnTo>
                <a:cubicBezTo>
                  <a:pt x="586714" y="205714"/>
                  <a:pt x="564342" y="178361"/>
                  <a:pt x="533400" y="165100"/>
                </a:cubicBezTo>
                <a:cubicBezTo>
                  <a:pt x="517357" y="158224"/>
                  <a:pt x="499318" y="157416"/>
                  <a:pt x="482600" y="152400"/>
                </a:cubicBezTo>
                <a:cubicBezTo>
                  <a:pt x="328002" y="106021"/>
                  <a:pt x="472689" y="143572"/>
                  <a:pt x="355600" y="114300"/>
                </a:cubicBezTo>
                <a:cubicBezTo>
                  <a:pt x="275730" y="61053"/>
                  <a:pt x="361410" y="112003"/>
                  <a:pt x="215900" y="63500"/>
                </a:cubicBezTo>
                <a:cubicBezTo>
                  <a:pt x="190500" y="55033"/>
                  <a:pt x="165954" y="43351"/>
                  <a:pt x="139700" y="38100"/>
                </a:cubicBezTo>
                <a:cubicBezTo>
                  <a:pt x="118533" y="33867"/>
                  <a:pt x="97025" y="31080"/>
                  <a:pt x="76200" y="25400"/>
                </a:cubicBezTo>
                <a:cubicBezTo>
                  <a:pt x="50369" y="18355"/>
                  <a:pt x="0" y="0"/>
                  <a:pt x="0" y="0"/>
                </a:cubicBezTo>
              </a:path>
            </a:pathLst>
          </a:custGeom>
          <a:ln w="38100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9" name="Straight Arrow Connector 18"/>
          <p:cNvCxnSpPr/>
          <p:nvPr/>
        </p:nvCxnSpPr>
        <p:spPr>
          <a:xfrm flipV="1">
            <a:off x="2108200" y="2436812"/>
            <a:ext cx="406400" cy="393700"/>
          </a:xfrm>
          <a:prstGeom prst="straightConnector1">
            <a:avLst/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51201" name="Object 1"/>
          <p:cNvGraphicFramePr>
            <a:graphicFrameLocks noChangeAspect="1"/>
          </p:cNvGraphicFramePr>
          <p:nvPr/>
        </p:nvGraphicFramePr>
        <p:xfrm>
          <a:off x="2286000" y="2563812"/>
          <a:ext cx="838200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836" name="Equation" r:id="rId3" imgW="698197" imgH="253890" progId="Equation.DSMT4">
                  <p:embed/>
                </p:oleObj>
              </mc:Choice>
              <mc:Fallback>
                <p:oleObj name="Equation" r:id="rId3" imgW="698197" imgH="253890" progId="Equation.DSMT4">
                  <p:embed/>
                  <p:pic>
                    <p:nvPicPr>
                      <p:cNvPr id="51201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0" y="2563812"/>
                        <a:ext cx="838200" cy="304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24" name="Straight Arrow Connector 23"/>
          <p:cNvCxnSpPr>
            <a:stCxn id="18" idx="9"/>
            <a:endCxn id="18" idx="14"/>
          </p:cNvCxnSpPr>
          <p:nvPr/>
        </p:nvCxnSpPr>
        <p:spPr>
          <a:xfrm flipH="1" flipV="1">
            <a:off x="1544873" y="2529693"/>
            <a:ext cx="549745" cy="260065"/>
          </a:xfrm>
          <a:prstGeom prst="straightConnector1">
            <a:avLst/>
          </a:prstGeom>
          <a:ln w="57150">
            <a:solidFill>
              <a:schemeClr val="accent3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51202" name="Object 2"/>
          <p:cNvGraphicFramePr>
            <a:graphicFrameLocks noChangeAspect="1"/>
          </p:cNvGraphicFramePr>
          <p:nvPr/>
        </p:nvGraphicFramePr>
        <p:xfrm>
          <a:off x="1536700" y="3313112"/>
          <a:ext cx="241300" cy="35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837" name="Equation" r:id="rId5" imgW="114201" imgH="203024" progId="Equation.DSMT4">
                  <p:embed/>
                </p:oleObj>
              </mc:Choice>
              <mc:Fallback>
                <p:oleObj name="Equation" r:id="rId5" imgW="114201" imgH="203024" progId="Equation.DSMT4">
                  <p:embed/>
                  <p:pic>
                    <p:nvPicPr>
                      <p:cNvPr id="51202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36700" y="3313112"/>
                        <a:ext cx="241300" cy="355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203" name="Object 3"/>
          <p:cNvGraphicFramePr>
            <a:graphicFrameLocks noChangeAspect="1"/>
          </p:cNvGraphicFramePr>
          <p:nvPr/>
        </p:nvGraphicFramePr>
        <p:xfrm>
          <a:off x="762000" y="2055812"/>
          <a:ext cx="1887537" cy="36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838" name="Equation" r:id="rId7" imgW="1079032" imgH="253890" progId="Equation.DSMT4">
                  <p:embed/>
                </p:oleObj>
              </mc:Choice>
              <mc:Fallback>
                <p:oleObj name="Equation" r:id="rId7" imgW="1079032" imgH="253890" progId="Equation.DSMT4">
                  <p:embed/>
                  <p:pic>
                    <p:nvPicPr>
                      <p:cNvPr id="51203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0" y="2055812"/>
                        <a:ext cx="1887537" cy="3683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8" name="TextBox 27"/>
          <p:cNvSpPr txBox="1"/>
          <p:nvPr/>
        </p:nvSpPr>
        <p:spPr>
          <a:xfrm>
            <a:off x="3581400" y="1676400"/>
            <a:ext cx="18437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Motion in a plane</a:t>
            </a:r>
          </a:p>
        </p:txBody>
      </p:sp>
      <p:graphicFrame>
        <p:nvGraphicFramePr>
          <p:cNvPr id="51204" name="Object 4"/>
          <p:cNvGraphicFramePr>
            <a:graphicFrameLocks noChangeAspect="1"/>
          </p:cNvGraphicFramePr>
          <p:nvPr>
            <p:extLst/>
          </p:nvPr>
        </p:nvGraphicFramePr>
        <p:xfrm>
          <a:off x="3733800" y="2120900"/>
          <a:ext cx="1720850" cy="1046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839" name="Equation" r:id="rId9" imgW="812520" imgH="495000" progId="Equation.DSMT4">
                  <p:embed/>
                </p:oleObj>
              </mc:Choice>
              <mc:Fallback>
                <p:oleObj name="Equation" r:id="rId9" imgW="812520" imgH="495000" progId="Equation.DSMT4">
                  <p:embed/>
                  <p:pic>
                    <p:nvPicPr>
                      <p:cNvPr id="51204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33800" y="2120900"/>
                        <a:ext cx="1720850" cy="1046163"/>
                      </a:xfrm>
                      <a:prstGeom prst="rect">
                        <a:avLst/>
                      </a:prstGeom>
                      <a:solidFill>
                        <a:srgbClr val="800080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205" name="Object 5"/>
          <p:cNvGraphicFramePr>
            <a:graphicFrameLocks noChangeAspect="1"/>
          </p:cNvGraphicFramePr>
          <p:nvPr>
            <p:extLst/>
          </p:nvPr>
        </p:nvGraphicFramePr>
        <p:xfrm>
          <a:off x="4729163" y="3340100"/>
          <a:ext cx="3846512" cy="1044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840" name="Equation" r:id="rId11" imgW="1815840" imgH="495000" progId="Equation.DSMT4">
                  <p:embed/>
                </p:oleObj>
              </mc:Choice>
              <mc:Fallback>
                <p:oleObj name="Equation" r:id="rId11" imgW="1815840" imgH="495000" progId="Equation.DSMT4">
                  <p:embed/>
                  <p:pic>
                    <p:nvPicPr>
                      <p:cNvPr id="51205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29163" y="3340100"/>
                        <a:ext cx="3846512" cy="1044575"/>
                      </a:xfrm>
                      <a:prstGeom prst="rect">
                        <a:avLst/>
                      </a:prstGeom>
                      <a:solidFill>
                        <a:srgbClr val="800080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206" name="Object 6"/>
          <p:cNvGraphicFramePr>
            <a:graphicFrameLocks noChangeAspect="1"/>
          </p:cNvGraphicFramePr>
          <p:nvPr>
            <p:extLst/>
          </p:nvPr>
        </p:nvGraphicFramePr>
        <p:xfrm>
          <a:off x="4953000" y="4406900"/>
          <a:ext cx="1990725" cy="1046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841" name="Equation" r:id="rId13" imgW="939600" imgH="495000" progId="Equation.DSMT4">
                  <p:embed/>
                </p:oleObj>
              </mc:Choice>
              <mc:Fallback>
                <p:oleObj name="Equation" r:id="rId13" imgW="939600" imgH="495000" progId="Equation.DSMT4">
                  <p:embed/>
                  <p:pic>
                    <p:nvPicPr>
                      <p:cNvPr id="51206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53000" y="4406900"/>
                        <a:ext cx="1990725" cy="1046163"/>
                      </a:xfrm>
                      <a:prstGeom prst="rect">
                        <a:avLst/>
                      </a:prstGeom>
                      <a:solidFill>
                        <a:srgbClr val="800080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32" name="TextBox 31"/>
          <p:cNvSpPr txBox="1"/>
          <p:nvPr/>
        </p:nvSpPr>
        <p:spPr>
          <a:xfrm>
            <a:off x="0" y="6273225"/>
            <a:ext cx="9396547" cy="584775"/>
          </a:xfrm>
          <a:prstGeom prst="rect">
            <a:avLst/>
          </a:prstGeom>
          <a:solidFill>
            <a:schemeClr val="accent3">
              <a:lumMod val="5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</a:rPr>
              <a:t>Example of path dependent integral in tutorial session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8BABAD11-B377-412D-A9F2-48E3799C90FB}"/>
              </a:ext>
            </a:extLst>
          </p:cNvPr>
          <p:cNvSpPr txBox="1"/>
          <p:nvPr/>
        </p:nvSpPr>
        <p:spPr>
          <a:xfrm>
            <a:off x="360781" y="4542358"/>
            <a:ext cx="3113838" cy="923330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r>
              <a:rPr lang="en-IN" b="1" dirty="0"/>
              <a:t>It follows that</a:t>
            </a:r>
          </a:p>
          <a:p>
            <a:r>
              <a:rPr lang="en-IN" b="1" dirty="0"/>
              <a:t> the work by a central force around a closed path is zero.</a:t>
            </a:r>
          </a:p>
        </p:txBody>
      </p:sp>
    </p:spTree>
    <p:extLst>
      <p:ext uri="{BB962C8B-B14F-4D97-AF65-F5344CB8AC3E}">
        <p14:creationId xmlns:p14="http://schemas.microsoft.com/office/powerpoint/2010/main" val="8376667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8" grpId="0" animBg="1"/>
      <p:bldP spid="28" grpId="0"/>
      <p:bldP spid="32" grpId="0" animBg="1"/>
      <p:bldP spid="20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52400"/>
            <a:ext cx="8229600" cy="944562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en-US" dirty="0"/>
              <a:t>Non- Conservative Force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The forces whose work is different for different paths between the initial and final points. </a:t>
            </a:r>
          </a:p>
          <a:p>
            <a:r>
              <a:rPr lang="en-US" b="1" dirty="0"/>
              <a:t>Example is Friction force</a:t>
            </a:r>
          </a:p>
          <a:p>
            <a:pPr lvl="1"/>
            <a:r>
              <a:rPr lang="en-US" b="1" dirty="0"/>
              <a:t>Different paths will offer different friction</a:t>
            </a:r>
          </a:p>
          <a:p>
            <a:pPr marL="0" indent="0">
              <a:buNone/>
            </a:pPr>
            <a:endParaRPr lang="en-US" dirty="0"/>
          </a:p>
        </p:txBody>
      </p:sp>
      <p:cxnSp>
        <p:nvCxnSpPr>
          <p:cNvPr id="5" name="Straight Arrow Connector 4"/>
          <p:cNvCxnSpPr/>
          <p:nvPr/>
        </p:nvCxnSpPr>
        <p:spPr>
          <a:xfrm rot="5400000" flipH="1" flipV="1">
            <a:off x="2247900" y="5219700"/>
            <a:ext cx="1600200" cy="1588"/>
          </a:xfrm>
          <a:prstGeom prst="straightConnector1">
            <a:avLst/>
          </a:prstGeom>
          <a:ln w="5715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/>
          <p:nvPr/>
        </p:nvCxnSpPr>
        <p:spPr>
          <a:xfrm>
            <a:off x="3048000" y="5994400"/>
            <a:ext cx="1752600" cy="1588"/>
          </a:xfrm>
          <a:prstGeom prst="straightConnector1">
            <a:avLst/>
          </a:prstGeom>
          <a:ln w="5715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/>
          <p:cNvSpPr/>
          <p:nvPr/>
        </p:nvSpPr>
        <p:spPr>
          <a:xfrm>
            <a:off x="3060700" y="4927600"/>
            <a:ext cx="1143000" cy="1066800"/>
          </a:xfrm>
          <a:prstGeom prst="rect">
            <a:avLst/>
          </a:prstGeom>
          <a:noFill/>
          <a:ln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2895600" y="5943600"/>
            <a:ext cx="3177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114800" y="5943600"/>
            <a:ext cx="3177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127500" y="4597400"/>
            <a:ext cx="3177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768384" y="4686300"/>
            <a:ext cx="3273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D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667000" y="6183868"/>
            <a:ext cx="6174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(0,0)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3967223" y="6172200"/>
            <a:ext cx="6174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(1,0)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3886200" y="4343400"/>
            <a:ext cx="6174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(1,1)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286000" y="4419600"/>
            <a:ext cx="6174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(0,1)</a:t>
            </a:r>
          </a:p>
        </p:txBody>
      </p:sp>
      <p:sp>
        <p:nvSpPr>
          <p:cNvPr id="18" name="Freeform 17"/>
          <p:cNvSpPr/>
          <p:nvPr/>
        </p:nvSpPr>
        <p:spPr>
          <a:xfrm>
            <a:off x="3187700" y="5018617"/>
            <a:ext cx="927100" cy="878416"/>
          </a:xfrm>
          <a:custGeom>
            <a:avLst/>
            <a:gdLst>
              <a:gd name="connsiteX0" fmla="*/ 50800 w 927100"/>
              <a:gd name="connsiteY0" fmla="*/ 836083 h 878416"/>
              <a:gd name="connsiteX1" fmla="*/ 444500 w 927100"/>
              <a:gd name="connsiteY1" fmla="*/ 848783 h 878416"/>
              <a:gd name="connsiteX2" fmla="*/ 800100 w 927100"/>
              <a:gd name="connsiteY2" fmla="*/ 836083 h 878416"/>
              <a:gd name="connsiteX3" fmla="*/ 901700 w 927100"/>
              <a:gd name="connsiteY3" fmla="*/ 594783 h 878416"/>
              <a:gd name="connsiteX4" fmla="*/ 901700 w 927100"/>
              <a:gd name="connsiteY4" fmla="*/ 340783 h 878416"/>
              <a:gd name="connsiteX5" fmla="*/ 901700 w 927100"/>
              <a:gd name="connsiteY5" fmla="*/ 86783 h 878416"/>
              <a:gd name="connsiteX6" fmla="*/ 749300 w 927100"/>
              <a:gd name="connsiteY6" fmla="*/ 10583 h 878416"/>
              <a:gd name="connsiteX7" fmla="*/ 469900 w 927100"/>
              <a:gd name="connsiteY7" fmla="*/ 23283 h 878416"/>
              <a:gd name="connsiteX8" fmla="*/ 190500 w 927100"/>
              <a:gd name="connsiteY8" fmla="*/ 23283 h 878416"/>
              <a:gd name="connsiteX9" fmla="*/ 0 w 927100"/>
              <a:gd name="connsiteY9" fmla="*/ 10583 h 8784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27100" h="878416">
                <a:moveTo>
                  <a:pt x="50800" y="836083"/>
                </a:moveTo>
                <a:cubicBezTo>
                  <a:pt x="185208" y="842433"/>
                  <a:pt x="319617" y="848783"/>
                  <a:pt x="444500" y="848783"/>
                </a:cubicBezTo>
                <a:cubicBezTo>
                  <a:pt x="569383" y="848783"/>
                  <a:pt x="723900" y="878416"/>
                  <a:pt x="800100" y="836083"/>
                </a:cubicBezTo>
                <a:cubicBezTo>
                  <a:pt x="876300" y="793750"/>
                  <a:pt x="884767" y="677333"/>
                  <a:pt x="901700" y="594783"/>
                </a:cubicBezTo>
                <a:cubicBezTo>
                  <a:pt x="918633" y="512233"/>
                  <a:pt x="901700" y="340783"/>
                  <a:pt x="901700" y="340783"/>
                </a:cubicBezTo>
                <a:cubicBezTo>
                  <a:pt x="901700" y="256116"/>
                  <a:pt x="927100" y="141816"/>
                  <a:pt x="901700" y="86783"/>
                </a:cubicBezTo>
                <a:cubicBezTo>
                  <a:pt x="876300" y="31750"/>
                  <a:pt x="821267" y="21166"/>
                  <a:pt x="749300" y="10583"/>
                </a:cubicBezTo>
                <a:cubicBezTo>
                  <a:pt x="677333" y="0"/>
                  <a:pt x="563033" y="21166"/>
                  <a:pt x="469900" y="23283"/>
                </a:cubicBezTo>
                <a:cubicBezTo>
                  <a:pt x="376767" y="25400"/>
                  <a:pt x="268817" y="25400"/>
                  <a:pt x="190500" y="23283"/>
                </a:cubicBezTo>
                <a:cubicBezTo>
                  <a:pt x="112183" y="21166"/>
                  <a:pt x="56091" y="15874"/>
                  <a:pt x="0" y="10583"/>
                </a:cubicBezTo>
              </a:path>
            </a:pathLst>
          </a:custGeom>
          <a:ln w="57150">
            <a:solidFill>
              <a:schemeClr val="accent4">
                <a:lumMod val="75000"/>
              </a:schemeClr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Straight Connector 20"/>
          <p:cNvCxnSpPr/>
          <p:nvPr/>
        </p:nvCxnSpPr>
        <p:spPr>
          <a:xfrm rot="5400000" flipH="1" flipV="1">
            <a:off x="2781300" y="5435600"/>
            <a:ext cx="762000" cy="1588"/>
          </a:xfrm>
          <a:prstGeom prst="line">
            <a:avLst/>
          </a:prstGeom>
          <a:ln w="38100">
            <a:solidFill>
              <a:schemeClr val="accent2">
                <a:lumMod val="75000"/>
              </a:schemeClr>
            </a:solidFill>
            <a:prstDash val="lg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118013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 animBg="1"/>
      <p:bldP spid="18" grpId="1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12900" y="76200"/>
            <a:ext cx="6096000" cy="609600"/>
          </a:xfrm>
          <a:solidFill>
            <a:schemeClr val="accent3">
              <a:lumMod val="50000"/>
            </a:schemeClr>
          </a:solidFill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Concept of Potential Energy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84237"/>
            <a:ext cx="8229600" cy="411163"/>
          </a:xfrm>
        </p:spPr>
        <p:txBody>
          <a:bodyPr/>
          <a:lstStyle/>
          <a:p>
            <a:pPr marL="0" indent="0">
              <a:buNone/>
            </a:pPr>
            <a:r>
              <a:rPr lang="en-US" sz="2000" dirty="0"/>
              <a:t>  For a conservative force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133600" y="2281535"/>
            <a:ext cx="5550302" cy="461665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 wrap="none" rtlCol="0">
            <a:spAutoFit/>
          </a:bodyPr>
          <a:lstStyle/>
          <a:p>
            <a:r>
              <a:rPr lang="en-US" sz="2400" b="1"/>
              <a:t>V(r</a:t>
            </a:r>
            <a:r>
              <a:rPr lang="en-US" sz="2400" b="1" dirty="0"/>
              <a:t>) is known as potential energy function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81000" y="4800600"/>
            <a:ext cx="822789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This proves that if Force is conservative Total Energy E of the system is independent of</a:t>
            </a:r>
          </a:p>
          <a:p>
            <a:r>
              <a:rPr lang="en-US" dirty="0"/>
              <a:t>Position of particle.</a:t>
            </a:r>
          </a:p>
        </p:txBody>
      </p:sp>
      <p:graphicFrame>
        <p:nvGraphicFramePr>
          <p:cNvPr id="50177" name="Object 1"/>
          <p:cNvGraphicFramePr>
            <a:graphicFrameLocks noChangeAspect="1"/>
          </p:cNvGraphicFramePr>
          <p:nvPr>
            <p:extLst/>
          </p:nvPr>
        </p:nvGraphicFramePr>
        <p:xfrm>
          <a:off x="282575" y="1360488"/>
          <a:ext cx="4618038" cy="8810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857" name="Equation" r:id="rId3" imgW="2590560" imgH="495000" progId="Equation.DSMT4">
                  <p:embed/>
                </p:oleObj>
              </mc:Choice>
              <mc:Fallback>
                <p:oleObj name="Equation" r:id="rId3" imgW="2590560" imgH="495000" progId="Equation.DSMT4">
                  <p:embed/>
                  <p:pic>
                    <p:nvPicPr>
                      <p:cNvPr id="50177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2575" y="1360488"/>
                        <a:ext cx="4618038" cy="881062"/>
                      </a:xfrm>
                      <a:prstGeom prst="rect">
                        <a:avLst/>
                      </a:prstGeom>
                      <a:solidFill>
                        <a:srgbClr val="800080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0178" name="Object 2"/>
          <p:cNvGraphicFramePr>
            <a:graphicFrameLocks noChangeAspect="1"/>
          </p:cNvGraphicFramePr>
          <p:nvPr>
            <p:extLst/>
          </p:nvPr>
        </p:nvGraphicFramePr>
        <p:xfrm>
          <a:off x="5330825" y="1360488"/>
          <a:ext cx="2808288" cy="8810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858" name="Equation" r:id="rId5" imgW="1574640" imgH="495000" progId="Equation.DSMT4">
                  <p:embed/>
                </p:oleObj>
              </mc:Choice>
              <mc:Fallback>
                <p:oleObj name="Equation" r:id="rId5" imgW="1574640" imgH="495000" progId="Equation.DSMT4">
                  <p:embed/>
                  <p:pic>
                    <p:nvPicPr>
                      <p:cNvPr id="50178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0825" y="1360488"/>
                        <a:ext cx="2808288" cy="881062"/>
                      </a:xfrm>
                      <a:prstGeom prst="rect">
                        <a:avLst/>
                      </a:prstGeom>
                      <a:solidFill>
                        <a:srgbClr val="800080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0179" name="Object 3"/>
          <p:cNvGraphicFramePr>
            <a:graphicFrameLocks noChangeAspect="1"/>
          </p:cNvGraphicFramePr>
          <p:nvPr/>
        </p:nvGraphicFramePr>
        <p:xfrm>
          <a:off x="381000" y="2895600"/>
          <a:ext cx="2362200" cy="606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859" name="Equation" r:id="rId7" imgW="889000" imgH="228600" progId="Equation.DSMT4">
                  <p:embed/>
                </p:oleObj>
              </mc:Choice>
              <mc:Fallback>
                <p:oleObj name="Equation" r:id="rId7" imgW="889000" imgH="228600" progId="Equation.DSMT4">
                  <p:embed/>
                  <p:pic>
                    <p:nvPicPr>
                      <p:cNvPr id="50179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0" y="2895600"/>
                        <a:ext cx="2362200" cy="606425"/>
                      </a:xfrm>
                      <a:prstGeom prst="rect">
                        <a:avLst/>
                      </a:prstGeom>
                      <a:solidFill>
                        <a:srgbClr val="800080"/>
                      </a:solidFill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5" name="Elbow Connector 14"/>
          <p:cNvCxnSpPr/>
          <p:nvPr/>
        </p:nvCxnSpPr>
        <p:spPr>
          <a:xfrm flipV="1">
            <a:off x="2819400" y="1905000"/>
            <a:ext cx="2514600" cy="1295400"/>
          </a:xfrm>
          <a:prstGeom prst="bentConnector3">
            <a:avLst>
              <a:gd name="adj1" fmla="val 50000"/>
            </a:avLst>
          </a:prstGeom>
          <a:ln w="76200">
            <a:solidFill>
              <a:srgbClr val="FF0000"/>
            </a:solidFill>
            <a:prstDash val="dash"/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50180" name="Object 4"/>
          <p:cNvGraphicFramePr>
            <a:graphicFrameLocks noChangeAspect="1"/>
          </p:cNvGraphicFramePr>
          <p:nvPr/>
        </p:nvGraphicFramePr>
        <p:xfrm>
          <a:off x="2500313" y="3657600"/>
          <a:ext cx="3611562" cy="606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860" name="Equation" r:id="rId9" imgW="1358900" imgH="228600" progId="Equation.DSMT4">
                  <p:embed/>
                </p:oleObj>
              </mc:Choice>
              <mc:Fallback>
                <p:oleObj name="Equation" r:id="rId9" imgW="1358900" imgH="228600" progId="Equation.DSMT4">
                  <p:embed/>
                  <p:pic>
                    <p:nvPicPr>
                      <p:cNvPr id="5018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00313" y="3657600"/>
                        <a:ext cx="3611562" cy="606425"/>
                      </a:xfrm>
                      <a:prstGeom prst="rect">
                        <a:avLst/>
                      </a:prstGeom>
                      <a:solidFill>
                        <a:srgbClr val="800080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Rounded Rectangle 16"/>
          <p:cNvSpPr/>
          <p:nvPr/>
        </p:nvSpPr>
        <p:spPr>
          <a:xfrm>
            <a:off x="5410200" y="3352800"/>
            <a:ext cx="1371600" cy="106680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381000" y="5511800"/>
            <a:ext cx="82278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Position ‘</a:t>
            </a:r>
            <a:r>
              <a:rPr lang="en-US" i="1" dirty="0"/>
              <a:t>a’</a:t>
            </a:r>
            <a:r>
              <a:rPr lang="en-US" dirty="0"/>
              <a:t> and ‘</a:t>
            </a:r>
            <a:r>
              <a:rPr lang="en-US" i="1" dirty="0"/>
              <a:t>b’</a:t>
            </a:r>
            <a:r>
              <a:rPr lang="en-US" dirty="0"/>
              <a:t> are arbitrary, hence the above relation is true at any point.</a:t>
            </a:r>
          </a:p>
        </p:txBody>
      </p:sp>
      <p:graphicFrame>
        <p:nvGraphicFramePr>
          <p:cNvPr id="50181" name="Object 5"/>
          <p:cNvGraphicFramePr>
            <a:graphicFrameLocks noChangeAspect="1"/>
          </p:cNvGraphicFramePr>
          <p:nvPr/>
        </p:nvGraphicFramePr>
        <p:xfrm>
          <a:off x="2857500" y="5892800"/>
          <a:ext cx="3081338" cy="927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861" name="Equation" r:id="rId11" imgW="1727200" imgH="520700" progId="Equation.DSMT4">
                  <p:embed/>
                </p:oleObj>
              </mc:Choice>
              <mc:Fallback>
                <p:oleObj name="Equation" r:id="rId11" imgW="1727200" imgH="520700" progId="Equation.DSMT4">
                  <p:embed/>
                  <p:pic>
                    <p:nvPicPr>
                      <p:cNvPr id="50181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57500" y="5892800"/>
                        <a:ext cx="3081338" cy="927100"/>
                      </a:xfrm>
                      <a:prstGeom prst="rect">
                        <a:avLst/>
                      </a:prstGeom>
                      <a:solidFill>
                        <a:srgbClr val="800080"/>
                      </a:solidFill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6" name="Ink 5"/>
              <p14:cNvContentPartPr/>
              <p14:nvPr/>
            </p14:nvContentPartPr>
            <p14:xfrm>
              <a:off x="2438640" y="1549440"/>
              <a:ext cx="4172040" cy="565560"/>
            </p14:xfrm>
          </p:contentPart>
        </mc:Choice>
        <mc:Fallback xmlns="">
          <p:pic>
            <p:nvPicPr>
              <p:cNvPr id="6" name="Ink 5"/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2429280" y="1540080"/>
                <a:ext cx="4190760" cy="5842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8659022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animBg="1"/>
      <p:bldP spid="5" grpId="0"/>
      <p:bldP spid="17" grpId="0" animBg="1"/>
      <p:bldP spid="1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>
            <a:normAutofit fontScale="90000"/>
          </a:bodyPr>
          <a:lstStyle/>
          <a:p>
            <a:r>
              <a:rPr lang="en-US" sz="3600" b="1" dirty="0"/>
              <a:t>Recap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0" y="685800"/>
            <a:ext cx="9144000" cy="51816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6" name="Object 8"/>
          <p:cNvGraphicFramePr>
            <a:graphicFrameLocks noChangeAspect="1"/>
          </p:cNvGraphicFramePr>
          <p:nvPr/>
        </p:nvGraphicFramePr>
        <p:xfrm>
          <a:off x="2209800" y="2819400"/>
          <a:ext cx="4743449" cy="1219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6" name="Equation" r:id="rId3" imgW="889000" imgH="228600" progId="Equation.DSMT4">
                  <p:embed/>
                </p:oleObj>
              </mc:Choice>
              <mc:Fallback>
                <p:oleObj name="Equation" r:id="rId3" imgW="889000" imgH="228600" progId="Equation.DSMT4">
                  <p:embed/>
                  <p:pic>
                    <p:nvPicPr>
                      <p:cNvPr id="0" name="Picture 2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09800" y="2819400"/>
                        <a:ext cx="4743449" cy="1219200"/>
                      </a:xfrm>
                      <a:prstGeom prst="rect">
                        <a:avLst/>
                      </a:prstGeom>
                      <a:solidFill>
                        <a:srgbClr val="800080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914400" y="4332982"/>
            <a:ext cx="7467600" cy="1077218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200" b="1" i="1" u="sng" dirty="0"/>
              <a:t>The change in kinetic energy equals work done on the particle</a:t>
            </a:r>
          </a:p>
        </p:txBody>
      </p:sp>
      <p:graphicFrame>
        <p:nvGraphicFramePr>
          <p:cNvPr id="74755" name="Object 3"/>
          <p:cNvGraphicFramePr>
            <a:graphicFrameLocks noChangeAspect="1"/>
          </p:cNvGraphicFramePr>
          <p:nvPr/>
        </p:nvGraphicFramePr>
        <p:xfrm>
          <a:off x="2286000" y="1066800"/>
          <a:ext cx="4419600" cy="12747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7" name="Equation" r:id="rId5" imgW="1713756" imgH="495085" progId="Equation.DSMT4">
                  <p:embed/>
                </p:oleObj>
              </mc:Choice>
              <mc:Fallback>
                <p:oleObj name="Equation" r:id="rId5" imgW="1713756" imgH="495085" progId="Equation.DSMT4">
                  <p:embed/>
                  <p:pic>
                    <p:nvPicPr>
                      <p:cNvPr id="0" name="Picture 2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0" y="1066800"/>
                        <a:ext cx="4419600" cy="1274762"/>
                      </a:xfrm>
                      <a:prstGeom prst="rect">
                        <a:avLst/>
                      </a:prstGeom>
                      <a:solidFill>
                        <a:srgbClr val="800080"/>
                      </a:solidFill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52400"/>
            <a:ext cx="8229600" cy="1143000"/>
          </a:xfrm>
        </p:spPr>
        <p:txBody>
          <a:bodyPr>
            <a:normAutofit/>
          </a:bodyPr>
          <a:lstStyle/>
          <a:p>
            <a:r>
              <a:rPr lang="en-US" sz="2700" b="1" dirty="0"/>
              <a:t>Solving the equation of Simple Harmonic Motion using Work-Energy Theorem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743200" y="3581400"/>
            <a:ext cx="4177682" cy="369332"/>
          </a:xfrm>
          <a:prstGeom prst="rect">
            <a:avLst/>
          </a:prstGeom>
          <a:solidFill>
            <a:schemeClr val="accent1">
              <a:alpha val="26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b="1"/>
              <a:t>Choose Initial conditions: at </a:t>
            </a:r>
            <a:r>
              <a:rPr lang="en-US" b="1" i="1"/>
              <a:t>t=0, v=0, x=x</a:t>
            </a:r>
            <a:r>
              <a:rPr lang="en-US" b="1" i="1" baseline="-25000"/>
              <a:t>0</a:t>
            </a:r>
          </a:p>
        </p:txBody>
      </p:sp>
      <p:pic>
        <p:nvPicPr>
          <p:cNvPr id="43010" name="Picture 2" descr="SolveHarmonic.gif"/>
          <p:cNvPicPr>
            <a:picLocks noChangeAspect="1" noChangeArrowheads="1" noCrop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0" y="685800"/>
            <a:ext cx="3810000" cy="2286001"/>
          </a:xfrm>
          <a:prstGeom prst="rect">
            <a:avLst/>
          </a:prstGeom>
          <a:noFill/>
        </p:spPr>
      </p:pic>
      <p:graphicFrame>
        <p:nvGraphicFramePr>
          <p:cNvPr id="43011" name="Object 3"/>
          <p:cNvGraphicFramePr>
            <a:graphicFrameLocks noChangeAspect="1"/>
          </p:cNvGraphicFramePr>
          <p:nvPr>
            <p:extLst/>
          </p:nvPr>
        </p:nvGraphicFramePr>
        <p:xfrm>
          <a:off x="4267200" y="780811"/>
          <a:ext cx="3217862" cy="9858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683" name="Equation" r:id="rId4" imgW="1612900" imgH="495300" progId="Equation.DSMT4">
                  <p:embed/>
                </p:oleObj>
              </mc:Choice>
              <mc:Fallback>
                <p:oleObj name="Equation" r:id="rId4" imgW="1612900" imgH="495300" progId="Equation.DSMT4">
                  <p:embed/>
                  <p:pic>
                    <p:nvPicPr>
                      <p:cNvPr id="43011" name="Object 3"/>
                      <p:cNvPicPr/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tretch>
                        <a:fillRect/>
                      </a:stretch>
                    </p:blipFill>
                    <p:spPr>
                      <a:xfrm>
                        <a:off x="4267200" y="780811"/>
                        <a:ext cx="3217862" cy="985838"/>
                      </a:xfrm>
                      <a:prstGeom prst="rect">
                        <a:avLst/>
                      </a:prstGeom>
                      <a:solidFill>
                        <a:srgbClr val="808080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TextBox 13"/>
          <p:cNvSpPr txBox="1"/>
          <p:nvPr/>
        </p:nvSpPr>
        <p:spPr>
          <a:xfrm>
            <a:off x="2590800" y="4572000"/>
            <a:ext cx="4543616" cy="369332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Choose Initial conditions: at </a:t>
            </a:r>
            <a:r>
              <a:rPr lang="en-US" b="1" i="1" dirty="0">
                <a:solidFill>
                  <a:schemeClr val="bg1"/>
                </a:solidFill>
              </a:rPr>
              <a:t>t=0, V=</a:t>
            </a:r>
            <a:r>
              <a:rPr lang="en-US" b="1" i="1" dirty="0" err="1">
                <a:solidFill>
                  <a:schemeClr val="bg1"/>
                </a:solidFill>
              </a:rPr>
              <a:t>V</a:t>
            </a:r>
            <a:r>
              <a:rPr lang="en-US" b="1" i="1" baseline="-25000" dirty="0" err="1">
                <a:solidFill>
                  <a:schemeClr val="bg1"/>
                </a:solidFill>
              </a:rPr>
              <a:t>max</a:t>
            </a:r>
            <a:r>
              <a:rPr lang="en-US" b="1" i="1" dirty="0">
                <a:solidFill>
                  <a:schemeClr val="bg1"/>
                </a:solidFill>
              </a:rPr>
              <a:t>, </a:t>
            </a:r>
            <a:r>
              <a:rPr lang="en-US" b="1" i="1" dirty="0" smtClean="0">
                <a:solidFill>
                  <a:schemeClr val="bg1"/>
                </a:solidFill>
              </a:rPr>
              <a:t>x=0</a:t>
            </a:r>
            <a:endParaRPr lang="en-US" b="1" i="1" baseline="-25000" dirty="0">
              <a:solidFill>
                <a:schemeClr val="bg1"/>
              </a:solidFill>
            </a:endParaRPr>
          </a:p>
        </p:txBody>
      </p:sp>
      <p:cxnSp>
        <p:nvCxnSpPr>
          <p:cNvPr id="16" name="Straight Arrow Connector 15"/>
          <p:cNvCxnSpPr/>
          <p:nvPr/>
        </p:nvCxnSpPr>
        <p:spPr>
          <a:xfrm rot="5400000" flipH="1" flipV="1">
            <a:off x="2641600" y="2247900"/>
            <a:ext cx="990600" cy="1588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16"/>
          <p:cNvSpPr/>
          <p:nvPr/>
        </p:nvSpPr>
        <p:spPr>
          <a:xfrm>
            <a:off x="2870200" y="1473200"/>
            <a:ext cx="103425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i="1"/>
              <a:t>x=x</a:t>
            </a:r>
            <a:r>
              <a:rPr lang="en-US" b="1" i="1" baseline="-25000"/>
              <a:t>0,</a:t>
            </a:r>
            <a:r>
              <a:rPr lang="en-US" b="1" i="1" baseline="30000"/>
              <a:t> </a:t>
            </a:r>
            <a:r>
              <a:rPr lang="en-US" b="1" i="1"/>
              <a:t>v=0</a:t>
            </a:r>
            <a:endParaRPr lang="en-US" b="1" i="1" baseline="30000"/>
          </a:p>
        </p:txBody>
      </p:sp>
      <p:sp>
        <p:nvSpPr>
          <p:cNvPr id="19" name="TextBox 18"/>
          <p:cNvSpPr txBox="1"/>
          <p:nvPr/>
        </p:nvSpPr>
        <p:spPr>
          <a:xfrm>
            <a:off x="4114800" y="2971800"/>
            <a:ext cx="7344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>
                <a:solidFill>
                  <a:srgbClr val="FF0000"/>
                </a:solidFill>
              </a:rPr>
              <a:t>Case I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4191000" y="4126468"/>
            <a:ext cx="8018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>
                <a:solidFill>
                  <a:srgbClr val="FF0000"/>
                </a:solidFill>
              </a:rPr>
              <a:t>Case II</a:t>
            </a:r>
          </a:p>
        </p:txBody>
      </p:sp>
      <p:cxnSp>
        <p:nvCxnSpPr>
          <p:cNvPr id="22" name="Straight Arrow Connector 21"/>
          <p:cNvCxnSpPr/>
          <p:nvPr/>
        </p:nvCxnSpPr>
        <p:spPr>
          <a:xfrm rot="5400000" flipH="1" flipV="1">
            <a:off x="1543374" y="2247900"/>
            <a:ext cx="990600" cy="1588"/>
          </a:xfrm>
          <a:prstGeom prst="straightConnector1">
            <a:avLst/>
          </a:prstGeom>
          <a:ln w="762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ctangle 22"/>
          <p:cNvSpPr/>
          <p:nvPr/>
        </p:nvSpPr>
        <p:spPr>
          <a:xfrm>
            <a:off x="1771974" y="1473200"/>
            <a:ext cx="124425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i="1"/>
              <a:t>x=0, v=v</a:t>
            </a:r>
            <a:r>
              <a:rPr lang="en-US" b="1" i="1" baseline="-25000" err="1"/>
              <a:t>max</a:t>
            </a:r>
            <a:endParaRPr lang="en-US" b="1" i="1" baseline="-25000"/>
          </a:p>
        </p:txBody>
      </p:sp>
      <p:sp>
        <p:nvSpPr>
          <p:cNvPr id="24" name="TextBox 23"/>
          <p:cNvSpPr txBox="1"/>
          <p:nvPr/>
        </p:nvSpPr>
        <p:spPr>
          <a:xfrm>
            <a:off x="2590800" y="5627132"/>
            <a:ext cx="4355616" cy="369332"/>
          </a:xfrm>
          <a:prstGeom prst="rect">
            <a:avLst/>
          </a:prstGeom>
          <a:solidFill>
            <a:schemeClr val="tx2">
              <a:lumMod val="5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b="1">
                <a:solidFill>
                  <a:schemeClr val="bg1"/>
                </a:solidFill>
              </a:rPr>
              <a:t>Choose Initial conditions: at </a:t>
            </a:r>
            <a:r>
              <a:rPr lang="en-US" b="1" i="1">
                <a:solidFill>
                  <a:schemeClr val="bg1"/>
                </a:solidFill>
              </a:rPr>
              <a:t>t=0, V=V</a:t>
            </a:r>
            <a:r>
              <a:rPr lang="en-US" b="1" i="1" baseline="-25000">
                <a:solidFill>
                  <a:schemeClr val="bg1"/>
                </a:solidFill>
              </a:rPr>
              <a:t>1</a:t>
            </a:r>
            <a:r>
              <a:rPr lang="en-US" b="1" i="1">
                <a:solidFill>
                  <a:schemeClr val="bg1"/>
                </a:solidFill>
              </a:rPr>
              <a:t> , x=x</a:t>
            </a:r>
            <a:r>
              <a:rPr lang="en-US" b="1" i="1" baseline="-25000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4191000" y="5181600"/>
            <a:ext cx="8627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>
                <a:solidFill>
                  <a:srgbClr val="FF0000"/>
                </a:solidFill>
              </a:rPr>
              <a:t>Case III</a:t>
            </a:r>
          </a:p>
        </p:txBody>
      </p:sp>
      <p:cxnSp>
        <p:nvCxnSpPr>
          <p:cNvPr id="26" name="Straight Arrow Connector 25"/>
          <p:cNvCxnSpPr/>
          <p:nvPr/>
        </p:nvCxnSpPr>
        <p:spPr>
          <a:xfrm rot="5400000" flipH="1" flipV="1">
            <a:off x="2259806" y="2412206"/>
            <a:ext cx="661194" cy="794"/>
          </a:xfrm>
          <a:prstGeom prst="straightConnector1">
            <a:avLst/>
          </a:prstGeom>
          <a:ln w="7620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Rectangle 26"/>
          <p:cNvSpPr/>
          <p:nvPr/>
        </p:nvSpPr>
        <p:spPr>
          <a:xfrm>
            <a:off x="2133600" y="2705100"/>
            <a:ext cx="111601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i="1"/>
              <a:t>x=x</a:t>
            </a:r>
            <a:r>
              <a:rPr lang="en-US" b="1" i="1" baseline="-25000"/>
              <a:t>1,</a:t>
            </a:r>
            <a:r>
              <a:rPr lang="en-US" b="1" i="1" baseline="30000"/>
              <a:t> </a:t>
            </a:r>
            <a:r>
              <a:rPr lang="en-US" b="1" i="1"/>
              <a:t>v=v</a:t>
            </a:r>
            <a:r>
              <a:rPr lang="en-US" b="1" i="1" baseline="-25000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13016420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4" grpId="0" animBg="1"/>
      <p:bldP spid="17" grpId="0"/>
      <p:bldP spid="19" grpId="0"/>
      <p:bldP spid="21" grpId="0"/>
      <p:bldP spid="23" grpId="0"/>
      <p:bldP spid="24" grpId="0" animBg="1"/>
      <p:bldP spid="25" grpId="0"/>
      <p:bldP spid="2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304800"/>
            <a:ext cx="8229600" cy="1143000"/>
          </a:xfrm>
        </p:spPr>
        <p:txBody>
          <a:bodyPr>
            <a:normAutofit/>
          </a:bodyPr>
          <a:lstStyle/>
          <a:p>
            <a:r>
              <a:rPr lang="en-US" sz="2700" b="1"/>
              <a:t>Solving the equation of Simple Harmonic Motion</a:t>
            </a:r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4648200" y="2133600"/>
            <a:ext cx="4177682" cy="369332"/>
          </a:xfrm>
          <a:prstGeom prst="rect">
            <a:avLst/>
          </a:prstGeom>
          <a:solidFill>
            <a:schemeClr val="accent1">
              <a:alpha val="26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b="1"/>
              <a:t>Choose Initial conditions: at </a:t>
            </a:r>
            <a:r>
              <a:rPr lang="en-US" b="1" i="1"/>
              <a:t>t=0, v=0, x=x</a:t>
            </a:r>
            <a:r>
              <a:rPr lang="en-US" b="1" i="1" baseline="-25000"/>
              <a:t>0</a:t>
            </a:r>
          </a:p>
        </p:txBody>
      </p:sp>
      <p:pic>
        <p:nvPicPr>
          <p:cNvPr id="43010" name="Picture 2" descr="SolveHarmonic.gif"/>
          <p:cNvPicPr>
            <a:picLocks noChangeAspect="1" noChangeArrowheads="1" noCrop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0" y="685800"/>
            <a:ext cx="3810000" cy="2286001"/>
          </a:xfrm>
          <a:prstGeom prst="rect">
            <a:avLst/>
          </a:prstGeom>
          <a:noFill/>
        </p:spPr>
      </p:pic>
      <p:graphicFrame>
        <p:nvGraphicFramePr>
          <p:cNvPr id="43011" name="Object 3"/>
          <p:cNvGraphicFramePr>
            <a:graphicFrameLocks noChangeAspect="1"/>
          </p:cNvGraphicFramePr>
          <p:nvPr/>
        </p:nvGraphicFramePr>
        <p:xfrm>
          <a:off x="4303713" y="609600"/>
          <a:ext cx="3217862" cy="9858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43" name="Equation" r:id="rId4" imgW="1612900" imgH="495300" progId="Equation.DSMT4">
                  <p:embed/>
                </p:oleObj>
              </mc:Choice>
              <mc:Fallback>
                <p:oleObj name="Equation" r:id="rId4" imgW="1612900" imgH="495300" progId="Equation.DSMT4">
                  <p:embed/>
                  <p:pic>
                    <p:nvPicPr>
                      <p:cNvPr id="43011" name="Object 3"/>
                      <p:cNvPicPr/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tretch>
                        <a:fillRect/>
                      </a:stretch>
                    </p:blipFill>
                    <p:spPr>
                      <a:xfrm>
                        <a:off x="4303713" y="609600"/>
                        <a:ext cx="3217862" cy="985838"/>
                      </a:xfrm>
                      <a:prstGeom prst="rect">
                        <a:avLst/>
                      </a:prstGeom>
                      <a:solidFill>
                        <a:srgbClr val="808080"/>
                      </a:solidFill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8" name="Straight Connector 17"/>
          <p:cNvCxnSpPr/>
          <p:nvPr/>
        </p:nvCxnSpPr>
        <p:spPr>
          <a:xfrm rot="5400000">
            <a:off x="5219178" y="838200"/>
            <a:ext cx="1066800" cy="45720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43012" name="Object 4"/>
          <p:cNvGraphicFramePr>
            <a:graphicFrameLocks noChangeAspect="1"/>
          </p:cNvGraphicFramePr>
          <p:nvPr/>
        </p:nvGraphicFramePr>
        <p:xfrm>
          <a:off x="5715001" y="2723178"/>
          <a:ext cx="2362200" cy="163609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44" name="Equation" r:id="rId6" imgW="1244600" imgH="863600" progId="Equation.DSMT4">
                  <p:embed/>
                </p:oleObj>
              </mc:Choice>
              <mc:Fallback>
                <p:oleObj name="Equation" r:id="rId6" imgW="1244600" imgH="863600" progId="Equation.DSMT4">
                  <p:embed/>
                  <p:pic>
                    <p:nvPicPr>
                      <p:cNvPr id="43012" name="Object 4"/>
                      <p:cNvPicPr/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tretch>
                        <a:fillRect/>
                      </a:stretch>
                    </p:blipFill>
                    <p:spPr>
                      <a:xfrm>
                        <a:off x="5715001" y="2723178"/>
                        <a:ext cx="2362200" cy="1636097"/>
                      </a:xfrm>
                      <a:prstGeom prst="rect">
                        <a:avLst/>
                      </a:prstGeom>
                      <a:solidFill>
                        <a:srgbClr val="808080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" name="TextBox 19"/>
          <p:cNvSpPr txBox="1"/>
          <p:nvPr/>
        </p:nvSpPr>
        <p:spPr>
          <a:xfrm>
            <a:off x="381000" y="3048000"/>
            <a:ext cx="4268861" cy="369332"/>
          </a:xfrm>
          <a:prstGeom prst="rect">
            <a:avLst/>
          </a:prstGeom>
          <a:solidFill>
            <a:schemeClr val="accent1">
              <a:alpha val="26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b="1"/>
              <a:t>Integrating again after separating variables</a:t>
            </a:r>
            <a:endParaRPr lang="en-US" b="1" i="1" baseline="-25000"/>
          </a:p>
        </p:txBody>
      </p:sp>
      <p:graphicFrame>
        <p:nvGraphicFramePr>
          <p:cNvPr id="43013" name="Object 5"/>
          <p:cNvGraphicFramePr>
            <a:graphicFrameLocks noChangeAspect="1"/>
          </p:cNvGraphicFramePr>
          <p:nvPr/>
        </p:nvGraphicFramePr>
        <p:xfrm>
          <a:off x="479425" y="3657600"/>
          <a:ext cx="3481388" cy="1243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45" name="Equation" r:id="rId8" imgW="1562100" imgH="558800" progId="Equation.DSMT4">
                  <p:embed/>
                </p:oleObj>
              </mc:Choice>
              <mc:Fallback>
                <p:oleObj name="Equation" r:id="rId8" imgW="1562100" imgH="558800" progId="Equation.DSMT4">
                  <p:embed/>
                  <p:pic>
                    <p:nvPicPr>
                      <p:cNvPr id="43013" name="Object 5"/>
                      <p:cNvPicPr/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tretch>
                        <a:fillRect/>
                      </a:stretch>
                    </p:blipFill>
                    <p:spPr>
                      <a:xfrm>
                        <a:off x="479425" y="3657600"/>
                        <a:ext cx="3481388" cy="1243013"/>
                      </a:xfrm>
                      <a:prstGeom prst="rect">
                        <a:avLst/>
                      </a:prstGeom>
                      <a:solidFill>
                        <a:srgbClr val="808080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3014" name="Object 6"/>
          <p:cNvGraphicFramePr>
            <a:graphicFrameLocks noChangeAspect="1"/>
          </p:cNvGraphicFramePr>
          <p:nvPr/>
        </p:nvGraphicFramePr>
        <p:xfrm>
          <a:off x="773113" y="3657600"/>
          <a:ext cx="2973387" cy="1243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46" name="Equation" r:id="rId10" imgW="1333500" imgH="558800" progId="Equation.DSMT4">
                  <p:embed/>
                </p:oleObj>
              </mc:Choice>
              <mc:Fallback>
                <p:oleObj name="Equation" r:id="rId10" imgW="1333500" imgH="558800" progId="Equation.DSMT4">
                  <p:embed/>
                  <p:pic>
                    <p:nvPicPr>
                      <p:cNvPr id="43014" name="Object 6"/>
                      <p:cNvPicPr/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tretch>
                        <a:fillRect/>
                      </a:stretch>
                    </p:blipFill>
                    <p:spPr>
                      <a:xfrm>
                        <a:off x="773113" y="3657600"/>
                        <a:ext cx="2973387" cy="1243013"/>
                      </a:xfrm>
                      <a:prstGeom prst="rect">
                        <a:avLst/>
                      </a:prstGeom>
                      <a:solidFill>
                        <a:srgbClr val="808080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3015" name="Object 7"/>
          <p:cNvGraphicFramePr>
            <a:graphicFrameLocks noChangeAspect="1"/>
          </p:cNvGraphicFramePr>
          <p:nvPr/>
        </p:nvGraphicFramePr>
        <p:xfrm>
          <a:off x="574675" y="5562600"/>
          <a:ext cx="2601913" cy="50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47" name="Equation" r:id="rId12" imgW="1168400" imgH="228600" progId="Equation.DSMT4">
                  <p:embed/>
                </p:oleObj>
              </mc:Choice>
              <mc:Fallback>
                <p:oleObj name="Equation" r:id="rId12" imgW="1168400" imgH="228600" progId="Equation.DSMT4">
                  <p:embed/>
                  <p:pic>
                    <p:nvPicPr>
                      <p:cNvPr id="43015" name="Object 7"/>
                      <p:cNvPicPr/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tretch>
                        <a:fillRect/>
                      </a:stretch>
                    </p:blipFill>
                    <p:spPr>
                      <a:xfrm>
                        <a:off x="574675" y="5562600"/>
                        <a:ext cx="2601913" cy="508000"/>
                      </a:xfrm>
                      <a:prstGeom prst="rect">
                        <a:avLst/>
                      </a:prstGeom>
                      <a:solidFill>
                        <a:srgbClr val="0000FF"/>
                      </a:solidFill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6" name="Straight Arrow Connector 15"/>
          <p:cNvCxnSpPr/>
          <p:nvPr/>
        </p:nvCxnSpPr>
        <p:spPr>
          <a:xfrm rot="5400000" flipH="1" flipV="1">
            <a:off x="2641600" y="2247900"/>
            <a:ext cx="990600" cy="1588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16"/>
          <p:cNvSpPr/>
          <p:nvPr/>
        </p:nvSpPr>
        <p:spPr>
          <a:xfrm>
            <a:off x="2870200" y="1473200"/>
            <a:ext cx="59022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i="1"/>
              <a:t>x=x</a:t>
            </a:r>
            <a:r>
              <a:rPr lang="en-US" b="1" i="1" baseline="-25000"/>
              <a:t>0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6070600" y="1727200"/>
            <a:ext cx="7344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>
                <a:solidFill>
                  <a:srgbClr val="FF0000"/>
                </a:solidFill>
              </a:rPr>
              <a:t>Case I</a:t>
            </a:r>
          </a:p>
        </p:txBody>
      </p:sp>
    </p:spTree>
    <p:extLst>
      <p:ext uri="{BB962C8B-B14F-4D97-AF65-F5344CB8AC3E}">
        <p14:creationId xmlns:p14="http://schemas.microsoft.com/office/powerpoint/2010/main" val="9359335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1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6"/>
          <p:cNvGraphicFramePr>
            <a:graphicFrameLocks noChangeAspect="1"/>
          </p:cNvGraphicFramePr>
          <p:nvPr>
            <p:extLst/>
          </p:nvPr>
        </p:nvGraphicFramePr>
        <p:xfrm>
          <a:off x="2667000" y="152400"/>
          <a:ext cx="2973387" cy="1243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85" name="Equation" r:id="rId3" imgW="1333500" imgH="558800" progId="Equation.DSMT4">
                  <p:embed/>
                </p:oleObj>
              </mc:Choice>
              <mc:Fallback>
                <p:oleObj name="Equation" r:id="rId3" imgW="1333500" imgH="558800" progId="Equation.DSMT4">
                  <p:embed/>
                  <p:pic>
                    <p:nvPicPr>
                      <p:cNvPr id="4" name="Object 6"/>
                      <p:cNvPicPr/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tretch>
                        <a:fillRect/>
                      </a:stretch>
                    </p:blipFill>
                    <p:spPr>
                      <a:xfrm>
                        <a:off x="2667000" y="152400"/>
                        <a:ext cx="2973387" cy="1243013"/>
                      </a:xfrm>
                      <a:prstGeom prst="rect">
                        <a:avLst/>
                      </a:prstGeom>
                      <a:solidFill>
                        <a:srgbClr val="808080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7"/>
          <p:cNvGraphicFramePr>
            <a:graphicFrameLocks noChangeAspect="1"/>
          </p:cNvGraphicFramePr>
          <p:nvPr>
            <p:extLst/>
          </p:nvPr>
        </p:nvGraphicFramePr>
        <p:xfrm>
          <a:off x="5943600" y="519906"/>
          <a:ext cx="2601913" cy="50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86" name="Equation" r:id="rId5" imgW="1168400" imgH="228600" progId="Equation.DSMT4">
                  <p:embed/>
                </p:oleObj>
              </mc:Choice>
              <mc:Fallback>
                <p:oleObj name="Equation" r:id="rId5" imgW="1168400" imgH="228600" progId="Equation.DSMT4">
                  <p:embed/>
                  <p:pic>
                    <p:nvPicPr>
                      <p:cNvPr id="5" name="Object 7"/>
                      <p:cNvPicPr/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tretch>
                        <a:fillRect/>
                      </a:stretch>
                    </p:blipFill>
                    <p:spPr>
                      <a:xfrm>
                        <a:off x="5943600" y="519906"/>
                        <a:ext cx="2601913" cy="508000"/>
                      </a:xfrm>
                      <a:prstGeom prst="rect">
                        <a:avLst/>
                      </a:prstGeom>
                      <a:solidFill>
                        <a:srgbClr val="0000FF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/>
          </p:nvPr>
        </p:nvGraphicFramePr>
        <p:xfrm>
          <a:off x="3048000" y="1395413"/>
          <a:ext cx="2342883" cy="5476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87" name="Equation" r:id="rId7" imgW="977760" imgH="228600" progId="Equation.DSMT4">
                  <p:embed/>
                </p:oleObj>
              </mc:Choice>
              <mc:Fallback>
                <p:oleObj name="Equation" r:id="rId7" imgW="977760" imgH="228600" progId="Equation.DSMT4">
                  <p:embed/>
                  <p:pic>
                    <p:nvPicPr>
                      <p:cNvPr id="6" name="Object 5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3048000" y="1395413"/>
                        <a:ext cx="2342883" cy="5476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/>
          </p:nvPr>
        </p:nvGraphicFramePr>
        <p:xfrm>
          <a:off x="762000" y="1766887"/>
          <a:ext cx="7186613" cy="1477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88" name="Equation" r:id="rId9" imgW="4317840" imgH="888840" progId="Equation.DSMT4">
                  <p:embed/>
                </p:oleObj>
              </mc:Choice>
              <mc:Fallback>
                <p:oleObj name="Equation" r:id="rId9" imgW="4317840" imgH="888840" progId="Equation.DSMT4">
                  <p:embed/>
                  <p:pic>
                    <p:nvPicPr>
                      <p:cNvPr id="7" name="Object 6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762000" y="1766887"/>
                        <a:ext cx="7186613" cy="14779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6"/>
          <p:cNvGraphicFramePr>
            <a:graphicFrameLocks noChangeAspect="1"/>
          </p:cNvGraphicFramePr>
          <p:nvPr>
            <p:extLst/>
          </p:nvPr>
        </p:nvGraphicFramePr>
        <p:xfrm>
          <a:off x="2556835" y="3222727"/>
          <a:ext cx="3193715" cy="123999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89" name="Equation" r:id="rId11" imgW="1892160" imgH="736560" progId="Equation.DSMT4">
                  <p:embed/>
                </p:oleObj>
              </mc:Choice>
              <mc:Fallback>
                <p:oleObj name="Equation" r:id="rId11" imgW="1892160" imgH="736560" progId="Equation.DSMT4">
                  <p:embed/>
                  <p:pic>
                    <p:nvPicPr>
                      <p:cNvPr id="8" name="Object 6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2556835" y="3222727"/>
                        <a:ext cx="3193715" cy="1239997"/>
                      </a:xfrm>
                      <a:prstGeom prst="rect">
                        <a:avLst/>
                      </a:prstGeom>
                      <a:solidFill>
                        <a:srgbClr val="808080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6"/>
          <p:cNvGraphicFramePr>
            <a:graphicFrameLocks noChangeAspect="1"/>
          </p:cNvGraphicFramePr>
          <p:nvPr>
            <p:extLst/>
          </p:nvPr>
        </p:nvGraphicFramePr>
        <p:xfrm>
          <a:off x="244475" y="4521200"/>
          <a:ext cx="7820025" cy="12207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90" name="Equation" r:id="rId13" imgW="4698720" imgH="736560" progId="Equation.DSMT4">
                  <p:embed/>
                </p:oleObj>
              </mc:Choice>
              <mc:Fallback>
                <p:oleObj name="Equation" r:id="rId13" imgW="4698720" imgH="736560" progId="Equation.DSMT4">
                  <p:embed/>
                  <p:pic>
                    <p:nvPicPr>
                      <p:cNvPr id="9" name="Object 6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244475" y="4521200"/>
                        <a:ext cx="7820025" cy="1220788"/>
                      </a:xfrm>
                      <a:prstGeom prst="rect">
                        <a:avLst/>
                      </a:prstGeom>
                      <a:solidFill>
                        <a:srgbClr val="808080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>
            <p:extLst/>
          </p:nvPr>
        </p:nvGraphicFramePr>
        <p:xfrm>
          <a:off x="3135313" y="5918200"/>
          <a:ext cx="2036762" cy="565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91" name="Equation" r:id="rId15" imgW="914400" imgH="253800" progId="Equation.DSMT4">
                  <p:embed/>
                </p:oleObj>
              </mc:Choice>
              <mc:Fallback>
                <p:oleObj name="Equation" r:id="rId15" imgW="914400" imgH="253800" progId="Equation.DSMT4">
                  <p:embed/>
                  <p:pic>
                    <p:nvPicPr>
                      <p:cNvPr id="10" name="Object 9"/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3135313" y="5918200"/>
                        <a:ext cx="2036762" cy="565150"/>
                      </a:xfrm>
                      <a:prstGeom prst="rect">
                        <a:avLst/>
                      </a:prstGeom>
                      <a:solidFill>
                        <a:srgbClr val="0000FF"/>
                      </a:solidFill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4085740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304800"/>
            <a:ext cx="8229600" cy="1143000"/>
          </a:xfrm>
        </p:spPr>
        <p:txBody>
          <a:bodyPr>
            <a:normAutofit/>
          </a:bodyPr>
          <a:lstStyle/>
          <a:p>
            <a:r>
              <a:rPr lang="en-US" sz="2700" b="1"/>
              <a:t>Solving the equation of Simple Harmonic Motion</a:t>
            </a:r>
            <a:endParaRPr lang="en-US"/>
          </a:p>
        </p:txBody>
      </p:sp>
      <p:pic>
        <p:nvPicPr>
          <p:cNvPr id="43010" name="Picture 2" descr="SolveHarmonic.gif"/>
          <p:cNvPicPr>
            <a:picLocks noChangeAspect="1" noChangeArrowheads="1" noCrop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0" y="685800"/>
            <a:ext cx="3810000" cy="2286001"/>
          </a:xfrm>
          <a:prstGeom prst="rect">
            <a:avLst/>
          </a:prstGeom>
          <a:noFill/>
        </p:spPr>
      </p:pic>
      <p:graphicFrame>
        <p:nvGraphicFramePr>
          <p:cNvPr id="43011" name="Object 3"/>
          <p:cNvGraphicFramePr>
            <a:graphicFrameLocks noChangeAspect="1"/>
          </p:cNvGraphicFramePr>
          <p:nvPr/>
        </p:nvGraphicFramePr>
        <p:xfrm>
          <a:off x="4303713" y="609600"/>
          <a:ext cx="3217862" cy="9858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791" name="Equation" r:id="rId4" imgW="1612900" imgH="495300" progId="Equation.DSMT4">
                  <p:embed/>
                </p:oleObj>
              </mc:Choice>
              <mc:Fallback>
                <p:oleObj name="Equation" r:id="rId4" imgW="1612900" imgH="495300" progId="Equation.DSMT4">
                  <p:embed/>
                  <p:pic>
                    <p:nvPicPr>
                      <p:cNvPr id="43011" name="Object 3"/>
                      <p:cNvPicPr/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tretch>
                        <a:fillRect/>
                      </a:stretch>
                    </p:blipFill>
                    <p:spPr>
                      <a:xfrm>
                        <a:off x="4303713" y="609600"/>
                        <a:ext cx="3217862" cy="985838"/>
                      </a:xfrm>
                      <a:prstGeom prst="rect">
                        <a:avLst/>
                      </a:prstGeom>
                      <a:solidFill>
                        <a:srgbClr val="808080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3012" name="Object 4"/>
          <p:cNvGraphicFramePr>
            <a:graphicFrameLocks noChangeAspect="1"/>
          </p:cNvGraphicFramePr>
          <p:nvPr/>
        </p:nvGraphicFramePr>
        <p:xfrm>
          <a:off x="5667375" y="2722563"/>
          <a:ext cx="2459038" cy="1636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792" name="Equation" r:id="rId6" imgW="1295400" imgH="863600" progId="Equation.DSMT4">
                  <p:embed/>
                </p:oleObj>
              </mc:Choice>
              <mc:Fallback>
                <p:oleObj name="Equation" r:id="rId6" imgW="1295400" imgH="863600" progId="Equation.DSMT4">
                  <p:embed/>
                  <p:pic>
                    <p:nvPicPr>
                      <p:cNvPr id="43012" name="Object 4"/>
                      <p:cNvPicPr/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tretch>
                        <a:fillRect/>
                      </a:stretch>
                    </p:blipFill>
                    <p:spPr>
                      <a:xfrm>
                        <a:off x="5667375" y="2722563"/>
                        <a:ext cx="2459038" cy="1636712"/>
                      </a:xfrm>
                      <a:prstGeom prst="rect">
                        <a:avLst/>
                      </a:prstGeom>
                      <a:solidFill>
                        <a:srgbClr val="808080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" name="TextBox 19"/>
          <p:cNvSpPr txBox="1"/>
          <p:nvPr/>
        </p:nvSpPr>
        <p:spPr>
          <a:xfrm>
            <a:off x="381000" y="3048000"/>
            <a:ext cx="4268861" cy="369332"/>
          </a:xfrm>
          <a:prstGeom prst="rect">
            <a:avLst/>
          </a:prstGeom>
          <a:solidFill>
            <a:schemeClr val="accent1">
              <a:alpha val="26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b="1"/>
              <a:t>Integrating again after separating variables</a:t>
            </a:r>
            <a:endParaRPr lang="en-US" b="1" i="1" baseline="-25000"/>
          </a:p>
        </p:txBody>
      </p:sp>
      <p:graphicFrame>
        <p:nvGraphicFramePr>
          <p:cNvPr id="43013" name="Object 5"/>
          <p:cNvGraphicFramePr>
            <a:graphicFrameLocks noChangeAspect="1"/>
          </p:cNvGraphicFramePr>
          <p:nvPr/>
        </p:nvGraphicFramePr>
        <p:xfrm>
          <a:off x="649288" y="3530600"/>
          <a:ext cx="3141662" cy="1497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793" name="Equation" r:id="rId8" imgW="1409088" imgH="672808" progId="Equation.DSMT4">
                  <p:embed/>
                </p:oleObj>
              </mc:Choice>
              <mc:Fallback>
                <p:oleObj name="Equation" r:id="rId8" imgW="1409088" imgH="672808" progId="Equation.DSMT4">
                  <p:embed/>
                  <p:pic>
                    <p:nvPicPr>
                      <p:cNvPr id="43013" name="Object 5"/>
                      <p:cNvPicPr/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tretch>
                        <a:fillRect/>
                      </a:stretch>
                    </p:blipFill>
                    <p:spPr>
                      <a:xfrm>
                        <a:off x="649288" y="3530600"/>
                        <a:ext cx="3141662" cy="1497013"/>
                      </a:xfrm>
                      <a:prstGeom prst="rect">
                        <a:avLst/>
                      </a:prstGeom>
                      <a:solidFill>
                        <a:srgbClr val="808080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3014" name="Object 6"/>
          <p:cNvGraphicFramePr>
            <a:graphicFrameLocks noChangeAspect="1"/>
          </p:cNvGraphicFramePr>
          <p:nvPr/>
        </p:nvGraphicFramePr>
        <p:xfrm>
          <a:off x="928688" y="3530600"/>
          <a:ext cx="2662237" cy="1497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794" name="Equation" r:id="rId10" imgW="1193800" imgH="673100" progId="Equation.DSMT4">
                  <p:embed/>
                </p:oleObj>
              </mc:Choice>
              <mc:Fallback>
                <p:oleObj name="Equation" r:id="rId10" imgW="1193800" imgH="673100" progId="Equation.DSMT4">
                  <p:embed/>
                  <p:pic>
                    <p:nvPicPr>
                      <p:cNvPr id="43014" name="Object 6"/>
                      <p:cNvPicPr/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tretch>
                        <a:fillRect/>
                      </a:stretch>
                    </p:blipFill>
                    <p:spPr>
                      <a:xfrm>
                        <a:off x="928688" y="3530600"/>
                        <a:ext cx="2662237" cy="1497013"/>
                      </a:xfrm>
                      <a:prstGeom prst="rect">
                        <a:avLst/>
                      </a:prstGeom>
                      <a:solidFill>
                        <a:srgbClr val="808080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3015" name="Object 7"/>
          <p:cNvGraphicFramePr>
            <a:graphicFrameLocks noChangeAspect="1"/>
          </p:cNvGraphicFramePr>
          <p:nvPr>
            <p:extLst/>
          </p:nvPr>
        </p:nvGraphicFramePr>
        <p:xfrm>
          <a:off x="3676372" y="5257800"/>
          <a:ext cx="2886075" cy="874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795" name="Equation" r:id="rId12" imgW="1295400" imgH="393700" progId="Equation.DSMT4">
                  <p:embed/>
                </p:oleObj>
              </mc:Choice>
              <mc:Fallback>
                <p:oleObj name="Equation" r:id="rId12" imgW="1295400" imgH="393700" progId="Equation.DSMT4">
                  <p:embed/>
                  <p:pic>
                    <p:nvPicPr>
                      <p:cNvPr id="43015" name="Object 7"/>
                      <p:cNvPicPr/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tretch>
                        <a:fillRect/>
                      </a:stretch>
                    </p:blipFill>
                    <p:spPr>
                      <a:xfrm>
                        <a:off x="3676372" y="5257800"/>
                        <a:ext cx="2886075" cy="874712"/>
                      </a:xfrm>
                      <a:prstGeom prst="rect">
                        <a:avLst/>
                      </a:prstGeom>
                      <a:solidFill>
                        <a:srgbClr val="0000FF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TextBox 13"/>
          <p:cNvSpPr txBox="1"/>
          <p:nvPr/>
        </p:nvSpPr>
        <p:spPr>
          <a:xfrm>
            <a:off x="4419600" y="2133600"/>
            <a:ext cx="4543616" cy="369332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Choose Initial conditions: at </a:t>
            </a:r>
            <a:r>
              <a:rPr lang="en-US" b="1" i="1" dirty="0">
                <a:solidFill>
                  <a:schemeClr val="bg1"/>
                </a:solidFill>
              </a:rPr>
              <a:t>t=0, V=</a:t>
            </a:r>
            <a:r>
              <a:rPr lang="en-US" b="1" i="1" dirty="0" err="1">
                <a:solidFill>
                  <a:schemeClr val="bg1"/>
                </a:solidFill>
              </a:rPr>
              <a:t>V</a:t>
            </a:r>
            <a:r>
              <a:rPr lang="en-US" b="1" i="1" baseline="-25000" dirty="0" err="1">
                <a:solidFill>
                  <a:schemeClr val="bg1"/>
                </a:solidFill>
              </a:rPr>
              <a:t>max</a:t>
            </a:r>
            <a:r>
              <a:rPr lang="en-US" b="1" i="1" dirty="0">
                <a:solidFill>
                  <a:schemeClr val="bg1"/>
                </a:solidFill>
              </a:rPr>
              <a:t>, </a:t>
            </a:r>
            <a:r>
              <a:rPr lang="en-US" b="1" i="1" dirty="0" smtClean="0">
                <a:solidFill>
                  <a:schemeClr val="bg1"/>
                </a:solidFill>
              </a:rPr>
              <a:t>x</a:t>
            </a:r>
            <a:r>
              <a:rPr lang="en-US" b="1" i="1" baseline="-25000" dirty="0" smtClean="0">
                <a:solidFill>
                  <a:schemeClr val="bg1"/>
                </a:solidFill>
              </a:rPr>
              <a:t>0</a:t>
            </a:r>
            <a:r>
              <a:rPr lang="en-US" b="1" i="1" dirty="0" smtClean="0">
                <a:solidFill>
                  <a:schemeClr val="bg1"/>
                </a:solidFill>
              </a:rPr>
              <a:t>=0</a:t>
            </a:r>
            <a:endParaRPr lang="en-US" b="1" i="1" baseline="-25000" dirty="0">
              <a:solidFill>
                <a:schemeClr val="bg1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070600" y="1727200"/>
            <a:ext cx="8018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>
                <a:solidFill>
                  <a:srgbClr val="FF0000"/>
                </a:solidFill>
              </a:rPr>
              <a:t>Case II</a:t>
            </a:r>
          </a:p>
        </p:txBody>
      </p:sp>
      <p:cxnSp>
        <p:nvCxnSpPr>
          <p:cNvPr id="21" name="Straight Arrow Connector 20"/>
          <p:cNvCxnSpPr/>
          <p:nvPr/>
        </p:nvCxnSpPr>
        <p:spPr>
          <a:xfrm rot="5400000" flipH="1" flipV="1">
            <a:off x="1543374" y="2247900"/>
            <a:ext cx="990600" cy="1588"/>
          </a:xfrm>
          <a:prstGeom prst="straightConnector1">
            <a:avLst/>
          </a:prstGeom>
          <a:ln w="762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tangle 21"/>
          <p:cNvSpPr/>
          <p:nvPr/>
        </p:nvSpPr>
        <p:spPr>
          <a:xfrm>
            <a:off x="1771974" y="1473200"/>
            <a:ext cx="136127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i="1" dirty="0" smtClean="0"/>
              <a:t>x</a:t>
            </a:r>
            <a:r>
              <a:rPr lang="en-US" b="1" i="1" baseline="-25000" dirty="0" smtClean="0"/>
              <a:t>0</a:t>
            </a:r>
            <a:r>
              <a:rPr lang="en-US" b="1" i="1" dirty="0" smtClean="0"/>
              <a:t>=0</a:t>
            </a:r>
            <a:r>
              <a:rPr lang="en-US" b="1" i="1" dirty="0"/>
              <a:t>, v=</a:t>
            </a:r>
            <a:r>
              <a:rPr lang="en-US" b="1" i="1" dirty="0" err="1"/>
              <a:t>v</a:t>
            </a:r>
            <a:r>
              <a:rPr lang="en-US" b="1" i="1" baseline="-25000" dirty="0" err="1"/>
              <a:t>max</a:t>
            </a:r>
            <a:endParaRPr lang="en-US" b="1" i="1" baseline="-25000" dirty="0"/>
          </a:p>
        </p:txBody>
      </p:sp>
    </p:spTree>
    <p:extLst>
      <p:ext uri="{BB962C8B-B14F-4D97-AF65-F5344CB8AC3E}">
        <p14:creationId xmlns:p14="http://schemas.microsoft.com/office/powerpoint/2010/main" val="33652989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6"/>
          <p:cNvGraphicFramePr>
            <a:graphicFrameLocks noChangeAspect="1"/>
          </p:cNvGraphicFramePr>
          <p:nvPr>
            <p:extLst/>
          </p:nvPr>
        </p:nvGraphicFramePr>
        <p:xfrm>
          <a:off x="2994661" y="45097"/>
          <a:ext cx="2662237" cy="1497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833" name="Equation" r:id="rId3" imgW="1193800" imgH="673100" progId="Equation.DSMT4">
                  <p:embed/>
                </p:oleObj>
              </mc:Choice>
              <mc:Fallback>
                <p:oleObj name="Equation" r:id="rId3" imgW="1193800" imgH="673100" progId="Equation.DSMT4">
                  <p:embed/>
                  <p:pic>
                    <p:nvPicPr>
                      <p:cNvPr id="4" name="Object 6"/>
                      <p:cNvPicPr/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tretch>
                        <a:fillRect/>
                      </a:stretch>
                    </p:blipFill>
                    <p:spPr>
                      <a:xfrm>
                        <a:off x="2994661" y="45097"/>
                        <a:ext cx="2662237" cy="1497013"/>
                      </a:xfrm>
                      <a:prstGeom prst="rect">
                        <a:avLst/>
                      </a:prstGeom>
                      <a:solidFill>
                        <a:srgbClr val="808080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7"/>
          <p:cNvGraphicFramePr>
            <a:graphicFrameLocks noChangeAspect="1"/>
          </p:cNvGraphicFramePr>
          <p:nvPr>
            <p:extLst/>
          </p:nvPr>
        </p:nvGraphicFramePr>
        <p:xfrm>
          <a:off x="5965823" y="244965"/>
          <a:ext cx="2886075" cy="874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834" name="Equation" r:id="rId5" imgW="1295280" imgH="393480" progId="Equation.DSMT4">
                  <p:embed/>
                </p:oleObj>
              </mc:Choice>
              <mc:Fallback>
                <p:oleObj name="Equation" r:id="rId5" imgW="1295280" imgH="393480" progId="Equation.DSMT4">
                  <p:embed/>
                  <p:pic>
                    <p:nvPicPr>
                      <p:cNvPr id="5" name="Object 7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5965823" y="244965"/>
                        <a:ext cx="2886075" cy="874712"/>
                      </a:xfrm>
                      <a:prstGeom prst="rect">
                        <a:avLst/>
                      </a:prstGeom>
                      <a:solidFill>
                        <a:srgbClr val="0000FF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6"/>
          <p:cNvGraphicFramePr>
            <a:graphicFrameLocks noChangeAspect="1"/>
          </p:cNvGraphicFramePr>
          <p:nvPr>
            <p:extLst/>
          </p:nvPr>
        </p:nvGraphicFramePr>
        <p:xfrm>
          <a:off x="6149340" y="1234543"/>
          <a:ext cx="2159000" cy="76650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835" name="Equation" r:id="rId7" imgW="1104840" imgH="393480" progId="Equation.DSMT4">
                  <p:embed/>
                </p:oleObj>
              </mc:Choice>
              <mc:Fallback>
                <p:oleObj name="Equation" r:id="rId7" imgW="1104840" imgH="393480" progId="Equation.DSMT4">
                  <p:embed/>
                  <p:pic>
                    <p:nvPicPr>
                      <p:cNvPr id="6" name="Object 6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6149340" y="1234543"/>
                        <a:ext cx="2159000" cy="766501"/>
                      </a:xfrm>
                      <a:prstGeom prst="rect">
                        <a:avLst/>
                      </a:prstGeom>
                      <a:solidFill>
                        <a:srgbClr val="808080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6"/>
          <p:cNvGraphicFramePr>
            <a:graphicFrameLocks noChangeAspect="1"/>
          </p:cNvGraphicFramePr>
          <p:nvPr>
            <p:extLst/>
          </p:nvPr>
        </p:nvGraphicFramePr>
        <p:xfrm>
          <a:off x="62229" y="1728300"/>
          <a:ext cx="4187825" cy="15351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836" name="Equation" r:id="rId9" imgW="2971800" imgH="1091880" progId="Equation.DSMT4">
                  <p:embed/>
                </p:oleObj>
              </mc:Choice>
              <mc:Fallback>
                <p:oleObj name="Equation" r:id="rId9" imgW="2971800" imgH="1091880" progId="Equation.DSMT4">
                  <p:embed/>
                  <p:pic>
                    <p:nvPicPr>
                      <p:cNvPr id="9" name="Object 6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62229" y="1728300"/>
                        <a:ext cx="4187825" cy="1535112"/>
                      </a:xfrm>
                      <a:prstGeom prst="rect">
                        <a:avLst/>
                      </a:prstGeom>
                      <a:solidFill>
                        <a:srgbClr val="808080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6"/>
          <p:cNvGraphicFramePr>
            <a:graphicFrameLocks noChangeAspect="1"/>
          </p:cNvGraphicFramePr>
          <p:nvPr>
            <p:extLst/>
          </p:nvPr>
        </p:nvGraphicFramePr>
        <p:xfrm>
          <a:off x="1868326" y="3385259"/>
          <a:ext cx="6502400" cy="1365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837" name="Equation" r:id="rId11" imgW="4038480" imgH="850680" progId="Equation.DSMT4">
                  <p:embed/>
                </p:oleObj>
              </mc:Choice>
              <mc:Fallback>
                <p:oleObj name="Equation" r:id="rId11" imgW="4038480" imgH="850680" progId="Equation.DSMT4">
                  <p:embed/>
                  <p:pic>
                    <p:nvPicPr>
                      <p:cNvPr id="10" name="Object 6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1868326" y="3385259"/>
                        <a:ext cx="6502400" cy="1365250"/>
                      </a:xfrm>
                      <a:prstGeom prst="rect">
                        <a:avLst/>
                      </a:prstGeom>
                      <a:solidFill>
                        <a:srgbClr val="808080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6"/>
          <p:cNvGraphicFramePr>
            <a:graphicFrameLocks noChangeAspect="1"/>
          </p:cNvGraphicFramePr>
          <p:nvPr>
            <p:extLst/>
          </p:nvPr>
        </p:nvGraphicFramePr>
        <p:xfrm>
          <a:off x="3340100" y="4938713"/>
          <a:ext cx="3557588" cy="1017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838" name="Equation" r:id="rId13" imgW="2209680" imgH="634680" progId="Equation.DSMT4">
                  <p:embed/>
                </p:oleObj>
              </mc:Choice>
              <mc:Fallback>
                <p:oleObj name="Equation" r:id="rId13" imgW="2209680" imgH="634680" progId="Equation.DSMT4">
                  <p:embed/>
                  <p:pic>
                    <p:nvPicPr>
                      <p:cNvPr id="11" name="Object 6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3340100" y="4938713"/>
                        <a:ext cx="3557588" cy="1017587"/>
                      </a:xfrm>
                      <a:prstGeom prst="rect">
                        <a:avLst/>
                      </a:prstGeom>
                      <a:solidFill>
                        <a:srgbClr val="808080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9"/>
          <p:cNvGraphicFramePr>
            <a:graphicFrameLocks noChangeAspect="1"/>
          </p:cNvGraphicFramePr>
          <p:nvPr>
            <p:extLst/>
          </p:nvPr>
        </p:nvGraphicFramePr>
        <p:xfrm>
          <a:off x="4063365" y="6061075"/>
          <a:ext cx="2085975" cy="796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839" name="Equation" r:id="rId15" imgW="1028520" imgH="393480" progId="Equation.DSMT4">
                  <p:embed/>
                </p:oleObj>
              </mc:Choice>
              <mc:Fallback>
                <p:oleObj name="Equation" r:id="rId15" imgW="1028520" imgH="393480" progId="Equation.DSMT4">
                  <p:embed/>
                  <p:pic>
                    <p:nvPicPr>
                      <p:cNvPr id="12" name="Object 9"/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4063365" y="6061075"/>
                        <a:ext cx="2085975" cy="796925"/>
                      </a:xfrm>
                      <a:prstGeom prst="rect">
                        <a:avLst/>
                      </a:prstGeom>
                      <a:solidFill>
                        <a:srgbClr val="0000FF"/>
                      </a:solidFill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8477371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304800"/>
            <a:ext cx="8229600" cy="1143000"/>
          </a:xfrm>
        </p:spPr>
        <p:txBody>
          <a:bodyPr>
            <a:normAutofit/>
          </a:bodyPr>
          <a:lstStyle/>
          <a:p>
            <a:r>
              <a:rPr lang="en-US" sz="2700" b="1"/>
              <a:t>Solving the equation of Simple Harmonic Motion</a:t>
            </a:r>
            <a:endParaRPr lang="en-US"/>
          </a:p>
        </p:txBody>
      </p:sp>
      <p:pic>
        <p:nvPicPr>
          <p:cNvPr id="43010" name="Picture 2" descr="SolveHarmonic.gif"/>
          <p:cNvPicPr>
            <a:picLocks noChangeAspect="1" noChangeArrowheads="1" noCrop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0" y="685800"/>
            <a:ext cx="3810000" cy="2286001"/>
          </a:xfrm>
          <a:prstGeom prst="rect">
            <a:avLst/>
          </a:prstGeom>
          <a:noFill/>
        </p:spPr>
      </p:pic>
      <p:graphicFrame>
        <p:nvGraphicFramePr>
          <p:cNvPr id="43011" name="Object 3"/>
          <p:cNvGraphicFramePr>
            <a:graphicFrameLocks noChangeAspect="1"/>
          </p:cNvGraphicFramePr>
          <p:nvPr/>
        </p:nvGraphicFramePr>
        <p:xfrm>
          <a:off x="4303713" y="609600"/>
          <a:ext cx="3217862" cy="9858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666" name="Equation" r:id="rId4" imgW="1612900" imgH="495300" progId="Equation.DSMT4">
                  <p:embed/>
                </p:oleObj>
              </mc:Choice>
              <mc:Fallback>
                <p:oleObj name="Equation" r:id="rId4" imgW="1612900" imgH="495300" progId="Equation.DSMT4">
                  <p:embed/>
                  <p:pic>
                    <p:nvPicPr>
                      <p:cNvPr id="43011" name="Object 3"/>
                      <p:cNvPicPr/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tretch>
                        <a:fillRect/>
                      </a:stretch>
                    </p:blipFill>
                    <p:spPr>
                      <a:xfrm>
                        <a:off x="4303713" y="609600"/>
                        <a:ext cx="3217862" cy="985838"/>
                      </a:xfrm>
                      <a:prstGeom prst="rect">
                        <a:avLst/>
                      </a:prstGeom>
                      <a:solidFill>
                        <a:srgbClr val="808080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3012" name="Object 4"/>
          <p:cNvGraphicFramePr>
            <a:graphicFrameLocks noChangeAspect="1"/>
          </p:cNvGraphicFramePr>
          <p:nvPr/>
        </p:nvGraphicFramePr>
        <p:xfrm>
          <a:off x="5497513" y="2722563"/>
          <a:ext cx="2797175" cy="1636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667" name="Equation" r:id="rId6" imgW="1473200" imgH="863600" progId="Equation.DSMT4">
                  <p:embed/>
                </p:oleObj>
              </mc:Choice>
              <mc:Fallback>
                <p:oleObj name="Equation" r:id="rId6" imgW="1473200" imgH="863600" progId="Equation.DSMT4">
                  <p:embed/>
                  <p:pic>
                    <p:nvPicPr>
                      <p:cNvPr id="43012" name="Object 4"/>
                      <p:cNvPicPr/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tretch>
                        <a:fillRect/>
                      </a:stretch>
                    </p:blipFill>
                    <p:spPr>
                      <a:xfrm>
                        <a:off x="5497513" y="2722563"/>
                        <a:ext cx="2797175" cy="1636712"/>
                      </a:xfrm>
                      <a:prstGeom prst="rect">
                        <a:avLst/>
                      </a:prstGeom>
                      <a:solidFill>
                        <a:srgbClr val="808080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" name="TextBox 19"/>
          <p:cNvSpPr txBox="1"/>
          <p:nvPr/>
        </p:nvSpPr>
        <p:spPr>
          <a:xfrm>
            <a:off x="381000" y="3048000"/>
            <a:ext cx="4268861" cy="369332"/>
          </a:xfrm>
          <a:prstGeom prst="rect">
            <a:avLst/>
          </a:prstGeom>
          <a:solidFill>
            <a:schemeClr val="accent1">
              <a:alpha val="26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b="1"/>
              <a:t>Integrating again after separating variables</a:t>
            </a:r>
            <a:endParaRPr lang="en-US" b="1" i="1" baseline="-25000"/>
          </a:p>
        </p:txBody>
      </p:sp>
      <p:graphicFrame>
        <p:nvGraphicFramePr>
          <p:cNvPr id="43013" name="Object 5"/>
          <p:cNvGraphicFramePr>
            <a:graphicFrameLocks noChangeAspect="1"/>
          </p:cNvGraphicFramePr>
          <p:nvPr/>
        </p:nvGraphicFramePr>
        <p:xfrm>
          <a:off x="295275" y="3530600"/>
          <a:ext cx="3849688" cy="1497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668" name="Equation" r:id="rId8" imgW="1726451" imgH="672808" progId="Equation.DSMT4">
                  <p:embed/>
                </p:oleObj>
              </mc:Choice>
              <mc:Fallback>
                <p:oleObj name="Equation" r:id="rId8" imgW="1726451" imgH="672808" progId="Equation.DSMT4">
                  <p:embed/>
                  <p:pic>
                    <p:nvPicPr>
                      <p:cNvPr id="43013" name="Object 5"/>
                      <p:cNvPicPr/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tretch>
                        <a:fillRect/>
                      </a:stretch>
                    </p:blipFill>
                    <p:spPr>
                      <a:xfrm>
                        <a:off x="295275" y="3530600"/>
                        <a:ext cx="3849688" cy="1497013"/>
                      </a:xfrm>
                      <a:prstGeom prst="rect">
                        <a:avLst/>
                      </a:prstGeom>
                      <a:solidFill>
                        <a:srgbClr val="808080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3014" name="Object 6"/>
          <p:cNvGraphicFramePr>
            <a:graphicFrameLocks noChangeAspect="1"/>
          </p:cNvGraphicFramePr>
          <p:nvPr>
            <p:extLst/>
          </p:nvPr>
        </p:nvGraphicFramePr>
        <p:xfrm>
          <a:off x="606169" y="3493531"/>
          <a:ext cx="3368675" cy="1497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669" name="Equation" r:id="rId10" imgW="1511300" imgH="673100" progId="Equation.DSMT4">
                  <p:embed/>
                </p:oleObj>
              </mc:Choice>
              <mc:Fallback>
                <p:oleObj name="Equation" r:id="rId10" imgW="1511300" imgH="673100" progId="Equation.DSMT4">
                  <p:embed/>
                  <p:pic>
                    <p:nvPicPr>
                      <p:cNvPr id="43014" name="Object 6"/>
                      <p:cNvPicPr/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tretch>
                        <a:fillRect/>
                      </a:stretch>
                    </p:blipFill>
                    <p:spPr>
                      <a:xfrm>
                        <a:off x="606169" y="3493531"/>
                        <a:ext cx="3368675" cy="1497013"/>
                      </a:xfrm>
                      <a:prstGeom prst="rect">
                        <a:avLst/>
                      </a:prstGeom>
                      <a:solidFill>
                        <a:srgbClr val="808080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TextBox 18"/>
          <p:cNvSpPr txBox="1"/>
          <p:nvPr/>
        </p:nvSpPr>
        <p:spPr>
          <a:xfrm>
            <a:off x="6070600" y="1727200"/>
            <a:ext cx="8627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>
                <a:solidFill>
                  <a:srgbClr val="FF0000"/>
                </a:solidFill>
              </a:rPr>
              <a:t>Case III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4572000" y="2057400"/>
            <a:ext cx="4355616" cy="369332"/>
          </a:xfrm>
          <a:prstGeom prst="rect">
            <a:avLst/>
          </a:prstGeom>
          <a:solidFill>
            <a:schemeClr val="tx2">
              <a:lumMod val="5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b="1">
                <a:solidFill>
                  <a:schemeClr val="bg1"/>
                </a:solidFill>
              </a:rPr>
              <a:t>Choose Initial conditions: at </a:t>
            </a:r>
            <a:r>
              <a:rPr lang="en-US" b="1" i="1">
                <a:solidFill>
                  <a:schemeClr val="bg1"/>
                </a:solidFill>
              </a:rPr>
              <a:t>t=0, V=V</a:t>
            </a:r>
            <a:r>
              <a:rPr lang="en-US" b="1" i="1" baseline="-25000">
                <a:solidFill>
                  <a:schemeClr val="bg1"/>
                </a:solidFill>
              </a:rPr>
              <a:t>1</a:t>
            </a:r>
            <a:r>
              <a:rPr lang="en-US" b="1" i="1">
                <a:solidFill>
                  <a:schemeClr val="bg1"/>
                </a:solidFill>
              </a:rPr>
              <a:t> , x=x</a:t>
            </a:r>
            <a:r>
              <a:rPr lang="en-US" b="1" i="1" baseline="-25000">
                <a:solidFill>
                  <a:schemeClr val="bg1"/>
                </a:solidFill>
              </a:rPr>
              <a:t>1</a:t>
            </a:r>
          </a:p>
        </p:txBody>
      </p:sp>
      <p:cxnSp>
        <p:nvCxnSpPr>
          <p:cNvPr id="17" name="Straight Arrow Connector 16"/>
          <p:cNvCxnSpPr/>
          <p:nvPr/>
        </p:nvCxnSpPr>
        <p:spPr>
          <a:xfrm rot="5400000" flipH="1" flipV="1">
            <a:off x="2259806" y="2412206"/>
            <a:ext cx="661194" cy="794"/>
          </a:xfrm>
          <a:prstGeom prst="straightConnector1">
            <a:avLst/>
          </a:prstGeom>
          <a:ln w="7620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 17"/>
          <p:cNvSpPr/>
          <p:nvPr/>
        </p:nvSpPr>
        <p:spPr>
          <a:xfrm>
            <a:off x="2133600" y="2705100"/>
            <a:ext cx="111601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i="1"/>
              <a:t>x=x</a:t>
            </a:r>
            <a:r>
              <a:rPr lang="en-US" b="1" i="1" baseline="-25000"/>
              <a:t>1,</a:t>
            </a:r>
            <a:r>
              <a:rPr lang="en-US" b="1" i="1" baseline="30000"/>
              <a:t> </a:t>
            </a:r>
            <a:r>
              <a:rPr lang="en-US" b="1" i="1"/>
              <a:t>v=v</a:t>
            </a:r>
            <a:r>
              <a:rPr lang="en-US" b="1" i="1" baseline="-25000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14302874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18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42693</TotalTime>
  <Words>744</Words>
  <Application>Microsoft Office PowerPoint</Application>
  <PresentationFormat>On-screen Show (4:3)</PresentationFormat>
  <Paragraphs>108</Paragraphs>
  <Slides>25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25</vt:i4>
      </vt:variant>
    </vt:vector>
  </HeadingPairs>
  <TitlesOfParts>
    <vt:vector size="31" baseType="lpstr">
      <vt:lpstr>Agency FB</vt:lpstr>
      <vt:lpstr>Arial</vt:lpstr>
      <vt:lpstr>Calibri</vt:lpstr>
      <vt:lpstr>Office Theme</vt:lpstr>
      <vt:lpstr>Equation</vt:lpstr>
      <vt:lpstr>MathType 6.0 Equation</vt:lpstr>
      <vt:lpstr>Highlights of the course</vt:lpstr>
      <vt:lpstr>PowerPoint Presentation</vt:lpstr>
      <vt:lpstr>Recap </vt:lpstr>
      <vt:lpstr>Solving the equation of Simple Harmonic Motion using Work-Energy Theorem</vt:lpstr>
      <vt:lpstr>Solving the equation of Simple Harmonic Motion</vt:lpstr>
      <vt:lpstr>PowerPoint Presentation</vt:lpstr>
      <vt:lpstr>Solving the equation of Simple Harmonic Motion</vt:lpstr>
      <vt:lpstr>PowerPoint Presentation</vt:lpstr>
      <vt:lpstr>Solving the equation of Simple Harmonic Motion</vt:lpstr>
      <vt:lpstr>PowerPoint Presentation</vt:lpstr>
      <vt:lpstr>PowerPoint Presentation</vt:lpstr>
      <vt:lpstr>PowerPoint Presentation</vt:lpstr>
      <vt:lpstr>Solving the equation of Simple Harmonic Motion</vt:lpstr>
      <vt:lpstr>Vertical Motion in an inverse square field </vt:lpstr>
      <vt:lpstr>Vertical Motion in an inverse square field </vt:lpstr>
      <vt:lpstr>Work Energy Theorem in 3D</vt:lpstr>
      <vt:lpstr>Work Energy Theorem- Physical interpretation</vt:lpstr>
      <vt:lpstr>Conical Pendulum</vt:lpstr>
      <vt:lpstr>Conical Pendulum</vt:lpstr>
      <vt:lpstr>Work Energy Theorem- Physical interpretation</vt:lpstr>
      <vt:lpstr>Conservative Forces</vt:lpstr>
      <vt:lpstr>PowerPoint Presentation</vt:lpstr>
      <vt:lpstr>PowerPoint Presentation</vt:lpstr>
      <vt:lpstr>Non- Conservative Force</vt:lpstr>
      <vt:lpstr>Concept of Potential Energy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PH 103: Physics 01</dc:title>
  <dc:creator>iitp</dc:creator>
  <cp:lastModifiedBy>HP</cp:lastModifiedBy>
  <cp:revision>310</cp:revision>
  <dcterms:created xsi:type="dcterms:W3CDTF">2019-01-25T11:42:14Z</dcterms:created>
  <dcterms:modified xsi:type="dcterms:W3CDTF">2021-12-22T07:42:28Z</dcterms:modified>
</cp:coreProperties>
</file>