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35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5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5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9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3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5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6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9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2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74D63-D40D-4B11-9E09-86963283984B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7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90823"/>
            <a:ext cx="7772400" cy="1470025"/>
          </a:xfrm>
        </p:spPr>
        <p:txBody>
          <a:bodyPr/>
          <a:lstStyle/>
          <a:p>
            <a:r>
              <a:rPr lang="en-IN" b="1" dirty="0" smtClean="0">
                <a:solidFill>
                  <a:srgbClr val="002060"/>
                </a:solidFill>
              </a:rPr>
              <a:t>PH603 Physics of Ultra-cold Atoms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3645024"/>
            <a:ext cx="6400800" cy="2160240"/>
          </a:xfrm>
        </p:spPr>
        <p:txBody>
          <a:bodyPr>
            <a:normAutofit/>
          </a:bodyPr>
          <a:lstStyle/>
          <a:p>
            <a:r>
              <a:rPr lang="en-IN" sz="2000" b="1" dirty="0" smtClean="0">
                <a:solidFill>
                  <a:schemeClr val="tx1"/>
                </a:solidFill>
              </a:rPr>
              <a:t>Dr </a:t>
            </a:r>
            <a:r>
              <a:rPr lang="en-IN" sz="2000" b="1" dirty="0" err="1" smtClean="0">
                <a:solidFill>
                  <a:schemeClr val="tx1"/>
                </a:solidFill>
              </a:rPr>
              <a:t>Raghavan</a:t>
            </a:r>
            <a:r>
              <a:rPr lang="en-IN" sz="2000" b="1" dirty="0" smtClean="0">
                <a:solidFill>
                  <a:schemeClr val="tx1"/>
                </a:solidFill>
              </a:rPr>
              <a:t> K </a:t>
            </a:r>
            <a:r>
              <a:rPr lang="en-IN" sz="2000" b="1" dirty="0" err="1" smtClean="0">
                <a:solidFill>
                  <a:schemeClr val="tx1"/>
                </a:solidFill>
              </a:rPr>
              <a:t>Easwaran</a:t>
            </a:r>
            <a:endParaRPr lang="en-IN" sz="2000" b="1" dirty="0" smtClean="0">
              <a:solidFill>
                <a:schemeClr val="tx1"/>
              </a:solidFill>
            </a:endParaRPr>
          </a:p>
          <a:p>
            <a:r>
              <a:rPr lang="en-IN" sz="2000" b="1" dirty="0" smtClean="0">
                <a:solidFill>
                  <a:schemeClr val="tx1"/>
                </a:solidFill>
              </a:rPr>
              <a:t>Faculty, Department of Physics</a:t>
            </a:r>
          </a:p>
          <a:p>
            <a:r>
              <a:rPr lang="en-IN" sz="2000" b="1" dirty="0" smtClean="0">
                <a:solidFill>
                  <a:schemeClr val="tx1"/>
                </a:solidFill>
              </a:rPr>
              <a:t>IIT </a:t>
            </a:r>
            <a:r>
              <a:rPr lang="en-IN" sz="2000" b="1" dirty="0" smtClean="0">
                <a:solidFill>
                  <a:schemeClr val="tx1"/>
                </a:solidFill>
              </a:rPr>
              <a:t>P</a:t>
            </a:r>
            <a:endParaRPr lang="en-IN" sz="2000" b="1" dirty="0" smtClean="0">
              <a:solidFill>
                <a:schemeClr val="tx1"/>
              </a:solidFill>
            </a:endParaRPr>
          </a:p>
          <a:p>
            <a:endParaRPr lang="en-IN" sz="2000" b="1" dirty="0" smtClean="0">
              <a:solidFill>
                <a:schemeClr val="tx1"/>
              </a:solidFill>
            </a:endParaRPr>
          </a:p>
          <a:p>
            <a:endParaRPr lang="en-IN" sz="2000" b="1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2605554"/>
            <a:ext cx="3357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rgbClr val="002060"/>
                </a:solidFill>
              </a:rPr>
              <a:t>ULTRA COLD ATOMIC </a:t>
            </a:r>
            <a:r>
              <a:rPr lang="en-IN" b="1" dirty="0" smtClean="0">
                <a:solidFill>
                  <a:srgbClr val="002060"/>
                </a:solidFill>
              </a:rPr>
              <a:t>ALKALI GAS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3068960"/>
            <a:ext cx="528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LEVEL 6: ADVANCED AS WELL AS VERY  FUNDMENTAL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469" y="5206651"/>
            <a:ext cx="5818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Season 3, Lecture 1 (S3,L1)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3425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92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548653"/>
              </p:ext>
            </p:extLst>
          </p:nvPr>
        </p:nvGraphicFramePr>
        <p:xfrm>
          <a:off x="2133600" y="1143000"/>
          <a:ext cx="4937412" cy="4731686"/>
        </p:xfrm>
        <a:graphic>
          <a:graphicData uri="http://schemas.openxmlformats.org/drawingml/2006/table">
            <a:tbl>
              <a:tblPr/>
              <a:tblGrid>
                <a:gridCol w="647483"/>
                <a:gridCol w="1821223"/>
                <a:gridCol w="1234353"/>
                <a:gridCol w="1234353"/>
              </a:tblGrid>
              <a:tr h="480026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SI</a:t>
                      </a:r>
                      <a:endParaRPr lang="en-IN" sz="1300" dirty="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Roll Number</a:t>
                      </a:r>
                      <a:endParaRPr lang="en-IN" sz="1300" dirty="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Name</a:t>
                      </a:r>
                      <a:endParaRPr lang="en-IN" sz="1300" dirty="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P/A</a:t>
                      </a:r>
                      <a:endParaRPr lang="en-IN" sz="1300" dirty="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</a:tr>
              <a:tr h="480026">
                <a:tc>
                  <a:txBody>
                    <a:bodyPr/>
                    <a:lstStyle/>
                    <a:p>
                      <a:r>
                        <a:rPr lang="en-IN" sz="1300" dirty="0"/>
                        <a:t>1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300"/>
                        <a:t>2221PH23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300"/>
                        <a:t>SONALI JANA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300" dirty="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</a:tr>
              <a:tr h="480026">
                <a:tc>
                  <a:txBody>
                    <a:bodyPr/>
                    <a:lstStyle/>
                    <a:p>
                      <a:r>
                        <a:rPr lang="en-IN" sz="1300" dirty="0"/>
                        <a:t>2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300"/>
                        <a:t>2112PH03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300"/>
                        <a:t>ANUJ GUPTA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300" dirty="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</a:tr>
              <a:tr h="480026">
                <a:tc>
                  <a:txBody>
                    <a:bodyPr/>
                    <a:lstStyle/>
                    <a:p>
                      <a:r>
                        <a:rPr lang="en-IN" sz="1300"/>
                        <a:t>3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300"/>
                        <a:t>2112PH15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300"/>
                        <a:t>NAYAN BISWAS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30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</a:tr>
              <a:tr h="685752">
                <a:tc>
                  <a:txBody>
                    <a:bodyPr/>
                    <a:lstStyle/>
                    <a:p>
                      <a:r>
                        <a:rPr lang="en-IN" sz="1300"/>
                        <a:t>4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300" dirty="0"/>
                        <a:t>2112PH16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300"/>
                        <a:t>NILESH TIWARI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30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</a:tr>
              <a:tr h="685752">
                <a:tc>
                  <a:txBody>
                    <a:bodyPr/>
                    <a:lstStyle/>
                    <a:p>
                      <a:r>
                        <a:rPr lang="en-IN" sz="1300"/>
                        <a:t>5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300"/>
                        <a:t>2112PH17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300"/>
                        <a:t>PEEYUSH SHARMA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30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</a:tr>
              <a:tr h="480026">
                <a:tc>
                  <a:txBody>
                    <a:bodyPr/>
                    <a:lstStyle/>
                    <a:p>
                      <a:r>
                        <a:rPr lang="en-IN" sz="1300"/>
                        <a:t>6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300"/>
                        <a:t>2112PH19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300"/>
                        <a:t>PRERNA JOSHI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30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</a:tr>
              <a:tr h="480026">
                <a:tc>
                  <a:txBody>
                    <a:bodyPr/>
                    <a:lstStyle/>
                    <a:p>
                      <a:r>
                        <a:rPr lang="en-IN" sz="1300"/>
                        <a:t>7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300"/>
                        <a:t>2112PH23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300"/>
                        <a:t>SOUNAK DUTTA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30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</a:tr>
              <a:tr h="480026">
                <a:tc>
                  <a:txBody>
                    <a:bodyPr/>
                    <a:lstStyle/>
                    <a:p>
                      <a:r>
                        <a:rPr lang="en-IN" sz="1300"/>
                        <a:t>8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300"/>
                        <a:t>2112PH29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300"/>
                        <a:t>VENU GOSWAMI 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300" dirty="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8590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95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Plan for Today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Introduction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Syllabus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References and how to study?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712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Syllabus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5496" y="1196752"/>
            <a:ext cx="9144000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Emphasis on Fundamentals of atoms and light,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Quantum Nature of atoms, Classical to Quantum nature of atoms……</a:t>
            </a:r>
            <a:endParaRPr lang="en-US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Introduction to </a:t>
            </a:r>
            <a:r>
              <a:rPr lang="en-US" b="1" dirty="0" err="1" smtClean="0"/>
              <a:t>Utracold</a:t>
            </a:r>
            <a:r>
              <a:rPr lang="en-US" b="1" dirty="0" smtClean="0"/>
              <a:t> atoms,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 Alkali </a:t>
            </a:r>
            <a:r>
              <a:rPr lang="en-US" b="1" dirty="0"/>
              <a:t>metal gases, </a:t>
            </a:r>
            <a:endParaRPr lang="en-US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Introduction </a:t>
            </a:r>
            <a:r>
              <a:rPr lang="en-US" b="1" dirty="0"/>
              <a:t>to laser cooling, </a:t>
            </a:r>
            <a:endParaRPr lang="en-US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Velocity </a:t>
            </a:r>
            <a:r>
              <a:rPr lang="en-US" b="1" dirty="0"/>
              <a:t>dependent force, </a:t>
            </a:r>
            <a:endParaRPr lang="en-US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Optical </a:t>
            </a:r>
            <a:r>
              <a:rPr lang="en-US" b="1" dirty="0"/>
              <a:t>Molasses, </a:t>
            </a:r>
            <a:endParaRPr lang="en-US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Magneto </a:t>
            </a:r>
            <a:r>
              <a:rPr lang="en-US" b="1" dirty="0"/>
              <a:t>optical trapping (MOT), </a:t>
            </a:r>
            <a:endParaRPr lang="en-US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Limitations </a:t>
            </a:r>
            <a:r>
              <a:rPr lang="en-US" b="1" dirty="0"/>
              <a:t>of MOT, Different types of trapping, </a:t>
            </a:r>
            <a:endParaRPr lang="en-US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Magnetic </a:t>
            </a:r>
            <a:r>
              <a:rPr lang="en-US" b="1" dirty="0"/>
              <a:t>and optical trapping, </a:t>
            </a:r>
            <a:endParaRPr lang="en-US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Evaporative </a:t>
            </a:r>
            <a:r>
              <a:rPr lang="en-US" b="1" dirty="0"/>
              <a:t>cooling techniques in magnetic and optical trap, </a:t>
            </a:r>
            <a:endParaRPr lang="en-US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Achieving </a:t>
            </a:r>
            <a:r>
              <a:rPr lang="en-US" b="1" dirty="0"/>
              <a:t>Bose-Einstein Condensates in pure magnetic and optical traps, Hybrid trapping potentials; Various applications in experiments</a:t>
            </a:r>
            <a:r>
              <a:rPr lang="en-US" b="1" dirty="0" smtClean="0"/>
              <a:t>.</a:t>
            </a:r>
          </a:p>
          <a:p>
            <a:endParaRPr lang="en-US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23186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Pre- Mid-</a:t>
            </a:r>
            <a:r>
              <a:rPr lang="en-US" b="1" dirty="0" err="1" smtClean="0"/>
              <a:t>Sem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7413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>
                <a:solidFill>
                  <a:srgbClr val="002060"/>
                </a:solidFill>
              </a:rPr>
              <a:t>Bose-Einstein condensate (BEC), Critical temperature Basic Scattering theory; Second quantization, Mean field theory, Gross-</a:t>
            </a:r>
            <a:r>
              <a:rPr lang="en-US" sz="2000" b="1" dirty="0" err="1">
                <a:solidFill>
                  <a:srgbClr val="002060"/>
                </a:solidFill>
              </a:rPr>
              <a:t>Pitaevskii</a:t>
            </a:r>
            <a:r>
              <a:rPr lang="en-US" sz="2000" b="1" dirty="0">
                <a:solidFill>
                  <a:srgbClr val="002060"/>
                </a:solidFill>
              </a:rPr>
              <a:t> equation; 1D nonlinear Schrödinger equation; weak, strong and higher order interactions; BEC in a trap, trap engineering and condensate density; Bright &amp; dark Solitons, exact solution; Applications &amp; future technologies: BEC optical lattices; Faraday waves, phase transition, BEC in a chip, atomic beam splitter, atom lasers, Negative temperature etc.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24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Books/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First </a:t>
            </a:r>
            <a:r>
              <a:rPr lang="en-US" b="1" dirty="0" err="1" smtClean="0"/>
              <a:t>Pref</a:t>
            </a:r>
            <a:r>
              <a:rPr lang="en-US" b="1" dirty="0" smtClean="0"/>
              <a:t>:                               Class lecture notes/ Materials provided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Second </a:t>
            </a:r>
            <a:r>
              <a:rPr lang="en-US" b="1" dirty="0" err="1" smtClean="0"/>
              <a:t>Pref</a:t>
            </a:r>
            <a:r>
              <a:rPr lang="en-US" b="1" dirty="0" smtClean="0"/>
              <a:t>: 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/>
              <a:t>Textbooks:</a:t>
            </a:r>
            <a:endParaRPr lang="en-US" dirty="0"/>
          </a:p>
          <a:p>
            <a:pPr lvl="5"/>
            <a:r>
              <a:rPr lang="en-US" dirty="0"/>
              <a:t>C. J. </a:t>
            </a:r>
            <a:r>
              <a:rPr lang="en-US" dirty="0" err="1"/>
              <a:t>Pethick</a:t>
            </a:r>
            <a:r>
              <a:rPr lang="en-US" dirty="0"/>
              <a:t> &amp; H. Smith, </a:t>
            </a:r>
            <a:r>
              <a:rPr lang="en-US" i="1" dirty="0"/>
              <a:t>Bose-Einstein Condensation in Dilute Gases</a:t>
            </a:r>
            <a:r>
              <a:rPr lang="en-US" dirty="0"/>
              <a:t>, Cambridge Univ. Press, Cambridge , 2008.</a:t>
            </a:r>
          </a:p>
          <a:p>
            <a:pPr lvl="5"/>
            <a:r>
              <a:rPr lang="en-US" dirty="0"/>
              <a:t>A. Griffin, D. W. </a:t>
            </a:r>
            <a:r>
              <a:rPr lang="en-US" dirty="0" err="1"/>
              <a:t>Snoke</a:t>
            </a:r>
            <a:r>
              <a:rPr lang="en-US" dirty="0"/>
              <a:t> &amp; S. </a:t>
            </a:r>
            <a:r>
              <a:rPr lang="en-US" dirty="0" err="1"/>
              <a:t>Stringari</a:t>
            </a:r>
            <a:r>
              <a:rPr lang="en-US" dirty="0"/>
              <a:t>, </a:t>
            </a:r>
            <a:r>
              <a:rPr lang="en-US" i="1" dirty="0"/>
              <a:t>Bose-Einstein Condensation</a:t>
            </a:r>
            <a:r>
              <a:rPr lang="en-US" dirty="0"/>
              <a:t>, Cambridge Univ. Press, Cambridge, 1995.</a:t>
            </a:r>
          </a:p>
          <a:p>
            <a:pPr lvl="5"/>
            <a:r>
              <a:rPr lang="en-US" dirty="0"/>
              <a:t>Robert W. Boyd, </a:t>
            </a:r>
            <a:r>
              <a:rPr lang="en-US" i="1" dirty="0"/>
              <a:t>Nonlinear Optics</a:t>
            </a:r>
            <a:r>
              <a:rPr lang="en-US" dirty="0"/>
              <a:t>, Second edition, Academic press, 2003.</a:t>
            </a:r>
          </a:p>
          <a:p>
            <a:r>
              <a:rPr lang="en-US" b="1" dirty="0"/>
              <a:t>References</a:t>
            </a:r>
            <a:endParaRPr lang="en-US" dirty="0"/>
          </a:p>
          <a:p>
            <a:pPr lvl="5"/>
            <a:r>
              <a:rPr lang="en-US" dirty="0"/>
              <a:t>Scully, M. O., and M. S. </a:t>
            </a:r>
            <a:r>
              <a:rPr lang="en-US" dirty="0" err="1"/>
              <a:t>Zubairy</a:t>
            </a:r>
            <a:r>
              <a:rPr lang="en-US" dirty="0"/>
              <a:t>. </a:t>
            </a:r>
            <a:r>
              <a:rPr lang="en-US" i="1" dirty="0"/>
              <a:t>Quantum Optics.</a:t>
            </a:r>
            <a:r>
              <a:rPr lang="en-US" dirty="0"/>
              <a:t> Cambridge University Press, 1997.</a:t>
            </a:r>
          </a:p>
          <a:p>
            <a:pPr lvl="5"/>
            <a:r>
              <a:rPr lang="en-US" dirty="0"/>
              <a:t>Harold J. Metcalf, Peter van der </a:t>
            </a:r>
            <a:r>
              <a:rPr lang="en-US" dirty="0" err="1"/>
              <a:t>Straten</a:t>
            </a:r>
            <a:r>
              <a:rPr lang="en-US" dirty="0"/>
              <a:t>, </a:t>
            </a:r>
            <a:r>
              <a:rPr lang="en-US" i="1" dirty="0"/>
              <a:t>Laser Cooling and Trapping</a:t>
            </a:r>
            <a:r>
              <a:rPr lang="en-US" dirty="0"/>
              <a:t>, Springer, 1999.</a:t>
            </a:r>
          </a:p>
          <a:p>
            <a:pPr lvl="5"/>
            <a:r>
              <a:rPr lang="en-US" dirty="0" err="1"/>
              <a:t>Lambropoulos</a:t>
            </a:r>
            <a:r>
              <a:rPr lang="en-US" dirty="0"/>
              <a:t>. P, </a:t>
            </a:r>
            <a:r>
              <a:rPr lang="en-US" dirty="0" err="1"/>
              <a:t>Petrosyan</a:t>
            </a:r>
            <a:r>
              <a:rPr lang="en-US" dirty="0"/>
              <a:t>. D</a:t>
            </a:r>
            <a:r>
              <a:rPr lang="en-US" i="1" dirty="0"/>
              <a:t>, Fundamentals of Quantum Optics and Quantum Information</a:t>
            </a:r>
            <a:r>
              <a:rPr lang="en-US" dirty="0"/>
              <a:t>, Springer 2007.</a:t>
            </a:r>
          </a:p>
          <a:p>
            <a:pPr lvl="5"/>
            <a:r>
              <a:rPr lang="en-US" dirty="0"/>
              <a:t>M. </a:t>
            </a:r>
            <a:r>
              <a:rPr lang="en-US" dirty="0" err="1"/>
              <a:t>Lewenstein</a:t>
            </a:r>
            <a:r>
              <a:rPr lang="en-US" dirty="0"/>
              <a:t>, A. </a:t>
            </a:r>
            <a:r>
              <a:rPr lang="en-US" dirty="0" err="1"/>
              <a:t>Sanpera</a:t>
            </a:r>
            <a:r>
              <a:rPr lang="en-US" dirty="0"/>
              <a:t>, and V. </a:t>
            </a:r>
            <a:r>
              <a:rPr lang="en-US" dirty="0" err="1"/>
              <a:t>Ahufinger</a:t>
            </a:r>
            <a:r>
              <a:rPr lang="en-US" dirty="0"/>
              <a:t>, </a:t>
            </a:r>
            <a:r>
              <a:rPr lang="en-US" dirty="0" err="1"/>
              <a:t>Ultracold</a:t>
            </a:r>
            <a:r>
              <a:rPr lang="en-US" dirty="0"/>
              <a:t> Atoms in Optical Lattices, Oxford University Press, 2012.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3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 Webpage:</a:t>
            </a:r>
            <a:br>
              <a:rPr lang="en-US" dirty="0" smtClean="0"/>
            </a:br>
            <a:r>
              <a:rPr lang="en-US" sz="2400" dirty="0"/>
              <a:t>https://</a:t>
            </a:r>
            <a:r>
              <a:rPr lang="en-US" sz="2400" dirty="0" smtClean="0"/>
              <a:t>www.raghavanke.com/</a:t>
            </a:r>
            <a:endParaRPr lang="en-US" sz="27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" t="8804" r="2947" b="4832"/>
          <a:stretch/>
        </p:blipFill>
        <p:spPr bwMode="auto">
          <a:xfrm>
            <a:off x="228600" y="1464501"/>
            <a:ext cx="867047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73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9CBF-6EAA-4FCA-BECF-9A1A425A2D6C}" type="slidenum">
              <a:rPr lang="en-IN" smtClean="0"/>
              <a:pPr/>
              <a:t>8</a:t>
            </a:fld>
            <a:endParaRPr lang="en-IN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427984" y="1412776"/>
            <a:ext cx="72008" cy="32403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44008" y="1420946"/>
            <a:ext cx="72008" cy="32403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125884" y="4624358"/>
            <a:ext cx="936104" cy="783918"/>
          </a:xfrm>
          <a:prstGeom prst="ellipse">
            <a:avLst/>
          </a:prstGeom>
          <a:gradFill flip="none" rotWithShape="1">
            <a:gsLst>
              <a:gs pos="0">
                <a:srgbClr val="000082">
                  <a:alpha val="80000"/>
                </a:srgb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  <a:tileRect l="-100000" b="-100000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4427984" y="1420946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33896" y="1412776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40096" y="1916832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26028" y="2420888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26028" y="3012688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47964" y="3573016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47964" y="4077072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47964" y="4625000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29390" y="436510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88557" y="4695527"/>
            <a:ext cx="2051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Absolute Zero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0456" y="4623519"/>
            <a:ext cx="240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All motion stops 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72200" y="1187460"/>
            <a:ext cx="2110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Room Temperature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75856" y="764704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Kelvin</a:t>
            </a:r>
            <a:endParaRPr lang="en-IN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82652" y="5354632"/>
            <a:ext cx="58737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New state of Matter: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Bose –Einstein Condensate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W.Ketterle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Cornell,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C.Weimann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MIT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37970" y="6228020"/>
            <a:ext cx="226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NOBEL PRIZE 2001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413916" y="1181203"/>
            <a:ext cx="324000" cy="3428801"/>
          </a:xfrm>
          <a:prstGeom prst="rect">
            <a:avLst/>
          </a:prstGeom>
          <a:gradFill flip="none" rotWithShape="1">
            <a:gsLst>
              <a:gs pos="0">
                <a:srgbClr val="000082">
                  <a:lumMod val="42000"/>
                </a:srgb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2772" name="Picture 4" descr="C:\Users\raghavanke\Desktop\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2" y="793215"/>
            <a:ext cx="1258557" cy="9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C:\Users\raghavanke\Desktop\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0" y="1770555"/>
            <a:ext cx="1259999" cy="101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C:\Users\raghavanke\Desktop\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1" y="2780928"/>
            <a:ext cx="125999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8" name="Picture 10" descr="C:\Users\raghavanke\Desktop\4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" y="3789040"/>
            <a:ext cx="125855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6453336"/>
            <a:ext cx="5656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Laser Cooling and Evaporative cooling Technique</a:t>
            </a:r>
            <a:endParaRPr lang="en-IN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" y="548680"/>
            <a:ext cx="324036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10"/>
          <p:cNvGrpSpPr/>
          <p:nvPr/>
        </p:nvGrpSpPr>
        <p:grpSpPr>
          <a:xfrm>
            <a:off x="3491880" y="764704"/>
            <a:ext cx="4824536" cy="4062065"/>
            <a:chOff x="3491880" y="764704"/>
            <a:chExt cx="4824536" cy="4062065"/>
          </a:xfrm>
        </p:grpSpPr>
        <p:sp>
          <p:nvSpPr>
            <p:cNvPr id="20" name="TextBox 19"/>
            <p:cNvSpPr txBox="1"/>
            <p:nvPr/>
          </p:nvSpPr>
          <p:spPr>
            <a:xfrm>
              <a:off x="3635896" y="3861048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91880" y="3356992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91880" y="2823319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150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91880" y="2276872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200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91880" y="1700808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250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91880" y="1167135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300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72861" y="1167135"/>
              <a:ext cx="7232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26.8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04048" y="1700808"/>
              <a:ext cx="825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-23.2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04048" y="2247255"/>
              <a:ext cx="825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-73.2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32405" y="2823319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-123.2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76056" y="3399383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-173.2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76056" y="3903439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-223.2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76056" y="4365104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-273.2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57063" y="764704"/>
              <a:ext cx="11256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Celsius</a:t>
              </a:r>
              <a:endParaRPr lang="en-I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27047" y="1547500"/>
              <a:ext cx="1529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Water freezes</a:t>
              </a:r>
              <a:endParaRPr lang="en-IN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19991" y="3635732"/>
              <a:ext cx="1392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Air liquefies</a:t>
              </a:r>
              <a:endParaRPr lang="en-IN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98290" y="4149080"/>
              <a:ext cx="1818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≈ 3K Deep space</a:t>
              </a:r>
              <a:endParaRPr lang="en-IN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776794" y="116632"/>
            <a:ext cx="3667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How Cold is Ultra Cold?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9307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976" y="2215405"/>
            <a:ext cx="8229600" cy="4525963"/>
          </a:xfrm>
        </p:spPr>
        <p:txBody>
          <a:bodyPr/>
          <a:lstStyle/>
          <a:p>
            <a:r>
              <a:rPr lang="en-IN" b="1" dirty="0" smtClean="0"/>
              <a:t>Quantum Behaviour of Light</a:t>
            </a:r>
          </a:p>
          <a:p>
            <a:endParaRPr lang="en-IN" b="1" dirty="0"/>
          </a:p>
          <a:p>
            <a:r>
              <a:rPr lang="en-IN" b="1" dirty="0" smtClean="0"/>
              <a:t>Quantum matter</a:t>
            </a:r>
          </a:p>
          <a:p>
            <a:endParaRPr lang="en-IN" b="1" dirty="0"/>
          </a:p>
          <a:p>
            <a:r>
              <a:rPr lang="en-IN" b="1" dirty="0" smtClean="0"/>
              <a:t>Quantum gas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2464014" y="427311"/>
            <a:ext cx="39081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b="1" dirty="0" err="1" smtClean="0">
                <a:solidFill>
                  <a:srgbClr val="0070C0"/>
                </a:solidFill>
              </a:rPr>
              <a:t>Ultracold</a:t>
            </a:r>
            <a:r>
              <a:rPr lang="en-IN" sz="4400" b="1" dirty="0" smtClean="0">
                <a:solidFill>
                  <a:srgbClr val="0070C0"/>
                </a:solidFill>
              </a:rPr>
              <a:t> atoms</a:t>
            </a:r>
            <a:endParaRPr lang="en-IN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374</Words>
  <Application>Microsoft Office PowerPoint</Application>
  <PresentationFormat>On-screen Show (4:3)</PresentationFormat>
  <Paragraphs>107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PH603 Physics of Ultra-cold Atoms</vt:lpstr>
      <vt:lpstr>PowerPoint Presentation</vt:lpstr>
      <vt:lpstr>Plan for Today</vt:lpstr>
      <vt:lpstr>Syllabus</vt:lpstr>
      <vt:lpstr>Pre- Mid-Sem</vt:lpstr>
      <vt:lpstr>Text Books/ References</vt:lpstr>
      <vt:lpstr>Course Webpage: https://www.raghavanke.com/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PH603 Physics of Ultra-cold Atoms</dc:title>
  <dc:creator>iitp</dc:creator>
  <cp:lastModifiedBy>IITP</cp:lastModifiedBy>
  <cp:revision>10</cp:revision>
  <dcterms:created xsi:type="dcterms:W3CDTF">2020-01-06T10:22:35Z</dcterms:created>
  <dcterms:modified xsi:type="dcterms:W3CDTF">2023-03-07T14:19:54Z</dcterms:modified>
</cp:coreProperties>
</file>