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00" r:id="rId2"/>
    <p:sldId id="383" r:id="rId3"/>
    <p:sldId id="297" r:id="rId4"/>
    <p:sldId id="385" r:id="rId5"/>
    <p:sldId id="311" r:id="rId6"/>
    <p:sldId id="378" r:id="rId7"/>
    <p:sldId id="379" r:id="rId8"/>
    <p:sldId id="386" r:id="rId9"/>
    <p:sldId id="380" r:id="rId10"/>
    <p:sldId id="387" r:id="rId11"/>
    <p:sldId id="388" r:id="rId12"/>
    <p:sldId id="389" r:id="rId13"/>
    <p:sldId id="381" r:id="rId14"/>
    <p:sldId id="390" r:id="rId15"/>
    <p:sldId id="382" r:id="rId16"/>
    <p:sldId id="391" r:id="rId17"/>
    <p:sldId id="3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CAA1E4-6F7A-492F-B329-54FC8D927CAF}">
          <p14:sldIdLst>
            <p14:sldId id="400"/>
            <p14:sldId id="383"/>
            <p14:sldId id="297"/>
            <p14:sldId id="385"/>
            <p14:sldId id="311"/>
            <p14:sldId id="378"/>
            <p14:sldId id="379"/>
            <p14:sldId id="386"/>
            <p14:sldId id="380"/>
            <p14:sldId id="387"/>
            <p14:sldId id="388"/>
            <p14:sldId id="389"/>
            <p14:sldId id="381"/>
            <p14:sldId id="390"/>
            <p14:sldId id="382"/>
            <p14:sldId id="391"/>
            <p14:sldId id="3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66" d="100"/>
          <a:sy n="66" d="100"/>
        </p:scale>
        <p:origin x="-151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5.wmf"/><Relationship Id="rId1" Type="http://schemas.openxmlformats.org/officeDocument/2006/relationships/image" Target="../media/image30.wmf"/><Relationship Id="rId4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39.wmf"/><Relationship Id="rId2" Type="http://schemas.openxmlformats.org/officeDocument/2006/relationships/image" Target="../media/image11.wmf"/><Relationship Id="rId1" Type="http://schemas.openxmlformats.org/officeDocument/2006/relationships/image" Target="../media/image35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6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8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58BB4-C548-47CE-9F70-22E560D04E92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C928B-884B-42E1-9354-4F1E4ED63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6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C928B-884B-42E1-9354-4F1E4ED636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1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4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4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1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1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2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7.wmf"/><Relationship Id="rId17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Perpetua" pitchFamily="18" charset="0"/>
              </a:rPr>
              <a:t>Plan for the week</a:t>
            </a:r>
            <a:endParaRPr lang="en-US" b="1" u="sng" dirty="0">
              <a:latin typeface="Perpet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Perpetua" pitchFamily="18" charset="0"/>
              </a:rPr>
              <a:t>Finite number (N) of oscillators connected together (Normal modes and normal co-ordinates)</a:t>
            </a:r>
          </a:p>
          <a:p>
            <a:endParaRPr lang="en-US" sz="3600" dirty="0" smtClean="0">
              <a:solidFill>
                <a:srgbClr val="7030A0"/>
              </a:solidFill>
              <a:latin typeface="Perpetua" pitchFamily="18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Perpetua" pitchFamily="18" charset="0"/>
              </a:rPr>
              <a:t>Case of N</a:t>
            </a:r>
            <a:r>
              <a:rPr lang="en-US" sz="3600" dirty="0" smtClean="0">
                <a:solidFill>
                  <a:srgbClr val="7030A0"/>
                </a:solidFill>
                <a:latin typeface="Perpetua" pitchFamily="18" charset="0"/>
                <a:sym typeface="Wingdings" pitchFamily="2" charset="2"/>
              </a:rPr>
              <a:t></a:t>
            </a:r>
            <a:r>
              <a:rPr lang="en-US" sz="3600" dirty="0" smtClean="0">
                <a:solidFill>
                  <a:srgbClr val="7030A0"/>
                </a:solidFill>
                <a:latin typeface="Perpetua" pitchFamily="18" charset="0"/>
                <a:sym typeface="Symbol"/>
              </a:rPr>
              <a:t> (Transverse and Longitudinal cases)</a:t>
            </a:r>
          </a:p>
          <a:p>
            <a:endParaRPr lang="en-US" sz="3600" dirty="0" smtClean="0">
              <a:solidFill>
                <a:srgbClr val="7030A0"/>
              </a:solidFill>
              <a:latin typeface="Perpetua" pitchFamily="18" charset="0"/>
              <a:sym typeface="Symbol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Perpetua" pitchFamily="18" charset="0"/>
                <a:sym typeface="Symbol"/>
              </a:rPr>
              <a:t>Propagation of disturbance (Wave equation)</a:t>
            </a:r>
            <a:endParaRPr lang="en-US" sz="3600" dirty="0">
              <a:solidFill>
                <a:srgbClr val="7030A0"/>
              </a:solidFill>
              <a:latin typeface="Perpet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505200"/>
            <a:ext cx="8991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257800"/>
            <a:ext cx="853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7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645845"/>
              </p:ext>
            </p:extLst>
          </p:nvPr>
        </p:nvGraphicFramePr>
        <p:xfrm>
          <a:off x="1335087" y="1219200"/>
          <a:ext cx="6284913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1" name="Equation" r:id="rId3" imgW="2603500" imgH="609600" progId="Equation.DSMT4">
                  <p:embed/>
                </p:oleObj>
              </mc:Choice>
              <mc:Fallback>
                <p:oleObj name="Equation" r:id="rId3" imgW="2603500" imgH="60960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7" y="1219200"/>
                        <a:ext cx="6284913" cy="1460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019301"/>
              </p:ext>
            </p:extLst>
          </p:nvPr>
        </p:nvGraphicFramePr>
        <p:xfrm>
          <a:off x="3048000" y="457200"/>
          <a:ext cx="22177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2" name="Equation" r:id="rId5" imgW="939800" imgH="279400" progId="Equation.DSMT4">
                  <p:embed/>
                </p:oleObj>
              </mc:Choice>
              <mc:Fallback>
                <p:oleObj name="Equation" r:id="rId5" imgW="939800" imgH="2794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"/>
                        <a:ext cx="2217737" cy="6429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22545" y="3048000"/>
            <a:ext cx="4235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Characteristic equation:</a:t>
            </a:r>
            <a:endParaRPr lang="en-US" sz="3200" b="1" dirty="0"/>
          </a:p>
        </p:txBody>
      </p:sp>
      <p:graphicFrame>
        <p:nvGraphicFramePr>
          <p:cNvPr id="2037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531604"/>
              </p:ext>
            </p:extLst>
          </p:nvPr>
        </p:nvGraphicFramePr>
        <p:xfrm>
          <a:off x="1295400" y="3657600"/>
          <a:ext cx="64738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3" name="Equation" r:id="rId7" imgW="2743200" imgH="317500" progId="Equation.DSMT4">
                  <p:embed/>
                </p:oleObj>
              </mc:Choice>
              <mc:Fallback>
                <p:oleObj name="Equation" r:id="rId7" imgW="2743200" imgH="3175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57600"/>
                        <a:ext cx="6473825" cy="730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71800" y="4724400"/>
            <a:ext cx="3327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Eigen values of [A]</a:t>
            </a:r>
            <a:endParaRPr lang="en-US" sz="3200" b="1" dirty="0"/>
          </a:p>
        </p:txBody>
      </p:sp>
      <p:graphicFrame>
        <p:nvGraphicFramePr>
          <p:cNvPr id="203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20210"/>
              </p:ext>
            </p:extLst>
          </p:nvPr>
        </p:nvGraphicFramePr>
        <p:xfrm>
          <a:off x="579438" y="5715000"/>
          <a:ext cx="80613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4" name="Equation" r:id="rId9" imgW="3416300" imgH="292100" progId="Equation.DSMT4">
                  <p:embed/>
                </p:oleObj>
              </mc:Choice>
              <mc:Fallback>
                <p:oleObj name="Equation" r:id="rId9" imgW="3416300" imgH="29210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5715000"/>
                        <a:ext cx="8061325" cy="6715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7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Find the </a:t>
            </a:r>
            <a:r>
              <a:rPr lang="en-US" sz="5400" b="1" dirty="0" err="1" smtClean="0">
                <a:solidFill>
                  <a:srgbClr val="0070C0"/>
                </a:solidFill>
              </a:rPr>
              <a:t>eigen</a:t>
            </a:r>
            <a:r>
              <a:rPr lang="en-US" sz="5400" b="1" dirty="0" smtClean="0">
                <a:solidFill>
                  <a:srgbClr val="0070C0"/>
                </a:solidFill>
              </a:rPr>
              <a:t> vectors of [A]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7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42217"/>
              </p:ext>
            </p:extLst>
          </p:nvPr>
        </p:nvGraphicFramePr>
        <p:xfrm>
          <a:off x="563563" y="4711700"/>
          <a:ext cx="738822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0" name="Equation" r:id="rId3" imgW="3060360" imgH="609480" progId="Equation.DSMT4">
                  <p:embed/>
                </p:oleObj>
              </mc:Choice>
              <mc:Fallback>
                <p:oleObj name="Equation" r:id="rId3" imgW="3060360" imgH="6094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711700"/>
                        <a:ext cx="7388225" cy="1460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13273" y="228600"/>
            <a:ext cx="4816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Finding Eigen vectors of [A]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367135"/>
            <a:ext cx="7369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Substitute each values of </a:t>
            </a:r>
            <a:r>
              <a:rPr lang="en-US" sz="2400" b="1" i="1" dirty="0" smtClean="0">
                <a:sym typeface="Symbol"/>
              </a:rPr>
              <a:t></a:t>
            </a:r>
            <a:r>
              <a:rPr lang="en-US" sz="2400" b="1" i="1" baseline="30000" dirty="0" smtClean="0">
                <a:sym typeface="Symbol"/>
              </a:rPr>
              <a:t>2</a:t>
            </a:r>
            <a:r>
              <a:rPr lang="en-US" sz="2400" b="1" i="1" dirty="0" smtClean="0"/>
              <a:t> in the Eigen value equation</a:t>
            </a:r>
            <a:endParaRPr lang="en-US" sz="2400" b="1" i="1" dirty="0"/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320289"/>
              </p:ext>
            </p:extLst>
          </p:nvPr>
        </p:nvGraphicFramePr>
        <p:xfrm>
          <a:off x="2819400" y="2252662"/>
          <a:ext cx="290671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1" name="Equation" r:id="rId5" imgW="1231366" imgH="279279" progId="Equation.DSMT4">
                  <p:embed/>
                </p:oleObj>
              </mc:Choice>
              <mc:Fallback>
                <p:oleObj name="Equation" r:id="rId5" imgW="1231366" imgH="279279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52662"/>
                        <a:ext cx="2906713" cy="6429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3286780"/>
            <a:ext cx="84829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Putting </a:t>
            </a:r>
            <a:r>
              <a:rPr lang="en-US" sz="2800" b="1" baseline="-25000" dirty="0" smtClean="0">
                <a:sym typeface="Symbol"/>
              </a:rPr>
              <a:t>1</a:t>
            </a:r>
            <a:r>
              <a:rPr lang="en-US" sz="2800" b="1" baseline="30000" dirty="0" smtClean="0">
                <a:sym typeface="Symbol"/>
              </a:rPr>
              <a:t>2</a:t>
            </a:r>
            <a:r>
              <a:rPr lang="en-US" sz="2800" b="1" dirty="0" smtClean="0"/>
              <a:t> in the Eigen value equation to get first set of</a:t>
            </a:r>
          </a:p>
          <a:p>
            <a:r>
              <a:rPr lang="en-US" sz="2800" b="1" dirty="0" smtClean="0"/>
              <a:t>Eigen vectors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0424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7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382900"/>
              </p:ext>
            </p:extLst>
          </p:nvPr>
        </p:nvGraphicFramePr>
        <p:xfrm>
          <a:off x="457200" y="1828800"/>
          <a:ext cx="7602537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4" name="Equation" r:id="rId3" imgW="3149280" imgH="609480" progId="Equation.DSMT4">
                  <p:embed/>
                </p:oleObj>
              </mc:Choice>
              <mc:Fallback>
                <p:oleObj name="Equation" r:id="rId3" imgW="3149280" imgH="60948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7602537" cy="1460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113568"/>
              </p:ext>
            </p:extLst>
          </p:nvPr>
        </p:nvGraphicFramePr>
        <p:xfrm>
          <a:off x="3657600" y="4038600"/>
          <a:ext cx="15001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5" name="Equation" r:id="rId5" imgW="622080" imgH="241200" progId="Equation.DSMT4">
                  <p:embed/>
                </p:oleObj>
              </mc:Choice>
              <mc:Fallback>
                <p:oleObj name="Equation" r:id="rId5" imgW="622080" imgH="2412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38600"/>
                        <a:ext cx="1500188" cy="571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92"/>
              </p:ext>
            </p:extLst>
          </p:nvPr>
        </p:nvGraphicFramePr>
        <p:xfrm>
          <a:off x="173038" y="5105400"/>
          <a:ext cx="84550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6" name="Equation" r:id="rId7" imgW="3504960" imgH="457200" progId="Equation.DSMT4">
                  <p:embed/>
                </p:oleObj>
              </mc:Choice>
              <mc:Fallback>
                <p:oleObj name="Equation" r:id="rId7" imgW="3504960" imgH="4572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5105400"/>
                        <a:ext cx="8455025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3" name="Object 63"/>
          <p:cNvGraphicFramePr>
            <a:graphicFrameLocks noChangeAspect="1"/>
          </p:cNvGraphicFramePr>
          <p:nvPr/>
        </p:nvGraphicFramePr>
        <p:xfrm>
          <a:off x="3827463" y="914400"/>
          <a:ext cx="16113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7" name="Equation" r:id="rId9" imgW="685800" imgH="253800" progId="Equation.DSMT4">
                  <p:embed/>
                </p:oleObj>
              </mc:Choice>
              <mc:Fallback>
                <p:oleObj name="Equation" r:id="rId9" imgW="685800" imgH="2538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914400"/>
                        <a:ext cx="1611312" cy="5762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10656" y="957942"/>
            <a:ext cx="1934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Substituting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92"/>
              </p:ext>
            </p:extLst>
          </p:nvPr>
        </p:nvGraphicFramePr>
        <p:xfrm>
          <a:off x="425450" y="2971800"/>
          <a:ext cx="846296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4" name="Equation" r:id="rId3" imgW="3504960" imgH="457200" progId="Equation.DSMT4">
                  <p:embed/>
                </p:oleObj>
              </mc:Choice>
              <mc:Fallback>
                <p:oleObj name="Equation" r:id="rId3" imgW="350496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2971800"/>
                        <a:ext cx="8462963" cy="10937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3" name="Object 63"/>
          <p:cNvGraphicFramePr>
            <a:graphicFrameLocks noChangeAspect="1"/>
          </p:cNvGraphicFramePr>
          <p:nvPr/>
        </p:nvGraphicFramePr>
        <p:xfrm>
          <a:off x="3825875" y="928688"/>
          <a:ext cx="16129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5" name="Equation" r:id="rId5" imgW="685800" imgH="241200" progId="Equation.DSMT4">
                  <p:embed/>
                </p:oleObj>
              </mc:Choice>
              <mc:Fallback>
                <p:oleObj name="Equation" r:id="rId5" imgW="6858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928688"/>
                        <a:ext cx="1612900" cy="5476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10656" y="957942"/>
            <a:ext cx="1934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Substituting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7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845671"/>
              </p:ext>
            </p:extLst>
          </p:nvPr>
        </p:nvGraphicFramePr>
        <p:xfrm>
          <a:off x="469900" y="2971800"/>
          <a:ext cx="8659813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6" name="Equation" r:id="rId3" imgW="4076640" imgH="609480" progId="Equation.DSMT4">
                  <p:embed/>
                </p:oleObj>
              </mc:Choice>
              <mc:Fallback>
                <p:oleObj name="Equation" r:id="rId3" imgW="4076640" imgH="60948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971800"/>
                        <a:ext cx="8659813" cy="1282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0386" y="228600"/>
            <a:ext cx="5977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Finding Eigen vectors of [A]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914400"/>
            <a:ext cx="552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Substitute each values of </a:t>
            </a:r>
            <a:r>
              <a:rPr lang="en-US" b="1" dirty="0" smtClean="0">
                <a:sym typeface="Symbol"/>
              </a:rPr>
              <a:t></a:t>
            </a:r>
            <a:r>
              <a:rPr lang="en-US" b="1" baseline="-25000" dirty="0" smtClean="0">
                <a:sym typeface="Symbol"/>
              </a:rPr>
              <a:t>3</a:t>
            </a:r>
            <a:r>
              <a:rPr lang="en-US" b="1" baseline="30000" dirty="0" smtClean="0">
                <a:sym typeface="Symbol"/>
              </a:rPr>
              <a:t>2</a:t>
            </a:r>
            <a:r>
              <a:rPr lang="en-US" b="1" dirty="0" smtClean="0"/>
              <a:t> in the Eigen value equation</a:t>
            </a:r>
            <a:endParaRPr lang="en-US" b="1" dirty="0"/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051548"/>
              </p:ext>
            </p:extLst>
          </p:nvPr>
        </p:nvGraphicFramePr>
        <p:xfrm>
          <a:off x="2819400" y="1490662"/>
          <a:ext cx="290671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7" name="Equation" r:id="rId5" imgW="1231366" imgH="279279" progId="Equation.DSMT4">
                  <p:embed/>
                </p:oleObj>
              </mc:Choice>
              <mc:Fallback>
                <p:oleObj name="Equation" r:id="rId5" imgW="1231366" imgH="279279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490662"/>
                        <a:ext cx="2906713" cy="6429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33591" y="2297668"/>
            <a:ext cx="522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Putting </a:t>
            </a:r>
            <a:r>
              <a:rPr lang="en-US" b="1" baseline="-25000" dirty="0" smtClean="0">
                <a:sym typeface="Symbol"/>
              </a:rPr>
              <a:t>3</a:t>
            </a:r>
            <a:r>
              <a:rPr lang="en-US" b="1" baseline="30000" dirty="0" smtClean="0">
                <a:sym typeface="Symbol"/>
              </a:rPr>
              <a:t>2</a:t>
            </a:r>
            <a:r>
              <a:rPr lang="en-US" b="1" dirty="0" smtClean="0"/>
              <a:t> =-(</a:t>
            </a:r>
            <a:r>
              <a:rPr lang="en-US" b="1" dirty="0" smtClean="0">
                <a:sym typeface="Symbol"/>
              </a:rPr>
              <a:t></a:t>
            </a:r>
            <a:r>
              <a:rPr lang="en-US" b="1" baseline="-25000" dirty="0" smtClean="0">
                <a:sym typeface="Symbol"/>
              </a:rPr>
              <a:t>0</a:t>
            </a:r>
            <a:r>
              <a:rPr lang="en-US" b="1" baseline="30000" dirty="0" smtClean="0">
                <a:sym typeface="Symbol"/>
              </a:rPr>
              <a:t>2</a:t>
            </a:r>
            <a:r>
              <a:rPr lang="en-US" b="1" dirty="0" smtClean="0">
                <a:sym typeface="Symbol"/>
              </a:rPr>
              <a:t>+2</a:t>
            </a:r>
            <a:r>
              <a:rPr lang="en-US" b="1" baseline="-25000" dirty="0" smtClean="0">
                <a:sym typeface="Symbol"/>
              </a:rPr>
              <a:t>c</a:t>
            </a:r>
            <a:r>
              <a:rPr lang="en-US" b="1" baseline="30000" dirty="0" smtClean="0">
                <a:sym typeface="Symbol"/>
              </a:rPr>
              <a:t>2 </a:t>
            </a:r>
            <a:r>
              <a:rPr lang="en-US" b="1" dirty="0" smtClean="0">
                <a:sym typeface="Symbol"/>
              </a:rPr>
              <a:t>)</a:t>
            </a:r>
            <a:r>
              <a:rPr lang="en-US" b="1" dirty="0" smtClean="0"/>
              <a:t> in the Eigen value equation</a:t>
            </a:r>
            <a:endParaRPr lang="en-US" b="1" dirty="0"/>
          </a:p>
        </p:txBody>
      </p:sp>
      <p:graphicFrame>
        <p:nvGraphicFramePr>
          <p:cNvPr id="204808" name="Object 8"/>
          <p:cNvGraphicFramePr>
            <a:graphicFrameLocks noChangeAspect="1"/>
          </p:cNvGraphicFramePr>
          <p:nvPr/>
        </p:nvGraphicFramePr>
        <p:xfrm>
          <a:off x="3548063" y="4724400"/>
          <a:ext cx="1716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8" name="Equation" r:id="rId7" imgW="711000" imgH="241200" progId="Equation.DSMT4">
                  <p:embed/>
                </p:oleObj>
              </mc:Choice>
              <mc:Fallback>
                <p:oleObj name="Equation" r:id="rId7" imgW="711000" imgH="2412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4724400"/>
                        <a:ext cx="1716087" cy="571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280100"/>
              </p:ext>
            </p:extLst>
          </p:nvPr>
        </p:nvGraphicFramePr>
        <p:xfrm>
          <a:off x="55563" y="5448300"/>
          <a:ext cx="87010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9" name="Equation" r:id="rId9" imgW="3606480" imgH="457200" progId="Equation.DSMT4">
                  <p:embed/>
                </p:oleObj>
              </mc:Choice>
              <mc:Fallback>
                <p:oleObj name="Equation" r:id="rId9" imgW="3606480" imgH="4572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5448300"/>
                        <a:ext cx="8701087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92"/>
              </p:ext>
            </p:extLst>
          </p:nvPr>
        </p:nvGraphicFramePr>
        <p:xfrm>
          <a:off x="304800" y="2971800"/>
          <a:ext cx="870585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6" name="Equation" r:id="rId3" imgW="3606480" imgH="457200" progId="Equation.DSMT4">
                  <p:embed/>
                </p:oleObj>
              </mc:Choice>
              <mc:Fallback>
                <p:oleObj name="Equation" r:id="rId3" imgW="360648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71800"/>
                        <a:ext cx="8705850" cy="10937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3" name="Object 63"/>
          <p:cNvGraphicFramePr>
            <a:graphicFrameLocks noChangeAspect="1"/>
          </p:cNvGraphicFramePr>
          <p:nvPr/>
        </p:nvGraphicFramePr>
        <p:xfrm>
          <a:off x="3733800" y="881742"/>
          <a:ext cx="27797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7" name="Equation" r:id="rId5" imgW="1180800" imgH="279360" progId="Equation.DSMT4">
                  <p:embed/>
                </p:oleObj>
              </mc:Choice>
              <mc:Fallback>
                <p:oleObj name="Equation" r:id="rId5" imgW="118080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881742"/>
                        <a:ext cx="2779713" cy="635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10656" y="957942"/>
            <a:ext cx="1934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Substituting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1143000" y="304800"/>
          <a:ext cx="67945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5" name="Equation" r:id="rId3" imgW="2819160" imgH="609480" progId="Equation.DSMT4">
                  <p:embed/>
                </p:oleObj>
              </mc:Choice>
              <mc:Fallback>
                <p:oleObj name="Equation" r:id="rId3" imgW="281916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"/>
                        <a:ext cx="6794500" cy="1460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79" name="Object 3"/>
          <p:cNvGraphicFramePr>
            <a:graphicFrameLocks noChangeAspect="1"/>
          </p:cNvGraphicFramePr>
          <p:nvPr/>
        </p:nvGraphicFramePr>
        <p:xfrm>
          <a:off x="3352800" y="1905000"/>
          <a:ext cx="23368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6" name="Equation" r:id="rId5" imgW="927100" imgH="482600" progId="Equation.DSMT4">
                  <p:embed/>
                </p:oleObj>
              </mc:Choice>
              <mc:Fallback>
                <p:oleObj name="Equation" r:id="rId5" imgW="927100" imgH="482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2336800" cy="1206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381000" y="3276600"/>
          <a:ext cx="8051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7" name="Equation" r:id="rId7" imgW="3416300" imgH="292100" progId="Equation.DSMT4">
                  <p:embed/>
                </p:oleObj>
              </mc:Choice>
              <mc:Fallback>
                <p:oleObj name="Equation" r:id="rId7" imgW="3416300" imgH="292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76600"/>
                        <a:ext cx="8051800" cy="660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>
            <a:off x="686594" y="4299858"/>
            <a:ext cx="608806" cy="79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9381" name="Object 5"/>
          <p:cNvGraphicFramePr>
            <a:graphicFrameLocks noChangeAspect="1"/>
          </p:cNvGraphicFramePr>
          <p:nvPr/>
        </p:nvGraphicFramePr>
        <p:xfrm>
          <a:off x="731838" y="4600575"/>
          <a:ext cx="5524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8" name="Equation" r:id="rId9" imgW="228600" imgH="457200" progId="Equation.DSMT4">
                  <p:embed/>
                </p:oleObj>
              </mc:Choice>
              <mc:Fallback>
                <p:oleObj name="Equation" r:id="rId9" imgW="22860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4600575"/>
                        <a:ext cx="552450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2282031" y="4266406"/>
            <a:ext cx="608806" cy="79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2327275" y="4567238"/>
          <a:ext cx="550863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9" name="Equation" r:id="rId11" imgW="228600" imgH="457200" progId="Equation.DSMT4">
                  <p:embed/>
                </p:oleObj>
              </mc:Choice>
              <mc:Fallback>
                <p:oleObj name="Equation" r:id="rId11" imgW="22860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4567238"/>
                        <a:ext cx="550863" cy="10906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5400000">
            <a:off x="4385468" y="4291806"/>
            <a:ext cx="608806" cy="79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308475" y="4592638"/>
          <a:ext cx="79533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0" name="Equation" r:id="rId13" imgW="330120" imgH="457200" progId="Equation.DSMT4">
                  <p:embed/>
                </p:oleObj>
              </mc:Choice>
              <mc:Fallback>
                <p:oleObj name="Equation" r:id="rId13" imgW="33012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4592638"/>
                        <a:ext cx="795338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>
            <a:off x="7179468" y="4291806"/>
            <a:ext cx="608806" cy="79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7102475" y="4592638"/>
          <a:ext cx="7969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1" name="Equation" r:id="rId15" imgW="330120" imgH="457200" progId="Equation.DSMT4">
                  <p:embed/>
                </p:oleObj>
              </mc:Choice>
              <mc:Fallback>
                <p:oleObj name="Equation" r:id="rId15" imgW="33012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475" y="4592638"/>
                        <a:ext cx="796925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9386" name="Picture 10" descr="Image result for Bye emoticon 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48500" y="5410200"/>
            <a:ext cx="209550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Coupled Oscillations</a:t>
            </a:r>
            <a:endParaRPr lang="en-US" b="1" dirty="0"/>
          </a:p>
        </p:txBody>
      </p:sp>
      <p:pic>
        <p:nvPicPr>
          <p:cNvPr id="4" name="Picture 5" descr="Image result for Coupled oscillator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6500552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70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Coupled Oscillators</a:t>
            </a:r>
            <a:endParaRPr lang="en-US" sz="32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09600"/>
            <a:ext cx="5791200" cy="30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2057400"/>
            <a:ext cx="8610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E:\BTech\PH103\Coupled oscillators_ordinary_c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695105"/>
            <a:ext cx="5867400" cy="3162895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609600" y="4572000"/>
            <a:ext cx="21336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NON-INTITUTIVE!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Coupled Oscillators</a:t>
            </a:r>
            <a:endParaRPr lang="en-US" sz="32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6629400" cy="347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2590800"/>
            <a:ext cx="8610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4958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Equations of motion are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2789238" y="4876800"/>
          <a:ext cx="35893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9" name="Equation" r:id="rId4" imgW="1485900" imgH="330200" progId="Equation.DSMT4">
                  <p:embed/>
                </p:oleObj>
              </mc:Choice>
              <mc:Fallback>
                <p:oleObj name="Equation" r:id="rId4" imgW="1485900" imgH="3302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4876800"/>
                        <a:ext cx="3589337" cy="7969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713038" y="5867400"/>
          <a:ext cx="36496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0" name="Equation" r:id="rId6" imgW="1511300" imgH="330200" progId="Equation.DSMT4">
                  <p:embed/>
                </p:oleObj>
              </mc:Choice>
              <mc:Fallback>
                <p:oleObj name="Equation" r:id="rId6" imgW="1511300" imgH="3302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867400"/>
                        <a:ext cx="3649662" cy="7969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553200" y="5181600"/>
            <a:ext cx="2514600" cy="99060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Simultaneous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coupled differential equation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79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Matrix equation of coupled oscillator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/>
          <a:srcRect t="48403"/>
          <a:stretch>
            <a:fillRect/>
          </a:stretch>
        </p:blipFill>
        <p:spPr bwMode="auto">
          <a:xfrm>
            <a:off x="1371600" y="685800"/>
            <a:ext cx="6629400" cy="17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2850" name="Object 146"/>
          <p:cNvGraphicFramePr>
            <a:graphicFrameLocks noChangeAspect="1"/>
          </p:cNvGraphicFramePr>
          <p:nvPr/>
        </p:nvGraphicFramePr>
        <p:xfrm>
          <a:off x="1447800" y="3733800"/>
          <a:ext cx="68835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8" name="Equation" r:id="rId5" imgW="2273300" imgH="482600" progId="Equation.DSMT4">
                  <p:embed/>
                </p:oleObj>
              </mc:Choice>
              <mc:Fallback>
                <p:oleObj name="Equation" r:id="rId5" imgW="2273300" imgH="482600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733800"/>
                        <a:ext cx="6883538" cy="14478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51" name="Object 147"/>
          <p:cNvGraphicFramePr>
            <a:graphicFrameLocks noChangeAspect="1"/>
          </p:cNvGraphicFramePr>
          <p:nvPr/>
        </p:nvGraphicFramePr>
        <p:xfrm>
          <a:off x="914400" y="2514600"/>
          <a:ext cx="35893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9" name="Equation" r:id="rId7" imgW="1485900" imgH="330200" progId="Equation.DSMT4">
                  <p:embed/>
                </p:oleObj>
              </mc:Choice>
              <mc:Fallback>
                <p:oleObj name="Equation" r:id="rId7" imgW="1485900" imgH="330200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3589337" cy="7969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52" name="Object 148"/>
          <p:cNvGraphicFramePr>
            <a:graphicFrameLocks noChangeAspect="1"/>
          </p:cNvGraphicFramePr>
          <p:nvPr/>
        </p:nvGraphicFramePr>
        <p:xfrm>
          <a:off x="4724400" y="2547258"/>
          <a:ext cx="36496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0" name="Equation" r:id="rId9" imgW="1511300" imgH="330200" progId="Equation.DSMT4">
                  <p:embed/>
                </p:oleObj>
              </mc:Choice>
              <mc:Fallback>
                <p:oleObj name="Equation" r:id="rId9" imgW="1511300" imgH="33020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47258"/>
                        <a:ext cx="3649662" cy="7969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53" name="Object 149"/>
          <p:cNvGraphicFramePr>
            <a:graphicFrameLocks noChangeAspect="1"/>
          </p:cNvGraphicFramePr>
          <p:nvPr/>
        </p:nvGraphicFramePr>
        <p:xfrm>
          <a:off x="3168650" y="5334000"/>
          <a:ext cx="33909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1" name="Equation" r:id="rId11" imgW="1130040" imgH="431640" progId="Equation.DSMT4">
                  <p:embed/>
                </p:oleObj>
              </mc:Choice>
              <mc:Fallback>
                <p:oleObj name="Equation" r:id="rId11" imgW="1130040" imgH="43164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5334000"/>
                        <a:ext cx="3390900" cy="1295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5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1554163" y="2438400"/>
          <a:ext cx="649922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7" name="Equation" r:id="rId3" imgW="2692400" imgH="609600" progId="Equation.DSMT4">
                  <p:embed/>
                </p:oleObj>
              </mc:Choice>
              <mc:Fallback>
                <p:oleObj name="Equation" r:id="rId3" imgW="2692400" imgH="6096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2438400"/>
                        <a:ext cx="6499225" cy="1460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2" name="Object 4"/>
          <p:cNvGraphicFramePr>
            <a:graphicFrameLocks noChangeAspect="1"/>
          </p:cNvGraphicFramePr>
          <p:nvPr/>
        </p:nvGraphicFramePr>
        <p:xfrm>
          <a:off x="6172200" y="4267200"/>
          <a:ext cx="220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8" name="Equation" r:id="rId5" imgW="1167893" imgH="393529" progId="Equation.DSMT4">
                  <p:embed/>
                </p:oleObj>
              </mc:Choice>
              <mc:Fallback>
                <p:oleObj name="Equation" r:id="rId5" imgW="1167893" imgH="393529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267200"/>
                        <a:ext cx="2209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3" name="Object 5"/>
          <p:cNvGraphicFramePr>
            <a:graphicFrameLocks noChangeAspect="1"/>
          </p:cNvGraphicFramePr>
          <p:nvPr/>
        </p:nvGraphicFramePr>
        <p:xfrm>
          <a:off x="1295400" y="228600"/>
          <a:ext cx="6883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9" name="Equation" r:id="rId7" imgW="2273300" imgH="482600" progId="Equation.DSMT4">
                  <p:embed/>
                </p:oleObj>
              </mc:Choice>
              <mc:Fallback>
                <p:oleObj name="Equation" r:id="rId7" imgW="2273300" imgH="4826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"/>
                        <a:ext cx="6883400" cy="14478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3352800" y="4419600"/>
          <a:ext cx="20161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0" name="Equation" r:id="rId9" imgW="799753" imgH="253890" progId="Equation.DSMT4">
                  <p:embed/>
                </p:oleObj>
              </mc:Choice>
              <mc:Fallback>
                <p:oleObj name="Equation" r:id="rId9" imgW="799753" imgH="25389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19600"/>
                        <a:ext cx="2016125" cy="6413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5" name="Object 7"/>
          <p:cNvGraphicFramePr>
            <a:graphicFrameLocks noChangeAspect="1"/>
          </p:cNvGraphicFramePr>
          <p:nvPr/>
        </p:nvGraphicFramePr>
        <p:xfrm>
          <a:off x="3216275" y="5334000"/>
          <a:ext cx="23368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1" name="Equation" r:id="rId11" imgW="927100" imgH="482600" progId="Equation.DSMT4">
                  <p:embed/>
                </p:oleObj>
              </mc:Choice>
              <mc:Fallback>
                <p:oleObj name="Equation" r:id="rId11" imgW="927100" imgH="482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334000"/>
                        <a:ext cx="2336800" cy="12176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 flipH="1" flipV="1">
            <a:off x="4152900" y="4000500"/>
            <a:ext cx="6096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649922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9" name="Equation" r:id="rId3" imgW="2692400" imgH="609600" progId="Equation.DSMT4">
                  <p:embed/>
                </p:oleObj>
              </mc:Choice>
              <mc:Fallback>
                <p:oleObj name="Equation" r:id="rId3" imgW="2692400" imgH="6096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499225" cy="1460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127875" y="304800"/>
          <a:ext cx="20161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40" name="Equation" r:id="rId5" imgW="799753" imgH="253890" progId="Equation.DSMT4">
                  <p:embed/>
                </p:oleObj>
              </mc:Choice>
              <mc:Fallback>
                <p:oleObj name="Equation" r:id="rId5" imgW="799753" imgH="25389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304800"/>
                        <a:ext cx="2016125" cy="6413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0800000">
            <a:off x="6477000" y="685800"/>
            <a:ext cx="6858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1143000" y="1676400"/>
          <a:ext cx="631507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41" name="Equation" r:id="rId7" imgW="2616200" imgH="609600" progId="Equation.DSMT4">
                  <p:embed/>
                </p:oleObj>
              </mc:Choice>
              <mc:Fallback>
                <p:oleObj name="Equation" r:id="rId7" imgW="2616200" imgH="6096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76400"/>
                        <a:ext cx="6315075" cy="1460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7" name="Object 5"/>
          <p:cNvGraphicFramePr>
            <a:graphicFrameLocks noChangeAspect="1"/>
          </p:cNvGraphicFramePr>
          <p:nvPr/>
        </p:nvGraphicFramePr>
        <p:xfrm>
          <a:off x="652463" y="3581400"/>
          <a:ext cx="729615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42" name="Equation" r:id="rId9" imgW="3022600" imgH="609600" progId="Equation.DSMT4">
                  <p:embed/>
                </p:oleObj>
              </mc:Choice>
              <mc:Fallback>
                <p:oleObj name="Equation" r:id="rId9" imgW="3022600" imgH="6096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3581400"/>
                        <a:ext cx="7296150" cy="1460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2895600" y="5334000"/>
          <a:ext cx="2906712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43" name="Equation" r:id="rId11" imgW="1231366" imgH="279279" progId="Equation.DSMT4">
                  <p:embed/>
                </p:oleObj>
              </mc:Choice>
              <mc:Fallback>
                <p:oleObj name="Equation" r:id="rId11" imgW="1231366" imgH="279279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0"/>
                        <a:ext cx="2906712" cy="6429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6248400"/>
            <a:ext cx="8531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Following the procedure of getting Eigen values and Eigen vectors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438400" y="1524000"/>
            <a:ext cx="56388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Finding the energy </a:t>
            </a:r>
            <a:r>
              <a:rPr lang="en-US" b="1" dirty="0" err="1" smtClean="0"/>
              <a:t>eigen</a:t>
            </a:r>
            <a:r>
              <a:rPr lang="en-US" b="1" dirty="0" smtClean="0"/>
              <a:t> values </a:t>
            </a:r>
            <a:r>
              <a:rPr lang="el-GR" b="1" dirty="0" smtClean="0"/>
              <a:t>λ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of [A]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992084"/>
              </p:ext>
            </p:extLst>
          </p:nvPr>
        </p:nvGraphicFramePr>
        <p:xfrm>
          <a:off x="2590800" y="3733800"/>
          <a:ext cx="44784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4" name="Equation" r:id="rId3" imgW="1231366" imgH="279279" progId="Equation.DSMT4">
                  <p:embed/>
                </p:oleObj>
              </mc:Choice>
              <mc:Fallback>
                <p:oleObj name="Equation" r:id="rId3" imgW="1231366" imgH="279279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4478488" cy="990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630978"/>
              </p:ext>
            </p:extLst>
          </p:nvPr>
        </p:nvGraphicFramePr>
        <p:xfrm>
          <a:off x="2933700" y="5400675"/>
          <a:ext cx="3644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5" name="Equation" r:id="rId5" imgW="1549080" imgH="253800" progId="Equation.DSMT4">
                  <p:embed/>
                </p:oleObj>
              </mc:Choice>
              <mc:Fallback>
                <p:oleObj name="Equation" r:id="rId5" imgW="1549080" imgH="2538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5400675"/>
                        <a:ext cx="3644900" cy="5778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6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2667000" y="228600"/>
          <a:ext cx="290671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6" name="Equation" r:id="rId3" imgW="1231366" imgH="279279" progId="Equation.DSMT4">
                  <p:embed/>
                </p:oleObj>
              </mc:Choice>
              <mc:Fallback>
                <p:oleObj name="Equation" r:id="rId3" imgW="1231366" imgH="279279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8600"/>
                        <a:ext cx="2906713" cy="6429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1154668"/>
            <a:ext cx="270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Finding Eigen values of [A]</a:t>
            </a:r>
            <a:endParaRPr lang="en-US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08777"/>
              </p:ext>
            </p:extLst>
          </p:nvPr>
        </p:nvGraphicFramePr>
        <p:xfrm>
          <a:off x="1752600" y="1752600"/>
          <a:ext cx="53213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7" name="Equation" r:id="rId5" imgW="2209680" imgH="609480" progId="Equation.DSMT4">
                  <p:embed/>
                </p:oleObj>
              </mc:Choice>
              <mc:Fallback>
                <p:oleObj name="Equation" r:id="rId5" imgW="2209680" imgH="60948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5321300" cy="1460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845" name="Object 69"/>
          <p:cNvGraphicFramePr>
            <a:graphicFrameLocks noChangeAspect="1"/>
          </p:cNvGraphicFramePr>
          <p:nvPr/>
        </p:nvGraphicFramePr>
        <p:xfrm>
          <a:off x="2027238" y="3657600"/>
          <a:ext cx="48625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8" name="Equation" r:id="rId7" imgW="2019240" imgH="228600" progId="Equation.DSMT4">
                  <p:embed/>
                </p:oleObj>
              </mc:Choice>
              <mc:Fallback>
                <p:oleObj name="Equation" r:id="rId7" imgW="2019240" imgH="2286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3657600"/>
                        <a:ext cx="4862512" cy="5476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33523</TotalTime>
  <Words>167</Words>
  <Application>Microsoft Office PowerPoint</Application>
  <PresentationFormat>On-screen Show (4:3)</PresentationFormat>
  <Paragraphs>30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Plan for the week</vt:lpstr>
      <vt:lpstr>Coupled Oscillations</vt:lpstr>
      <vt:lpstr>Coupled Oscillators</vt:lpstr>
      <vt:lpstr>Coupled Oscillators</vt:lpstr>
      <vt:lpstr>Matrix equation of coupled oscillator</vt:lpstr>
      <vt:lpstr>PowerPoint Presentation</vt:lpstr>
      <vt:lpstr>PowerPoint Presentation</vt:lpstr>
      <vt:lpstr>Finding the energy eigen values λ of [A]</vt:lpstr>
      <vt:lpstr>PowerPoint Presentation</vt:lpstr>
      <vt:lpstr>PowerPoint Presentation</vt:lpstr>
      <vt:lpstr>Find the eigen vectors of [A]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iitp</cp:lastModifiedBy>
  <cp:revision>259</cp:revision>
  <dcterms:created xsi:type="dcterms:W3CDTF">2019-06-21T11:37:46Z</dcterms:created>
  <dcterms:modified xsi:type="dcterms:W3CDTF">2019-11-19T15:15:17Z</dcterms:modified>
</cp:coreProperties>
</file>