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408" r:id="rId2"/>
    <p:sldId id="401" r:id="rId3"/>
    <p:sldId id="402" r:id="rId4"/>
    <p:sldId id="393" r:id="rId5"/>
    <p:sldId id="394" r:id="rId6"/>
    <p:sldId id="395" r:id="rId7"/>
    <p:sldId id="396" r:id="rId8"/>
    <p:sldId id="397" r:id="rId9"/>
    <p:sldId id="398" r:id="rId10"/>
    <p:sldId id="409" r:id="rId11"/>
    <p:sldId id="406" r:id="rId12"/>
    <p:sldId id="407" r:id="rId13"/>
    <p:sldId id="410" r:id="rId14"/>
    <p:sldId id="399" r:id="rId15"/>
    <p:sldId id="412" r:id="rId16"/>
    <p:sldId id="411" r:id="rId17"/>
    <p:sldId id="403" r:id="rId18"/>
    <p:sldId id="404" r:id="rId19"/>
    <p:sldId id="405" r:id="rId20"/>
    <p:sldId id="413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DCAA1E4-6F7A-492F-B329-54FC8D927CAF}">
          <p14:sldIdLst>
            <p14:sldId id="408"/>
            <p14:sldId id="401"/>
            <p14:sldId id="402"/>
            <p14:sldId id="393"/>
            <p14:sldId id="394"/>
            <p14:sldId id="395"/>
            <p14:sldId id="396"/>
            <p14:sldId id="397"/>
            <p14:sldId id="398"/>
            <p14:sldId id="409"/>
            <p14:sldId id="406"/>
            <p14:sldId id="407"/>
            <p14:sldId id="410"/>
            <p14:sldId id="399"/>
            <p14:sldId id="412"/>
            <p14:sldId id="411"/>
            <p14:sldId id="403"/>
            <p14:sldId id="404"/>
            <p14:sldId id="405"/>
            <p14:sldId id="41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1" autoAdjust="0"/>
    <p:restoredTop sz="94660"/>
  </p:normalViewPr>
  <p:slideViewPr>
    <p:cSldViewPr>
      <p:cViewPr>
        <p:scale>
          <a:sx n="66" d="100"/>
          <a:sy n="66" d="100"/>
        </p:scale>
        <p:origin x="-1518" y="-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image" Target="../media/image8.wmf"/><Relationship Id="rId7" Type="http://schemas.openxmlformats.org/officeDocument/2006/relationships/image" Target="../media/image12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6" Type="http://schemas.openxmlformats.org/officeDocument/2006/relationships/image" Target="../media/image11.wmf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22.wmf"/><Relationship Id="rId4" Type="http://schemas.openxmlformats.org/officeDocument/2006/relationships/image" Target="../media/image36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Relationship Id="rId5" Type="http://schemas.openxmlformats.org/officeDocument/2006/relationships/image" Target="../media/image42.wmf"/><Relationship Id="rId4" Type="http://schemas.openxmlformats.org/officeDocument/2006/relationships/image" Target="../media/image41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Relationship Id="rId4" Type="http://schemas.openxmlformats.org/officeDocument/2006/relationships/image" Target="../media/image3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7" Type="http://schemas.openxmlformats.org/officeDocument/2006/relationships/image" Target="../media/image13.wmf"/><Relationship Id="rId2" Type="http://schemas.openxmlformats.org/officeDocument/2006/relationships/image" Target="../media/image7.wmf"/><Relationship Id="rId1" Type="http://schemas.openxmlformats.org/officeDocument/2006/relationships/image" Target="../media/image9.wmf"/><Relationship Id="rId6" Type="http://schemas.openxmlformats.org/officeDocument/2006/relationships/image" Target="../media/image12.wmf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6" Type="http://schemas.openxmlformats.org/officeDocument/2006/relationships/image" Target="../media/image21.wmf"/><Relationship Id="rId5" Type="http://schemas.openxmlformats.org/officeDocument/2006/relationships/image" Target="../media/image20.wmf"/><Relationship Id="rId4" Type="http://schemas.openxmlformats.org/officeDocument/2006/relationships/image" Target="../media/image19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1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2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058BB4-C548-47CE-9F70-22E560D04E92}" type="datetimeFigureOut">
              <a:rPr lang="en-US" smtClean="0"/>
              <a:pPr/>
              <a:t>11/19/2019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CC928B-884B-42E1-9354-4F1E4ED636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661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A3A06-BAFB-4532-A904-7E4F1FC5C425}" type="datetimeFigureOut">
              <a:rPr lang="en-US" smtClean="0"/>
              <a:pPr/>
              <a:t>11/19/2019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06BC9-CEBF-482E-B66D-955D46B28B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272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A3A06-BAFB-4532-A904-7E4F1FC5C425}" type="datetimeFigureOut">
              <a:rPr lang="en-US" smtClean="0"/>
              <a:pPr/>
              <a:t>11/19/2019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06BC9-CEBF-482E-B66D-955D46B28B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411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A3A06-BAFB-4532-A904-7E4F1FC5C425}" type="datetimeFigureOut">
              <a:rPr lang="en-US" smtClean="0"/>
              <a:pPr/>
              <a:t>11/19/2019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06BC9-CEBF-482E-B66D-955D46B28B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644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A3A06-BAFB-4532-A904-7E4F1FC5C425}" type="datetimeFigureOut">
              <a:rPr lang="en-US" smtClean="0"/>
              <a:pPr/>
              <a:t>11/19/2019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06BC9-CEBF-482E-B66D-955D46B28B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32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A3A06-BAFB-4532-A904-7E4F1FC5C425}" type="datetimeFigureOut">
              <a:rPr lang="en-US" smtClean="0"/>
              <a:pPr/>
              <a:t>11/19/2019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06BC9-CEBF-482E-B66D-955D46B28B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145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A3A06-BAFB-4532-A904-7E4F1FC5C425}" type="datetimeFigureOut">
              <a:rPr lang="en-US" smtClean="0"/>
              <a:pPr/>
              <a:t>11/19/2019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06BC9-CEBF-482E-B66D-955D46B28B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180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A3A06-BAFB-4532-A904-7E4F1FC5C425}" type="datetimeFigureOut">
              <a:rPr lang="en-US" smtClean="0"/>
              <a:pPr/>
              <a:t>11/19/2019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06BC9-CEBF-482E-B66D-955D46B28B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142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A3A06-BAFB-4532-A904-7E4F1FC5C425}" type="datetimeFigureOut">
              <a:rPr lang="en-US" smtClean="0"/>
              <a:pPr/>
              <a:t>11/19/2019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06BC9-CEBF-482E-B66D-955D46B28B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310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A3A06-BAFB-4532-A904-7E4F1FC5C425}" type="datetimeFigureOut">
              <a:rPr lang="en-US" smtClean="0"/>
              <a:pPr/>
              <a:t>11/19/2019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06BC9-CEBF-482E-B66D-955D46B28B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25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A3A06-BAFB-4532-A904-7E4F1FC5C425}" type="datetimeFigureOut">
              <a:rPr lang="en-US" smtClean="0"/>
              <a:pPr/>
              <a:t>11/19/2019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06BC9-CEBF-482E-B66D-955D46B28B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706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A3A06-BAFB-4532-A904-7E4F1FC5C425}" type="datetimeFigureOut">
              <a:rPr lang="en-US" smtClean="0"/>
              <a:pPr/>
              <a:t>11/19/2019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06BC9-CEBF-482E-B66D-955D46B28B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485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5A3A06-BAFB-4532-A904-7E4F1FC5C425}" type="datetimeFigureOut">
              <a:rPr lang="en-US" smtClean="0"/>
              <a:pPr/>
              <a:t>11/19/2019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E06BC9-CEBF-482E-B66D-955D46B28B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114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5.gif"/><Relationship Id="rId7" Type="http://schemas.openxmlformats.org/officeDocument/2006/relationships/image" Target="../media/image2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30.bin"/><Relationship Id="rId5" Type="http://schemas.openxmlformats.org/officeDocument/2006/relationships/image" Target="../media/image26.wmf"/><Relationship Id="rId4" Type="http://schemas.openxmlformats.org/officeDocument/2006/relationships/oleObject" Target="../embeddings/oleObject29.bin"/><Relationship Id="rId9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3" Type="http://schemas.openxmlformats.org/officeDocument/2006/relationships/image" Target="../media/image32.jpeg"/><Relationship Id="rId7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31.bin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3" Type="http://schemas.openxmlformats.org/officeDocument/2006/relationships/oleObject" Target="../embeddings/oleObject33.bin"/><Relationship Id="rId7" Type="http://schemas.openxmlformats.org/officeDocument/2006/relationships/oleObject" Target="../embeddings/oleObject3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4.wmf"/><Relationship Id="rId5" Type="http://schemas.openxmlformats.org/officeDocument/2006/relationships/oleObject" Target="../embeddings/oleObject34.bin"/><Relationship Id="rId10" Type="http://schemas.openxmlformats.org/officeDocument/2006/relationships/image" Target="../media/image36.wmf"/><Relationship Id="rId4" Type="http://schemas.openxmlformats.org/officeDocument/2006/relationships/image" Target="../media/image22.wmf"/><Relationship Id="rId9" Type="http://schemas.openxmlformats.org/officeDocument/2006/relationships/oleObject" Target="../embeddings/oleObject36.bin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3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38.bin"/><Relationship Id="rId5" Type="http://schemas.openxmlformats.org/officeDocument/2006/relationships/image" Target="../media/image37.wmf"/><Relationship Id="rId4" Type="http://schemas.openxmlformats.org/officeDocument/2006/relationships/oleObject" Target="../embeddings/oleObject37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3" Type="http://schemas.openxmlformats.org/officeDocument/2006/relationships/oleObject" Target="../embeddings/oleObject39.bin"/><Relationship Id="rId7" Type="http://schemas.openxmlformats.org/officeDocument/2006/relationships/oleObject" Target="../embeddings/oleObject41.bin"/><Relationship Id="rId12" Type="http://schemas.openxmlformats.org/officeDocument/2006/relationships/image" Target="../media/image4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8.wmf"/><Relationship Id="rId11" Type="http://schemas.openxmlformats.org/officeDocument/2006/relationships/oleObject" Target="../embeddings/oleObject43.bin"/><Relationship Id="rId5" Type="http://schemas.openxmlformats.org/officeDocument/2006/relationships/oleObject" Target="../embeddings/oleObject40.bin"/><Relationship Id="rId10" Type="http://schemas.openxmlformats.org/officeDocument/2006/relationships/image" Target="../media/image41.wmf"/><Relationship Id="rId4" Type="http://schemas.openxmlformats.org/officeDocument/2006/relationships/image" Target="../media/image37.wmf"/><Relationship Id="rId9" Type="http://schemas.openxmlformats.org/officeDocument/2006/relationships/oleObject" Target="../embeddings/oleObject42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3" Type="http://schemas.openxmlformats.org/officeDocument/2006/relationships/oleObject" Target="../embeddings/oleObject44.bin"/><Relationship Id="rId7" Type="http://schemas.openxmlformats.org/officeDocument/2006/relationships/oleObject" Target="../embeddings/oleObject4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44.wmf"/><Relationship Id="rId5" Type="http://schemas.openxmlformats.org/officeDocument/2006/relationships/oleObject" Target="../embeddings/oleObject45.bin"/><Relationship Id="rId10" Type="http://schemas.openxmlformats.org/officeDocument/2006/relationships/image" Target="../media/image35.wmf"/><Relationship Id="rId4" Type="http://schemas.openxmlformats.org/officeDocument/2006/relationships/image" Target="../media/image43.wmf"/><Relationship Id="rId9" Type="http://schemas.openxmlformats.org/officeDocument/2006/relationships/oleObject" Target="../embeddings/oleObject47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13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0.wmf"/><Relationship Id="rId1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2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10" Type="http://schemas.openxmlformats.org/officeDocument/2006/relationships/image" Target="../media/image9.wmf"/><Relationship Id="rId4" Type="http://schemas.openxmlformats.org/officeDocument/2006/relationships/image" Target="../media/image6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11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13" Type="http://schemas.openxmlformats.org/officeDocument/2006/relationships/oleObject" Target="../embeddings/oleObject14.bin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12" Type="http://schemas.openxmlformats.org/officeDocument/2006/relationships/image" Target="../media/image11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3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wmf"/><Relationship Id="rId11" Type="http://schemas.openxmlformats.org/officeDocument/2006/relationships/oleObject" Target="../embeddings/oleObject13.bin"/><Relationship Id="rId5" Type="http://schemas.openxmlformats.org/officeDocument/2006/relationships/oleObject" Target="../embeddings/oleObject10.bin"/><Relationship Id="rId15" Type="http://schemas.openxmlformats.org/officeDocument/2006/relationships/oleObject" Target="../embeddings/oleObject15.bin"/><Relationship Id="rId10" Type="http://schemas.openxmlformats.org/officeDocument/2006/relationships/image" Target="../media/image10.wmf"/><Relationship Id="rId4" Type="http://schemas.openxmlformats.org/officeDocument/2006/relationships/image" Target="../media/image9.wmf"/><Relationship Id="rId9" Type="http://schemas.openxmlformats.org/officeDocument/2006/relationships/oleObject" Target="../embeddings/oleObject12.bin"/><Relationship Id="rId14" Type="http://schemas.openxmlformats.org/officeDocument/2006/relationships/image" Target="../media/image12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15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13" Type="http://schemas.openxmlformats.org/officeDocument/2006/relationships/oleObject" Target="../embeddings/oleObject23.bin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0.bin"/><Relationship Id="rId12" Type="http://schemas.openxmlformats.org/officeDocument/2006/relationships/image" Target="../media/image2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7.wmf"/><Relationship Id="rId11" Type="http://schemas.openxmlformats.org/officeDocument/2006/relationships/oleObject" Target="../embeddings/oleObject22.bin"/><Relationship Id="rId5" Type="http://schemas.openxmlformats.org/officeDocument/2006/relationships/oleObject" Target="../embeddings/oleObject19.bin"/><Relationship Id="rId10" Type="http://schemas.openxmlformats.org/officeDocument/2006/relationships/image" Target="../media/image19.wmf"/><Relationship Id="rId4" Type="http://schemas.openxmlformats.org/officeDocument/2006/relationships/image" Target="../media/image16.wmf"/><Relationship Id="rId9" Type="http://schemas.openxmlformats.org/officeDocument/2006/relationships/oleObject" Target="../embeddings/oleObject21.bin"/><Relationship Id="rId14" Type="http://schemas.openxmlformats.org/officeDocument/2006/relationships/image" Target="../media/image21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25.bin"/><Relationship Id="rId4" Type="http://schemas.openxmlformats.org/officeDocument/2006/relationships/image" Target="../media/image15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2.wmf"/><Relationship Id="rId4" Type="http://schemas.openxmlformats.org/officeDocument/2006/relationships/oleObject" Target="../embeddings/oleObject26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7" Type="http://schemas.openxmlformats.org/officeDocument/2006/relationships/image" Target="../media/image2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8.bin"/><Relationship Id="rId5" Type="http://schemas.openxmlformats.org/officeDocument/2006/relationships/image" Target="../media/image22.wmf"/><Relationship Id="rId4" Type="http://schemas.openxmlformats.org/officeDocument/2006/relationships/oleObject" Target="../embeddings/oleObject2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0"/>
            <a:ext cx="8229600" cy="1143000"/>
          </a:xfrm>
        </p:spPr>
        <p:txBody>
          <a:bodyPr>
            <a:noAutofit/>
          </a:bodyPr>
          <a:lstStyle/>
          <a:p>
            <a:r>
              <a:rPr lang="en-US" sz="6000" b="1" dirty="0" smtClean="0">
                <a:solidFill>
                  <a:srgbClr val="002060"/>
                </a:solidFill>
              </a:rPr>
              <a:t>Oscillations</a:t>
            </a:r>
            <a:br>
              <a:rPr lang="en-US" sz="6000" b="1" dirty="0" smtClean="0">
                <a:solidFill>
                  <a:srgbClr val="002060"/>
                </a:solidFill>
              </a:rPr>
            </a:br>
            <a:r>
              <a:rPr lang="en-US" sz="6000" b="1" dirty="0" smtClean="0">
                <a:solidFill>
                  <a:srgbClr val="002060"/>
                </a:solidFill>
              </a:rPr>
              <a:t> to</a:t>
            </a:r>
            <a:br>
              <a:rPr lang="en-US" sz="6000" b="1" dirty="0" smtClean="0">
                <a:solidFill>
                  <a:srgbClr val="002060"/>
                </a:solidFill>
              </a:rPr>
            </a:br>
            <a:r>
              <a:rPr lang="en-US" sz="6000" b="1" dirty="0" smtClean="0">
                <a:solidFill>
                  <a:srgbClr val="002060"/>
                </a:solidFill>
              </a:rPr>
              <a:t>Waves</a:t>
            </a:r>
            <a:endParaRPr lang="en-US" sz="6000" b="1" dirty="0">
              <a:solidFill>
                <a:srgbClr val="002060"/>
              </a:solidFill>
            </a:endParaRPr>
          </a:p>
        </p:txBody>
      </p:sp>
      <p:pic>
        <p:nvPicPr>
          <p:cNvPr id="4" name="Picture 2" descr="Image result for Ripples on wat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38450" y="4038600"/>
            <a:ext cx="3714750" cy="2667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01769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txBody>
          <a:bodyPr>
            <a:noAutofit/>
          </a:bodyPr>
          <a:lstStyle/>
          <a:p>
            <a:r>
              <a:rPr lang="en-US" sz="4800" b="1" dirty="0" smtClean="0"/>
              <a:t>Plots: Amplitude v/s time</a:t>
            </a:r>
            <a:br>
              <a:rPr lang="en-US" sz="4800" b="1" dirty="0" smtClean="0"/>
            </a:b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4600" y="2103437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b="1" dirty="0" smtClean="0">
                <a:solidFill>
                  <a:srgbClr val="0070C0"/>
                </a:solidFill>
              </a:rPr>
              <a:t>x</a:t>
            </a:r>
            <a:r>
              <a:rPr lang="en-US" sz="5400" b="1" baseline="-25000" dirty="0" smtClean="0">
                <a:solidFill>
                  <a:srgbClr val="0070C0"/>
                </a:solidFill>
              </a:rPr>
              <a:t>1</a:t>
            </a:r>
            <a:r>
              <a:rPr lang="en-US" sz="5400" b="1" dirty="0" smtClean="0">
                <a:solidFill>
                  <a:srgbClr val="0070C0"/>
                </a:solidFill>
              </a:rPr>
              <a:t>(t) v/s t</a:t>
            </a:r>
            <a:endParaRPr lang="en-US" sz="54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sz="5400" b="1" dirty="0">
                <a:solidFill>
                  <a:srgbClr val="0070C0"/>
                </a:solidFill>
              </a:rPr>
              <a:t>x</a:t>
            </a:r>
            <a:r>
              <a:rPr lang="en-US" sz="5400" b="1" baseline="-25000" dirty="0" smtClean="0">
                <a:solidFill>
                  <a:srgbClr val="0070C0"/>
                </a:solidFill>
              </a:rPr>
              <a:t>2</a:t>
            </a:r>
            <a:r>
              <a:rPr lang="en-US" sz="5400" b="1" dirty="0" smtClean="0">
                <a:solidFill>
                  <a:srgbClr val="0070C0"/>
                </a:solidFill>
              </a:rPr>
              <a:t>(t) v/s t</a:t>
            </a:r>
            <a:endParaRPr lang="en-US" sz="5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624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E:\BTech\PH103\Normal_mode_4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2200" y="2514600"/>
            <a:ext cx="8917609" cy="1905000"/>
          </a:xfrm>
          <a:prstGeom prst="rect">
            <a:avLst/>
          </a:prstGeom>
          <a:noFill/>
        </p:spPr>
      </p:pic>
      <p:graphicFrame>
        <p:nvGraphicFramePr>
          <p:cNvPr id="241666" name="Object 2"/>
          <p:cNvGraphicFramePr>
            <a:graphicFrameLocks noChangeAspect="1"/>
          </p:cNvGraphicFramePr>
          <p:nvPr/>
        </p:nvGraphicFramePr>
        <p:xfrm>
          <a:off x="5334001" y="611279"/>
          <a:ext cx="3810000" cy="10508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694" name="Equation" r:id="rId4" imgW="1828800" imgH="508000" progId="Equation.DSMT4">
                  <p:embed/>
                </p:oleObj>
              </mc:Choice>
              <mc:Fallback>
                <p:oleObj name="Equation" r:id="rId4" imgW="1828800" imgH="508000" progId="Equation.DSMT4">
                  <p:embed/>
                  <p:pic>
                    <p:nvPicPr>
                      <p:cNvPr id="0" name="Picture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1" y="611279"/>
                        <a:ext cx="3810000" cy="1050834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1667" name="Object 3"/>
          <p:cNvGraphicFramePr>
            <a:graphicFrameLocks noChangeAspect="1"/>
          </p:cNvGraphicFramePr>
          <p:nvPr/>
        </p:nvGraphicFramePr>
        <p:xfrm>
          <a:off x="5334000" y="4648200"/>
          <a:ext cx="3810000" cy="105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695" name="Equation" r:id="rId6" imgW="1828800" imgH="508000" progId="Equation.DSMT4">
                  <p:embed/>
                </p:oleObj>
              </mc:Choice>
              <mc:Fallback>
                <p:oleObj name="Equation" r:id="rId6" imgW="1828800" imgH="508000" progId="Equation.DSMT4">
                  <p:embed/>
                  <p:pic>
                    <p:nvPicPr>
                      <p:cNvPr id="0" name="Picture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4648200"/>
                        <a:ext cx="3810000" cy="1050925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 descr="X2_T.jpg"/>
          <p:cNvPicPr>
            <a:picLocks noChangeAspect="1"/>
          </p:cNvPicPr>
          <p:nvPr/>
        </p:nvPicPr>
        <p:blipFill>
          <a:blip r:embed="rId8" cstate="print"/>
          <a:srcRect l="8850" t="10309" r="12389" b="6873"/>
          <a:stretch>
            <a:fillRect/>
          </a:stretch>
        </p:blipFill>
        <p:spPr>
          <a:xfrm>
            <a:off x="0" y="3329917"/>
            <a:ext cx="4343400" cy="3528083"/>
          </a:xfrm>
          <a:prstGeom prst="rect">
            <a:avLst/>
          </a:prstGeom>
        </p:spPr>
      </p:pic>
      <p:pic>
        <p:nvPicPr>
          <p:cNvPr id="8" name="Picture 7" descr="X1_T.jpg"/>
          <p:cNvPicPr>
            <a:picLocks noChangeAspect="1"/>
          </p:cNvPicPr>
          <p:nvPr/>
        </p:nvPicPr>
        <p:blipFill>
          <a:blip r:embed="rId9" cstate="print"/>
          <a:srcRect l="8850" t="10309" r="12389" b="6873"/>
          <a:stretch>
            <a:fillRect/>
          </a:stretch>
        </p:blipFill>
        <p:spPr>
          <a:xfrm>
            <a:off x="0" y="0"/>
            <a:ext cx="4267200" cy="34661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ormal_mode_1_T.jpg"/>
          <p:cNvPicPr>
            <a:picLocks noChangeAspect="1"/>
          </p:cNvPicPr>
          <p:nvPr/>
        </p:nvPicPr>
        <p:blipFill>
          <a:blip r:embed="rId3" cstate="print"/>
          <a:srcRect l="12389" t="10309" r="12389" b="5727"/>
          <a:stretch>
            <a:fillRect/>
          </a:stretch>
        </p:blipFill>
        <p:spPr>
          <a:xfrm>
            <a:off x="609601" y="304800"/>
            <a:ext cx="4139558" cy="3569522"/>
          </a:xfrm>
          <a:prstGeom prst="rect">
            <a:avLst/>
          </a:prstGeom>
        </p:spPr>
      </p:pic>
      <p:pic>
        <p:nvPicPr>
          <p:cNvPr id="5" name="Picture 4" descr="Normal_mode_2_T.jpg"/>
          <p:cNvPicPr>
            <a:picLocks noChangeAspect="1"/>
          </p:cNvPicPr>
          <p:nvPr/>
        </p:nvPicPr>
        <p:blipFill>
          <a:blip r:embed="rId4" cstate="print"/>
          <a:srcRect l="13274" t="10309" r="13274" b="6873"/>
          <a:stretch>
            <a:fillRect/>
          </a:stretch>
        </p:blipFill>
        <p:spPr>
          <a:xfrm>
            <a:off x="685800" y="3473036"/>
            <a:ext cx="3886200" cy="3384964"/>
          </a:xfrm>
          <a:prstGeom prst="rect">
            <a:avLst/>
          </a:prstGeom>
        </p:spPr>
      </p:pic>
      <p:graphicFrame>
        <p:nvGraphicFramePr>
          <p:cNvPr id="242690" name="Object 2"/>
          <p:cNvGraphicFramePr>
            <a:graphicFrameLocks noChangeAspect="1"/>
          </p:cNvGraphicFramePr>
          <p:nvPr/>
        </p:nvGraphicFramePr>
        <p:xfrm>
          <a:off x="5410200" y="1066800"/>
          <a:ext cx="2646363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718" name="Equation" r:id="rId5" imgW="1270000" imgH="228600" progId="Equation.DSMT4">
                  <p:embed/>
                </p:oleObj>
              </mc:Choice>
              <mc:Fallback>
                <p:oleObj name="Equation" r:id="rId5" imgW="1270000" imgH="228600" progId="Equation.DSMT4">
                  <p:embed/>
                  <p:pic>
                    <p:nvPicPr>
                      <p:cNvPr id="0" name="Picture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1066800"/>
                        <a:ext cx="2646363" cy="473075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2691" name="Object 3"/>
          <p:cNvGraphicFramePr>
            <a:graphicFrameLocks noChangeAspect="1"/>
          </p:cNvGraphicFramePr>
          <p:nvPr/>
        </p:nvGraphicFramePr>
        <p:xfrm>
          <a:off x="4800600" y="4800600"/>
          <a:ext cx="3836988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719" name="Equation" r:id="rId7" imgW="1841500" imgH="292100" progId="Equation.DSMT4">
                  <p:embed/>
                </p:oleObj>
              </mc:Choice>
              <mc:Fallback>
                <p:oleObj name="Equation" r:id="rId7" imgW="1841500" imgH="292100" progId="Equation.DSMT4">
                  <p:embed/>
                  <p:pic>
                    <p:nvPicPr>
                      <p:cNvPr id="0" name="Picture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4800600"/>
                        <a:ext cx="3836988" cy="60325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Normal </a:t>
            </a:r>
            <a:r>
              <a:rPr lang="en-US" b="1" dirty="0" smtClean="0">
                <a:solidFill>
                  <a:srgbClr val="0070C0"/>
                </a:solidFill>
              </a:rPr>
              <a:t>Coordinates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Can we get some co-ordinates which will oscillate with one pure frequency??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/>
              <a:t>Try by just adding x</a:t>
            </a:r>
            <a:r>
              <a:rPr lang="en-US" b="1" baseline="-25000" dirty="0" smtClean="0"/>
              <a:t>1</a:t>
            </a:r>
            <a:r>
              <a:rPr lang="en-US" b="1" dirty="0" smtClean="0"/>
              <a:t> and x</a:t>
            </a:r>
            <a:r>
              <a:rPr lang="en-US" b="1" baseline="-25000" dirty="0" smtClean="0"/>
              <a:t>2</a:t>
            </a:r>
            <a:r>
              <a:rPr lang="en-US" b="1" dirty="0" smtClean="0"/>
              <a:t> and subtracting</a:t>
            </a:r>
          </a:p>
          <a:p>
            <a:pPr marL="0" indent="0">
              <a:buNone/>
            </a:pPr>
            <a:r>
              <a:rPr lang="en-US" b="1" dirty="0" smtClean="0"/>
              <a:t>x</a:t>
            </a:r>
            <a:r>
              <a:rPr lang="en-US" b="1" baseline="-25000" dirty="0" smtClean="0"/>
              <a:t>1</a:t>
            </a:r>
            <a:r>
              <a:rPr lang="en-US" b="1" dirty="0" smtClean="0"/>
              <a:t> and x</a:t>
            </a:r>
            <a:r>
              <a:rPr lang="en-US" b="1" baseline="-25000" dirty="0" smtClean="0"/>
              <a:t>2</a:t>
            </a:r>
            <a:endParaRPr lang="en-US" b="1" baseline="-25000" dirty="0"/>
          </a:p>
        </p:txBody>
      </p:sp>
    </p:spTree>
    <p:extLst>
      <p:ext uri="{BB962C8B-B14F-4D97-AF65-F5344CB8AC3E}">
        <p14:creationId xmlns:p14="http://schemas.microsoft.com/office/powerpoint/2010/main" val="649927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62200" y="228600"/>
            <a:ext cx="487530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Normal Coordinates</a:t>
            </a:r>
            <a:endParaRPr lang="en-US" sz="4400" b="1" dirty="0"/>
          </a:p>
        </p:txBody>
      </p:sp>
      <p:graphicFrame>
        <p:nvGraphicFramePr>
          <p:cNvPr id="236546" name="Object 2"/>
          <p:cNvGraphicFramePr>
            <a:graphicFrameLocks noChangeAspect="1"/>
          </p:cNvGraphicFramePr>
          <p:nvPr/>
        </p:nvGraphicFramePr>
        <p:xfrm>
          <a:off x="249466" y="1143000"/>
          <a:ext cx="8807450" cy="164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606" name="Equation" r:id="rId3" imgW="3098800" imgH="584200" progId="Equation.DSMT4">
                  <p:embed/>
                </p:oleObj>
              </mc:Choice>
              <mc:Fallback>
                <p:oleObj name="Equation" r:id="rId3" imgW="3098800" imgH="584200" progId="Equation.DSMT4">
                  <p:embed/>
                  <p:pic>
                    <p:nvPicPr>
                      <p:cNvPr id="0" name="Picture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466" y="1143000"/>
                        <a:ext cx="8807450" cy="1649413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6547" name="Object 3"/>
          <p:cNvGraphicFramePr>
            <a:graphicFrameLocks noChangeAspect="1"/>
          </p:cNvGraphicFramePr>
          <p:nvPr/>
        </p:nvGraphicFramePr>
        <p:xfrm>
          <a:off x="533400" y="4724400"/>
          <a:ext cx="1981200" cy="20005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607" name="Equation" r:id="rId5" imgW="799753" imgH="812447" progId="Equation.DSMT4">
                  <p:embed/>
                </p:oleObj>
              </mc:Choice>
              <mc:Fallback>
                <p:oleObj name="Equation" r:id="rId5" imgW="799753" imgH="812447" progId="Equation.DSMT4">
                  <p:embed/>
                  <p:pic>
                    <p:nvPicPr>
                      <p:cNvPr id="0" name="Picture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4724400"/>
                        <a:ext cx="1981200" cy="2000569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6548" name="Object 4"/>
          <p:cNvGraphicFramePr>
            <a:graphicFrameLocks noChangeAspect="1"/>
          </p:cNvGraphicFramePr>
          <p:nvPr/>
        </p:nvGraphicFramePr>
        <p:xfrm>
          <a:off x="3352800" y="3048000"/>
          <a:ext cx="5233987" cy="143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608" name="Equation" r:id="rId7" imgW="1841500" imgH="508000" progId="Equation.DSMT4">
                  <p:embed/>
                </p:oleObj>
              </mc:Choice>
              <mc:Fallback>
                <p:oleObj name="Equation" r:id="rId7" imgW="1841500" imgH="508000" progId="Equation.DSMT4">
                  <p:embed/>
                  <p:pic>
                    <p:nvPicPr>
                      <p:cNvPr id="0" name="Picture 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3048000"/>
                        <a:ext cx="5233987" cy="143510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505200" y="4798874"/>
            <a:ext cx="1752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Perpetua" pitchFamily="18" charset="0"/>
              </a:rPr>
              <a:t>Inverse transformation</a:t>
            </a:r>
            <a:endParaRPr lang="en-US" sz="3600" dirty="0">
              <a:latin typeface="Perpetua" pitchFamily="18" charset="0"/>
            </a:endParaRPr>
          </a:p>
        </p:txBody>
      </p:sp>
      <p:graphicFrame>
        <p:nvGraphicFramePr>
          <p:cNvPr id="236549" name="Object 5"/>
          <p:cNvGraphicFramePr>
            <a:graphicFrameLocks noChangeAspect="1"/>
          </p:cNvGraphicFramePr>
          <p:nvPr/>
        </p:nvGraphicFramePr>
        <p:xfrm>
          <a:off x="5638800" y="5029200"/>
          <a:ext cx="2350055" cy="1335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609" name="Equation" r:id="rId9" imgW="800100" imgH="457200" progId="Equation.DSMT4">
                  <p:embed/>
                </p:oleObj>
              </mc:Choice>
              <mc:Fallback>
                <p:oleObj name="Equation" r:id="rId9" imgW="800100" imgH="457200" progId="Equation.DSMT4">
                  <p:embed/>
                  <p:pic>
                    <p:nvPicPr>
                      <p:cNvPr id="0" name="Picture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5029200"/>
                        <a:ext cx="2350055" cy="1335087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Why Normal Co-ordinates?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This will help in knowing 2 different frequencies independently</a:t>
            </a:r>
          </a:p>
          <a:p>
            <a:endParaRPr lang="en-US" b="1" dirty="0" smtClean="0">
              <a:solidFill>
                <a:srgbClr val="002060"/>
              </a:solidFill>
            </a:endParaRPr>
          </a:p>
          <a:p>
            <a:r>
              <a:rPr lang="en-US" b="1" dirty="0" smtClean="0">
                <a:solidFill>
                  <a:srgbClr val="002060"/>
                </a:solidFill>
              </a:rPr>
              <a:t>If you plot X</a:t>
            </a:r>
            <a:r>
              <a:rPr lang="en-US" b="1" baseline="-25000" dirty="0" smtClean="0">
                <a:solidFill>
                  <a:srgbClr val="002060"/>
                </a:solidFill>
              </a:rPr>
              <a:t>1</a:t>
            </a:r>
            <a:r>
              <a:rPr lang="en-US" b="1" dirty="0" smtClean="0">
                <a:solidFill>
                  <a:srgbClr val="002060"/>
                </a:solidFill>
              </a:rPr>
              <a:t>(t) and X</a:t>
            </a:r>
            <a:r>
              <a:rPr lang="en-US" b="1" baseline="-25000" dirty="0" smtClean="0">
                <a:solidFill>
                  <a:srgbClr val="002060"/>
                </a:solidFill>
              </a:rPr>
              <a:t>2</a:t>
            </a:r>
            <a:r>
              <a:rPr lang="en-US" b="1" dirty="0" smtClean="0">
                <a:solidFill>
                  <a:srgbClr val="002060"/>
                </a:solidFill>
              </a:rPr>
              <a:t>(t) v/s time you get nice cosine graph</a:t>
            </a:r>
          </a:p>
          <a:p>
            <a:endParaRPr lang="en-US" b="1" dirty="0" smtClean="0">
              <a:solidFill>
                <a:srgbClr val="002060"/>
              </a:solidFill>
            </a:endParaRPr>
          </a:p>
          <a:p>
            <a:r>
              <a:rPr lang="en-US" b="1" dirty="0">
                <a:solidFill>
                  <a:srgbClr val="002060"/>
                </a:solidFill>
              </a:rPr>
              <a:t>x</a:t>
            </a:r>
            <a:r>
              <a:rPr lang="en-US" b="1" baseline="-25000" dirty="0" smtClean="0">
                <a:solidFill>
                  <a:srgbClr val="002060"/>
                </a:solidFill>
              </a:rPr>
              <a:t>1</a:t>
            </a:r>
            <a:r>
              <a:rPr lang="en-US" b="1" dirty="0" smtClean="0">
                <a:solidFill>
                  <a:srgbClr val="002060"/>
                </a:solidFill>
              </a:rPr>
              <a:t>(t) and x</a:t>
            </a:r>
            <a:r>
              <a:rPr lang="en-US" b="1" baseline="-25000" dirty="0" smtClean="0">
                <a:solidFill>
                  <a:srgbClr val="002060"/>
                </a:solidFill>
              </a:rPr>
              <a:t>2</a:t>
            </a:r>
            <a:r>
              <a:rPr lang="en-US" b="1" dirty="0" smtClean="0">
                <a:solidFill>
                  <a:srgbClr val="002060"/>
                </a:solidFill>
              </a:rPr>
              <a:t>(t) v/s time was erratic in nature</a:t>
            </a:r>
          </a:p>
          <a:p>
            <a:endParaRPr lang="en-US" b="1" dirty="0" smtClean="0">
              <a:solidFill>
                <a:srgbClr val="002060"/>
              </a:solidFill>
            </a:endParaRPr>
          </a:p>
          <a:p>
            <a:r>
              <a:rPr lang="en-US" b="1" dirty="0" smtClean="0">
                <a:solidFill>
                  <a:srgbClr val="002060"/>
                </a:solidFill>
              </a:rPr>
              <a:t>Out of phase and in-phase motion cannot get visualized though! </a:t>
            </a:r>
          </a:p>
          <a:p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478438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62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Is there any alternative way of solving the coupled differential equation?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00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381000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>
                <a:latin typeface="Perpetua" pitchFamily="18" charset="0"/>
              </a:rPr>
              <a:t>Alternate way of deriving….</a:t>
            </a:r>
            <a:endParaRPr lang="en-US" sz="3200" b="1" dirty="0">
              <a:latin typeface="Perpetua" pitchFamily="18" charset="0"/>
            </a:endParaRPr>
          </a:p>
        </p:txBody>
      </p:sp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838200"/>
            <a:ext cx="6629400" cy="3472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4495800"/>
            <a:ext cx="8229600" cy="381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Equations of motion are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71683" name="Object 3"/>
          <p:cNvGraphicFramePr>
            <a:graphicFrameLocks noChangeAspect="1"/>
          </p:cNvGraphicFramePr>
          <p:nvPr/>
        </p:nvGraphicFramePr>
        <p:xfrm>
          <a:off x="2789238" y="4876800"/>
          <a:ext cx="3589337" cy="79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622" name="Equation" r:id="rId4" imgW="1485900" imgH="330200" progId="Equation.DSMT4">
                  <p:embed/>
                </p:oleObj>
              </mc:Choice>
              <mc:Fallback>
                <p:oleObj name="Equation" r:id="rId4" imgW="1485900" imgH="330200" progId="Equation.DSMT4">
                  <p:embed/>
                  <p:pic>
                    <p:nvPicPr>
                      <p:cNvPr id="0" name="Picture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9238" y="4876800"/>
                        <a:ext cx="3589337" cy="796925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684" name="Object 4"/>
          <p:cNvGraphicFramePr>
            <a:graphicFrameLocks noChangeAspect="1"/>
          </p:cNvGraphicFramePr>
          <p:nvPr/>
        </p:nvGraphicFramePr>
        <p:xfrm>
          <a:off x="2713038" y="5867400"/>
          <a:ext cx="3649662" cy="79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623" name="Equation" r:id="rId6" imgW="1511300" imgH="330200" progId="Equation.DSMT4">
                  <p:embed/>
                </p:oleObj>
              </mc:Choice>
              <mc:Fallback>
                <p:oleObj name="Equation" r:id="rId6" imgW="1511300" imgH="330200" progId="Equation.DSMT4">
                  <p:embed/>
                  <p:pic>
                    <p:nvPicPr>
                      <p:cNvPr id="0" name="Picture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3038" y="5867400"/>
                        <a:ext cx="3649662" cy="796925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itle 1"/>
          <p:cNvSpPr txBox="1">
            <a:spLocks/>
          </p:cNvSpPr>
          <p:nvPr/>
        </p:nvSpPr>
        <p:spPr>
          <a:xfrm>
            <a:off x="6553200" y="5181600"/>
            <a:ext cx="2514600" cy="990600"/>
          </a:xfrm>
          <a:prstGeom prst="rect">
            <a:avLst/>
          </a:prstGeom>
          <a:solidFill>
            <a:schemeClr val="accent2">
              <a:lumMod val="75000"/>
              <a:alpha val="20000"/>
            </a:schemeClr>
          </a:solidFill>
        </p:spPr>
        <p:txBody>
          <a:bodyPr vert="horz" lIns="91440" tIns="45720" rIns="91440" bIns="45720" rtlCol="0" anchor="ctr">
            <a:normAutofit fontScale="6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Simultaneous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coupled differential equation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997928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152400"/>
            <a:ext cx="8229600" cy="381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Equations of motion are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71683" name="Object 3"/>
          <p:cNvGraphicFramePr>
            <a:graphicFrameLocks noChangeAspect="1"/>
          </p:cNvGraphicFramePr>
          <p:nvPr/>
        </p:nvGraphicFramePr>
        <p:xfrm>
          <a:off x="2789238" y="533400"/>
          <a:ext cx="3589337" cy="79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693" name="Equation" r:id="rId3" imgW="1485900" imgH="330200" progId="Equation.DSMT4">
                  <p:embed/>
                </p:oleObj>
              </mc:Choice>
              <mc:Fallback>
                <p:oleObj name="Equation" r:id="rId3" imgW="1485900" imgH="330200" progId="Equation.DSMT4">
                  <p:embed/>
                  <p:pic>
                    <p:nvPicPr>
                      <p:cNvPr id="0" name="Picture 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9238" y="533400"/>
                        <a:ext cx="3589337" cy="796925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684" name="Object 4"/>
          <p:cNvGraphicFramePr>
            <a:graphicFrameLocks noChangeAspect="1"/>
          </p:cNvGraphicFramePr>
          <p:nvPr/>
        </p:nvGraphicFramePr>
        <p:xfrm>
          <a:off x="2713038" y="1524000"/>
          <a:ext cx="3649662" cy="79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694" name="Equation" r:id="rId5" imgW="1511300" imgH="330200" progId="Equation.DSMT4">
                  <p:embed/>
                </p:oleObj>
              </mc:Choice>
              <mc:Fallback>
                <p:oleObj name="Equation" r:id="rId5" imgW="1511300" imgH="330200" progId="Equation.DSMT4">
                  <p:embed/>
                  <p:pic>
                    <p:nvPicPr>
                      <p:cNvPr id="0" name="Picture 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3038" y="1524000"/>
                        <a:ext cx="3649662" cy="796925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477000" y="838200"/>
            <a:ext cx="17155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…….. (1)</a:t>
            </a:r>
            <a:endParaRPr lang="en-US" sz="3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553200" y="1688068"/>
            <a:ext cx="17107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…….. (2)</a:t>
            </a:r>
            <a:endParaRPr lang="en-US" sz="36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85800" y="2920425"/>
            <a:ext cx="13195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(1)+(2)</a:t>
            </a:r>
            <a:endParaRPr lang="en-US" sz="3200" b="1" dirty="0"/>
          </a:p>
        </p:txBody>
      </p:sp>
      <p:graphicFrame>
        <p:nvGraphicFramePr>
          <p:cNvPr id="239620" name="Object 4"/>
          <p:cNvGraphicFramePr>
            <a:graphicFrameLocks noChangeAspect="1"/>
          </p:cNvGraphicFramePr>
          <p:nvPr/>
        </p:nvGraphicFramePr>
        <p:xfrm>
          <a:off x="2362200" y="2667000"/>
          <a:ext cx="4264025" cy="1011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695" name="Equation" r:id="rId7" imgW="1765300" imgH="419100" progId="Equation.DSMT4">
                  <p:embed/>
                </p:oleObj>
              </mc:Choice>
              <mc:Fallback>
                <p:oleObj name="Equation" r:id="rId7" imgW="1765300" imgH="419100" progId="Equation.DSMT4">
                  <p:embed/>
                  <p:pic>
                    <p:nvPicPr>
                      <p:cNvPr id="0" name="Picture 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2667000"/>
                        <a:ext cx="4264025" cy="1011237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762000" y="4292025"/>
            <a:ext cx="12266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(</a:t>
            </a:r>
            <a:r>
              <a:rPr lang="en-US" sz="3200" b="1" dirty="0" smtClean="0"/>
              <a:t>1)-(2)</a:t>
            </a:r>
            <a:endParaRPr lang="en-US" sz="3200" b="1" dirty="0"/>
          </a:p>
        </p:txBody>
      </p:sp>
      <p:graphicFrame>
        <p:nvGraphicFramePr>
          <p:cNvPr id="14" name="Object 4"/>
          <p:cNvGraphicFramePr>
            <a:graphicFrameLocks noChangeAspect="1"/>
          </p:cNvGraphicFramePr>
          <p:nvPr/>
        </p:nvGraphicFramePr>
        <p:xfrm>
          <a:off x="2209800" y="4114800"/>
          <a:ext cx="6318250" cy="1011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696" name="Equation" r:id="rId9" imgW="2616200" imgH="419100" progId="Equation.DSMT4">
                  <p:embed/>
                </p:oleObj>
              </mc:Choice>
              <mc:Fallback>
                <p:oleObj name="Equation" r:id="rId9" imgW="2616200" imgH="419100" progId="Equation.DSMT4">
                  <p:embed/>
                  <p:pic>
                    <p:nvPicPr>
                      <p:cNvPr id="0" name="Picture 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4114800"/>
                        <a:ext cx="6318250" cy="1011238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9622" name="Object 6"/>
          <p:cNvGraphicFramePr>
            <a:graphicFrameLocks noChangeAspect="1"/>
          </p:cNvGraphicFramePr>
          <p:nvPr/>
        </p:nvGraphicFramePr>
        <p:xfrm>
          <a:off x="3657600" y="5410200"/>
          <a:ext cx="1855787" cy="1125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697" name="Equation" r:id="rId11" imgW="749300" imgH="457200" progId="Equation.DSMT4">
                  <p:embed/>
                </p:oleObj>
              </mc:Choice>
              <mc:Fallback>
                <p:oleObj name="Equation" r:id="rId11" imgW="749300" imgH="457200" progId="Equation.DSMT4">
                  <p:embed/>
                  <p:pic>
                    <p:nvPicPr>
                      <p:cNvPr id="0" name="Picture 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5410200"/>
                        <a:ext cx="1855787" cy="1125537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97928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0642" name="Object 2"/>
          <p:cNvGraphicFramePr>
            <a:graphicFrameLocks noChangeAspect="1"/>
          </p:cNvGraphicFramePr>
          <p:nvPr/>
        </p:nvGraphicFramePr>
        <p:xfrm>
          <a:off x="3200400" y="1524000"/>
          <a:ext cx="2328863" cy="1011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703" name="Equation" r:id="rId3" imgW="965200" imgH="419100" progId="Equation.DSMT4">
                  <p:embed/>
                </p:oleObj>
              </mc:Choice>
              <mc:Fallback>
                <p:oleObj name="Equation" r:id="rId3" imgW="965200" imgH="419100" progId="Equation.DSMT4">
                  <p:embed/>
                  <p:pic>
                    <p:nvPicPr>
                      <p:cNvPr id="0" name="Picture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1524000"/>
                        <a:ext cx="2328863" cy="1011238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0643" name="Object 3"/>
          <p:cNvGraphicFramePr>
            <a:graphicFrameLocks noChangeAspect="1"/>
          </p:cNvGraphicFramePr>
          <p:nvPr/>
        </p:nvGraphicFramePr>
        <p:xfrm>
          <a:off x="2590800" y="2743200"/>
          <a:ext cx="3619500" cy="1011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704" name="Equation" r:id="rId5" imgW="1498600" imgH="419100" progId="Equation.DSMT4">
                  <p:embed/>
                </p:oleObj>
              </mc:Choice>
              <mc:Fallback>
                <p:oleObj name="Equation" r:id="rId5" imgW="1498600" imgH="419100" progId="Equation.DSMT4">
                  <p:embed/>
                  <p:pic>
                    <p:nvPicPr>
                      <p:cNvPr id="0" name="Picture 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2743200"/>
                        <a:ext cx="3619500" cy="1011238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064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5979905"/>
              </p:ext>
            </p:extLst>
          </p:nvPr>
        </p:nvGraphicFramePr>
        <p:xfrm>
          <a:off x="3200400" y="169862"/>
          <a:ext cx="1855788" cy="1125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705" name="Equation" r:id="rId7" imgW="749300" imgH="457200" progId="Equation.DSMT4">
                  <p:embed/>
                </p:oleObj>
              </mc:Choice>
              <mc:Fallback>
                <p:oleObj name="Equation" r:id="rId7" imgW="749300" imgH="457200" progId="Equation.DSMT4">
                  <p:embed/>
                  <p:pic>
                    <p:nvPicPr>
                      <p:cNvPr id="0" name="Picture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169862"/>
                        <a:ext cx="1855788" cy="1125538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096000" y="1905000"/>
            <a:ext cx="17155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…….. (3)</a:t>
            </a:r>
            <a:endParaRPr lang="en-US" sz="3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400800" y="2983468"/>
            <a:ext cx="17155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…….. (4)</a:t>
            </a:r>
            <a:endParaRPr lang="en-US" sz="3600" b="1" dirty="0"/>
          </a:p>
        </p:txBody>
      </p:sp>
      <p:graphicFrame>
        <p:nvGraphicFramePr>
          <p:cNvPr id="24064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4217481"/>
              </p:ext>
            </p:extLst>
          </p:nvPr>
        </p:nvGraphicFramePr>
        <p:xfrm>
          <a:off x="1600200" y="4267200"/>
          <a:ext cx="5233988" cy="143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706" name="Equation" r:id="rId9" imgW="1841500" imgH="508000" progId="Equation.DSMT4">
                  <p:embed/>
                </p:oleObj>
              </mc:Choice>
              <mc:Fallback>
                <p:oleObj name="Equation" r:id="rId9" imgW="1841500" imgH="508000" progId="Equation.DSMT4">
                  <p:embed/>
                  <p:pic>
                    <p:nvPicPr>
                      <p:cNvPr id="0" name="Picture 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4267200"/>
                        <a:ext cx="5233988" cy="143510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04800" y="6019800"/>
            <a:ext cx="8675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BACK TO NORMAL CO-ORDINATES AND NORMAL MODES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b="50000"/>
          <a:stretch/>
        </p:blipFill>
        <p:spPr bwMode="auto">
          <a:xfrm>
            <a:off x="2286000" y="0"/>
            <a:ext cx="3124200" cy="818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6749878" y="2962870"/>
            <a:ext cx="6415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latin typeface="Perpetua" pitchFamily="18" charset="0"/>
              </a:rPr>
              <a:t>N</a:t>
            </a:r>
            <a:endParaRPr lang="en-US" sz="5400" b="1" dirty="0">
              <a:latin typeface="Perpetua" pitchFamily="18" charset="0"/>
            </a:endParaRPr>
          </a:p>
        </p:txBody>
      </p:sp>
      <p:sp>
        <p:nvSpPr>
          <p:cNvPr id="8" name="Right Arrow 7"/>
          <p:cNvSpPr/>
          <p:nvPr/>
        </p:nvSpPr>
        <p:spPr>
          <a:xfrm rot="5400000">
            <a:off x="3467099" y="3913416"/>
            <a:ext cx="685800" cy="6096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789209" y="5401270"/>
            <a:ext cx="67839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ym typeface="Symbol"/>
              </a:rPr>
              <a:t></a:t>
            </a:r>
            <a:endParaRPr lang="en-US" sz="5400" b="1" dirty="0"/>
          </a:p>
        </p:txBody>
      </p:sp>
      <p:pic>
        <p:nvPicPr>
          <p:cNvPr id="2437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043214"/>
            <a:ext cx="3428999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ight Arrow 5"/>
          <p:cNvSpPr/>
          <p:nvPr/>
        </p:nvSpPr>
        <p:spPr>
          <a:xfrm rot="5400000">
            <a:off x="3371849" y="628650"/>
            <a:ext cx="685800" cy="6477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862" y="3019425"/>
            <a:ext cx="517207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ight Arrow 9"/>
          <p:cNvSpPr/>
          <p:nvPr/>
        </p:nvSpPr>
        <p:spPr>
          <a:xfrm rot="5400000">
            <a:off x="3235707" y="2250692"/>
            <a:ext cx="1186684" cy="6477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797761" y="-152400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2</a:t>
            </a:r>
            <a:endParaRPr lang="en-US" sz="4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858000" y="1219200"/>
            <a:ext cx="470000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3</a:t>
            </a:r>
          </a:p>
          <a:p>
            <a:r>
              <a:rPr lang="en-US" sz="1200" b="1" dirty="0"/>
              <a:t> </a:t>
            </a:r>
            <a:r>
              <a:rPr lang="en-US" sz="1200" b="1" dirty="0" smtClean="0"/>
              <a:t>   .</a:t>
            </a:r>
          </a:p>
          <a:p>
            <a:endParaRPr lang="en-US" sz="1200" b="1" dirty="0"/>
          </a:p>
          <a:p>
            <a:r>
              <a:rPr lang="en-US" sz="1200" b="1" dirty="0" smtClean="0"/>
              <a:t>    .</a:t>
            </a:r>
          </a:p>
          <a:p>
            <a:endParaRPr lang="en-US" sz="1200" b="1" dirty="0"/>
          </a:p>
          <a:p>
            <a:r>
              <a:rPr lang="en-US" sz="1200" b="1" dirty="0" smtClean="0"/>
              <a:t>    .</a:t>
            </a:r>
          </a:p>
        </p:txBody>
      </p:sp>
      <p:sp>
        <p:nvSpPr>
          <p:cNvPr id="13" name="Right Arrow 12"/>
          <p:cNvSpPr/>
          <p:nvPr/>
        </p:nvSpPr>
        <p:spPr>
          <a:xfrm rot="5400000">
            <a:off x="6405265" y="4415135"/>
            <a:ext cx="1362670" cy="6096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52400" y="-1"/>
            <a:ext cx="1033462" cy="68580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D</a:t>
            </a:r>
          </a:p>
          <a:p>
            <a:pPr algn="ctr"/>
            <a:r>
              <a:rPr lang="en-US" b="1" dirty="0" smtClean="0"/>
              <a:t>I</a:t>
            </a:r>
          </a:p>
          <a:p>
            <a:pPr algn="ctr"/>
            <a:r>
              <a:rPr lang="en-US" b="1" dirty="0" smtClean="0"/>
              <a:t>S</a:t>
            </a:r>
          </a:p>
          <a:p>
            <a:pPr algn="ctr"/>
            <a:r>
              <a:rPr lang="en-US" b="1" dirty="0" smtClean="0"/>
              <a:t>C</a:t>
            </a:r>
          </a:p>
          <a:p>
            <a:pPr algn="ctr"/>
            <a:r>
              <a:rPr lang="en-US" b="1" dirty="0" smtClean="0"/>
              <a:t>R</a:t>
            </a:r>
          </a:p>
          <a:p>
            <a:pPr algn="ctr"/>
            <a:r>
              <a:rPr lang="en-US" b="1" dirty="0" smtClean="0"/>
              <a:t>E</a:t>
            </a:r>
          </a:p>
          <a:p>
            <a:pPr algn="ctr"/>
            <a:r>
              <a:rPr lang="en-US" b="1" dirty="0" smtClean="0"/>
              <a:t>T</a:t>
            </a:r>
          </a:p>
          <a:p>
            <a:pPr algn="ctr"/>
            <a:r>
              <a:rPr lang="en-US" b="1" dirty="0" smtClean="0"/>
              <a:t>E</a:t>
            </a:r>
          </a:p>
          <a:p>
            <a:pPr algn="ctr"/>
            <a:endParaRPr lang="en-US" b="1" dirty="0"/>
          </a:p>
          <a:p>
            <a:pPr algn="ctr"/>
            <a:endParaRPr lang="en-US" b="1" dirty="0" smtClean="0"/>
          </a:p>
          <a:p>
            <a:pPr algn="ctr"/>
            <a:endParaRPr lang="en-US" b="1" dirty="0"/>
          </a:p>
          <a:p>
            <a:pPr algn="ctr"/>
            <a:r>
              <a:rPr lang="en-US" b="1" dirty="0" smtClean="0"/>
              <a:t>TO</a:t>
            </a:r>
          </a:p>
          <a:p>
            <a:pPr algn="ctr"/>
            <a:endParaRPr lang="en-US" b="1" dirty="0"/>
          </a:p>
          <a:p>
            <a:pPr algn="ctr"/>
            <a:endParaRPr lang="en-US" b="1" dirty="0" smtClean="0"/>
          </a:p>
          <a:p>
            <a:pPr algn="ctr"/>
            <a:endParaRPr lang="en-US" b="1" dirty="0"/>
          </a:p>
          <a:p>
            <a:pPr algn="ctr"/>
            <a:r>
              <a:rPr lang="en-US" b="1" dirty="0" smtClean="0"/>
              <a:t>C</a:t>
            </a:r>
          </a:p>
          <a:p>
            <a:pPr algn="ctr"/>
            <a:r>
              <a:rPr lang="en-US" b="1" dirty="0" smtClean="0"/>
              <a:t>O</a:t>
            </a:r>
          </a:p>
          <a:p>
            <a:pPr algn="ctr"/>
            <a:r>
              <a:rPr lang="en-US" b="1" dirty="0" smtClean="0"/>
              <a:t>N</a:t>
            </a:r>
          </a:p>
          <a:p>
            <a:pPr algn="ctr"/>
            <a:r>
              <a:rPr lang="en-US" b="1" dirty="0" smtClean="0"/>
              <a:t>T</a:t>
            </a:r>
          </a:p>
          <a:p>
            <a:pPr algn="ctr"/>
            <a:r>
              <a:rPr lang="en-US" b="1" dirty="0" smtClean="0"/>
              <a:t>I</a:t>
            </a:r>
          </a:p>
          <a:p>
            <a:pPr algn="ctr"/>
            <a:r>
              <a:rPr lang="en-US" b="1" dirty="0" smtClean="0"/>
              <a:t>N</a:t>
            </a:r>
          </a:p>
          <a:p>
            <a:pPr algn="ctr"/>
            <a:r>
              <a:rPr lang="en-US" b="1" dirty="0" smtClean="0"/>
              <a:t>O</a:t>
            </a:r>
          </a:p>
          <a:p>
            <a:pPr algn="ctr"/>
            <a:r>
              <a:rPr lang="en-US" b="1" dirty="0" smtClean="0"/>
              <a:t>U</a:t>
            </a:r>
          </a:p>
          <a:p>
            <a:pPr algn="ctr"/>
            <a:r>
              <a:rPr lang="en-US" b="1" dirty="0"/>
              <a:t>S</a:t>
            </a:r>
          </a:p>
        </p:txBody>
      </p:sp>
      <p:sp>
        <p:nvSpPr>
          <p:cNvPr id="14" name="Oval 13"/>
          <p:cNvSpPr/>
          <p:nvPr/>
        </p:nvSpPr>
        <p:spPr>
          <a:xfrm>
            <a:off x="1447800" y="232320"/>
            <a:ext cx="838200" cy="2587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P</a:t>
            </a:r>
          </a:p>
          <a:p>
            <a:pPr algn="ctr"/>
            <a:r>
              <a:rPr lang="en-US" b="1" dirty="0" smtClean="0"/>
              <a:t>L</a:t>
            </a:r>
          </a:p>
          <a:p>
            <a:pPr algn="ctr"/>
            <a:r>
              <a:rPr lang="en-US" b="1" dirty="0" smtClean="0"/>
              <a:t>A</a:t>
            </a:r>
          </a:p>
          <a:p>
            <a:pPr algn="ctr"/>
            <a:r>
              <a:rPr lang="en-US" b="1" dirty="0"/>
              <a:t>N</a:t>
            </a:r>
            <a:endParaRPr lang="en-US" b="1" dirty="0" smtClean="0"/>
          </a:p>
        </p:txBody>
      </p:sp>
      <p:sp>
        <p:nvSpPr>
          <p:cNvPr id="15" name="Right Brace 14"/>
          <p:cNvSpPr/>
          <p:nvPr/>
        </p:nvSpPr>
        <p:spPr>
          <a:xfrm>
            <a:off x="7620000" y="3019425"/>
            <a:ext cx="381000" cy="3305175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8229600" y="3424534"/>
            <a:ext cx="762000" cy="29000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ON</a:t>
            </a:r>
          </a:p>
          <a:p>
            <a:pPr algn="ctr"/>
            <a:r>
              <a:rPr lang="en-US" b="1" dirty="0"/>
              <a:t> </a:t>
            </a:r>
            <a:r>
              <a:rPr lang="en-US" b="1" dirty="0" smtClean="0"/>
              <a:t>T</a:t>
            </a:r>
          </a:p>
          <a:p>
            <a:pPr algn="ctr"/>
            <a:r>
              <a:rPr lang="en-US" b="1" dirty="0" smtClean="0"/>
              <a:t>H</a:t>
            </a:r>
          </a:p>
          <a:p>
            <a:pPr algn="ctr"/>
            <a:r>
              <a:rPr lang="en-US" b="1" dirty="0" smtClean="0"/>
              <a:t>U</a:t>
            </a:r>
          </a:p>
          <a:p>
            <a:pPr algn="ctr"/>
            <a:r>
              <a:rPr lang="en-US" b="1" dirty="0" smtClean="0"/>
              <a:t>R</a:t>
            </a:r>
          </a:p>
          <a:p>
            <a:pPr algn="ctr"/>
            <a:r>
              <a:rPr lang="en-US" b="1" dirty="0" smtClean="0"/>
              <a:t>S</a:t>
            </a:r>
          </a:p>
          <a:p>
            <a:pPr algn="ctr"/>
            <a:r>
              <a:rPr lang="en-US" b="1" dirty="0" smtClean="0"/>
              <a:t>D</a:t>
            </a:r>
          </a:p>
          <a:p>
            <a:pPr algn="ctr"/>
            <a:r>
              <a:rPr lang="en-US" b="1" dirty="0" smtClean="0"/>
              <a:t>A</a:t>
            </a:r>
          </a:p>
          <a:p>
            <a:pPr algn="ctr"/>
            <a:r>
              <a:rPr lang="en-US" dirty="0"/>
              <a:t>Y</a:t>
            </a:r>
          </a:p>
        </p:txBody>
      </p:sp>
      <p:pic>
        <p:nvPicPr>
          <p:cNvPr id="260098" name="Picture 2" descr="Image result for Ripples 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02112" y="4571999"/>
            <a:ext cx="2857500" cy="2286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/>
      <p:bldP spid="6" grpId="0" animBg="1"/>
      <p:bldP spid="10" grpId="0" animBg="1"/>
      <p:bldP spid="2" grpId="0"/>
      <p:bldP spid="12" grpId="0"/>
      <p:bldP spid="13" grpId="0" animBg="1"/>
      <p:bldP spid="3" grpId="0" animBg="1"/>
      <p:bldP spid="15" grpId="0" animBg="1"/>
      <p:bldP spid="1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ALTERNATE METHOD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Quicker compared to first method for 2 mass 3 spring system</a:t>
            </a:r>
          </a:p>
          <a:p>
            <a:endParaRPr lang="en-US" dirty="0"/>
          </a:p>
          <a:p>
            <a:r>
              <a:rPr lang="en-US" b="1" dirty="0" smtClean="0"/>
              <a:t>But gets complicated with more number of masses and spring system</a:t>
            </a:r>
          </a:p>
          <a:p>
            <a:endParaRPr lang="en-US" b="1" dirty="0"/>
          </a:p>
          <a:p>
            <a:r>
              <a:rPr lang="en-US" b="1" dirty="0" smtClean="0"/>
              <a:t>First method using Matrix  is more general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54059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04800"/>
            <a:ext cx="19920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u="sng" dirty="0" smtClean="0">
                <a:latin typeface="Perpetua" pitchFamily="18" charset="0"/>
              </a:rPr>
              <a:t>Recap</a:t>
            </a:r>
            <a:endParaRPr lang="en-US" sz="5400" b="1" u="sng" dirty="0">
              <a:latin typeface="Perpetua" pitchFamily="18" charset="0"/>
            </a:endParaRPr>
          </a:p>
        </p:txBody>
      </p:sp>
      <p:graphicFrame>
        <p:nvGraphicFramePr>
          <p:cNvPr id="23757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7531390"/>
              </p:ext>
            </p:extLst>
          </p:nvPr>
        </p:nvGraphicFramePr>
        <p:xfrm>
          <a:off x="2514600" y="152400"/>
          <a:ext cx="3886200" cy="8173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682" name="Equation" r:id="rId3" imgW="2273300" imgH="482600" progId="Equation.DSMT4">
                  <p:embed/>
                </p:oleObj>
              </mc:Choice>
              <mc:Fallback>
                <p:oleObj name="Equation" r:id="rId3" imgW="2273300" imgH="482600" progId="Equation.DSMT4">
                  <p:embed/>
                  <p:pic>
                    <p:nvPicPr>
                      <p:cNvPr id="0" name="Picture 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152400"/>
                        <a:ext cx="3886200" cy="817393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757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0627686"/>
              </p:ext>
            </p:extLst>
          </p:nvPr>
        </p:nvGraphicFramePr>
        <p:xfrm>
          <a:off x="3505200" y="1524000"/>
          <a:ext cx="1905000" cy="9835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683" name="Equation" r:id="rId5" imgW="927100" imgH="482600" progId="Equation.DSMT4">
                  <p:embed/>
                </p:oleObj>
              </mc:Choice>
              <mc:Fallback>
                <p:oleObj name="Equation" r:id="rId5" imgW="927100" imgH="482600" progId="Equation.DSMT4">
                  <p:embed/>
                  <p:pic>
                    <p:nvPicPr>
                      <p:cNvPr id="0" name="Picture 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1524000"/>
                        <a:ext cx="1905000" cy="98356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ight Arrow 6"/>
          <p:cNvSpPr/>
          <p:nvPr/>
        </p:nvSpPr>
        <p:spPr>
          <a:xfrm rot="5400000">
            <a:off x="4271665" y="1071265"/>
            <a:ext cx="448270" cy="457200"/>
          </a:xfrm>
          <a:prstGeom prst="rightArrow">
            <a:avLst>
              <a:gd name="adj1" fmla="val 23626"/>
              <a:gd name="adj2" fmla="val 26191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3757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2877913"/>
              </p:ext>
            </p:extLst>
          </p:nvPr>
        </p:nvGraphicFramePr>
        <p:xfrm>
          <a:off x="2133600" y="2895600"/>
          <a:ext cx="5029200" cy="10075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684" name="Equation" r:id="rId7" imgW="3022600" imgH="609600" progId="Equation.DSMT4">
                  <p:embed/>
                </p:oleObj>
              </mc:Choice>
              <mc:Fallback>
                <p:oleObj name="Equation" r:id="rId7" imgW="3022600" imgH="609600" progId="Equation.DSMT4">
                  <p:embed/>
                  <p:pic>
                    <p:nvPicPr>
                      <p:cNvPr id="0" name="Picture 1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2895600"/>
                        <a:ext cx="5029200" cy="1007592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ight Arrow 8"/>
          <p:cNvSpPr/>
          <p:nvPr/>
        </p:nvSpPr>
        <p:spPr>
          <a:xfrm rot="5400000">
            <a:off x="4343400" y="2590800"/>
            <a:ext cx="381000" cy="228600"/>
          </a:xfrm>
          <a:prstGeom prst="rightArrow">
            <a:avLst>
              <a:gd name="adj1" fmla="val 50000"/>
              <a:gd name="adj2" fmla="val 45238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679611"/>
              </p:ext>
            </p:extLst>
          </p:nvPr>
        </p:nvGraphicFramePr>
        <p:xfrm>
          <a:off x="635000" y="4267200"/>
          <a:ext cx="80518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685" name="Equation" r:id="rId9" imgW="3416300" imgH="292100" progId="Equation.DSMT4">
                  <p:embed/>
                </p:oleObj>
              </mc:Choice>
              <mc:Fallback>
                <p:oleObj name="Equation" r:id="rId9" imgW="3416300" imgH="292100" progId="Equation.DSMT4">
                  <p:embed/>
                  <p:pic>
                    <p:nvPicPr>
                      <p:cNvPr id="0" name="Picture 1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000" y="4267200"/>
                        <a:ext cx="8051800" cy="660400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Straight Arrow Connector 10"/>
          <p:cNvCxnSpPr/>
          <p:nvPr/>
        </p:nvCxnSpPr>
        <p:spPr>
          <a:xfrm rot="5400000">
            <a:off x="940594" y="5366658"/>
            <a:ext cx="608806" cy="794"/>
          </a:xfrm>
          <a:prstGeom prst="straightConnector1">
            <a:avLst/>
          </a:prstGeom>
          <a:ln w="762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>
            <a:off x="2536031" y="5333206"/>
            <a:ext cx="608806" cy="794"/>
          </a:xfrm>
          <a:prstGeom prst="straightConnector1">
            <a:avLst/>
          </a:prstGeom>
          <a:ln w="762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>
            <a:off x="4639468" y="5358606"/>
            <a:ext cx="608806" cy="794"/>
          </a:xfrm>
          <a:prstGeom prst="straightConnector1">
            <a:avLst/>
          </a:prstGeom>
          <a:ln w="762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5400000">
            <a:off x="7433468" y="5358606"/>
            <a:ext cx="608806" cy="794"/>
          </a:xfrm>
          <a:prstGeom prst="straightConnector1">
            <a:avLst/>
          </a:prstGeom>
          <a:ln w="762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Object 9"/>
          <p:cNvGraphicFramePr>
            <a:graphicFrameLocks noChangeAspect="1"/>
          </p:cNvGraphicFramePr>
          <p:nvPr/>
        </p:nvGraphicFramePr>
        <p:xfrm>
          <a:off x="985838" y="5672137"/>
          <a:ext cx="552450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686" name="Equation" r:id="rId11" imgW="228600" imgH="457200" progId="Equation.DSMT4">
                  <p:embed/>
                </p:oleObj>
              </mc:Choice>
              <mc:Fallback>
                <p:oleObj name="Equation" r:id="rId11" imgW="228600" imgH="457200" progId="Equation.DSMT4">
                  <p:embed/>
                  <p:pic>
                    <p:nvPicPr>
                      <p:cNvPr id="0" name="Picture 1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5838" y="5672137"/>
                        <a:ext cx="552450" cy="109220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0"/>
          <p:cNvGraphicFramePr>
            <a:graphicFrameLocks noChangeAspect="1"/>
          </p:cNvGraphicFramePr>
          <p:nvPr/>
        </p:nvGraphicFramePr>
        <p:xfrm>
          <a:off x="2581275" y="5638800"/>
          <a:ext cx="550863" cy="1090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687" name="Equation" r:id="rId13" imgW="228600" imgH="457200" progId="Equation.DSMT4">
                  <p:embed/>
                </p:oleObj>
              </mc:Choice>
              <mc:Fallback>
                <p:oleObj name="Equation" r:id="rId13" imgW="228600" imgH="457200" progId="Equation.DSMT4">
                  <p:embed/>
                  <p:pic>
                    <p:nvPicPr>
                      <p:cNvPr id="0" name="Picture 10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1275" y="5638800"/>
                        <a:ext cx="550863" cy="1090612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1"/>
          <p:cNvGraphicFramePr>
            <a:graphicFrameLocks noChangeAspect="1"/>
          </p:cNvGraphicFramePr>
          <p:nvPr/>
        </p:nvGraphicFramePr>
        <p:xfrm>
          <a:off x="4562475" y="5664200"/>
          <a:ext cx="795338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688" name="Equation" r:id="rId15" imgW="330200" imgH="457200" progId="Equation.DSMT4">
                  <p:embed/>
                </p:oleObj>
              </mc:Choice>
              <mc:Fallback>
                <p:oleObj name="Equation" r:id="rId15" imgW="330200" imgH="457200" progId="Equation.DSMT4">
                  <p:embed/>
                  <p:pic>
                    <p:nvPicPr>
                      <p:cNvPr id="0" name="Picture 10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62475" y="5664200"/>
                        <a:ext cx="795338" cy="109220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2"/>
          <p:cNvGraphicFramePr>
            <a:graphicFrameLocks noChangeAspect="1"/>
          </p:cNvGraphicFramePr>
          <p:nvPr/>
        </p:nvGraphicFramePr>
        <p:xfrm>
          <a:off x="7356475" y="5664200"/>
          <a:ext cx="796925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689" name="Equation" r:id="rId17" imgW="330200" imgH="457200" progId="Equation.DSMT4">
                  <p:embed/>
                </p:oleObj>
              </mc:Choice>
              <mc:Fallback>
                <p:oleObj name="Equation" r:id="rId17" imgW="330200" imgH="457200" progId="Equation.DSMT4">
                  <p:embed/>
                  <p:pic>
                    <p:nvPicPr>
                      <p:cNvPr id="0" name="Picture 10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56475" y="5664200"/>
                        <a:ext cx="796925" cy="109220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ight Arrow 18"/>
          <p:cNvSpPr/>
          <p:nvPr/>
        </p:nvSpPr>
        <p:spPr>
          <a:xfrm rot="5400000">
            <a:off x="4495800" y="3962400"/>
            <a:ext cx="381000" cy="228600"/>
          </a:xfrm>
          <a:prstGeom prst="rightArrow">
            <a:avLst>
              <a:gd name="adj1" fmla="val 50000"/>
              <a:gd name="adj2" fmla="val 45238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4"/>
          <p:cNvGraphicFramePr>
            <a:graphicFrameLocks noChangeAspect="1"/>
          </p:cNvGraphicFramePr>
          <p:nvPr/>
        </p:nvGraphicFramePr>
        <p:xfrm>
          <a:off x="406400" y="152400"/>
          <a:ext cx="80518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504" name="Equation" r:id="rId3" imgW="3416300" imgH="292100" progId="Equation.DSMT4">
                  <p:embed/>
                </p:oleObj>
              </mc:Choice>
              <mc:Fallback>
                <p:oleObj name="Equation" r:id="rId3" imgW="3416300" imgH="292100" progId="Equation.DSMT4">
                  <p:embed/>
                  <p:pic>
                    <p:nvPicPr>
                      <p:cNvPr id="0" name="Picture 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400" y="152400"/>
                        <a:ext cx="8051800" cy="660400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Arrow Connector 4"/>
          <p:cNvCxnSpPr/>
          <p:nvPr/>
        </p:nvCxnSpPr>
        <p:spPr>
          <a:xfrm rot="5400000">
            <a:off x="711994" y="1175658"/>
            <a:ext cx="608806" cy="794"/>
          </a:xfrm>
          <a:prstGeom prst="straightConnector1">
            <a:avLst/>
          </a:prstGeom>
          <a:ln w="762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5400000">
            <a:off x="2307431" y="1142206"/>
            <a:ext cx="608806" cy="794"/>
          </a:xfrm>
          <a:prstGeom prst="straightConnector1">
            <a:avLst/>
          </a:prstGeom>
          <a:ln w="762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>
            <a:off x="4410868" y="1167606"/>
            <a:ext cx="608806" cy="794"/>
          </a:xfrm>
          <a:prstGeom prst="straightConnector1">
            <a:avLst/>
          </a:prstGeom>
          <a:ln w="762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5400000">
            <a:off x="7204868" y="1167606"/>
            <a:ext cx="608806" cy="794"/>
          </a:xfrm>
          <a:prstGeom prst="straightConnector1">
            <a:avLst/>
          </a:prstGeom>
          <a:ln w="762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30407" name="Object 7"/>
          <p:cNvGraphicFramePr>
            <a:graphicFrameLocks noChangeAspect="1"/>
          </p:cNvGraphicFramePr>
          <p:nvPr/>
        </p:nvGraphicFramePr>
        <p:xfrm>
          <a:off x="3657600" y="3048000"/>
          <a:ext cx="1918636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505" name="Equation" r:id="rId5" imgW="927100" imgH="482600" progId="Equation.DSMT4">
                  <p:embed/>
                </p:oleObj>
              </mc:Choice>
              <mc:Fallback>
                <p:oleObj name="Equation" r:id="rId5" imgW="927100" imgH="482600" progId="Equation.DSMT4">
                  <p:embed/>
                  <p:pic>
                    <p:nvPicPr>
                      <p:cNvPr id="0" name="Picture 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3048000"/>
                        <a:ext cx="1918636" cy="99060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0408" name="Object 8"/>
          <p:cNvGraphicFramePr>
            <a:graphicFrameLocks noChangeAspect="1"/>
          </p:cNvGraphicFramePr>
          <p:nvPr/>
        </p:nvGraphicFramePr>
        <p:xfrm>
          <a:off x="47172" y="4834425"/>
          <a:ext cx="9067800" cy="105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506" name="Equation" r:id="rId7" imgW="4114800" imgH="482600" progId="Equation.DSMT4">
                  <p:embed/>
                </p:oleObj>
              </mc:Choice>
              <mc:Fallback>
                <p:oleObj name="Equation" r:id="rId7" imgW="4114800" imgH="482600" progId="Equation.DSMT4">
                  <p:embed/>
                  <p:pic>
                    <p:nvPicPr>
                      <p:cNvPr id="0" name="Picture 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72" y="4834425"/>
                        <a:ext cx="9067800" cy="105520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0409" name="Object 9"/>
          <p:cNvGraphicFramePr>
            <a:graphicFrameLocks noChangeAspect="1"/>
          </p:cNvGraphicFramePr>
          <p:nvPr/>
        </p:nvGraphicFramePr>
        <p:xfrm>
          <a:off x="757238" y="1481137"/>
          <a:ext cx="552450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507" name="Equation" r:id="rId9" imgW="228600" imgH="457200" progId="Equation.DSMT4">
                  <p:embed/>
                </p:oleObj>
              </mc:Choice>
              <mc:Fallback>
                <p:oleObj name="Equation" r:id="rId9" imgW="228600" imgH="457200" progId="Equation.DSMT4">
                  <p:embed/>
                  <p:pic>
                    <p:nvPicPr>
                      <p:cNvPr id="0" name="Picture 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7238" y="1481137"/>
                        <a:ext cx="552450" cy="109220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0410" name="Object 10"/>
          <p:cNvGraphicFramePr>
            <a:graphicFrameLocks noChangeAspect="1"/>
          </p:cNvGraphicFramePr>
          <p:nvPr/>
        </p:nvGraphicFramePr>
        <p:xfrm>
          <a:off x="2352675" y="1447800"/>
          <a:ext cx="550863" cy="1090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508" name="Equation" r:id="rId11" imgW="228600" imgH="457200" progId="Equation.DSMT4">
                  <p:embed/>
                </p:oleObj>
              </mc:Choice>
              <mc:Fallback>
                <p:oleObj name="Equation" r:id="rId11" imgW="228600" imgH="457200" progId="Equation.DSMT4">
                  <p:embed/>
                  <p:pic>
                    <p:nvPicPr>
                      <p:cNvPr id="0" name="Picture 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2675" y="1447800"/>
                        <a:ext cx="550863" cy="1090612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0411" name="Object 11"/>
          <p:cNvGraphicFramePr>
            <a:graphicFrameLocks noChangeAspect="1"/>
          </p:cNvGraphicFramePr>
          <p:nvPr/>
        </p:nvGraphicFramePr>
        <p:xfrm>
          <a:off x="4333875" y="1473200"/>
          <a:ext cx="795338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509" name="Equation" r:id="rId13" imgW="330200" imgH="457200" progId="Equation.DSMT4">
                  <p:embed/>
                </p:oleObj>
              </mc:Choice>
              <mc:Fallback>
                <p:oleObj name="Equation" r:id="rId13" imgW="330200" imgH="457200" progId="Equation.DSMT4">
                  <p:embed/>
                  <p:pic>
                    <p:nvPicPr>
                      <p:cNvPr id="0" name="Picture 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3875" y="1473200"/>
                        <a:ext cx="795338" cy="109220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0412" name="Object 12"/>
          <p:cNvGraphicFramePr>
            <a:graphicFrameLocks noChangeAspect="1"/>
          </p:cNvGraphicFramePr>
          <p:nvPr/>
        </p:nvGraphicFramePr>
        <p:xfrm>
          <a:off x="7127875" y="1473200"/>
          <a:ext cx="796925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510" name="Equation" r:id="rId15" imgW="330200" imgH="457200" progId="Equation.DSMT4">
                  <p:embed/>
                </p:oleObj>
              </mc:Choice>
              <mc:Fallback>
                <p:oleObj name="Equation" r:id="rId15" imgW="330200" imgH="457200" progId="Equation.DSMT4">
                  <p:embed/>
                  <p:pic>
                    <p:nvPicPr>
                      <p:cNvPr id="0" name="Picture 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27875" y="1473200"/>
                        <a:ext cx="796925" cy="109220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/>
          <p:cNvSpPr/>
          <p:nvPr/>
        </p:nvSpPr>
        <p:spPr>
          <a:xfrm>
            <a:off x="990600" y="4572000"/>
            <a:ext cx="1600200" cy="160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514600" y="4648200"/>
            <a:ext cx="1905000" cy="160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343400" y="4724400"/>
            <a:ext cx="2438400" cy="160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705600" y="4572000"/>
            <a:ext cx="2438400" cy="160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1427" name="Object 3"/>
          <p:cNvGraphicFramePr>
            <a:graphicFrameLocks noChangeAspect="1"/>
          </p:cNvGraphicFramePr>
          <p:nvPr/>
        </p:nvGraphicFramePr>
        <p:xfrm>
          <a:off x="141517" y="3200400"/>
          <a:ext cx="8915399" cy="1720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458" name="Equation" r:id="rId3" imgW="3136900" imgH="609600" progId="Equation.DSMT4">
                  <p:embed/>
                </p:oleObj>
              </mc:Choice>
              <mc:Fallback>
                <p:oleObj name="Equation" r:id="rId3" imgW="3136900" imgH="609600" progId="Equation.DSMT4">
                  <p:embed/>
                  <p:pic>
                    <p:nvPicPr>
                      <p:cNvPr id="0" name="Picture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517" y="3200400"/>
                        <a:ext cx="8915399" cy="1720175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1524000" y="3352800"/>
            <a:ext cx="2743200" cy="685800"/>
          </a:xfrm>
          <a:prstGeom prst="roundRect">
            <a:avLst/>
          </a:prstGeom>
          <a:solidFill>
            <a:srgbClr val="FFFF00">
              <a:alpha val="4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1524000" y="4267200"/>
            <a:ext cx="2743200" cy="609600"/>
          </a:xfrm>
          <a:prstGeom prst="roundRect">
            <a:avLst/>
          </a:prstGeom>
          <a:solidFill>
            <a:srgbClr val="FFFF00">
              <a:alpha val="4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4495800" y="4114800"/>
            <a:ext cx="4419600" cy="762000"/>
          </a:xfrm>
          <a:prstGeom prst="roundRect">
            <a:avLst/>
          </a:prstGeom>
          <a:solidFill>
            <a:srgbClr val="FFFF00">
              <a:alpha val="4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4419600" y="3276600"/>
            <a:ext cx="4419600" cy="762000"/>
          </a:xfrm>
          <a:prstGeom prst="roundRect">
            <a:avLst/>
          </a:prstGeom>
          <a:solidFill>
            <a:srgbClr val="FFFF00">
              <a:alpha val="4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743200" y="5410200"/>
            <a:ext cx="44338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Perpetua" pitchFamily="18" charset="0"/>
              </a:rPr>
              <a:t>Let’s recapitulate……</a:t>
            </a:r>
            <a:endParaRPr lang="en-US" sz="3600" b="1" dirty="0">
              <a:latin typeface="Perpetua" pitchFamily="18" charset="0"/>
            </a:endParaRPr>
          </a:p>
        </p:txBody>
      </p:sp>
      <p:graphicFrame>
        <p:nvGraphicFramePr>
          <p:cNvPr id="231429" name="Object 5"/>
          <p:cNvGraphicFramePr>
            <a:graphicFrameLocks noChangeAspect="1"/>
          </p:cNvGraphicFramePr>
          <p:nvPr/>
        </p:nvGraphicFramePr>
        <p:xfrm>
          <a:off x="76200" y="838200"/>
          <a:ext cx="9067800" cy="1055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459" name="Equation" r:id="rId5" imgW="4114800" imgH="482600" progId="Equation.DSMT4">
                  <p:embed/>
                </p:oleObj>
              </mc:Choice>
              <mc:Fallback>
                <p:oleObj name="Equation" r:id="rId5" imgW="4114800" imgH="482600" progId="Equation.DSMT4">
                  <p:embed/>
                  <p:pic>
                    <p:nvPicPr>
                      <p:cNvPr id="0" name="Picture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838200"/>
                        <a:ext cx="9067800" cy="1055687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657600" y="1828800"/>
            <a:ext cx="17850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We know</a:t>
            </a:r>
            <a:endParaRPr lang="en-US" sz="3200" b="1" dirty="0"/>
          </a:p>
        </p:txBody>
      </p:sp>
      <p:graphicFrame>
        <p:nvGraphicFramePr>
          <p:cNvPr id="9524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3320752"/>
              </p:ext>
            </p:extLst>
          </p:nvPr>
        </p:nvGraphicFramePr>
        <p:xfrm>
          <a:off x="914400" y="1066800"/>
          <a:ext cx="7273925" cy="704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534" name="Equation" r:id="rId3" imgW="2882900" imgH="279400" progId="Equation.DSMT4">
                  <p:embed/>
                </p:oleObj>
              </mc:Choice>
              <mc:Fallback>
                <p:oleObj name="Equation" r:id="rId3" imgW="2882900" imgH="279400" progId="Equation.DSMT4">
                  <p:embed/>
                  <p:pic>
                    <p:nvPicPr>
                      <p:cNvPr id="0" name="Picture 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066800"/>
                        <a:ext cx="7273925" cy="704962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5242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8049796"/>
              </p:ext>
            </p:extLst>
          </p:nvPr>
        </p:nvGraphicFramePr>
        <p:xfrm>
          <a:off x="2819400" y="2438400"/>
          <a:ext cx="3276600" cy="9650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535" name="Equation" r:id="rId5" imgW="2070100" imgH="609600" progId="Equation.DSMT4">
                  <p:embed/>
                </p:oleObj>
              </mc:Choice>
              <mc:Fallback>
                <p:oleObj name="Equation" r:id="rId5" imgW="2070100" imgH="609600" progId="Equation.DSMT4">
                  <p:embed/>
                  <p:pic>
                    <p:nvPicPr>
                      <p:cNvPr id="0" name="Picture 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2438400"/>
                        <a:ext cx="3276600" cy="965053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" name="Straight Arrow Connector 2"/>
          <p:cNvCxnSpPr/>
          <p:nvPr/>
        </p:nvCxnSpPr>
        <p:spPr>
          <a:xfrm rot="16200000" flipH="1">
            <a:off x="2895600" y="2057400"/>
            <a:ext cx="838200" cy="76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rot="5400000">
            <a:off x="5524500" y="1790700"/>
            <a:ext cx="838200" cy="609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5886526"/>
              </p:ext>
            </p:extLst>
          </p:nvPr>
        </p:nvGraphicFramePr>
        <p:xfrm>
          <a:off x="4876800" y="3429000"/>
          <a:ext cx="3048000" cy="9740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536" name="Equation" r:id="rId7" imgW="1308100" imgH="419100" progId="Equation.DSMT4">
                  <p:embed/>
                </p:oleObj>
              </mc:Choice>
              <mc:Fallback>
                <p:oleObj name="Equation" r:id="rId7" imgW="1308100" imgH="419100" progId="Equation.DSMT4">
                  <p:embed/>
                  <p:pic>
                    <p:nvPicPr>
                      <p:cNvPr id="0" name="Picture 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3429000"/>
                        <a:ext cx="3048000" cy="974005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45140" y="3610428"/>
            <a:ext cx="46612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Let’s Choose A and B as</a:t>
            </a:r>
            <a:endParaRPr lang="en-US" sz="3600" b="1" dirty="0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161039"/>
              </p:ext>
            </p:extLst>
          </p:nvPr>
        </p:nvGraphicFramePr>
        <p:xfrm>
          <a:off x="1397000" y="4572000"/>
          <a:ext cx="6569075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537" name="Equation" r:id="rId9" imgW="2603500" imgH="279400" progId="Equation.DSMT4">
                  <p:embed/>
                </p:oleObj>
              </mc:Choice>
              <mc:Fallback>
                <p:oleObj name="Equation" r:id="rId9" imgW="2603500" imgH="279400" progId="Equation.DSMT4">
                  <p:embed/>
                  <p:pic>
                    <p:nvPicPr>
                      <p:cNvPr id="0" name="Picture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7000" y="4572000"/>
                        <a:ext cx="6569075" cy="70485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5430" name="Object 198"/>
          <p:cNvGraphicFramePr>
            <a:graphicFrameLocks noChangeAspect="1"/>
          </p:cNvGraphicFramePr>
          <p:nvPr/>
        </p:nvGraphicFramePr>
        <p:xfrm>
          <a:off x="2133600" y="0"/>
          <a:ext cx="4572000" cy="7982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538" name="Equation" r:id="rId11" imgW="1600200" imgH="279400" progId="Equation.DSMT4">
                  <p:embed/>
                </p:oleObj>
              </mc:Choice>
              <mc:Fallback>
                <p:oleObj name="Equation" r:id="rId11" imgW="1600200" imgH="279400" progId="Equation.DSMT4">
                  <p:embed/>
                  <p:pic>
                    <p:nvPicPr>
                      <p:cNvPr id="0" name="Picture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0"/>
                        <a:ext cx="4572000" cy="798286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" name="Straight Connector 14"/>
          <p:cNvCxnSpPr/>
          <p:nvPr/>
        </p:nvCxnSpPr>
        <p:spPr>
          <a:xfrm rot="5400000">
            <a:off x="3238500" y="114300"/>
            <a:ext cx="685800" cy="45720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1866900" y="1181100"/>
            <a:ext cx="685800" cy="45720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>
            <a:off x="2476500" y="4686300"/>
            <a:ext cx="685800" cy="45720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32455" name="Object 7"/>
          <p:cNvGraphicFramePr>
            <a:graphicFrameLocks noChangeAspect="1"/>
          </p:cNvGraphicFramePr>
          <p:nvPr/>
        </p:nvGraphicFramePr>
        <p:xfrm>
          <a:off x="2362200" y="5715000"/>
          <a:ext cx="51562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539" name="Equation" r:id="rId13" imgW="1473200" imgH="254000" progId="Equation.DSMT4">
                  <p:embed/>
                </p:oleObj>
              </mc:Choice>
              <mc:Fallback>
                <p:oleObj name="Equation" r:id="rId13" imgW="1473200" imgH="254000" progId="Equation.DSMT4">
                  <p:embed/>
                  <p:pic>
                    <p:nvPicPr>
                      <p:cNvPr id="0" name="Picture 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5715000"/>
                        <a:ext cx="5156200" cy="88900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8" name="Straight Connector 17"/>
          <p:cNvCxnSpPr/>
          <p:nvPr/>
        </p:nvCxnSpPr>
        <p:spPr>
          <a:xfrm rot="5400000">
            <a:off x="4000500" y="5905500"/>
            <a:ext cx="685800" cy="45720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6212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1427" name="Object 3"/>
          <p:cNvGraphicFramePr>
            <a:graphicFrameLocks noChangeAspect="1"/>
          </p:cNvGraphicFramePr>
          <p:nvPr/>
        </p:nvGraphicFramePr>
        <p:xfrm>
          <a:off x="141517" y="108625"/>
          <a:ext cx="8915399" cy="1720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503" name="Equation" r:id="rId3" imgW="3136900" imgH="609600" progId="Equation.DSMT4">
                  <p:embed/>
                </p:oleObj>
              </mc:Choice>
              <mc:Fallback>
                <p:oleObj name="Equation" r:id="rId3" imgW="3136900" imgH="609600" progId="Equation.DSMT4">
                  <p:embed/>
                  <p:pic>
                    <p:nvPicPr>
                      <p:cNvPr id="0" name="Picture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517" y="108625"/>
                        <a:ext cx="8915399" cy="1720175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1524000" y="261025"/>
            <a:ext cx="2743200" cy="685800"/>
          </a:xfrm>
          <a:prstGeom prst="roundRect">
            <a:avLst/>
          </a:prstGeom>
          <a:solidFill>
            <a:srgbClr val="FFFF00">
              <a:alpha val="4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1524000" y="1175425"/>
            <a:ext cx="2743200" cy="609600"/>
          </a:xfrm>
          <a:prstGeom prst="roundRect">
            <a:avLst/>
          </a:prstGeom>
          <a:solidFill>
            <a:srgbClr val="FFFF00">
              <a:alpha val="4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4495800" y="1023025"/>
            <a:ext cx="4419600" cy="762000"/>
          </a:xfrm>
          <a:prstGeom prst="roundRect">
            <a:avLst/>
          </a:prstGeom>
          <a:solidFill>
            <a:srgbClr val="FFFF00">
              <a:alpha val="4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4419600" y="184825"/>
            <a:ext cx="4419600" cy="762000"/>
          </a:xfrm>
          <a:prstGeom prst="roundRect">
            <a:avLst/>
          </a:prstGeom>
          <a:solidFill>
            <a:srgbClr val="FFFF00">
              <a:alpha val="4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33476" name="Object 4"/>
          <p:cNvGraphicFramePr>
            <a:graphicFrameLocks noChangeAspect="1"/>
          </p:cNvGraphicFramePr>
          <p:nvPr/>
        </p:nvGraphicFramePr>
        <p:xfrm>
          <a:off x="159654" y="2286000"/>
          <a:ext cx="8807450" cy="164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504" name="Equation" r:id="rId5" imgW="3098800" imgH="584200" progId="Equation.DSMT4">
                  <p:embed/>
                </p:oleObj>
              </mc:Choice>
              <mc:Fallback>
                <p:oleObj name="Equation" r:id="rId5" imgW="3098800" imgH="584200" progId="Equation.DSMT4">
                  <p:embed/>
                  <p:pic>
                    <p:nvPicPr>
                      <p:cNvPr id="0" name="Picture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654" y="2286000"/>
                        <a:ext cx="8807450" cy="1649413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E:\BTech\PH103\Coupled oscillators_ordinary_co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2286000"/>
            <a:ext cx="7162800" cy="3861196"/>
          </a:xfrm>
          <a:prstGeom prst="rect">
            <a:avLst/>
          </a:prstGeom>
          <a:noFill/>
        </p:spPr>
      </p:pic>
      <p:graphicFrame>
        <p:nvGraphicFramePr>
          <p:cNvPr id="234498" name="Object 2"/>
          <p:cNvGraphicFramePr>
            <a:graphicFrameLocks noChangeAspect="1"/>
          </p:cNvGraphicFramePr>
          <p:nvPr/>
        </p:nvGraphicFramePr>
        <p:xfrm>
          <a:off x="87084" y="228600"/>
          <a:ext cx="8807450" cy="164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512" name="Equation" r:id="rId4" imgW="3098800" imgH="584200" progId="Equation.DSMT4">
                  <p:embed/>
                </p:oleObj>
              </mc:Choice>
              <mc:Fallback>
                <p:oleObj name="Equation" r:id="rId4" imgW="3098800" imgH="584200" progId="Equation.DSMT4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084" y="228600"/>
                        <a:ext cx="8807450" cy="1649413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23" name="Picture 3" descr="E:\BTech\PH103\Normal_mode_4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191" y="2590800"/>
            <a:ext cx="8917609" cy="1905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3200400" y="2209800"/>
            <a:ext cx="3124200" cy="266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019800" y="2362200"/>
            <a:ext cx="3124200" cy="266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35524" name="Object 4"/>
          <p:cNvGraphicFramePr>
            <a:graphicFrameLocks noChangeAspect="1"/>
          </p:cNvGraphicFramePr>
          <p:nvPr/>
        </p:nvGraphicFramePr>
        <p:xfrm>
          <a:off x="87313" y="228600"/>
          <a:ext cx="8807450" cy="164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52" name="Equation" r:id="rId4" imgW="3098800" imgH="584200" progId="Equation.DSMT4">
                  <p:embed/>
                </p:oleObj>
              </mc:Choice>
              <mc:Fallback>
                <p:oleObj name="Equation" r:id="rId4" imgW="3098800" imgH="584200" progId="Equation.DSMT4">
                  <p:embed/>
                  <p:pic>
                    <p:nvPicPr>
                      <p:cNvPr id="0" name="Picture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313" y="228600"/>
                        <a:ext cx="8807450" cy="1649413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Straight Connector 9"/>
          <p:cNvCxnSpPr/>
          <p:nvPr/>
        </p:nvCxnSpPr>
        <p:spPr>
          <a:xfrm rot="10800000" flipV="1">
            <a:off x="4572000" y="1371600"/>
            <a:ext cx="4267200" cy="22860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0800000" flipV="1">
            <a:off x="4572000" y="533400"/>
            <a:ext cx="4114800" cy="22860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10800000" flipV="1">
            <a:off x="1524000" y="1524000"/>
            <a:ext cx="2743200" cy="7620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10800000" flipV="1">
            <a:off x="1600200" y="685800"/>
            <a:ext cx="2590800" cy="7620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667000" y="2590800"/>
            <a:ext cx="79861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solidFill>
                  <a:schemeClr val="bg1"/>
                </a:solidFill>
              </a:rPr>
              <a:t>=</a:t>
            </a:r>
            <a:endParaRPr lang="en-US" sz="9600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871030" y="2667000"/>
            <a:ext cx="79861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solidFill>
                  <a:srgbClr val="FFC000"/>
                </a:solidFill>
              </a:rPr>
              <a:t>+</a:t>
            </a:r>
            <a:endParaRPr lang="en-US" sz="9600" dirty="0">
              <a:solidFill>
                <a:srgbClr val="FFC000"/>
              </a:solidFill>
            </a:endParaRPr>
          </a:p>
        </p:txBody>
      </p:sp>
      <p:graphicFrame>
        <p:nvGraphicFramePr>
          <p:cNvPr id="235525" name="Object 5"/>
          <p:cNvGraphicFramePr>
            <a:graphicFrameLocks noChangeAspect="1"/>
          </p:cNvGraphicFramePr>
          <p:nvPr/>
        </p:nvGraphicFramePr>
        <p:xfrm>
          <a:off x="29028" y="5424714"/>
          <a:ext cx="9070975" cy="7305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53" name="Equation" r:id="rId6" imgW="3606800" imgH="292100" progId="Equation.DSMT4">
                  <p:embed/>
                </p:oleObj>
              </mc:Choice>
              <mc:Fallback>
                <p:oleObj name="Equation" r:id="rId6" imgW="3606800" imgH="292100" progId="Equation.DSMT4">
                  <p:embed/>
                  <p:pic>
                    <p:nvPicPr>
                      <p:cNvPr id="0" name="Picture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28" y="5424714"/>
                        <a:ext cx="9070975" cy="730511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22" grpId="0"/>
      <p:bldP spid="2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34513</TotalTime>
  <Words>244</Words>
  <Application>Microsoft Office PowerPoint</Application>
  <PresentationFormat>On-screen Show (4:3)</PresentationFormat>
  <Paragraphs>89</Paragraphs>
  <Slides>20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Office Theme</vt:lpstr>
      <vt:lpstr>Equation</vt:lpstr>
      <vt:lpstr>Oscillations  to Waves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Plots: Amplitude v/s time </vt:lpstr>
      <vt:lpstr>PowerPoint Presentation</vt:lpstr>
      <vt:lpstr>PowerPoint Presentation</vt:lpstr>
      <vt:lpstr>Normal Coordinates</vt:lpstr>
      <vt:lpstr>PowerPoint Presentation</vt:lpstr>
      <vt:lpstr>Why Normal Co-ordinates?</vt:lpstr>
      <vt:lpstr>Is there any alternative way of solving the coupled differential equation?</vt:lpstr>
      <vt:lpstr>Alternate way of deriving….</vt:lpstr>
      <vt:lpstr>PowerPoint Presentation</vt:lpstr>
      <vt:lpstr>PowerPoint Presentation</vt:lpstr>
      <vt:lpstr>ALTERNATE METHOD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iitp</dc:creator>
  <cp:lastModifiedBy>iitp</cp:lastModifiedBy>
  <cp:revision>282</cp:revision>
  <dcterms:created xsi:type="dcterms:W3CDTF">2019-06-21T11:37:46Z</dcterms:created>
  <dcterms:modified xsi:type="dcterms:W3CDTF">2019-11-19T15:36:37Z</dcterms:modified>
</cp:coreProperties>
</file>