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57" r:id="rId4"/>
    <p:sldId id="329" r:id="rId5"/>
    <p:sldId id="314" r:id="rId6"/>
    <p:sldId id="316" r:id="rId7"/>
    <p:sldId id="317" r:id="rId8"/>
    <p:sldId id="328" r:id="rId9"/>
    <p:sldId id="331" r:id="rId10"/>
    <p:sldId id="332" r:id="rId11"/>
    <p:sldId id="330" r:id="rId12"/>
    <p:sldId id="313" r:id="rId13"/>
    <p:sldId id="322" r:id="rId14"/>
    <p:sldId id="258" r:id="rId15"/>
    <p:sldId id="318" r:id="rId16"/>
    <p:sldId id="323" r:id="rId17"/>
    <p:sldId id="320" r:id="rId18"/>
    <p:sldId id="321" r:id="rId19"/>
    <p:sldId id="319" r:id="rId20"/>
    <p:sldId id="260" r:id="rId21"/>
    <p:sldId id="261" r:id="rId22"/>
    <p:sldId id="262" r:id="rId23"/>
    <p:sldId id="263" r:id="rId24"/>
    <p:sldId id="265" r:id="rId25"/>
    <p:sldId id="3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472C4"/>
    <a:srgbClr val="ED7D31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E111D-5C78-4B92-B5D5-FC352B525B15}" v="1013" dt="2022-07-23T07:35:3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25-07-2024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3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3, Lecture 1 (S3,L1): </a:t>
            </a:r>
            <a:r>
              <a:rPr lang="en-IN" sz="6000" b="1" dirty="0"/>
              <a:t>Orientation </a:t>
            </a:r>
          </a:p>
          <a:p>
            <a:pPr algn="ctr"/>
            <a:r>
              <a:rPr lang="en-IN" sz="6000" b="1" dirty="0"/>
              <a:t>and </a:t>
            </a:r>
          </a:p>
          <a:p>
            <a:pPr algn="ctr"/>
            <a:r>
              <a:rPr lang="en-IN" sz="6000" b="1" dirty="0"/>
              <a:t>Introduction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4830D-3B61-5DB6-CA55-0FDD745CA9E0}"/>
              </a:ext>
            </a:extLst>
          </p:cNvPr>
          <p:cNvSpPr/>
          <p:nvPr/>
        </p:nvSpPr>
        <p:spPr>
          <a:xfrm>
            <a:off x="3840480" y="1936865"/>
            <a:ext cx="5245331" cy="116378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EP2104 Thermal physics with engineering applications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</a:rPr>
              <a:t>3-1-0-4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49585"/>
              </p:ext>
            </p:extLst>
          </p:nvPr>
        </p:nvGraphicFramePr>
        <p:xfrm>
          <a:off x="1238596" y="1130531"/>
          <a:ext cx="6629054" cy="418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950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2854552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2854552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</a:tblGrid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Neerati</a:t>
                      </a:r>
                      <a:r>
                        <a:rPr lang="en-IN" sz="1200" u="none" strike="noStrike" dirty="0">
                          <a:effectLst/>
                        </a:rPr>
                        <a:t> Pranay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Tanish Dhankhar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Farhan Farhan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Utpal Raj Ambastha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Riya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Aakarsh Sinha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Rahul Katravath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Rakesh Bairwa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Nikhil Pratap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Sridutt Rugada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Anmisha</a:t>
                      </a:r>
                      <a:r>
                        <a:rPr lang="en-IN" sz="1200" u="none" strike="noStrike" dirty="0">
                          <a:effectLst/>
                        </a:rPr>
                        <a:t> Jadi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0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 Black" pitchFamily="34" charset="0"/>
              </a:rPr>
              <a:t>Evaluation Scheme</a:t>
            </a:r>
            <a:endParaRPr lang="en-IN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79736"/>
              </p:ext>
            </p:extLst>
          </p:nvPr>
        </p:nvGraphicFramePr>
        <p:xfrm>
          <a:off x="2018748" y="1895061"/>
          <a:ext cx="9258852" cy="384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2925">
                <a:tc>
                  <a:txBody>
                    <a:bodyPr/>
                    <a:lstStyle/>
                    <a:p>
                      <a:r>
                        <a:rPr lang="en-US" sz="4800" dirty="0"/>
                        <a:t>Exam</a:t>
                      </a:r>
                      <a:endParaRPr lang="en-IN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Marks (100)</a:t>
                      </a:r>
                      <a:endParaRPr lang="en-IN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51">
                <a:tc>
                  <a:txBody>
                    <a:bodyPr/>
                    <a:lstStyle/>
                    <a:p>
                      <a:r>
                        <a:rPr lang="en-US" dirty="0"/>
                        <a:t>Quiz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051">
                <a:tc>
                  <a:txBody>
                    <a:bodyPr/>
                    <a:lstStyle/>
                    <a:p>
                      <a:r>
                        <a:rPr lang="en-US" dirty="0"/>
                        <a:t>Mid semester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51">
                <a:tc>
                  <a:txBody>
                    <a:bodyPr/>
                    <a:lstStyle/>
                    <a:p>
                      <a:r>
                        <a:rPr lang="en-US" dirty="0"/>
                        <a:t>Quiz</a:t>
                      </a:r>
                      <a:r>
                        <a:rPr lang="en-US" baseline="0" dirty="0"/>
                        <a:t>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51">
                <a:tc>
                  <a:txBody>
                    <a:bodyPr/>
                    <a:lstStyle/>
                    <a:p>
                      <a:r>
                        <a:rPr lang="en-US" dirty="0"/>
                        <a:t>End Semester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98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84" y="-14786"/>
            <a:ext cx="10515600" cy="1325563"/>
          </a:xfrm>
        </p:spPr>
        <p:txBody>
          <a:bodyPr/>
          <a:lstStyle/>
          <a:p>
            <a:r>
              <a:rPr lang="en-IN" b="1" dirty="0"/>
              <a:t>Focus on concepts and Cutting edge engineering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66" y="1570922"/>
            <a:ext cx="4118336" cy="2316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709" y="1310777"/>
            <a:ext cx="3659909" cy="2744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71" y="4055709"/>
            <a:ext cx="5101243" cy="286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35" y="487002"/>
            <a:ext cx="10515600" cy="1325563"/>
          </a:xfrm>
        </p:spPr>
        <p:txBody>
          <a:bodyPr>
            <a:normAutofit/>
          </a:bodyPr>
          <a:lstStyle/>
          <a:p>
            <a:r>
              <a:rPr lang="en-IN" sz="8000" b="1" dirty="0"/>
              <a:t>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905164" y="1856509"/>
            <a:ext cx="8599054" cy="11545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dirty="0"/>
              <a:t>Kinetic Theory of gases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164" y="3394363"/>
            <a:ext cx="8599054" cy="11545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dirty="0"/>
              <a:t>Thermodynamics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905164" y="4849089"/>
            <a:ext cx="8599054" cy="1625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dirty="0"/>
              <a:t> Engineering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4762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99F1-457D-0EA7-C0C4-948F841B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34968"/>
            <a:ext cx="10515600" cy="1325563"/>
          </a:xfrm>
        </p:spPr>
        <p:txBody>
          <a:bodyPr/>
          <a:lstStyle/>
          <a:p>
            <a:r>
              <a:rPr lang="en-US" b="1" dirty="0"/>
              <a:t>What is heat?</a:t>
            </a:r>
            <a:endParaRPr lang="en-IN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A6DBA-D7F3-EFF2-1ADB-56428DA1478D}"/>
              </a:ext>
            </a:extLst>
          </p:cNvPr>
          <p:cNvSpPr txBox="1">
            <a:spLocks/>
          </p:cNvSpPr>
          <p:nvPr/>
        </p:nvSpPr>
        <p:spPr>
          <a:xfrm>
            <a:off x="1676400" y="2492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Temperature?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3613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826327" y="3472873"/>
            <a:ext cx="4036291" cy="1487054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Can 4"/>
          <p:cNvSpPr/>
          <p:nvPr/>
        </p:nvSpPr>
        <p:spPr>
          <a:xfrm>
            <a:off x="4525818" y="2586182"/>
            <a:ext cx="443346" cy="1052945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Lightning Bolt 5"/>
          <p:cNvSpPr/>
          <p:nvPr/>
        </p:nvSpPr>
        <p:spPr>
          <a:xfrm>
            <a:off x="4747491" y="3639127"/>
            <a:ext cx="1154545" cy="577273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9899F1-457D-0EA7-C0C4-948F841B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34968"/>
            <a:ext cx="10515600" cy="1325563"/>
          </a:xfrm>
        </p:spPr>
        <p:txBody>
          <a:bodyPr/>
          <a:lstStyle/>
          <a:p>
            <a:r>
              <a:rPr lang="en-US" b="1" dirty="0"/>
              <a:t>What is heat?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8873" y="4875795"/>
            <a:ext cx="457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Mechanical energy converted</a:t>
            </a:r>
          </a:p>
        </p:txBody>
      </p:sp>
    </p:spTree>
    <p:extLst>
      <p:ext uri="{BB962C8B-B14F-4D97-AF65-F5344CB8AC3E}">
        <p14:creationId xmlns:p14="http://schemas.microsoft.com/office/powerpoint/2010/main" val="13439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1.45833E-6 1.85185E-6 C 0.00703 0.00046 0.01406 0.00116 0.02123 0.00139 C 0.1388 0.00371 0.09844 -0.01389 0.13854 0.00417 C 0.14466 0.01134 0.14258 0.0081 0.12643 0.00417 C 0.12565 0.00394 0.125 0.00278 0.12422 0.00278 L -0.00911 0.00139 L -0.02044 1.85185E-6 C -0.02578 -0.00069 -0.03633 -0.00278 -0.03633 -0.00278 C -0.03737 -0.00324 -0.03841 -0.0037 -0.03945 -0.00393 C -0.04857 -0.00671 -0.0513 -0.00717 -0.06068 -0.0081 L -0.07656 -0.00949 L -0.14544 -0.0081 C -0.14726 -0.0081 -0.15247 -0.00671 -0.15078 -0.00671 L -0.08112 -0.0081 C -0.07526 -0.00856 -0.0694 -0.00856 -0.06367 -0.00949 C -0.06263 -0.00949 -0.06172 -0.01065 -0.06068 -0.01088 C -0.05638 -0.01157 -0.05208 -0.0118 -0.04778 -0.01204 C -0.03763 -0.0118 -0.02747 -0.01204 -0.01745 -0.01088 C -0.01562 -0.01065 -0.01393 -0.00903 -0.01211 -0.0081 C -0.00508 -0.00416 -0.01028 -0.00625 -0.00312 -0.00393 C 0.00235 -0.00069 -0.00443 -0.00463 0.00222 -0.00139 C 0.003 -0.00092 0.00378 -0.00023 0.00456 1.85185E-6 C 0.00703 0.00116 0.00951 0.00185 0.01211 0.00278 C 0.01732 0.00741 0.01289 0.00417 0.01966 0.00671 C 0.02044 0.00718 0.0211 0.0081 0.02188 0.0081 L 0.13932 0.00949 C 0.13451 0.01227 0.13399 0.01296 0.12878 0.01482 C 0.12722 0.01551 0.12565 0.01574 0.12422 0.01621 C 0.12344 0.01667 0.12266 0.01736 0.12188 0.01759 C 0.11966 0.01829 0.11732 0.01852 0.11511 0.01898 C 0.11406 0.01945 0.11302 0.01991 0.11211 0.02037 C 0.10755 0.02176 0.1013 0.02246 0.09688 0.02315 L 0.00378 0.02176 C 0.003 0.02153 0.00326 0.01898 0.003 0.01759 C 0.00274 0.01667 0.00248 0.01574 0.00222 0.01482 L 0.00222 0.01482 L 0.00222 0.01482 " pathEditMode="relative" ptsTypes="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6" y="1100280"/>
            <a:ext cx="7507197" cy="3979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1144" y="-83128"/>
            <a:ext cx="3999346" cy="666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59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61" y="1162099"/>
            <a:ext cx="7935602" cy="4502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5616" y="5401559"/>
            <a:ext cx="9078013" cy="433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5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2466109" y="1385455"/>
            <a:ext cx="6871855" cy="7209221"/>
            <a:chOff x="5133701" y="2420888"/>
            <a:chExt cx="2714799" cy="439757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701" y="2420888"/>
              <a:ext cx="2714799" cy="2791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39213" y="6390638"/>
              <a:ext cx="124179" cy="427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23854" y="193963"/>
            <a:ext cx="4683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dirty="0"/>
              <a:t>Hotter to colder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82" y="6230483"/>
            <a:ext cx="646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Temperature  of atomic gas is reduced as a function of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05975" y="2809875"/>
            <a:ext cx="2019300" cy="12096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Imaging </a:t>
            </a:r>
          </a:p>
          <a:p>
            <a:pPr algn="ctr"/>
            <a:r>
              <a:rPr lang="en-IN" dirty="0"/>
              <a:t>Of</a:t>
            </a:r>
          </a:p>
          <a:p>
            <a:pPr algn="ctr"/>
            <a:r>
              <a:rPr lang="en-IN" dirty="0"/>
              <a:t>Atomic gas</a:t>
            </a:r>
          </a:p>
        </p:txBody>
      </p:sp>
    </p:spTree>
    <p:extLst>
      <p:ext uri="{BB962C8B-B14F-4D97-AF65-F5344CB8AC3E}">
        <p14:creationId xmlns:p14="http://schemas.microsoft.com/office/powerpoint/2010/main" val="402008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2A6DBA-D7F3-EFF2-1ADB-56428DA1478D}"/>
              </a:ext>
            </a:extLst>
          </p:cNvPr>
          <p:cNvSpPr txBox="1">
            <a:spLocks/>
          </p:cNvSpPr>
          <p:nvPr/>
        </p:nvSpPr>
        <p:spPr>
          <a:xfrm>
            <a:off x="1676400" y="18416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Temperature?</a:t>
            </a:r>
            <a:endParaRPr lang="en-IN" b="1" dirty="0"/>
          </a:p>
        </p:txBody>
      </p:sp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91BCE4C3-609D-C2B2-FFC4-36752C5E9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63856"/>
              </p:ext>
            </p:extLst>
          </p:nvPr>
        </p:nvGraphicFramePr>
        <p:xfrm>
          <a:off x="7273565" y="3355748"/>
          <a:ext cx="2490351" cy="79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203040" progId="Equation.DSMT4">
                  <p:embed/>
                </p:oleObj>
              </mc:Choice>
              <mc:Fallback>
                <p:oleObj name="Equation" r:id="rId2" imgW="634680" imgH="20304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91BCE4C3-609D-C2B2-FFC4-36752C5E98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565" y="3355748"/>
                        <a:ext cx="2490351" cy="7945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69163" y="4495988"/>
            <a:ext cx="6902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/>
              <a:t>From Kinetic Theory of gases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2266" y="249078"/>
            <a:ext cx="6225309" cy="12469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Will deal with only gases now</a:t>
            </a:r>
          </a:p>
        </p:txBody>
      </p:sp>
    </p:spTree>
    <p:extLst>
      <p:ext uri="{BB962C8B-B14F-4D97-AF65-F5344CB8AC3E}">
        <p14:creationId xmlns:p14="http://schemas.microsoft.com/office/powerpoint/2010/main" val="32572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42" y="0"/>
            <a:ext cx="11912958" cy="1143000"/>
          </a:xfrm>
        </p:spPr>
        <p:txBody>
          <a:bodyPr>
            <a:normAutofit/>
          </a:bodyPr>
          <a:lstStyle/>
          <a:p>
            <a:r>
              <a:rPr lang="en-IN" b="1" u="sng" dirty="0">
                <a:solidFill>
                  <a:srgbClr val="002060"/>
                </a:solidFill>
                <a:latin typeface="Arial Black" pitchFamily="34" charset="0"/>
              </a:rPr>
              <a:t>Course Instructor for Thermal Physics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1463" y="1569521"/>
            <a:ext cx="66992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Dr.</a:t>
            </a:r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IN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Raghavan</a:t>
            </a:r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 K </a:t>
            </a:r>
            <a:r>
              <a:rPr lang="en-IN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Easwaran</a:t>
            </a:r>
            <a:endParaRPr lang="en-IN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PhD (France, Paris) PDF(Nottingham, UK), UG (IIT  Madras)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Marie Curie Fellow (PhD) European Union (EU), IFRAF, Paris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Associate Professor and Head of the department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Department of Physics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Indian Institute of Technology Patna</a:t>
            </a:r>
          </a:p>
          <a:p>
            <a:r>
              <a:rPr lang="en-IN" b="1" dirty="0">
                <a:latin typeface="Book Antiqua" panose="02040602050305030304" pitchFamily="18" charset="0"/>
              </a:rPr>
              <a:t>www.raghavanke.com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89844" l="9961" r="89844"/>
                    </a14:imgEffect>
                  </a14:imgLayer>
                </a14:imgProps>
              </a:ext>
            </a:extLst>
          </a:blip>
          <a:srcRect b="17994"/>
          <a:stretch/>
        </p:blipFill>
        <p:spPr>
          <a:xfrm>
            <a:off x="1258528" y="1116926"/>
            <a:ext cx="2819400" cy="2312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0704" y="1116926"/>
            <a:ext cx="2209800" cy="2312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993EDC-043D-46EC-8F31-356402C4042E}"/>
              </a:ext>
            </a:extLst>
          </p:cNvPr>
          <p:cNvSpPr/>
          <p:nvPr/>
        </p:nvSpPr>
        <p:spPr>
          <a:xfrm>
            <a:off x="4314305" y="4397432"/>
            <a:ext cx="5245331" cy="116378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EP2104 Thermal physics with engineering applications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</a:rPr>
              <a:t>3-1-0-4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7623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F728E0C-2CD9-B5E9-1538-E3167139A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" y="1023612"/>
            <a:ext cx="6639952" cy="5821024"/>
          </a:xfrm>
          <a:prstGeom prst="rect">
            <a:avLst/>
          </a:prstGeom>
        </p:spPr>
      </p:pic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68345DBC-195D-CDE0-FFD7-E470A37B6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07711"/>
              </p:ext>
            </p:extLst>
          </p:nvPr>
        </p:nvGraphicFramePr>
        <p:xfrm>
          <a:off x="8245958" y="2294236"/>
          <a:ext cx="3135312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419040" progId="Equation.DSMT4">
                  <p:embed/>
                </p:oleObj>
              </mc:Choice>
              <mc:Fallback>
                <p:oleObj name="Equation" r:id="rId3" imgW="799920" imgH="419040" progId="Equation.DSMT4">
                  <p:embed/>
                  <p:pic>
                    <p:nvPicPr>
                      <p:cNvPr id="7" name="Object 83">
                        <a:extLst>
                          <a:ext uri="{FF2B5EF4-FFF2-40B4-BE49-F238E27FC236}">
                            <a16:creationId xmlns:a16="http://schemas.microsoft.com/office/drawing/2014/main" id="{68345DBC-195D-CDE0-FFD7-E470A37B6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958" y="2294236"/>
                        <a:ext cx="3135312" cy="16398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4145" y="397164"/>
            <a:ext cx="3954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Huge number of particles</a:t>
            </a:r>
          </a:p>
        </p:txBody>
      </p:sp>
    </p:spTree>
    <p:extLst>
      <p:ext uri="{BB962C8B-B14F-4D97-AF65-F5344CB8AC3E}">
        <p14:creationId xmlns:p14="http://schemas.microsoft.com/office/powerpoint/2010/main" val="38104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D06B-C3AF-40B4-17B6-D066D64D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407158"/>
            <a:ext cx="10515600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Necessity of Kinetic Theory and Thermodynamics</a:t>
            </a:r>
            <a:endParaRPr lang="en-IN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B93B9-6A4C-C859-CBFD-D32F2F3225C3}"/>
              </a:ext>
            </a:extLst>
          </p:cNvPr>
          <p:cNvSpPr txBox="1"/>
          <p:nvPr/>
        </p:nvSpPr>
        <p:spPr>
          <a:xfrm>
            <a:off x="1855304" y="2611495"/>
            <a:ext cx="4577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is “Kinetic Theory”?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C2303-C05C-28E1-D41F-13CA0112D90C}"/>
              </a:ext>
            </a:extLst>
          </p:cNvPr>
          <p:cNvSpPr txBox="1"/>
          <p:nvPr/>
        </p:nvSpPr>
        <p:spPr>
          <a:xfrm>
            <a:off x="5963478" y="3655105"/>
            <a:ext cx="506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is “Thermodynamics”?</a:t>
            </a:r>
          </a:p>
        </p:txBody>
      </p:sp>
    </p:spTree>
    <p:extLst>
      <p:ext uri="{BB962C8B-B14F-4D97-AF65-F5344CB8AC3E}">
        <p14:creationId xmlns:p14="http://schemas.microsoft.com/office/powerpoint/2010/main" val="155438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3A48-6BDC-5A45-C9B1-AA3F697E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6" y="263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/>
              <a:t>Approach of “Kinetic Theory”</a:t>
            </a:r>
            <a:endParaRPr lang="en-IN" sz="6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D9269-9707-955C-3499-31D5000E41C8}"/>
              </a:ext>
            </a:extLst>
          </p:cNvPr>
          <p:cNvSpPr txBox="1"/>
          <p:nvPr/>
        </p:nvSpPr>
        <p:spPr>
          <a:xfrm>
            <a:off x="4854268" y="2286696"/>
            <a:ext cx="2629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Gas molecules</a:t>
            </a:r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984F7-6E89-55A7-1106-68AECE264179}"/>
              </a:ext>
            </a:extLst>
          </p:cNvPr>
          <p:cNvSpPr txBox="1"/>
          <p:nvPr/>
        </p:nvSpPr>
        <p:spPr>
          <a:xfrm>
            <a:off x="4953046" y="1545908"/>
            <a:ext cx="247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Distribution</a:t>
            </a:r>
            <a:endParaRPr lang="en-IN" sz="3600" b="1" dirty="0"/>
          </a:p>
        </p:txBody>
      </p:sp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1D725218-C5C0-D893-637F-E223F06B8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79174"/>
              </p:ext>
            </p:extLst>
          </p:nvPr>
        </p:nvGraphicFramePr>
        <p:xfrm>
          <a:off x="4695512" y="3031331"/>
          <a:ext cx="26892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040" progId="Equation.DSMT4">
                  <p:embed/>
                </p:oleObj>
              </mc:Choice>
              <mc:Fallback>
                <p:oleObj name="Equation" r:id="rId2" imgW="685800" imgH="203040" progId="Equation.DSMT4">
                  <p:embed/>
                  <p:pic>
                    <p:nvPicPr>
                      <p:cNvPr id="6" name="Object 83">
                        <a:extLst>
                          <a:ext uri="{FF2B5EF4-FFF2-40B4-BE49-F238E27FC236}">
                            <a16:creationId xmlns:a16="http://schemas.microsoft.com/office/drawing/2014/main" id="{1D725218-C5C0-D893-637F-E223F06B8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512" y="3031331"/>
                        <a:ext cx="2689225" cy="7953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BCE4E699-1FC6-7486-2B3B-52D6FE0E4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06423"/>
              </p:ext>
            </p:extLst>
          </p:nvPr>
        </p:nvGraphicFramePr>
        <p:xfrm>
          <a:off x="5317811" y="4106982"/>
          <a:ext cx="14446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7" name="Object 83">
                        <a:extLst>
                          <a:ext uri="{FF2B5EF4-FFF2-40B4-BE49-F238E27FC236}">
                            <a16:creationId xmlns:a16="http://schemas.microsoft.com/office/drawing/2014/main" id="{BCE4E699-1FC6-7486-2B3B-52D6FE0E4F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811" y="4106982"/>
                        <a:ext cx="1444625" cy="7937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B8385F6B-673E-2D85-BA23-FCD0773BC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26458"/>
              </p:ext>
            </p:extLst>
          </p:nvPr>
        </p:nvGraphicFramePr>
        <p:xfrm>
          <a:off x="5143979" y="5181046"/>
          <a:ext cx="17922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03040" progId="Equation.DSMT4">
                  <p:embed/>
                </p:oleObj>
              </mc:Choice>
              <mc:Fallback>
                <p:oleObj name="Equation" r:id="rId6" imgW="457200" imgH="203040" progId="Equation.DSMT4">
                  <p:embed/>
                  <p:pic>
                    <p:nvPicPr>
                      <p:cNvPr id="8" name="Object 83">
                        <a:extLst>
                          <a:ext uri="{FF2B5EF4-FFF2-40B4-BE49-F238E27FC236}">
                            <a16:creationId xmlns:a16="http://schemas.microsoft.com/office/drawing/2014/main" id="{B8385F6B-673E-2D85-BA23-FCD0773BC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979" y="5181046"/>
                        <a:ext cx="1792288" cy="7937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10595" y="5974796"/>
            <a:ext cx="6059055" cy="68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Microscopic theory</a:t>
            </a:r>
          </a:p>
        </p:txBody>
      </p:sp>
    </p:spTree>
    <p:extLst>
      <p:ext uri="{BB962C8B-B14F-4D97-AF65-F5344CB8AC3E}">
        <p14:creationId xmlns:p14="http://schemas.microsoft.com/office/powerpoint/2010/main" val="3264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E0537E-BC34-A12A-C919-95B134C2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6" y="2631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Approach of “Thermodynamics”</a:t>
            </a:r>
            <a:endParaRPr lang="en-IN" sz="6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AC696-3E46-2470-BA3F-09A401893A46}"/>
              </a:ext>
            </a:extLst>
          </p:cNvPr>
          <p:cNvSpPr txBox="1"/>
          <p:nvPr/>
        </p:nvSpPr>
        <p:spPr>
          <a:xfrm>
            <a:off x="5049078" y="1809035"/>
            <a:ext cx="284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Macroscopic level</a:t>
            </a:r>
            <a:endParaRPr lang="en-IN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F294C-89A2-B776-E705-BFD459872C8B}"/>
              </a:ext>
            </a:extLst>
          </p:cNvPr>
          <p:cNvSpPr txBox="1"/>
          <p:nvPr/>
        </p:nvSpPr>
        <p:spPr>
          <a:xfrm>
            <a:off x="4834787" y="3004997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Measurable quantities</a:t>
            </a:r>
            <a:endParaRPr lang="en-IN" sz="2800" b="1" dirty="0"/>
          </a:p>
        </p:txBody>
      </p:sp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A2DD249A-7257-AD28-6ACB-C5FAF437E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64489"/>
              </p:ext>
            </p:extLst>
          </p:nvPr>
        </p:nvGraphicFramePr>
        <p:xfrm>
          <a:off x="4928084" y="4200959"/>
          <a:ext cx="30861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03040" progId="Equation.DSMT4">
                  <p:embed/>
                </p:oleObj>
              </mc:Choice>
              <mc:Fallback>
                <p:oleObj name="Equation" r:id="rId2" imgW="787320" imgH="203040" progId="Equation.DSMT4">
                  <p:embed/>
                  <p:pic>
                    <p:nvPicPr>
                      <p:cNvPr id="7" name="Object 83">
                        <a:extLst>
                          <a:ext uri="{FF2B5EF4-FFF2-40B4-BE49-F238E27FC236}">
                            <a16:creationId xmlns:a16="http://schemas.microsoft.com/office/drawing/2014/main" id="{A2DD249A-7257-AD28-6ACB-C5FAF437E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084" y="4200959"/>
                        <a:ext cx="3086100" cy="7937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55242" y="5597236"/>
            <a:ext cx="5495637" cy="8774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Extensive and Intensive variables</a:t>
            </a:r>
          </a:p>
        </p:txBody>
      </p:sp>
    </p:spTree>
    <p:extLst>
      <p:ext uri="{BB962C8B-B14F-4D97-AF65-F5344CB8AC3E}">
        <p14:creationId xmlns:p14="http://schemas.microsoft.com/office/powerpoint/2010/main" val="28089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7E04-6EE0-12D4-45C0-C906B63B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531" y="780927"/>
            <a:ext cx="10515600" cy="1325563"/>
          </a:xfrm>
        </p:spPr>
        <p:txBody>
          <a:bodyPr/>
          <a:lstStyle/>
          <a:p>
            <a:r>
              <a:rPr lang="en-US" b="1" dirty="0"/>
              <a:t>What is an “Ideal Gas”?</a:t>
            </a:r>
            <a:endParaRPr lang="en-IN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0E7B3-10B3-0B77-6B2E-8E52D4780CD9}"/>
              </a:ext>
            </a:extLst>
          </p:cNvPr>
          <p:cNvSpPr txBox="1"/>
          <p:nvPr/>
        </p:nvSpPr>
        <p:spPr>
          <a:xfrm>
            <a:off x="4916557" y="2411896"/>
            <a:ext cx="201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Point particles</a:t>
            </a:r>
            <a:endParaRPr lang="en-I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5E29E-FB0F-936A-0C3C-6891B640A45D}"/>
              </a:ext>
            </a:extLst>
          </p:cNvPr>
          <p:cNvSpPr txBox="1"/>
          <p:nvPr/>
        </p:nvSpPr>
        <p:spPr>
          <a:xfrm>
            <a:off x="4916557" y="3059668"/>
            <a:ext cx="220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Non-interaction</a:t>
            </a:r>
            <a:endParaRPr lang="en-IN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C5F88-DE63-A4E5-A9FF-E1359A16FBB9}"/>
              </a:ext>
            </a:extLst>
          </p:cNvPr>
          <p:cNvSpPr txBox="1"/>
          <p:nvPr/>
        </p:nvSpPr>
        <p:spPr>
          <a:xfrm>
            <a:off x="4916557" y="3799774"/>
            <a:ext cx="266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Only Kinetic energy</a:t>
            </a:r>
            <a:endParaRPr lang="en-IN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E8FD9-5F54-D1D9-C949-F2763AA02AE6}"/>
              </a:ext>
            </a:extLst>
          </p:cNvPr>
          <p:cNvSpPr txBox="1"/>
          <p:nvPr/>
        </p:nvSpPr>
        <p:spPr>
          <a:xfrm>
            <a:off x="4916557" y="4566845"/>
            <a:ext cx="289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Only Elastic collisions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22503" y="5428464"/>
            <a:ext cx="6284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/>
              <a:t>Is there an ideal gas in practice?</a:t>
            </a:r>
          </a:p>
        </p:txBody>
      </p:sp>
    </p:spTree>
    <p:extLst>
      <p:ext uri="{BB962C8B-B14F-4D97-AF65-F5344CB8AC3E}">
        <p14:creationId xmlns:p14="http://schemas.microsoft.com/office/powerpoint/2010/main" val="39972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680F-2CAB-1325-BE9B-4BC33F50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42" y="-2276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Ideal gas and Real gas</a:t>
            </a:r>
            <a:endParaRPr lang="en-IN" sz="6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276EA-DAED-22E8-AD6E-4D4CF3FCB960}"/>
              </a:ext>
            </a:extLst>
          </p:cNvPr>
          <p:cNvSpPr txBox="1"/>
          <p:nvPr/>
        </p:nvSpPr>
        <p:spPr>
          <a:xfrm>
            <a:off x="3757885" y="737707"/>
            <a:ext cx="345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Approximation</a:t>
            </a:r>
            <a:endParaRPr lang="en-IN" sz="3200" b="1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50EB706-11EE-0F32-0239-F395F7BE3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1"/>
          <a:stretch/>
        </p:blipFill>
        <p:spPr bwMode="auto">
          <a:xfrm>
            <a:off x="1993242" y="1415525"/>
            <a:ext cx="4512259" cy="29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BC124DD0-EC92-C0A9-E374-D13B087D2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66586"/>
              </p:ext>
            </p:extLst>
          </p:nvPr>
        </p:nvGraphicFramePr>
        <p:xfrm>
          <a:off x="7016750" y="1662531"/>
          <a:ext cx="517525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8" name="Object 83">
                        <a:extLst>
                          <a:ext uri="{FF2B5EF4-FFF2-40B4-BE49-F238E27FC236}">
                            <a16:creationId xmlns:a16="http://schemas.microsoft.com/office/drawing/2014/main" id="{BC124DD0-EC92-C0A9-E374-D13B087D2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0" y="1662531"/>
                        <a:ext cx="5175250" cy="17891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286951-5A08-CE40-B56C-F75EB3FF1B27}"/>
              </a:ext>
            </a:extLst>
          </p:cNvPr>
          <p:cNvSpPr txBox="1"/>
          <p:nvPr/>
        </p:nvSpPr>
        <p:spPr>
          <a:xfrm>
            <a:off x="2064703" y="4965170"/>
            <a:ext cx="1710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Larger T</a:t>
            </a:r>
            <a:endParaRPr lang="en-IN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83">
                <a:extLst>
                  <a:ext uri="{FF2B5EF4-FFF2-40B4-BE49-F238E27FC236}">
                    <a16:creationId xmlns:a16="http://schemas.microsoft.com/office/drawing/2014/main" id="{C22C191B-52A2-F436-F64C-9E37A19582AC}"/>
                  </a:ext>
                </a:extLst>
              </p:cNvPr>
              <p:cNvSpPr txBox="1"/>
              <p:nvPr/>
            </p:nvSpPr>
            <p:spPr bwMode="auto">
              <a:xfrm>
                <a:off x="5368925" y="4841875"/>
                <a:ext cx="2041525" cy="893763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0" name="Object 83">
                <a:extLst>
                  <a:ext uri="{FF2B5EF4-FFF2-40B4-BE49-F238E27FC236}">
                    <a16:creationId xmlns:a16="http://schemas.microsoft.com/office/drawing/2014/main" id="{C22C191B-52A2-F436-F64C-9E37A1958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8925" y="4841875"/>
                <a:ext cx="2041525" cy="893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DA776746-0E4D-A109-C399-A5E66860BC09}"/>
              </a:ext>
            </a:extLst>
          </p:cNvPr>
          <p:cNvSpPr/>
          <p:nvPr/>
        </p:nvSpPr>
        <p:spPr>
          <a:xfrm>
            <a:off x="3962921" y="5114502"/>
            <a:ext cx="957827" cy="3476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2" name="Object 83">
            <a:extLst>
              <a:ext uri="{FF2B5EF4-FFF2-40B4-BE49-F238E27FC236}">
                <a16:creationId xmlns:a16="http://schemas.microsoft.com/office/drawing/2014/main" id="{A56A2F26-2BFB-9A45-741D-448A863E2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758459"/>
              </p:ext>
            </p:extLst>
          </p:nvPr>
        </p:nvGraphicFramePr>
        <p:xfrm>
          <a:off x="7939786" y="4841453"/>
          <a:ext cx="2835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12" name="Object 83">
                        <a:extLst>
                          <a:ext uri="{FF2B5EF4-FFF2-40B4-BE49-F238E27FC236}">
                            <a16:creationId xmlns:a16="http://schemas.microsoft.com/office/drawing/2014/main" id="{A56A2F26-2BFB-9A45-741D-448A863E28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786" y="4841453"/>
                        <a:ext cx="2835275" cy="895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A3A2948-F714-895B-ACBA-218E9F8DB6F5}"/>
              </a:ext>
            </a:extLst>
          </p:cNvPr>
          <p:cNvSpPr txBox="1"/>
          <p:nvPr/>
        </p:nvSpPr>
        <p:spPr>
          <a:xfrm>
            <a:off x="1904868" y="5825278"/>
            <a:ext cx="287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Lower density</a:t>
            </a:r>
            <a:endParaRPr lang="en-IN" sz="3600" b="1" dirty="0"/>
          </a:p>
        </p:txBody>
      </p:sp>
      <p:graphicFrame>
        <p:nvGraphicFramePr>
          <p:cNvPr id="14" name="Object 83">
            <a:extLst>
              <a:ext uri="{FF2B5EF4-FFF2-40B4-BE49-F238E27FC236}">
                <a16:creationId xmlns:a16="http://schemas.microsoft.com/office/drawing/2014/main" id="{55DA0EC4-FE85-35C7-20B4-80B8B7217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54998"/>
              </p:ext>
            </p:extLst>
          </p:nvPr>
        </p:nvGraphicFramePr>
        <p:xfrm>
          <a:off x="5398456" y="5825278"/>
          <a:ext cx="1107045" cy="9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14" name="Object 83">
                        <a:extLst>
                          <a:ext uri="{FF2B5EF4-FFF2-40B4-BE49-F238E27FC236}">
                            <a16:creationId xmlns:a16="http://schemas.microsoft.com/office/drawing/2014/main" id="{55DA0EC4-FE85-35C7-20B4-80B8B7217A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456" y="5825278"/>
                        <a:ext cx="1107045" cy="951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65382" y="857267"/>
            <a:ext cx="3455719" cy="1112577"/>
          </a:xfrm>
          <a:prstGeom prst="roundRect">
            <a:avLst/>
          </a:prstGeom>
          <a:solidFill>
            <a:srgbClr val="00206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Classical gas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6843" y="3916465"/>
            <a:ext cx="3455719" cy="1112577"/>
          </a:xfrm>
          <a:prstGeom prst="roundRect">
            <a:avLst/>
          </a:prstGeom>
          <a:solidFill>
            <a:srgbClr val="00206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Quantum gas</a:t>
            </a:r>
          </a:p>
        </p:txBody>
      </p:sp>
    </p:spTree>
    <p:extLst>
      <p:ext uri="{BB962C8B-B14F-4D97-AF65-F5344CB8AC3E}">
        <p14:creationId xmlns:p14="http://schemas.microsoft.com/office/powerpoint/2010/main" val="36593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  <p:bldP spid="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6A1462-EF0E-ADC9-9137-E7D03E93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8" y="667927"/>
            <a:ext cx="4522125" cy="61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79717"/>
              </p:ext>
            </p:extLst>
          </p:nvPr>
        </p:nvGraphicFramePr>
        <p:xfrm>
          <a:off x="383208" y="448574"/>
          <a:ext cx="8752166" cy="5550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653">
                  <a:extLst>
                    <a:ext uri="{9D8B030D-6E8A-4147-A177-3AD203B41FA5}">
                      <a16:colId xmlns:a16="http://schemas.microsoft.com/office/drawing/2014/main" val="2809542674"/>
                    </a:ext>
                  </a:extLst>
                </a:gridCol>
                <a:gridCol w="1845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03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09-09:55</a:t>
                      </a:r>
                      <a:endParaRPr lang="en-IN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11-11:55</a:t>
                      </a: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12-12:55</a:t>
                      </a:r>
                      <a:endParaRPr lang="en-IN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02-02:55</a:t>
                      </a:r>
                      <a:endParaRPr lang="en-IN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900" b="1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900" b="1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900" b="1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1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900" b="1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1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br>
                        <a:rPr lang="en-IN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R103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900" b="1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900" b="1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1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br>
                        <a:rPr lang="en-IN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en-IN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R103</a:t>
                      </a: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5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56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</a:p>
                  </a:txBody>
                  <a:tcPr marL="7400" marR="7400" marT="7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R103</a:t>
                      </a: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en-IN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en-IN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8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R103</a:t>
                      </a:r>
                    </a:p>
                  </a:txBody>
                  <a:tcPr marL="7400" marR="7400" marT="7400" marB="0" anchor="ctr"/>
                </a:tc>
                <a:tc gridSpan="2">
                  <a:txBody>
                    <a:bodyPr/>
                    <a:lstStyle/>
                    <a:p>
                      <a:endParaRPr lang="en-IN" dirty="0"/>
                    </a:p>
                  </a:txBody>
                  <a:tcPr marL="7400" marR="7400" marT="740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63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6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48" t="4789" r="4150" b="9407"/>
          <a:stretch/>
        </p:blipFill>
        <p:spPr>
          <a:xfrm>
            <a:off x="46183" y="247033"/>
            <a:ext cx="12108873" cy="63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9308" y="1394689"/>
            <a:ext cx="2382981" cy="295564"/>
          </a:xfrm>
          <a:prstGeom prst="ellipse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5BF61-798B-7BB2-4D7C-678CF16A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161" y="306772"/>
            <a:ext cx="12614161" cy="69494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BB57328-CC00-4C14-1775-D6957D0E38CD}"/>
              </a:ext>
            </a:extLst>
          </p:cNvPr>
          <p:cNvSpPr/>
          <p:nvPr/>
        </p:nvSpPr>
        <p:spPr>
          <a:xfrm>
            <a:off x="2327564" y="1432561"/>
            <a:ext cx="3325091" cy="35559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82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EC49-813B-0D24-30D8-E1AA2D93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005"/>
            <a:ext cx="12192000" cy="49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7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27385"/>
              </p:ext>
            </p:extLst>
          </p:nvPr>
        </p:nvGraphicFramePr>
        <p:xfrm>
          <a:off x="904240" y="396240"/>
          <a:ext cx="7833360" cy="559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546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4479238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1910576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</a:tblGrid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Roll No.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Name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Chandra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Mittal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Prakash Gupta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Amit Kumar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Angaanba Ningthoujam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Arunvishal Palanisamy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Ashmit Verma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Azariah Peter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Deveshsingh Kuldeepsingh Tomar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9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452929"/>
              </p:ext>
            </p:extLst>
          </p:nvPr>
        </p:nvGraphicFramePr>
        <p:xfrm>
          <a:off x="1198880" y="955040"/>
          <a:ext cx="6668770" cy="355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462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1807578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3935730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</a:tblGrid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Muskan Singh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Naveen Saini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Nishanth Kumaran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Nived Krishna 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Ratan Deep Prasad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Ritesh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Shivam Kumar Kannojia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Shivang Rayat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Yashraj Singh Thakur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Aekampreet Singh Dhir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Banoth</a:t>
                      </a:r>
                      <a:r>
                        <a:rPr lang="en-IN" sz="1200" u="none" strike="noStrike" dirty="0">
                          <a:effectLst/>
                        </a:rPr>
                        <a:t> Naveen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9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20910</TotalTime>
  <Words>429</Words>
  <Application>Microsoft Office PowerPoint</Application>
  <PresentationFormat>Widescreen</PresentationFormat>
  <Paragraphs>201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Book Antiqua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Course Instructor for Thermal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Scheme</vt:lpstr>
      <vt:lpstr>Focus on concepts and Cutting edge engineering Applications</vt:lpstr>
      <vt:lpstr>Plan</vt:lpstr>
      <vt:lpstr>What is heat?</vt:lpstr>
      <vt:lpstr>What is heat?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Necessity of Kinetic Theory and Thermodynamics</vt:lpstr>
      <vt:lpstr>Approach of “Kinetic Theory”</vt:lpstr>
      <vt:lpstr>Approach of “Thermodynamics”</vt:lpstr>
      <vt:lpstr>What is an “Ideal Gas”?</vt:lpstr>
      <vt:lpstr>Ideal gas and Real 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Dr Raghavan Easwaran</cp:lastModifiedBy>
  <cp:revision>136</cp:revision>
  <dcterms:created xsi:type="dcterms:W3CDTF">2022-07-09T03:48:01Z</dcterms:created>
  <dcterms:modified xsi:type="dcterms:W3CDTF">2024-07-25T15:57:10Z</dcterms:modified>
</cp:coreProperties>
</file>