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ADA7-1F6B-4DAA-A6CF-B14CFA0AA3A4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3E82-A630-4650-83A0-CCAA39246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89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ADA7-1F6B-4DAA-A6CF-B14CFA0AA3A4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3E82-A630-4650-83A0-CCAA39246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13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ADA7-1F6B-4DAA-A6CF-B14CFA0AA3A4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3E82-A630-4650-83A0-CCAA39246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83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ADA7-1F6B-4DAA-A6CF-B14CFA0AA3A4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3E82-A630-4650-83A0-CCAA39246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1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ADA7-1F6B-4DAA-A6CF-B14CFA0AA3A4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3E82-A630-4650-83A0-CCAA39246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ADA7-1F6B-4DAA-A6CF-B14CFA0AA3A4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3E82-A630-4650-83A0-CCAA39246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8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ADA7-1F6B-4DAA-A6CF-B14CFA0AA3A4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3E82-A630-4650-83A0-CCAA39246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4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ADA7-1F6B-4DAA-A6CF-B14CFA0AA3A4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3E82-A630-4650-83A0-CCAA39246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68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ADA7-1F6B-4DAA-A6CF-B14CFA0AA3A4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3E82-A630-4650-83A0-CCAA39246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ADA7-1F6B-4DAA-A6CF-B14CFA0AA3A4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3E82-A630-4650-83A0-CCAA39246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8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ADA7-1F6B-4DAA-A6CF-B14CFA0AA3A4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3E82-A630-4650-83A0-CCAA39246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67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EADA7-1F6B-4DAA-A6CF-B14CFA0AA3A4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53E82-A630-4650-83A0-CCAA39246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6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78502"/>
            <a:ext cx="7585661" cy="1717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241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6692" y="609600"/>
            <a:ext cx="8952426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5417127" y="27432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495800" y="1219200"/>
            <a:ext cx="990600" cy="1676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endCxn id="15" idx="0"/>
          </p:cNvCxnSpPr>
          <p:nvPr/>
        </p:nvCxnSpPr>
        <p:spPr>
          <a:xfrm flipV="1">
            <a:off x="4495800" y="2743200"/>
            <a:ext cx="1073727" cy="7689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495800" y="1371600"/>
            <a:ext cx="0" cy="21405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05218" y="5791199"/>
                <a:ext cx="1115818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𝑍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 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</m:acc>
                  </m:oMath>
                </a14:m>
                <a:r>
                  <a:rPr lang="en-US" dirty="0" smtClean="0"/>
                  <a:t>+</a:t>
                </a: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218" y="5791199"/>
                <a:ext cx="1115818" cy="402931"/>
              </a:xfrm>
              <a:prstGeom prst="rect">
                <a:avLst/>
              </a:prstGeom>
              <a:blipFill rotWithShape="1">
                <a:blip r:embed="rId3"/>
                <a:stretch>
                  <a:fillRect t="-22727" r="-24590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386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762000"/>
            <a:ext cx="3887952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11890"/>
            <a:ext cx="6227644" cy="197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Brace 3"/>
          <p:cNvSpPr/>
          <p:nvPr/>
        </p:nvSpPr>
        <p:spPr>
          <a:xfrm rot="5400000">
            <a:off x="5486400" y="2673928"/>
            <a:ext cx="370622" cy="1828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40906" y="3777734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4147066"/>
            <a:ext cx="2670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Integration by substitution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24911" y="972394"/>
            <a:ext cx="1542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Law of cosines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34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296025" cy="610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728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1000"/>
            <a:ext cx="5313073" cy="443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MASS OF LIQUID EXITING FROM REGION II TO REGION III =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MASS OF LIQUID ENTERING  FROM THE REGION I     –        </a:t>
            </a:r>
          </a:p>
          <a:p>
            <a:pPr marL="0" indent="0">
              <a:buNone/>
            </a:pPr>
            <a:r>
              <a:rPr lang="en-US" sz="2000" dirty="0" smtClean="0"/>
              <a:t> MASS OF FLUID </a:t>
            </a:r>
            <a:r>
              <a:rPr lang="en-US" sz="2000" dirty="0" smtClean="0"/>
              <a:t>LOST FROM </a:t>
            </a:r>
            <a:r>
              <a:rPr lang="en-US" sz="2000" dirty="0" smtClean="0"/>
              <a:t>THE SURFACE OF AN IMAGINARY CYLINDER OF RADIUS a AND LENGTH H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3048000" y="1600200"/>
            <a:ext cx="2819400" cy="304800"/>
          </a:xfrm>
          <a:prstGeom prst="roundRect">
            <a:avLst/>
          </a:prstGeom>
          <a:solidFill>
            <a:schemeClr val="accent5">
              <a:lumMod val="60000"/>
              <a:lumOff val="40000"/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48000" y="1600200"/>
            <a:ext cx="1524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3733800" y="914400"/>
            <a:ext cx="304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637736" y="762000"/>
            <a:ext cx="315264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505200" y="2057400"/>
            <a:ext cx="381000" cy="542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457700" y="6096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181600" y="2209800"/>
            <a:ext cx="304800" cy="3897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181600" y="762000"/>
            <a:ext cx="457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3124200" y="2209800"/>
            <a:ext cx="228600" cy="3897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486400" y="2057400"/>
            <a:ext cx="381000" cy="542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457700" y="2057400"/>
            <a:ext cx="0" cy="271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072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irect Access Storage 5"/>
          <p:cNvSpPr/>
          <p:nvPr/>
        </p:nvSpPr>
        <p:spPr>
          <a:xfrm rot="10800000">
            <a:off x="2438400" y="2971800"/>
            <a:ext cx="3962400" cy="2133600"/>
          </a:xfrm>
          <a:prstGeom prst="flowChartMagneticDru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1200" y="76200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MASS OF LIQUID ENTERING  FROM THE REGION I 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 rot="1686680">
            <a:off x="3109049" y="3236239"/>
            <a:ext cx="329533" cy="3652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143000" y="40386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086100" y="3619500"/>
            <a:ext cx="228600" cy="419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16200000" flipH="1">
            <a:off x="2264275" y="2545358"/>
            <a:ext cx="1198947" cy="375431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676033" y="1752600"/>
                <a:ext cx="5032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𝜌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6033" y="1752600"/>
                <a:ext cx="503279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>
            <a:off x="3042431" y="3418873"/>
            <a:ext cx="43669" cy="619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endCxn id="7" idx="0"/>
          </p:cNvCxnSpPr>
          <p:nvPr/>
        </p:nvCxnSpPr>
        <p:spPr>
          <a:xfrm rot="10800000" flipV="1">
            <a:off x="3359872" y="1937266"/>
            <a:ext cx="1364529" cy="132051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820118" y="1775751"/>
                <a:ext cx="6624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118" y="1775751"/>
                <a:ext cx="662489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1752600" y="3418873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454237" y="34597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002955" y="3459718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644707" y="533400"/>
            <a:ext cx="6508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502982" y="849868"/>
            <a:ext cx="698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</a:t>
            </a:r>
            <a:r>
              <a:rPr lang="en-US" b="1" dirty="0" err="1" smtClean="0"/>
              <a:t>v.da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600200" y="872835"/>
            <a:ext cx="5904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Mass of liquid entering per elemental area </a:t>
            </a:r>
            <a:r>
              <a:rPr lang="en-US" b="1" dirty="0" smtClean="0"/>
              <a:t>da </a:t>
            </a:r>
            <a:r>
              <a:rPr lang="en-US" dirty="0" smtClean="0"/>
              <a:t>per unit time =</a:t>
            </a:r>
            <a:endParaRPr lang="en-US" dirty="0"/>
          </a:p>
        </p:txBody>
      </p:sp>
      <p:sp>
        <p:nvSpPr>
          <p:cNvPr id="13312" name="TextBox 13311"/>
          <p:cNvSpPr txBox="1"/>
          <p:nvPr/>
        </p:nvSpPr>
        <p:spPr>
          <a:xfrm>
            <a:off x="8201891" y="3657600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81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1" dirty="0" smtClean="0"/>
              <a:t>MASS OF FLUID LOST</a:t>
            </a:r>
            <a:br>
              <a:rPr lang="en-US" sz="1800" b="1" dirty="0" smtClean="0"/>
            </a:br>
            <a:r>
              <a:rPr lang="en-US" sz="1800" b="1" dirty="0" smtClean="0"/>
              <a:t> FROM THE SURFACE OF AN IMAGINARY CYLINDER OF RADIUS a AND LENGTH H</a:t>
            </a:r>
            <a:br>
              <a:rPr lang="en-US" sz="1800" b="1" dirty="0" smtClean="0"/>
            </a:br>
            <a:endParaRPr lang="en-US" sz="1800" b="1" dirty="0"/>
          </a:p>
        </p:txBody>
      </p:sp>
      <p:sp>
        <p:nvSpPr>
          <p:cNvPr id="4" name="Flowchart: Direct Access Storage 3"/>
          <p:cNvSpPr/>
          <p:nvPr/>
        </p:nvSpPr>
        <p:spPr>
          <a:xfrm rot="10800000">
            <a:off x="2438400" y="2971800"/>
            <a:ext cx="3962400" cy="2133600"/>
          </a:xfrm>
          <a:prstGeom prst="flowChartMagneticDru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 rot="4620000">
            <a:off x="4237178" y="3047581"/>
            <a:ext cx="274320" cy="3652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143000" y="40386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908851" y="3376746"/>
            <a:ext cx="275924" cy="6750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/>
          <p:nvPr/>
        </p:nvCxnSpPr>
        <p:spPr>
          <a:xfrm rot="16200000" flipH="1">
            <a:off x="3497093" y="2282641"/>
            <a:ext cx="1198947" cy="375431"/>
          </a:xfrm>
          <a:prstGeom prst="curvedConnector3">
            <a:avLst>
              <a:gd name="adj1" fmla="val 4306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65451" y="1506701"/>
                <a:ext cx="4868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𝑑𝑧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451" y="1506701"/>
                <a:ext cx="48680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 flipH="1">
            <a:off x="3919242" y="3189133"/>
            <a:ext cx="233009" cy="862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endCxn id="5" idx="0"/>
          </p:cNvCxnSpPr>
          <p:nvPr/>
        </p:nvCxnSpPr>
        <p:spPr>
          <a:xfrm rot="5400000">
            <a:off x="4481451" y="1847008"/>
            <a:ext cx="1412966" cy="127128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657053" y="1436910"/>
                <a:ext cx="5903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dirty="0" smtClean="0">
                    <a:ea typeface="Cambria Math"/>
                  </a:rPr>
                  <a:t>a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𝑑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𝜑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7053" y="1436910"/>
                <a:ext cx="590354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9278" t="-8333" r="-2062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752600" y="3418873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454237" y="34597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002955" y="3459718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201891" y="3657600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772400" y="5967413"/>
            <a:ext cx="567510" cy="585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7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7811589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31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700088"/>
            <a:ext cx="6147887" cy="196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202" y="4070065"/>
            <a:ext cx="4083198" cy="425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33400" y="2895600"/>
            <a:ext cx="8153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73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152400"/>
            <a:ext cx="29614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Trajectory of Ant</a:t>
            </a:r>
            <a:endParaRPr 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762000"/>
            <a:ext cx="3705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C:\Users\iitp\Dropbox\PH103\Tutorial\Solutions\Ant_trajector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17964"/>
            <a:ext cx="7010400" cy="4882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2743200" y="2209800"/>
            <a:ext cx="0" cy="3581400"/>
          </a:xfrm>
          <a:prstGeom prst="line">
            <a:avLst/>
          </a:prstGeom>
          <a:ln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52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c 7"/>
          <p:cNvSpPr/>
          <p:nvPr/>
        </p:nvSpPr>
        <p:spPr>
          <a:xfrm rot="5801897">
            <a:off x="4313899" y="4055547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20041016">
            <a:off x="3768689" y="3498290"/>
            <a:ext cx="825097" cy="697490"/>
          </a:xfrm>
          <a:prstGeom prst="arc">
            <a:avLst>
              <a:gd name="adj1" fmla="val 18694726"/>
              <a:gd name="adj2" fmla="val 1332799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153400" y="44950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8400" y="64886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267200" y="44188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1980803" y="4559871"/>
            <a:ext cx="2450926" cy="21453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2590800" y="2743200"/>
            <a:ext cx="3352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95800" y="9906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3885156" y="3377852"/>
            <a:ext cx="1473896" cy="661792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2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A229E1E-5E8B-4222-BAFF-F74422E39F6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9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graphicFrame>
        <p:nvGraphicFramePr>
          <p:cNvPr id="21" name="Object 12"/>
          <p:cNvGraphicFramePr>
            <a:graphicFrameLocks noChangeAspect="1"/>
          </p:cNvGraphicFramePr>
          <p:nvPr/>
        </p:nvGraphicFramePr>
        <p:xfrm>
          <a:off x="4724400" y="3505200"/>
          <a:ext cx="25717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" name="Equation" r:id="rId3" imgW="114120" imgH="203040" progId="Equation.DSMT4">
                  <p:embed/>
                </p:oleObj>
              </mc:Choice>
              <mc:Fallback>
                <p:oleObj name="Equation" r:id="rId3" imgW="114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505200"/>
                        <a:ext cx="257175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Oval 25"/>
          <p:cNvSpPr/>
          <p:nvPr/>
        </p:nvSpPr>
        <p:spPr>
          <a:xfrm>
            <a:off x="3124200" y="2667000"/>
            <a:ext cx="2438400" cy="3556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" name="Object 8"/>
          <p:cNvGraphicFramePr>
            <a:graphicFrameLocks noChangeAspect="1"/>
          </p:cNvGraphicFramePr>
          <p:nvPr/>
        </p:nvGraphicFramePr>
        <p:xfrm>
          <a:off x="4356100" y="3172460"/>
          <a:ext cx="292100" cy="408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" name="Equation" r:id="rId5" imgW="126720" imgH="177480" progId="Equation.DSMT4">
                  <p:embed/>
                </p:oleObj>
              </mc:Choice>
              <mc:Fallback>
                <p:oleObj name="Equation" r:id="rId5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3172460"/>
                        <a:ext cx="292100" cy="4089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Connector 27"/>
          <p:cNvCxnSpPr/>
          <p:nvPr/>
        </p:nvCxnSpPr>
        <p:spPr>
          <a:xfrm rot="5400000">
            <a:off x="3886200" y="4114800"/>
            <a:ext cx="2133600" cy="1588"/>
          </a:xfrm>
          <a:prstGeom prst="line">
            <a:avLst/>
          </a:prstGeom>
          <a:ln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V="1">
            <a:off x="4267200" y="4495800"/>
            <a:ext cx="762000" cy="609600"/>
          </a:xfrm>
          <a:prstGeom prst="line">
            <a:avLst/>
          </a:prstGeom>
          <a:ln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2"/>
          <p:cNvGraphicFramePr>
            <a:graphicFrameLocks noChangeAspect="1"/>
          </p:cNvGraphicFramePr>
          <p:nvPr/>
        </p:nvGraphicFramePr>
        <p:xfrm>
          <a:off x="4572000" y="4381500"/>
          <a:ext cx="444500" cy="422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" name="Equation" r:id="rId7" imgW="126835" imgH="202936" progId="Equation.DSMT4">
                  <p:embed/>
                </p:oleObj>
              </mc:Choice>
              <mc:Fallback>
                <p:oleObj name="Equation" r:id="rId7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381500"/>
                        <a:ext cx="444500" cy="4227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12"/>
          <p:cNvGraphicFramePr>
            <a:graphicFrameLocks noChangeAspect="1"/>
          </p:cNvGraphicFramePr>
          <p:nvPr/>
        </p:nvGraphicFramePr>
        <p:xfrm>
          <a:off x="533400" y="533400"/>
          <a:ext cx="1282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" name="Equation" r:id="rId9" imgW="444307" imgH="228501" progId="Equation.DSMT4">
                  <p:embed/>
                </p:oleObj>
              </mc:Choice>
              <mc:Fallback>
                <p:oleObj name="Equation" r:id="rId9" imgW="444307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33400"/>
                        <a:ext cx="1282700" cy="66040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val 9"/>
          <p:cNvSpPr/>
          <p:nvPr/>
        </p:nvSpPr>
        <p:spPr>
          <a:xfrm>
            <a:off x="2565400" y="2362200"/>
            <a:ext cx="3581400" cy="3581400"/>
          </a:xfrm>
          <a:prstGeom prst="ellipse">
            <a:avLst/>
          </a:prstGeom>
          <a:solidFill>
            <a:schemeClr val="accent1">
              <a:alpha val="47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  <a:scene3d>
            <a:camera prst="orthographicFront"/>
            <a:lightRig rig="sunset" dir="t"/>
          </a:scene3d>
          <a:sp3d prstMaterial="plastic">
            <a:bevelT w="1270000" h="1270000"/>
            <a:bevelB w="1270000" h="127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6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Connector 3"/>
          <p:cNvSpPr/>
          <p:nvPr/>
        </p:nvSpPr>
        <p:spPr>
          <a:xfrm>
            <a:off x="1371600" y="762000"/>
            <a:ext cx="5486400" cy="5448300"/>
          </a:xfrm>
          <a:prstGeom prst="flowChartConnector">
            <a:avLst/>
          </a:prstGeom>
          <a:solidFill>
            <a:srgbClr val="FFC000">
              <a:alpha val="19000"/>
            </a:srgbClr>
          </a:solidFill>
          <a:scene3d>
            <a:camera prst="orthographicFront"/>
            <a:lightRig rig="threePt" dir="t"/>
          </a:scene3d>
          <a:sp3d>
            <a:bevelT w="1270000" h="1270000"/>
            <a:bevelB w="1270000" h="127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r="45156"/>
          <a:stretch>
            <a:fillRect/>
          </a:stretch>
        </p:blipFill>
        <p:spPr bwMode="auto">
          <a:xfrm flipV="1">
            <a:off x="1524000" y="3091149"/>
            <a:ext cx="1904844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>
            <a:off x="4051300" y="38092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1764903" y="3950271"/>
            <a:ext cx="2450926" cy="21453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2374900" y="2133600"/>
            <a:ext cx="3352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 l="48919"/>
          <a:stretch>
            <a:fillRect/>
          </a:stretch>
        </p:blipFill>
        <p:spPr bwMode="auto">
          <a:xfrm flipV="1">
            <a:off x="3378472" y="3092068"/>
            <a:ext cx="320965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7937500" y="38854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22500" y="58790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79900" y="3810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553200" y="4343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71600" y="3276600"/>
            <a:ext cx="5536281" cy="914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059494" y="3113183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406966" y="4451732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401673" y="3079213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524000" y="432228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Ant_trajector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94336" y="0"/>
            <a:ext cx="3149664" cy="2193616"/>
          </a:xfrm>
          <a:prstGeom prst="rect">
            <a:avLst/>
          </a:prstGeom>
        </p:spPr>
      </p:pic>
      <p:pic>
        <p:nvPicPr>
          <p:cNvPr id="20" name="Picture 4" descr="Image result for transparent Ant im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4267200"/>
            <a:ext cx="381000" cy="191101"/>
          </a:xfrm>
          <a:prstGeom prst="rect">
            <a:avLst/>
          </a:prstGeom>
          <a:noFill/>
        </p:spPr>
      </p:pic>
      <p:pic>
        <p:nvPicPr>
          <p:cNvPr id="21" name="Picture 4" descr="Image result for transparent Ant im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3048000"/>
            <a:ext cx="381000" cy="191101"/>
          </a:xfrm>
          <a:prstGeom prst="rect">
            <a:avLst/>
          </a:prstGeom>
          <a:noFill/>
        </p:spPr>
      </p:pic>
      <p:pic>
        <p:nvPicPr>
          <p:cNvPr id="22" name="Picture 4" descr="Image result for transparent Ant im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4419600"/>
            <a:ext cx="381000" cy="191101"/>
          </a:xfrm>
          <a:prstGeom prst="rect">
            <a:avLst/>
          </a:prstGeom>
          <a:noFill/>
        </p:spPr>
      </p:pic>
      <p:pic>
        <p:nvPicPr>
          <p:cNvPr id="23" name="Picture 4" descr="Image result for transparent Ant im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64885" y="2982817"/>
            <a:ext cx="381000" cy="191101"/>
          </a:xfrm>
          <a:prstGeom prst="rect">
            <a:avLst/>
          </a:prstGeom>
          <a:noFill/>
        </p:spPr>
      </p:pic>
      <p:pic>
        <p:nvPicPr>
          <p:cNvPr id="24" name="Picture 4" descr="Image result for transparent Ant im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4343400"/>
            <a:ext cx="381000" cy="191101"/>
          </a:xfrm>
          <a:prstGeom prst="rect">
            <a:avLst/>
          </a:prstGeom>
          <a:noFill/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5"/>
          <a:srcRect l="48919"/>
          <a:stretch>
            <a:fillRect/>
          </a:stretch>
        </p:blipFill>
        <p:spPr bwMode="auto">
          <a:xfrm rot="9554352">
            <a:off x="1177987" y="2716214"/>
            <a:ext cx="2754602" cy="1313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5"/>
          <a:srcRect l="48919"/>
          <a:stretch>
            <a:fillRect/>
          </a:stretch>
        </p:blipFill>
        <p:spPr bwMode="auto">
          <a:xfrm rot="11960252">
            <a:off x="4188765" y="2705031"/>
            <a:ext cx="2661362" cy="130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TextBox 26"/>
          <p:cNvSpPr txBox="1"/>
          <p:nvPr/>
        </p:nvSpPr>
        <p:spPr>
          <a:xfrm>
            <a:off x="2645885" y="6477000"/>
            <a:ext cx="340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TRAJECTORY OF ANT – A 3D VIEW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7468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57200"/>
            <a:ext cx="6512366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685800" y="2168128"/>
            <a:ext cx="8077200" cy="416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33800" y="2362200"/>
            <a:ext cx="1584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Cartesian</a:t>
            </a:r>
            <a:endParaRPr lang="en-US" sz="2800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09913"/>
            <a:ext cx="7577488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val 10"/>
          <p:cNvSpPr/>
          <p:nvPr/>
        </p:nvSpPr>
        <p:spPr>
          <a:xfrm>
            <a:off x="6477000" y="2883366"/>
            <a:ext cx="1371600" cy="1229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162800" y="3886200"/>
            <a:ext cx="381000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20098" y="5029200"/>
            <a:ext cx="1561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Bit lengthy…….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44400" y="4419600"/>
                <a:ext cx="62104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Hint: Integration by substitution,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2 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 =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𝑡𝑠𝑖𝑛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400" y="4419600"/>
                <a:ext cx="6210483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785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Plaque 15"/>
          <p:cNvSpPr/>
          <p:nvPr/>
        </p:nvSpPr>
        <p:spPr>
          <a:xfrm>
            <a:off x="4149641" y="5213866"/>
            <a:ext cx="1717759" cy="729734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TRY ON OWN 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13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4" grpId="0"/>
      <p:bldP spid="15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600" y="24825"/>
            <a:ext cx="29311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Cylindrical Polar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2514600"/>
            <a:ext cx="27179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Spherical Polar</a:t>
            </a:r>
            <a:endParaRPr lang="en-US" sz="3200" b="1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183" y="3286125"/>
            <a:ext cx="7482568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2438400" y="4448175"/>
            <a:ext cx="5791200" cy="256222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Much Easy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85147" y="1600200"/>
            <a:ext cx="2539253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940" y="838200"/>
            <a:ext cx="583692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109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5800"/>
            <a:ext cx="817784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81000" y="1905000"/>
            <a:ext cx="7772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4" t="29974" r="59069"/>
          <a:stretch/>
        </p:blipFill>
        <p:spPr bwMode="auto">
          <a:xfrm>
            <a:off x="2170546" y="1683769"/>
            <a:ext cx="4468091" cy="3729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7010400" y="2133600"/>
            <a:ext cx="7620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86600" y="4572000"/>
            <a:ext cx="19668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7086600" y="2514600"/>
            <a:ext cx="1472242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487794" y="31079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ρ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686800" y="4583668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7010400" y="2514600"/>
            <a:ext cx="1548442" cy="381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5" name="TextBox 7174"/>
          <p:cNvSpPr txBox="1"/>
          <p:nvPr/>
        </p:nvSpPr>
        <p:spPr>
          <a:xfrm>
            <a:off x="838200" y="3464828"/>
            <a:ext cx="2590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dirty="0" smtClean="0"/>
              <a:t>Ф</a:t>
            </a:r>
            <a:r>
              <a:rPr lang="en-US" dirty="0" smtClean="0"/>
              <a:t> = 0 to 2</a:t>
            </a:r>
            <a:r>
              <a:rPr lang="el-GR" dirty="0" smtClean="0">
                <a:latin typeface="Calibri"/>
              </a:rPr>
              <a:t>π</a:t>
            </a:r>
            <a:endParaRPr lang="en-US" dirty="0" smtClean="0">
              <a:latin typeface="Calibri"/>
            </a:endParaRPr>
          </a:p>
          <a:p>
            <a:r>
              <a:rPr lang="el-GR" dirty="0" smtClean="0"/>
              <a:t>ρ</a:t>
            </a:r>
            <a:r>
              <a:rPr lang="en-US" dirty="0" smtClean="0"/>
              <a:t> = 0 to  </a:t>
            </a:r>
            <a:r>
              <a:rPr lang="en-US" dirty="0" err="1" smtClean="0"/>
              <a:t>Rz</a:t>
            </a:r>
            <a:r>
              <a:rPr lang="en-US" dirty="0" smtClean="0"/>
              <a:t>/H</a:t>
            </a:r>
          </a:p>
          <a:p>
            <a:r>
              <a:rPr lang="en-US" dirty="0"/>
              <a:t>Z = 0 to H</a:t>
            </a:r>
          </a:p>
          <a:p>
            <a:endParaRPr lang="en-US" dirty="0" smtClean="0">
              <a:latin typeface="Calibri"/>
            </a:endParaRPr>
          </a:p>
          <a:p>
            <a:endParaRPr lang="en-US" dirty="0" smtClean="0">
              <a:latin typeface="Calibri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176" name="TextBox 7175"/>
          <p:cNvSpPr txBox="1"/>
          <p:nvPr/>
        </p:nvSpPr>
        <p:spPr>
          <a:xfrm>
            <a:off x="8738622" y="319301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801208" y="476833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cxnSp>
        <p:nvCxnSpPr>
          <p:cNvPr id="7182" name="Straight Connector 7181"/>
          <p:cNvCxnSpPr/>
          <p:nvPr/>
        </p:nvCxnSpPr>
        <p:spPr>
          <a:xfrm>
            <a:off x="8558842" y="2552700"/>
            <a:ext cx="0" cy="20193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48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7175" grpId="0"/>
      <p:bldP spid="7176" grpId="0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09600"/>
            <a:ext cx="7751935" cy="382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10" y="4433888"/>
            <a:ext cx="816292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881" y="5257800"/>
            <a:ext cx="2718486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435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3006</TotalTime>
  <Words>168</Words>
  <Application>Microsoft Office PowerPoint</Application>
  <PresentationFormat>On-screen Show (4:3)</PresentationFormat>
  <Paragraphs>60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MASS OF FLUID LOST  FROM THE SURFACE OF AN IMAGINARY CYLINDER OF RADIUS a AND LENGTH H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iitp</dc:creator>
  <cp:lastModifiedBy>iitp</cp:lastModifiedBy>
  <cp:revision>36</cp:revision>
  <dcterms:created xsi:type="dcterms:W3CDTF">2019-08-17T14:11:10Z</dcterms:created>
  <dcterms:modified xsi:type="dcterms:W3CDTF">2019-08-19T16:19:27Z</dcterms:modified>
</cp:coreProperties>
</file>