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57" r:id="rId3"/>
    <p:sldId id="288" r:id="rId4"/>
    <p:sldId id="491" r:id="rId5"/>
    <p:sldId id="290" r:id="rId6"/>
    <p:sldId id="493" r:id="rId7"/>
    <p:sldId id="496" r:id="rId8"/>
    <p:sldId id="495" r:id="rId9"/>
    <p:sldId id="296" r:id="rId10"/>
    <p:sldId id="494" r:id="rId11"/>
    <p:sldId id="484" r:id="rId12"/>
    <p:sldId id="294" r:id="rId13"/>
    <p:sldId id="259" r:id="rId14"/>
    <p:sldId id="490" r:id="rId15"/>
    <p:sldId id="497" r:id="rId16"/>
    <p:sldId id="258" r:id="rId17"/>
    <p:sldId id="260" r:id="rId18"/>
    <p:sldId id="261" r:id="rId19"/>
    <p:sldId id="49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1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p:cViewPr varScale="1">
        <p:scale>
          <a:sx n="69" d="100"/>
          <a:sy n="69" d="100"/>
        </p:scale>
        <p:origin x="122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12" Type="http://schemas.openxmlformats.org/officeDocument/2006/relationships/image" Target="../media/image32.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11" Type="http://schemas.openxmlformats.org/officeDocument/2006/relationships/image" Target="../media/image31.wmf"/><Relationship Id="rId5" Type="http://schemas.openxmlformats.org/officeDocument/2006/relationships/image" Target="../media/image25.wmf"/><Relationship Id="rId10" Type="http://schemas.openxmlformats.org/officeDocument/2006/relationships/image" Target="../media/image30.wmf"/><Relationship Id="rId4" Type="http://schemas.openxmlformats.org/officeDocument/2006/relationships/image" Target="../media/image24.wmf"/><Relationship Id="rId9"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15.wmf"/><Relationship Id="rId1" Type="http://schemas.openxmlformats.org/officeDocument/2006/relationships/image" Target="../media/image34.wmf"/><Relationship Id="rId4"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15.wmf"/><Relationship Id="rId1" Type="http://schemas.openxmlformats.org/officeDocument/2006/relationships/image" Target="../media/image41.wmf"/><Relationship Id="rId4"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15.wmf"/><Relationship Id="rId1" Type="http://schemas.openxmlformats.org/officeDocument/2006/relationships/image" Target="../media/image45.wmf"/><Relationship Id="rId5" Type="http://schemas.openxmlformats.org/officeDocument/2006/relationships/image" Target="../media/image47.wmf"/><Relationship Id="rId4"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315FB9-F0E1-49A9-8C97-A0E858CC0ED0}"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3A5E1-5166-4024-B562-B563FAD88D2C}" type="slidenum">
              <a:rPr lang="en-US" smtClean="0"/>
              <a:t>‹#›</a:t>
            </a:fld>
            <a:endParaRPr lang="en-US"/>
          </a:p>
        </p:txBody>
      </p:sp>
    </p:spTree>
    <p:extLst>
      <p:ext uri="{BB962C8B-B14F-4D97-AF65-F5344CB8AC3E}">
        <p14:creationId xmlns:p14="http://schemas.microsoft.com/office/powerpoint/2010/main" val="154596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315FB9-F0E1-49A9-8C97-A0E858CC0ED0}"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3A5E1-5166-4024-B562-B563FAD88D2C}" type="slidenum">
              <a:rPr lang="en-US" smtClean="0"/>
              <a:t>‹#›</a:t>
            </a:fld>
            <a:endParaRPr lang="en-US"/>
          </a:p>
        </p:txBody>
      </p:sp>
    </p:spTree>
    <p:extLst>
      <p:ext uri="{BB962C8B-B14F-4D97-AF65-F5344CB8AC3E}">
        <p14:creationId xmlns:p14="http://schemas.microsoft.com/office/powerpoint/2010/main" val="737587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315FB9-F0E1-49A9-8C97-A0E858CC0ED0}"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3A5E1-5166-4024-B562-B563FAD88D2C}" type="slidenum">
              <a:rPr lang="en-US" smtClean="0"/>
              <a:t>‹#›</a:t>
            </a:fld>
            <a:endParaRPr lang="en-US"/>
          </a:p>
        </p:txBody>
      </p:sp>
    </p:spTree>
    <p:extLst>
      <p:ext uri="{BB962C8B-B14F-4D97-AF65-F5344CB8AC3E}">
        <p14:creationId xmlns:p14="http://schemas.microsoft.com/office/powerpoint/2010/main" val="78244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315FB9-F0E1-49A9-8C97-A0E858CC0ED0}"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3A5E1-5166-4024-B562-B563FAD88D2C}" type="slidenum">
              <a:rPr lang="en-US" smtClean="0"/>
              <a:t>‹#›</a:t>
            </a:fld>
            <a:endParaRPr lang="en-US"/>
          </a:p>
        </p:txBody>
      </p:sp>
    </p:spTree>
    <p:extLst>
      <p:ext uri="{BB962C8B-B14F-4D97-AF65-F5344CB8AC3E}">
        <p14:creationId xmlns:p14="http://schemas.microsoft.com/office/powerpoint/2010/main" val="3660745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15FB9-F0E1-49A9-8C97-A0E858CC0ED0}"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3A5E1-5166-4024-B562-B563FAD88D2C}" type="slidenum">
              <a:rPr lang="en-US" smtClean="0"/>
              <a:t>‹#›</a:t>
            </a:fld>
            <a:endParaRPr lang="en-US"/>
          </a:p>
        </p:txBody>
      </p:sp>
    </p:spTree>
    <p:extLst>
      <p:ext uri="{BB962C8B-B14F-4D97-AF65-F5344CB8AC3E}">
        <p14:creationId xmlns:p14="http://schemas.microsoft.com/office/powerpoint/2010/main" val="31168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315FB9-F0E1-49A9-8C97-A0E858CC0ED0}"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3A5E1-5166-4024-B562-B563FAD88D2C}" type="slidenum">
              <a:rPr lang="en-US" smtClean="0"/>
              <a:t>‹#›</a:t>
            </a:fld>
            <a:endParaRPr lang="en-US"/>
          </a:p>
        </p:txBody>
      </p:sp>
    </p:spTree>
    <p:extLst>
      <p:ext uri="{BB962C8B-B14F-4D97-AF65-F5344CB8AC3E}">
        <p14:creationId xmlns:p14="http://schemas.microsoft.com/office/powerpoint/2010/main" val="298874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315FB9-F0E1-49A9-8C97-A0E858CC0ED0}"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3A5E1-5166-4024-B562-B563FAD88D2C}" type="slidenum">
              <a:rPr lang="en-US" smtClean="0"/>
              <a:t>‹#›</a:t>
            </a:fld>
            <a:endParaRPr lang="en-US"/>
          </a:p>
        </p:txBody>
      </p:sp>
    </p:spTree>
    <p:extLst>
      <p:ext uri="{BB962C8B-B14F-4D97-AF65-F5344CB8AC3E}">
        <p14:creationId xmlns:p14="http://schemas.microsoft.com/office/powerpoint/2010/main" val="414108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315FB9-F0E1-49A9-8C97-A0E858CC0ED0}"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3A5E1-5166-4024-B562-B563FAD88D2C}" type="slidenum">
              <a:rPr lang="en-US" smtClean="0"/>
              <a:t>‹#›</a:t>
            </a:fld>
            <a:endParaRPr lang="en-US"/>
          </a:p>
        </p:txBody>
      </p:sp>
    </p:spTree>
    <p:extLst>
      <p:ext uri="{BB962C8B-B14F-4D97-AF65-F5344CB8AC3E}">
        <p14:creationId xmlns:p14="http://schemas.microsoft.com/office/powerpoint/2010/main" val="74757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15FB9-F0E1-49A9-8C97-A0E858CC0ED0}"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F3A5E1-5166-4024-B562-B563FAD88D2C}" type="slidenum">
              <a:rPr lang="en-US" smtClean="0"/>
              <a:t>‹#›</a:t>
            </a:fld>
            <a:endParaRPr lang="en-US"/>
          </a:p>
        </p:txBody>
      </p:sp>
    </p:spTree>
    <p:extLst>
      <p:ext uri="{BB962C8B-B14F-4D97-AF65-F5344CB8AC3E}">
        <p14:creationId xmlns:p14="http://schemas.microsoft.com/office/powerpoint/2010/main" val="2580320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FB9-F0E1-49A9-8C97-A0E858CC0ED0}"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3A5E1-5166-4024-B562-B563FAD88D2C}" type="slidenum">
              <a:rPr lang="en-US" smtClean="0"/>
              <a:t>‹#›</a:t>
            </a:fld>
            <a:endParaRPr lang="en-US"/>
          </a:p>
        </p:txBody>
      </p:sp>
    </p:spTree>
    <p:extLst>
      <p:ext uri="{BB962C8B-B14F-4D97-AF65-F5344CB8AC3E}">
        <p14:creationId xmlns:p14="http://schemas.microsoft.com/office/powerpoint/2010/main" val="2412397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FB9-F0E1-49A9-8C97-A0E858CC0ED0}"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3A5E1-5166-4024-B562-B563FAD88D2C}" type="slidenum">
              <a:rPr lang="en-US" smtClean="0"/>
              <a:t>‹#›</a:t>
            </a:fld>
            <a:endParaRPr lang="en-US"/>
          </a:p>
        </p:txBody>
      </p:sp>
    </p:spTree>
    <p:extLst>
      <p:ext uri="{BB962C8B-B14F-4D97-AF65-F5344CB8AC3E}">
        <p14:creationId xmlns:p14="http://schemas.microsoft.com/office/powerpoint/2010/main" val="87662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15FB9-F0E1-49A9-8C97-A0E858CC0ED0}" type="datetimeFigureOut">
              <a:rPr lang="en-US" smtClean="0"/>
              <a:t>1/24/2022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3A5E1-5166-4024-B562-B563FAD88D2C}" type="slidenum">
              <a:rPr lang="en-US" smtClean="0"/>
              <a:t>‹#›</a:t>
            </a:fld>
            <a:endParaRPr lang="en-US"/>
          </a:p>
        </p:txBody>
      </p:sp>
    </p:spTree>
    <p:extLst>
      <p:ext uri="{BB962C8B-B14F-4D97-AF65-F5344CB8AC3E}">
        <p14:creationId xmlns:p14="http://schemas.microsoft.com/office/powerpoint/2010/main" val="111401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media" Target="../media/media2.mp4"/><Relationship Id="rId7" Type="http://schemas.openxmlformats.org/officeDocument/2006/relationships/image" Target="../media/image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video" Target="../media/media2.mp4"/><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0.bin"/><Relationship Id="rId18" Type="http://schemas.openxmlformats.org/officeDocument/2006/relationships/image" Target="../media/image20.wmf"/><Relationship Id="rId3" Type="http://schemas.openxmlformats.org/officeDocument/2006/relationships/image" Target="../media/image13.png"/><Relationship Id="rId7" Type="http://schemas.openxmlformats.org/officeDocument/2006/relationships/oleObject" Target="../embeddings/oleObject7.bin"/><Relationship Id="rId12" Type="http://schemas.openxmlformats.org/officeDocument/2006/relationships/image" Target="../media/image17.wmf"/><Relationship Id="rId17" Type="http://schemas.openxmlformats.org/officeDocument/2006/relationships/oleObject" Target="../embeddings/oleObject12.bin"/><Relationship Id="rId2" Type="http://schemas.openxmlformats.org/officeDocument/2006/relationships/slideLayout" Target="../slideLayouts/slideLayout2.xml"/><Relationship Id="rId16" Type="http://schemas.openxmlformats.org/officeDocument/2006/relationships/image" Target="../media/image19.wmf"/><Relationship Id="rId1" Type="http://schemas.openxmlformats.org/officeDocument/2006/relationships/vmlDrawing" Target="../drawings/vmlDrawing3.vml"/><Relationship Id="rId6" Type="http://schemas.openxmlformats.org/officeDocument/2006/relationships/image" Target="../media/image14.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16.wmf"/><Relationship Id="rId4" Type="http://schemas.openxmlformats.org/officeDocument/2006/relationships/image" Target="../media/image2.png"/><Relationship Id="rId9" Type="http://schemas.openxmlformats.org/officeDocument/2006/relationships/oleObject" Target="../embeddings/oleObject8.bin"/><Relationship Id="rId14" Type="http://schemas.openxmlformats.org/officeDocument/2006/relationships/image" Target="../media/image18.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5.wmf"/><Relationship Id="rId18" Type="http://schemas.openxmlformats.org/officeDocument/2006/relationships/oleObject" Target="../embeddings/oleObject20.bin"/><Relationship Id="rId26" Type="http://schemas.openxmlformats.org/officeDocument/2006/relationships/oleObject" Target="../embeddings/oleObject24.bin"/><Relationship Id="rId3" Type="http://schemas.openxmlformats.org/officeDocument/2006/relationships/image" Target="../media/image33.jpeg"/><Relationship Id="rId21" Type="http://schemas.openxmlformats.org/officeDocument/2006/relationships/image" Target="../media/image29.wmf"/><Relationship Id="rId7" Type="http://schemas.openxmlformats.org/officeDocument/2006/relationships/image" Target="../media/image22.wmf"/><Relationship Id="rId12" Type="http://schemas.openxmlformats.org/officeDocument/2006/relationships/oleObject" Target="../embeddings/oleObject17.bin"/><Relationship Id="rId17" Type="http://schemas.openxmlformats.org/officeDocument/2006/relationships/image" Target="../media/image27.wmf"/><Relationship Id="rId25"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oleObject" Target="../embeddings/oleObject19.bin"/><Relationship Id="rId20" Type="http://schemas.openxmlformats.org/officeDocument/2006/relationships/oleObject" Target="../embeddings/oleObject21.bin"/><Relationship Id="rId1" Type="http://schemas.openxmlformats.org/officeDocument/2006/relationships/vmlDrawing" Target="../drawings/vmlDrawing4.vml"/><Relationship Id="rId6" Type="http://schemas.openxmlformats.org/officeDocument/2006/relationships/oleObject" Target="../embeddings/oleObject14.bin"/><Relationship Id="rId11" Type="http://schemas.openxmlformats.org/officeDocument/2006/relationships/image" Target="../media/image24.wmf"/><Relationship Id="rId24" Type="http://schemas.openxmlformats.org/officeDocument/2006/relationships/oleObject" Target="../embeddings/oleObject23.bin"/><Relationship Id="rId5" Type="http://schemas.openxmlformats.org/officeDocument/2006/relationships/image" Target="../media/image21.wmf"/><Relationship Id="rId15" Type="http://schemas.openxmlformats.org/officeDocument/2006/relationships/image" Target="../media/image26.wmf"/><Relationship Id="rId23" Type="http://schemas.openxmlformats.org/officeDocument/2006/relationships/image" Target="../media/image30.wmf"/><Relationship Id="rId10" Type="http://schemas.openxmlformats.org/officeDocument/2006/relationships/oleObject" Target="../embeddings/oleObject16.bin"/><Relationship Id="rId19" Type="http://schemas.openxmlformats.org/officeDocument/2006/relationships/image" Target="../media/image28.wmf"/><Relationship Id="rId4" Type="http://schemas.openxmlformats.org/officeDocument/2006/relationships/oleObject" Target="../embeddings/oleObject13.bin"/><Relationship Id="rId9" Type="http://schemas.openxmlformats.org/officeDocument/2006/relationships/image" Target="../media/image23.wmf"/><Relationship Id="rId14" Type="http://schemas.openxmlformats.org/officeDocument/2006/relationships/oleObject" Target="../embeddings/oleObject18.bin"/><Relationship Id="rId22" Type="http://schemas.openxmlformats.org/officeDocument/2006/relationships/oleObject" Target="../embeddings/oleObject22.bin"/><Relationship Id="rId27" Type="http://schemas.openxmlformats.org/officeDocument/2006/relationships/image" Target="../media/image32.wmf"/></Relationships>
</file>

<file path=ppt/slides/_rels/slide15.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37.png"/><Relationship Id="rId3" Type="http://schemas.openxmlformats.org/officeDocument/2006/relationships/image" Target="../media/image13.png"/><Relationship Id="rId7" Type="http://schemas.openxmlformats.org/officeDocument/2006/relationships/oleObject" Target="../embeddings/oleObject7.bin"/><Relationship Id="rId12"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4.wmf"/><Relationship Id="rId11" Type="http://schemas.openxmlformats.org/officeDocument/2006/relationships/oleObject" Target="../embeddings/oleObject27.bin"/><Relationship Id="rId5" Type="http://schemas.openxmlformats.org/officeDocument/2006/relationships/oleObject" Target="../embeddings/oleObject25.bin"/><Relationship Id="rId10" Type="http://schemas.openxmlformats.org/officeDocument/2006/relationships/image" Target="../media/image35.wmf"/><Relationship Id="rId4" Type="http://schemas.openxmlformats.org/officeDocument/2006/relationships/image" Target="../media/image2.png"/><Relationship Id="rId9" Type="http://schemas.openxmlformats.org/officeDocument/2006/relationships/oleObject" Target="../embeddings/oleObject26.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38.png"/><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8.bin"/><Relationship Id="rId11" Type="http://schemas.openxmlformats.org/officeDocument/2006/relationships/image" Target="../media/image40.wmf"/><Relationship Id="rId5" Type="http://schemas.openxmlformats.org/officeDocument/2006/relationships/image" Target="../media/image41.png"/><Relationship Id="rId10" Type="http://schemas.openxmlformats.org/officeDocument/2006/relationships/oleObject" Target="../embeddings/oleObject30.bin"/><Relationship Id="rId4" Type="http://schemas.openxmlformats.org/officeDocument/2006/relationships/image" Target="../media/image39.png"/><Relationship Id="rId9" Type="http://schemas.openxmlformats.org/officeDocument/2006/relationships/image" Target="../media/image39.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44.png"/><Relationship Id="rId7" Type="http://schemas.openxmlformats.org/officeDocument/2006/relationships/image" Target="../media/image15.wmf"/><Relationship Id="rId12"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2.bin"/><Relationship Id="rId11" Type="http://schemas.openxmlformats.org/officeDocument/2006/relationships/image" Target="../media/image43.wmf"/><Relationship Id="rId5" Type="http://schemas.openxmlformats.org/officeDocument/2006/relationships/image" Target="../media/image41.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42.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7.wmf"/><Relationship Id="rId3" Type="http://schemas.openxmlformats.org/officeDocument/2006/relationships/image" Target="../media/image48.png"/><Relationship Id="rId7" Type="http://schemas.openxmlformats.org/officeDocument/2006/relationships/image" Target="../media/image15.wmf"/><Relationship Id="rId12"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6.bin"/><Relationship Id="rId11" Type="http://schemas.openxmlformats.org/officeDocument/2006/relationships/image" Target="../media/image43.wmf"/><Relationship Id="rId5" Type="http://schemas.openxmlformats.org/officeDocument/2006/relationships/image" Target="../media/image45.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46.wmf"/></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9.wmf"/><Relationship Id="rId5" Type="http://schemas.openxmlformats.org/officeDocument/2006/relationships/oleObject" Target="../embeddings/oleObject40.bin"/><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4.jpeg"/><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 Id="rId9"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98"/>
            <a:ext cx="8229600" cy="914400"/>
          </a:xfrm>
        </p:spPr>
        <p:txBody>
          <a:bodyPr/>
          <a:lstStyle/>
          <a:p>
            <a:r>
              <a:rPr lang="en-US" dirty="0"/>
              <a:t>Highlights of the course</a:t>
            </a:r>
          </a:p>
        </p:txBody>
      </p:sp>
      <p:sp>
        <p:nvSpPr>
          <p:cNvPr id="5" name="Rectangle 4"/>
          <p:cNvSpPr/>
          <p:nvPr/>
        </p:nvSpPr>
        <p:spPr>
          <a:xfrm>
            <a:off x="3276600" y="914400"/>
            <a:ext cx="2743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Co-ordinate Systems</a:t>
            </a:r>
            <a:endParaRPr lang="en-US" dirty="0"/>
          </a:p>
        </p:txBody>
      </p:sp>
      <p:sp>
        <p:nvSpPr>
          <p:cNvPr id="6" name="Down Arrow 5"/>
          <p:cNvSpPr/>
          <p:nvPr/>
        </p:nvSpPr>
        <p:spPr>
          <a:xfrm>
            <a:off x="4484783" y="1458817"/>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76600" y="1981200"/>
            <a:ext cx="2743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Introduction to Vector Operators</a:t>
            </a:r>
            <a:endParaRPr lang="en-US" dirty="0"/>
          </a:p>
        </p:txBody>
      </p:sp>
      <p:sp>
        <p:nvSpPr>
          <p:cNvPr id="9" name="Rectangle 8"/>
          <p:cNvSpPr/>
          <p:nvPr/>
        </p:nvSpPr>
        <p:spPr>
          <a:xfrm>
            <a:off x="2796447" y="3048000"/>
            <a:ext cx="3733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Work , Energy and Conservation laws</a:t>
            </a:r>
            <a:endParaRPr lang="en-US" dirty="0"/>
          </a:p>
        </p:txBody>
      </p:sp>
      <p:sp>
        <p:nvSpPr>
          <p:cNvPr id="10" name="Down Arrow 9"/>
          <p:cNvSpPr/>
          <p:nvPr/>
        </p:nvSpPr>
        <p:spPr>
          <a:xfrm>
            <a:off x="4495800" y="25146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19400" y="4114800"/>
            <a:ext cx="3733800" cy="533400"/>
          </a:xfrm>
          <a:prstGeom prst="rect">
            <a:avLst/>
          </a:prstGeom>
          <a:gradFill flip="none" rotWithShape="1">
            <a:gsLst>
              <a:gs pos="0">
                <a:schemeClr val="accent1">
                  <a:tint val="66000"/>
                  <a:satMod val="160000"/>
                </a:schemeClr>
              </a:gs>
              <a:gs pos="50000">
                <a:srgbClr val="7030A0"/>
              </a:gs>
              <a:gs pos="100000">
                <a:schemeClr val="accent1">
                  <a:tint val="23500"/>
                  <a:satMod val="16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Rigid body in motion</a:t>
            </a:r>
          </a:p>
        </p:txBody>
      </p:sp>
      <p:sp>
        <p:nvSpPr>
          <p:cNvPr id="12" name="Down Arrow 11"/>
          <p:cNvSpPr/>
          <p:nvPr/>
        </p:nvSpPr>
        <p:spPr>
          <a:xfrm>
            <a:off x="4507736" y="3593336"/>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19400" y="5191698"/>
            <a:ext cx="3733800" cy="533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Oscillations and Waves</a:t>
            </a:r>
          </a:p>
        </p:txBody>
      </p:sp>
      <p:sp>
        <p:nvSpPr>
          <p:cNvPr id="15" name="Down Arrow 14"/>
          <p:cNvSpPr/>
          <p:nvPr/>
        </p:nvSpPr>
        <p:spPr>
          <a:xfrm>
            <a:off x="4507736" y="4670234"/>
            <a:ext cx="304800" cy="53340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19400" y="6172200"/>
            <a:ext cx="3733800" cy="533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Quantum Physics</a:t>
            </a:r>
          </a:p>
        </p:txBody>
      </p:sp>
      <p:sp>
        <p:nvSpPr>
          <p:cNvPr id="17" name="Down Arrow 16"/>
          <p:cNvSpPr/>
          <p:nvPr/>
        </p:nvSpPr>
        <p:spPr>
          <a:xfrm>
            <a:off x="4507736" y="5747132"/>
            <a:ext cx="304800" cy="42506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7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4" grpId="0" animBg="1"/>
      <p:bldP spid="15" grpId="0" animBg="1"/>
      <p:bldP spid="1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914400" y="5181600"/>
            <a:ext cx="8229600" cy="9144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How will be the motion of Disk?</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latin typeface="+mj-lt"/>
                <a:ea typeface="+mj-ea"/>
                <a:cs typeface="+mj-cs"/>
              </a:rPr>
              <a:t>Spin and Rotate?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3" name="Group 7"/>
          <p:cNvGrpSpPr/>
          <p:nvPr/>
        </p:nvGrpSpPr>
        <p:grpSpPr>
          <a:xfrm>
            <a:off x="3000962" y="1713978"/>
            <a:ext cx="3644030" cy="2819400"/>
            <a:chOff x="3899770" y="1371600"/>
            <a:chExt cx="3644030" cy="2819400"/>
          </a:xfrm>
        </p:grpSpPr>
        <p:cxnSp>
          <p:nvCxnSpPr>
            <p:cNvPr id="7" name="Straight Connector 6"/>
            <p:cNvCxnSpPr/>
            <p:nvPr/>
          </p:nvCxnSpPr>
          <p:spPr>
            <a:xfrm>
              <a:off x="5867400" y="2895600"/>
              <a:ext cx="1676400" cy="1588"/>
            </a:xfrm>
            <a:prstGeom prst="line">
              <a:avLst/>
            </a:prstGeom>
            <a:ln w="76200"/>
          </p:spPr>
          <p:style>
            <a:lnRef idx="3">
              <a:schemeClr val="accent5"/>
            </a:lnRef>
            <a:fillRef idx="0">
              <a:schemeClr val="accent5"/>
            </a:fillRef>
            <a:effectRef idx="2">
              <a:schemeClr val="accent5"/>
            </a:effectRef>
            <a:fontRef idx="minor">
              <a:schemeClr val="tx1"/>
            </a:fontRef>
          </p:style>
        </p:cxnSp>
        <p:sp>
          <p:nvSpPr>
            <p:cNvPr id="4" name="Can 3"/>
            <p:cNvSpPr/>
            <p:nvPr/>
          </p:nvSpPr>
          <p:spPr>
            <a:xfrm rot="16200000">
              <a:off x="4495800" y="2209800"/>
              <a:ext cx="2819400" cy="1143000"/>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899770" y="2870548"/>
              <a:ext cx="1676400" cy="1588"/>
            </a:xfrm>
            <a:prstGeom prst="line">
              <a:avLst/>
            </a:prstGeom>
            <a:ln w="76200"/>
          </p:spPr>
          <p:style>
            <a:lnRef idx="3">
              <a:schemeClr val="accent5"/>
            </a:lnRef>
            <a:fillRef idx="0">
              <a:schemeClr val="accent5"/>
            </a:fillRef>
            <a:effectRef idx="2">
              <a:schemeClr val="accent5"/>
            </a:effectRef>
            <a:fontRef idx="minor">
              <a:schemeClr val="tx1"/>
            </a:fontRef>
          </p:style>
        </p:cxnSp>
      </p:grpSp>
      <p:sp>
        <p:nvSpPr>
          <p:cNvPr id="37" name="Rectangle 36"/>
          <p:cNvSpPr/>
          <p:nvPr/>
        </p:nvSpPr>
        <p:spPr>
          <a:xfrm>
            <a:off x="4220162" y="1143000"/>
            <a:ext cx="1447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667000" y="2958230"/>
            <a:ext cx="702436" cy="1107996"/>
          </a:xfrm>
          <a:prstGeom prst="rect">
            <a:avLst/>
          </a:prstGeom>
          <a:noFill/>
        </p:spPr>
        <p:txBody>
          <a:bodyPr wrap="none" rtlCol="0">
            <a:spAutoFit/>
          </a:bodyPr>
          <a:lstStyle/>
          <a:p>
            <a:r>
              <a:rPr lang="en-US" sz="6600" dirty="0">
                <a:sym typeface="Symbol"/>
              </a:rPr>
              <a:t></a:t>
            </a:r>
            <a:endParaRPr lang="en-US" sz="6600" b="1" dirty="0"/>
          </a:p>
        </p:txBody>
      </p:sp>
      <p:cxnSp>
        <p:nvCxnSpPr>
          <p:cNvPr id="31" name="Straight Arrow Connector 30"/>
          <p:cNvCxnSpPr/>
          <p:nvPr/>
        </p:nvCxnSpPr>
        <p:spPr>
          <a:xfrm rot="5400000">
            <a:off x="6545056" y="2741884"/>
            <a:ext cx="990600" cy="1588"/>
          </a:xfrm>
          <a:prstGeom prst="straightConnector1">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378814" y="1931096"/>
            <a:ext cx="1503425" cy="369332"/>
          </a:xfrm>
          <a:prstGeom prst="rect">
            <a:avLst/>
          </a:prstGeom>
          <a:noFill/>
        </p:spPr>
        <p:txBody>
          <a:bodyPr wrap="none" rtlCol="0">
            <a:spAutoFit/>
          </a:bodyPr>
          <a:lstStyle/>
          <a:p>
            <a:r>
              <a:rPr lang="en-US" b="1" dirty="0"/>
              <a:t>F </a:t>
            </a:r>
            <a:r>
              <a:rPr lang="en-US" dirty="0"/>
              <a:t> </a:t>
            </a:r>
            <a:r>
              <a:rPr lang="en-US" dirty="0" err="1"/>
              <a:t>Continuosly</a:t>
            </a:r>
            <a:endParaRPr lang="en-US" b="1" dirty="0"/>
          </a:p>
        </p:txBody>
      </p:sp>
      <p:sp>
        <p:nvSpPr>
          <p:cNvPr id="38" name="TextBox 37"/>
          <p:cNvSpPr txBox="1"/>
          <p:nvPr/>
        </p:nvSpPr>
        <p:spPr>
          <a:xfrm>
            <a:off x="7453619" y="2856978"/>
            <a:ext cx="652743" cy="707886"/>
          </a:xfrm>
          <a:prstGeom prst="rect">
            <a:avLst/>
          </a:prstGeom>
          <a:noFill/>
        </p:spPr>
        <p:txBody>
          <a:bodyPr wrap="none" rtlCol="0">
            <a:spAutoFit/>
          </a:bodyPr>
          <a:lstStyle/>
          <a:p>
            <a:r>
              <a:rPr lang="en-US" sz="4000" b="1" dirty="0"/>
              <a:t> L</a:t>
            </a:r>
            <a:r>
              <a:rPr lang="en-US" sz="4000" b="1" baseline="-25000" dirty="0"/>
              <a:t>s</a:t>
            </a:r>
            <a:endParaRPr lang="en-US" sz="4000" b="1" dirty="0"/>
          </a:p>
        </p:txBody>
      </p:sp>
      <p:cxnSp>
        <p:nvCxnSpPr>
          <p:cNvPr id="39" name="Straight Arrow Connector 38"/>
          <p:cNvCxnSpPr/>
          <p:nvPr/>
        </p:nvCxnSpPr>
        <p:spPr>
          <a:xfrm>
            <a:off x="5515562" y="3237978"/>
            <a:ext cx="2091086" cy="1588"/>
          </a:xfrm>
          <a:prstGeom prst="straightConnector1">
            <a:avLst/>
          </a:prstGeom>
          <a:ln w="57150">
            <a:tailEnd type="arrow"/>
          </a:ln>
        </p:spPr>
        <p:style>
          <a:lnRef idx="1">
            <a:schemeClr val="accent4"/>
          </a:lnRef>
          <a:fillRef idx="0">
            <a:schemeClr val="accent4"/>
          </a:fillRef>
          <a:effectRef idx="0">
            <a:schemeClr val="accent4"/>
          </a:effectRef>
          <a:fontRef idx="minor">
            <a:schemeClr val="tx1"/>
          </a:fontRef>
        </p:style>
      </p:cxnSp>
      <p:sp>
        <p:nvSpPr>
          <p:cNvPr id="42" name="Arc 41"/>
          <p:cNvSpPr/>
          <p:nvPr/>
        </p:nvSpPr>
        <p:spPr>
          <a:xfrm>
            <a:off x="2848562" y="3085578"/>
            <a:ext cx="914400" cy="914400"/>
          </a:xfrm>
          <a:prstGeom prst="arc">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itle 1"/>
          <p:cNvSpPr>
            <a:spLocks noGrp="1"/>
          </p:cNvSpPr>
          <p:nvPr>
            <p:ph type="title"/>
          </p:nvPr>
        </p:nvSpPr>
        <p:spPr>
          <a:xfrm>
            <a:off x="457200" y="228600"/>
            <a:ext cx="8229600" cy="914400"/>
          </a:xfrm>
        </p:spPr>
        <p:txBody>
          <a:bodyPr>
            <a:normAutofit fontScale="90000"/>
          </a:bodyPr>
          <a:lstStyle/>
          <a:p>
            <a:r>
              <a:rPr lang="en-US" dirty="0"/>
              <a:t>Disk (spin + twist) when continuous torque applied externally?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solidFill>
            <a:schemeClr val="accent3">
              <a:lumMod val="75000"/>
              <a:alpha val="20000"/>
            </a:schemeClr>
          </a:solidFill>
        </p:spPr>
        <p:txBody>
          <a:bodyPr>
            <a:normAutofit fontScale="90000"/>
          </a:bodyPr>
          <a:lstStyle/>
          <a:p>
            <a:r>
              <a:rPr lang="en-US" sz="3200" b="1" dirty="0"/>
              <a:t>Gyroscope</a:t>
            </a:r>
          </a:p>
        </p:txBody>
      </p:sp>
      <p:pic>
        <p:nvPicPr>
          <p:cNvPr id="139267" name="Picture 3"/>
          <p:cNvPicPr>
            <a:picLocks noChangeAspect="1" noChangeArrowheads="1"/>
          </p:cNvPicPr>
          <p:nvPr/>
        </p:nvPicPr>
        <p:blipFill>
          <a:blip r:embed="rId6"/>
          <a:srcRect/>
          <a:stretch>
            <a:fillRect/>
          </a:stretch>
        </p:blipFill>
        <p:spPr bwMode="auto">
          <a:xfrm>
            <a:off x="1295400" y="4495800"/>
            <a:ext cx="2667000" cy="2072640"/>
          </a:xfrm>
          <a:prstGeom prst="rect">
            <a:avLst/>
          </a:prstGeom>
          <a:noFill/>
          <a:ln w="9525">
            <a:noFill/>
            <a:miter lim="800000"/>
            <a:headEnd/>
            <a:tailEnd/>
          </a:ln>
          <a:effectLst/>
        </p:spPr>
      </p:pic>
      <p:pic>
        <p:nvPicPr>
          <p:cNvPr id="139268" name="Picture 4"/>
          <p:cNvPicPr>
            <a:picLocks noChangeAspect="1" noChangeArrowheads="1"/>
          </p:cNvPicPr>
          <p:nvPr/>
        </p:nvPicPr>
        <p:blipFill>
          <a:blip r:embed="rId7"/>
          <a:srcRect/>
          <a:stretch>
            <a:fillRect/>
          </a:stretch>
        </p:blipFill>
        <p:spPr bwMode="auto">
          <a:xfrm>
            <a:off x="4876800" y="4267200"/>
            <a:ext cx="2828925" cy="2352675"/>
          </a:xfrm>
          <a:prstGeom prst="rect">
            <a:avLst/>
          </a:prstGeom>
          <a:noFill/>
          <a:ln w="9525">
            <a:noFill/>
            <a:miter lim="800000"/>
            <a:headEnd/>
            <a:tailEnd/>
          </a:ln>
          <a:effectLst/>
        </p:spPr>
      </p:pic>
      <p:pic>
        <p:nvPicPr>
          <p:cNvPr id="3" name="SmartDampHorsefly">
            <a:hlinkClick r:id="" action="ppaction://media"/>
            <a:extLst>
              <a:ext uri="{FF2B5EF4-FFF2-40B4-BE49-F238E27FC236}">
                <a16:creationId xmlns:a16="http://schemas.microsoft.com/office/drawing/2014/main" id="{3EB4C0EB-2FCB-49D9-B0E1-2A85D0C172C8}"/>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533400" y="1143000"/>
            <a:ext cx="3561522" cy="2730500"/>
          </a:xfrm>
          <a:prstGeom prst="rect">
            <a:avLst/>
          </a:prstGeom>
        </p:spPr>
      </p:pic>
      <p:pic>
        <p:nvPicPr>
          <p:cNvPr id="4" name="Gyroscope Effect Animation">
            <a:hlinkClick r:id="" action="ppaction://media"/>
            <a:extLst>
              <a:ext uri="{FF2B5EF4-FFF2-40B4-BE49-F238E27FC236}">
                <a16:creationId xmlns:a16="http://schemas.microsoft.com/office/drawing/2014/main" id="{0839972B-EB5A-46AD-971C-0DBB7805DDDE}"/>
              </a:ext>
            </a:extLst>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4577080" y="1143000"/>
            <a:ext cx="3728720" cy="2796540"/>
          </a:xfrm>
          <a:prstGeom prst="rect">
            <a:avLst/>
          </a:prstGeom>
        </p:spPr>
      </p:pic>
    </p:spTree>
    <p:extLst>
      <p:ext uri="{BB962C8B-B14F-4D97-AF65-F5344CB8AC3E}">
        <p14:creationId xmlns:p14="http://schemas.microsoft.com/office/powerpoint/2010/main" val="301810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1445" fill="hold"/>
                                        <p:tgtEl>
                                          <p:spTgt spid="3"/>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01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3"/>
                </p:tgtEl>
              </p:cMediaNode>
            </p:video>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3"/>
                                        </p:tgtEl>
                                      </p:cBhvr>
                                    </p:cmd>
                                  </p:childTnLst>
                                </p:cTn>
                              </p:par>
                            </p:childTnLst>
                          </p:cTn>
                        </p:par>
                      </p:childTnLst>
                    </p:cTn>
                  </p:par>
                </p:childTnLst>
              </p:cTn>
              <p:nextCondLst>
                <p:cond evt="onClick" delay="0">
                  <p:tgtEl>
                    <p:spTgt spid="3"/>
                  </p:tgtEl>
                </p:cond>
              </p:nextCondLst>
            </p:seq>
            <p:video>
              <p:cMediaNode vol="80000">
                <p:cTn id="25" fill="hold" display="0">
                  <p:stCondLst>
                    <p:cond delay="indefinite"/>
                  </p:stCondLst>
                </p:cTn>
                <p:tgtEl>
                  <p:spTgt spid="4"/>
                </p:tgtEl>
              </p:cMediaNode>
            </p:video>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28800" y="76200"/>
            <a:ext cx="5638800" cy="381000"/>
          </a:xfrm>
        </p:spPr>
        <p:txBody>
          <a:bodyPr>
            <a:normAutofit fontScale="90000"/>
          </a:bodyPr>
          <a:lstStyle/>
          <a:p>
            <a:r>
              <a:rPr lang="en-US" dirty="0"/>
              <a:t>Gyroscope Precision</a:t>
            </a:r>
          </a:p>
        </p:txBody>
      </p:sp>
      <p:pic>
        <p:nvPicPr>
          <p:cNvPr id="5" name="Picture 4"/>
          <p:cNvPicPr>
            <a:picLocks noChangeAspect="1" noChangeArrowheads="1"/>
          </p:cNvPicPr>
          <p:nvPr/>
        </p:nvPicPr>
        <p:blipFill>
          <a:blip r:embed="rId2"/>
          <a:srcRect/>
          <a:stretch>
            <a:fillRect/>
          </a:stretch>
        </p:blipFill>
        <p:spPr bwMode="auto">
          <a:xfrm>
            <a:off x="1752600" y="762000"/>
            <a:ext cx="4114800" cy="3422073"/>
          </a:xfrm>
          <a:prstGeom prst="rect">
            <a:avLst/>
          </a:prstGeom>
          <a:noFill/>
          <a:ln w="9525">
            <a:noFill/>
            <a:miter lim="800000"/>
            <a:headEnd/>
            <a:tailEnd/>
          </a:ln>
          <a:effectLst/>
        </p:spPr>
      </p:pic>
      <p:cxnSp>
        <p:nvCxnSpPr>
          <p:cNvPr id="7" name="Straight Arrow Connector 6"/>
          <p:cNvCxnSpPr/>
          <p:nvPr/>
        </p:nvCxnSpPr>
        <p:spPr>
          <a:xfrm>
            <a:off x="5181600" y="2667000"/>
            <a:ext cx="0" cy="16764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5334000" y="4196485"/>
            <a:ext cx="550151" cy="584775"/>
          </a:xfrm>
          <a:prstGeom prst="rect">
            <a:avLst/>
          </a:prstGeom>
          <a:noFill/>
        </p:spPr>
        <p:txBody>
          <a:bodyPr wrap="none" rtlCol="0">
            <a:spAutoFit/>
          </a:bodyPr>
          <a:lstStyle/>
          <a:p>
            <a:r>
              <a:rPr lang="en-US" sz="3200" dirty="0"/>
              <a:t>W</a:t>
            </a:r>
            <a:endParaRPr lang="en-IN" sz="3200" dirty="0"/>
          </a:p>
        </p:txBody>
      </p:sp>
      <p:grpSp>
        <p:nvGrpSpPr>
          <p:cNvPr id="11" name="Group 10"/>
          <p:cNvGrpSpPr/>
          <p:nvPr/>
        </p:nvGrpSpPr>
        <p:grpSpPr>
          <a:xfrm>
            <a:off x="89190" y="3352800"/>
            <a:ext cx="4559010" cy="4272252"/>
            <a:chOff x="774990" y="3271547"/>
            <a:chExt cx="3177886" cy="3019424"/>
          </a:xfrm>
        </p:grpSpPr>
        <p:pic>
          <p:nvPicPr>
            <p:cNvPr id="9" name="Picture 6"/>
            <p:cNvPicPr>
              <a:picLocks noChangeAspect="1" noChangeArrowheads="1"/>
            </p:cNvPicPr>
            <p:nvPr/>
          </p:nvPicPr>
          <p:blipFill>
            <a:blip r:embed="rId3"/>
            <a:srcRect/>
            <a:stretch>
              <a:fillRect/>
            </a:stretch>
          </p:blipFill>
          <p:spPr bwMode="auto">
            <a:xfrm>
              <a:off x="774990" y="3271547"/>
              <a:ext cx="3143250" cy="3019424"/>
            </a:xfrm>
            <a:prstGeom prst="rect">
              <a:avLst/>
            </a:prstGeom>
            <a:noFill/>
            <a:ln w="9525">
              <a:noFill/>
              <a:miter lim="800000"/>
              <a:headEnd/>
              <a:tailEnd/>
            </a:ln>
            <a:effectLst/>
          </p:spPr>
        </p:pic>
        <p:sp>
          <p:nvSpPr>
            <p:cNvPr id="10" name="Rectangle 9"/>
            <p:cNvSpPr/>
            <p:nvPr/>
          </p:nvSpPr>
          <p:spPr>
            <a:xfrm>
              <a:off x="2895600" y="4343400"/>
              <a:ext cx="1057276"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387228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702" name="Picture 6"/>
          <p:cNvPicPr>
            <a:picLocks noChangeAspect="1" noChangeArrowheads="1"/>
          </p:cNvPicPr>
          <p:nvPr/>
        </p:nvPicPr>
        <p:blipFill>
          <a:blip r:embed="rId3"/>
          <a:srcRect/>
          <a:stretch>
            <a:fillRect/>
          </a:stretch>
        </p:blipFill>
        <p:spPr bwMode="auto">
          <a:xfrm>
            <a:off x="5048403" y="1236758"/>
            <a:ext cx="3143250" cy="3019425"/>
          </a:xfrm>
          <a:prstGeom prst="rect">
            <a:avLst/>
          </a:prstGeom>
          <a:noFill/>
          <a:ln w="9525">
            <a:noFill/>
            <a:miter lim="800000"/>
            <a:headEnd/>
            <a:tailEnd/>
          </a:ln>
          <a:effectLst/>
        </p:spPr>
      </p:pic>
      <p:sp>
        <p:nvSpPr>
          <p:cNvPr id="2" name="Title 1"/>
          <p:cNvSpPr>
            <a:spLocks noGrp="1"/>
          </p:cNvSpPr>
          <p:nvPr>
            <p:ph type="title"/>
          </p:nvPr>
        </p:nvSpPr>
        <p:spPr>
          <a:xfrm>
            <a:off x="1828800" y="76200"/>
            <a:ext cx="5638800" cy="381000"/>
          </a:xfrm>
        </p:spPr>
        <p:txBody>
          <a:bodyPr>
            <a:normAutofit fontScale="90000"/>
          </a:bodyPr>
          <a:lstStyle/>
          <a:p>
            <a:r>
              <a:rPr lang="en-US" dirty="0"/>
              <a:t>Gyroscope Precision</a:t>
            </a:r>
          </a:p>
        </p:txBody>
      </p:sp>
      <p:pic>
        <p:nvPicPr>
          <p:cNvPr id="6" name="Picture 4"/>
          <p:cNvPicPr>
            <a:picLocks noChangeAspect="1" noChangeArrowheads="1"/>
          </p:cNvPicPr>
          <p:nvPr/>
        </p:nvPicPr>
        <p:blipFill>
          <a:blip r:embed="rId4"/>
          <a:srcRect/>
          <a:stretch>
            <a:fillRect/>
          </a:stretch>
        </p:blipFill>
        <p:spPr bwMode="auto">
          <a:xfrm>
            <a:off x="838200" y="914400"/>
            <a:ext cx="2828925" cy="2352675"/>
          </a:xfrm>
          <a:prstGeom prst="rect">
            <a:avLst/>
          </a:prstGeom>
          <a:noFill/>
          <a:ln w="9525">
            <a:noFill/>
            <a:miter lim="800000"/>
            <a:headEnd/>
            <a:tailEnd/>
          </a:ln>
          <a:effectLst/>
        </p:spPr>
      </p:pic>
      <p:graphicFrame>
        <p:nvGraphicFramePr>
          <p:cNvPr id="140293" name="Object 5"/>
          <p:cNvGraphicFramePr>
            <a:graphicFrameLocks noChangeAspect="1"/>
          </p:cNvGraphicFramePr>
          <p:nvPr/>
        </p:nvGraphicFramePr>
        <p:xfrm>
          <a:off x="7168860" y="490804"/>
          <a:ext cx="1615812" cy="631825"/>
        </p:xfrm>
        <a:graphic>
          <a:graphicData uri="http://schemas.openxmlformats.org/presentationml/2006/ole">
            <mc:AlternateContent xmlns:mc="http://schemas.openxmlformats.org/markup-compatibility/2006">
              <mc:Choice xmlns:v="urn:schemas-microsoft-com:vml" Requires="v">
                <p:oleObj spid="_x0000_s3130" name="Equation" r:id="rId5" imgW="457002" imgH="177723" progId="Equation.DSMT4">
                  <p:embed/>
                </p:oleObj>
              </mc:Choice>
              <mc:Fallback>
                <p:oleObj name="Equation" r:id="rId5" imgW="457002" imgH="177723" progId="Equation.DSMT4">
                  <p:embed/>
                  <p:pic>
                    <p:nvPicPr>
                      <p:cNvPr id="14029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8860" y="490804"/>
                        <a:ext cx="1615812" cy="631825"/>
                      </a:xfrm>
                      <a:prstGeom prst="rect">
                        <a:avLst/>
                      </a:prstGeom>
                      <a:solidFill>
                        <a:srgbClr val="CC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 name="Straight Connector 19"/>
          <p:cNvCxnSpPr/>
          <p:nvPr/>
        </p:nvCxnSpPr>
        <p:spPr>
          <a:xfrm>
            <a:off x="5334000" y="2057400"/>
            <a:ext cx="9906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nvGraphicFramePr>
        <p:xfrm>
          <a:off x="4114800" y="3328988"/>
          <a:ext cx="914400" cy="198437"/>
        </p:xfrm>
        <a:graphic>
          <a:graphicData uri="http://schemas.openxmlformats.org/presentationml/2006/ole">
            <mc:AlternateContent xmlns:mc="http://schemas.openxmlformats.org/markup-compatibility/2006">
              <mc:Choice xmlns:v="urn:schemas-microsoft-com:vml" Requires="v">
                <p:oleObj spid="_x0000_s3131" name="Equation" r:id="rId7" imgW="435285" imgH="677109" progId="Equation.DSMT4">
                  <p:embed/>
                </p:oleObj>
              </mc:Choice>
              <mc:Fallback>
                <p:oleObj name="Equation" r:id="rId7" imgW="435285" imgH="677109" progId="Equation.DSMT4">
                  <p:embed/>
                  <p:pic>
                    <p:nvPicPr>
                      <p:cNvPr id="22"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3328988"/>
                        <a:ext cx="914400" cy="19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5791200" y="2057400"/>
            <a:ext cx="237566" cy="369332"/>
          </a:xfrm>
          <a:prstGeom prst="rect">
            <a:avLst/>
          </a:prstGeom>
          <a:noFill/>
        </p:spPr>
        <p:txBody>
          <a:bodyPr wrap="none" rtlCol="0">
            <a:spAutoFit/>
          </a:bodyPr>
          <a:lstStyle/>
          <a:p>
            <a:r>
              <a:rPr lang="en-US" i="1" dirty="0">
                <a:latin typeface="Brush Script MT" pitchFamily="66" charset="0"/>
              </a:rPr>
              <a:t>l</a:t>
            </a:r>
          </a:p>
        </p:txBody>
      </p:sp>
      <p:sp>
        <p:nvSpPr>
          <p:cNvPr id="17" name="TextBox 16"/>
          <p:cNvSpPr txBox="1"/>
          <p:nvPr/>
        </p:nvSpPr>
        <p:spPr>
          <a:xfrm>
            <a:off x="8258743" y="6415360"/>
            <a:ext cx="545927" cy="369332"/>
          </a:xfrm>
          <a:prstGeom prst="rect">
            <a:avLst/>
          </a:prstGeom>
          <a:noFill/>
        </p:spPr>
        <p:txBody>
          <a:bodyPr wrap="square" rtlCol="0">
            <a:spAutoFit/>
          </a:bodyPr>
          <a:lstStyle/>
          <a:p>
            <a:r>
              <a:rPr lang="en-US" b="1" dirty="0">
                <a:solidFill>
                  <a:srgbClr val="FF0000"/>
                </a:solidFill>
              </a:rPr>
              <a:t>X</a:t>
            </a:r>
          </a:p>
        </p:txBody>
      </p:sp>
      <p:cxnSp>
        <p:nvCxnSpPr>
          <p:cNvPr id="19" name="Straight Arrow Connector 18"/>
          <p:cNvCxnSpPr>
            <a:cxnSpLocks/>
          </p:cNvCxnSpPr>
          <p:nvPr/>
        </p:nvCxnSpPr>
        <p:spPr>
          <a:xfrm flipV="1">
            <a:off x="5129562" y="4193728"/>
            <a:ext cx="41797" cy="233013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24400" y="5254938"/>
            <a:ext cx="597354" cy="369332"/>
          </a:xfrm>
          <a:prstGeom prst="rect">
            <a:avLst/>
          </a:prstGeom>
          <a:noFill/>
        </p:spPr>
        <p:txBody>
          <a:bodyPr wrap="square" rtlCol="0">
            <a:spAutoFit/>
          </a:bodyPr>
          <a:lstStyle/>
          <a:p>
            <a:r>
              <a:rPr lang="en-US" b="1" dirty="0" smtClean="0">
                <a:solidFill>
                  <a:srgbClr val="FF0000"/>
                </a:solidFill>
              </a:rPr>
              <a:t>-Z</a:t>
            </a:r>
            <a:endParaRPr lang="en-US" b="1" dirty="0">
              <a:solidFill>
                <a:srgbClr val="FF0000"/>
              </a:solidFill>
            </a:endParaRPr>
          </a:p>
        </p:txBody>
      </p:sp>
      <p:sp>
        <p:nvSpPr>
          <p:cNvPr id="25" name="TextBox 24"/>
          <p:cNvSpPr txBox="1"/>
          <p:nvPr/>
        </p:nvSpPr>
        <p:spPr>
          <a:xfrm>
            <a:off x="4326815" y="6269376"/>
            <a:ext cx="605521" cy="563666"/>
          </a:xfrm>
          <a:prstGeom prst="rect">
            <a:avLst/>
          </a:prstGeom>
          <a:solidFill>
            <a:srgbClr val="FFC000"/>
          </a:solidFill>
        </p:spPr>
        <p:txBody>
          <a:bodyPr wrap="square" rtlCol="0">
            <a:spAutoFit/>
          </a:bodyPr>
          <a:lstStyle/>
          <a:p>
            <a:endParaRPr lang="en-US" baseline="-25000" dirty="0"/>
          </a:p>
        </p:txBody>
      </p:sp>
      <p:sp>
        <p:nvSpPr>
          <p:cNvPr id="3" name="Rectangle 2"/>
          <p:cNvSpPr/>
          <p:nvPr/>
        </p:nvSpPr>
        <p:spPr>
          <a:xfrm>
            <a:off x="7196570" y="2259274"/>
            <a:ext cx="1143000" cy="1100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1490927" y="3743902"/>
            <a:ext cx="2312493" cy="707886"/>
          </a:xfrm>
          <a:prstGeom prst="rect">
            <a:avLst/>
          </a:prstGeom>
          <a:noFill/>
        </p:spPr>
        <p:txBody>
          <a:bodyPr wrap="none" rtlCol="0">
            <a:spAutoFit/>
          </a:bodyPr>
          <a:lstStyle/>
          <a:p>
            <a:r>
              <a:rPr lang="en-US" sz="4000" b="1" dirty="0"/>
              <a:t>TOP VIEW</a:t>
            </a:r>
            <a:endParaRPr lang="en-IN" sz="4000" b="1" dirty="0"/>
          </a:p>
        </p:txBody>
      </p:sp>
      <p:cxnSp>
        <p:nvCxnSpPr>
          <p:cNvPr id="7" name="Straight Arrow Connector 6"/>
          <p:cNvCxnSpPr/>
          <p:nvPr/>
        </p:nvCxnSpPr>
        <p:spPr>
          <a:xfrm>
            <a:off x="5406656" y="1981200"/>
            <a:ext cx="33563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303300" y="1973357"/>
            <a:ext cx="1063256" cy="1546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763000" y="1796534"/>
            <a:ext cx="284052" cy="369332"/>
          </a:xfrm>
          <a:prstGeom prst="rect">
            <a:avLst/>
          </a:prstGeom>
          <a:noFill/>
        </p:spPr>
        <p:txBody>
          <a:bodyPr wrap="none" rtlCol="0">
            <a:spAutoFit/>
          </a:bodyPr>
          <a:lstStyle/>
          <a:p>
            <a:r>
              <a:rPr lang="en-US" dirty="0"/>
              <a:t>x</a:t>
            </a:r>
            <a:endParaRPr lang="en-IN" dirty="0"/>
          </a:p>
        </p:txBody>
      </p:sp>
      <p:sp>
        <p:nvSpPr>
          <p:cNvPr id="16" name="TextBox 15"/>
          <p:cNvSpPr txBox="1"/>
          <p:nvPr/>
        </p:nvSpPr>
        <p:spPr>
          <a:xfrm>
            <a:off x="4114800" y="3267075"/>
            <a:ext cx="276038" cy="369332"/>
          </a:xfrm>
          <a:prstGeom prst="rect">
            <a:avLst/>
          </a:prstGeom>
          <a:noFill/>
        </p:spPr>
        <p:txBody>
          <a:bodyPr wrap="none" rtlCol="0">
            <a:spAutoFit/>
          </a:bodyPr>
          <a:lstStyle/>
          <a:p>
            <a:r>
              <a:rPr lang="en-US" dirty="0" smtClean="0"/>
              <a:t>z</a:t>
            </a:r>
            <a:endParaRPr lang="en-IN" dirty="0"/>
          </a:p>
        </p:txBody>
      </p:sp>
      <p:cxnSp>
        <p:nvCxnSpPr>
          <p:cNvPr id="32" name="Straight Arrow Connector 31"/>
          <p:cNvCxnSpPr>
            <a:cxnSpLocks/>
          </p:cNvCxnSpPr>
          <p:nvPr/>
        </p:nvCxnSpPr>
        <p:spPr>
          <a:xfrm flipV="1">
            <a:off x="5147591" y="5826194"/>
            <a:ext cx="2574144" cy="772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p:cNvCxnSpPr>
          <p:nvPr/>
        </p:nvCxnSpPr>
        <p:spPr>
          <a:xfrm flipV="1">
            <a:off x="5130988" y="5053969"/>
            <a:ext cx="2116658" cy="1482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38" name="Object 37"/>
          <p:cNvGraphicFramePr>
            <a:graphicFrameLocks noChangeAspect="1"/>
          </p:cNvGraphicFramePr>
          <p:nvPr>
            <p:extLst>
              <p:ext uri="{D42A27DB-BD31-4B8C-83A1-F6EECF244321}">
                <p14:modId xmlns:p14="http://schemas.microsoft.com/office/powerpoint/2010/main" val="542685142"/>
              </p:ext>
            </p:extLst>
          </p:nvPr>
        </p:nvGraphicFramePr>
        <p:xfrm>
          <a:off x="7843273" y="5883643"/>
          <a:ext cx="886195" cy="531717"/>
        </p:xfrm>
        <a:graphic>
          <a:graphicData uri="http://schemas.openxmlformats.org/presentationml/2006/ole">
            <mc:AlternateContent xmlns:mc="http://schemas.openxmlformats.org/markup-compatibility/2006">
              <mc:Choice xmlns:v="urn:schemas-microsoft-com:vml" Requires="v">
                <p:oleObj spid="_x0000_s3132" name="Equation" r:id="rId9" imgW="380880" imgH="228600" progId="Equation.DSMT4">
                  <p:embed/>
                </p:oleObj>
              </mc:Choice>
              <mc:Fallback>
                <p:oleObj name="Equation" r:id="rId9" imgW="380880" imgH="228600" progId="Equation.DSMT4">
                  <p:embed/>
                  <p:pic>
                    <p:nvPicPr>
                      <p:cNvPr id="38" name="Object 37"/>
                      <p:cNvPicPr/>
                      <p:nvPr/>
                    </p:nvPicPr>
                    <p:blipFill>
                      <a:blip r:embed="rId10"/>
                      <a:stretch>
                        <a:fillRect/>
                      </a:stretch>
                    </p:blipFill>
                    <p:spPr>
                      <a:xfrm>
                        <a:off x="7843273" y="5883643"/>
                        <a:ext cx="886195" cy="531717"/>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505874859"/>
              </p:ext>
            </p:extLst>
          </p:nvPr>
        </p:nvGraphicFramePr>
        <p:xfrm>
          <a:off x="6867376" y="4418226"/>
          <a:ext cx="1072195" cy="622565"/>
        </p:xfrm>
        <a:graphic>
          <a:graphicData uri="http://schemas.openxmlformats.org/presentationml/2006/ole">
            <mc:AlternateContent xmlns:mc="http://schemas.openxmlformats.org/markup-compatibility/2006">
              <mc:Choice xmlns:v="urn:schemas-microsoft-com:vml" Requires="v">
                <p:oleObj spid="_x0000_s3133" name="Equation" r:id="rId11" imgW="393480" imgH="228600" progId="Equation.DSMT4">
                  <p:embed/>
                </p:oleObj>
              </mc:Choice>
              <mc:Fallback>
                <p:oleObj name="Equation" r:id="rId11" imgW="393480" imgH="228600" progId="Equation.DSMT4">
                  <p:embed/>
                  <p:pic>
                    <p:nvPicPr>
                      <p:cNvPr id="40" name="Object 39"/>
                      <p:cNvPicPr/>
                      <p:nvPr/>
                    </p:nvPicPr>
                    <p:blipFill>
                      <a:blip r:embed="rId12"/>
                      <a:stretch>
                        <a:fillRect/>
                      </a:stretch>
                    </p:blipFill>
                    <p:spPr>
                      <a:xfrm>
                        <a:off x="6867376" y="4418226"/>
                        <a:ext cx="1072195" cy="622565"/>
                      </a:xfrm>
                      <a:prstGeom prst="rect">
                        <a:avLst/>
                      </a:prstGeom>
                    </p:spPr>
                  </p:pic>
                </p:oleObj>
              </mc:Fallback>
            </mc:AlternateContent>
          </a:graphicData>
        </a:graphic>
      </p:graphicFrame>
      <p:graphicFrame>
        <p:nvGraphicFramePr>
          <p:cNvPr id="29" name="Object 4">
            <a:extLst>
              <a:ext uri="{FF2B5EF4-FFF2-40B4-BE49-F238E27FC236}">
                <a16:creationId xmlns:a16="http://schemas.microsoft.com/office/drawing/2014/main" id="{03E4C036-4E81-4973-8A71-F003C6153212}"/>
              </a:ext>
            </a:extLst>
          </p:cNvPr>
          <p:cNvGraphicFramePr>
            <a:graphicFrameLocks noChangeAspect="1"/>
          </p:cNvGraphicFramePr>
          <p:nvPr>
            <p:extLst>
              <p:ext uri="{D42A27DB-BD31-4B8C-83A1-F6EECF244321}">
                <p14:modId xmlns:p14="http://schemas.microsoft.com/office/powerpoint/2010/main" val="914540308"/>
              </p:ext>
            </p:extLst>
          </p:nvPr>
        </p:nvGraphicFramePr>
        <p:xfrm>
          <a:off x="1362783" y="5108214"/>
          <a:ext cx="1530139" cy="1213082"/>
        </p:xfrm>
        <a:graphic>
          <a:graphicData uri="http://schemas.openxmlformats.org/presentationml/2006/ole">
            <mc:AlternateContent xmlns:mc="http://schemas.openxmlformats.org/markup-compatibility/2006">
              <mc:Choice xmlns:v="urn:schemas-microsoft-com:vml" Requires="v">
                <p:oleObj spid="_x0000_s3134" name="Equation" r:id="rId13" imgW="545863" imgH="431613" progId="Equation.DSMT4">
                  <p:embed/>
                </p:oleObj>
              </mc:Choice>
              <mc:Fallback>
                <p:oleObj name="Equation" r:id="rId13" imgW="545863" imgH="431613" progId="Equation.DSMT4">
                  <p:embed/>
                  <p:pic>
                    <p:nvPicPr>
                      <p:cNvPr id="140292"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62783" y="5108214"/>
                        <a:ext cx="1530139" cy="1213082"/>
                      </a:xfrm>
                      <a:prstGeom prst="rect">
                        <a:avLst/>
                      </a:prstGeom>
                      <a:solidFill>
                        <a:srgbClr val="CC3300"/>
                      </a:solidFill>
                      <a:ln w="9525">
                        <a:solidFill>
                          <a:srgbClr val="FF0000"/>
                        </a:solidFill>
                        <a:miter lim="800000"/>
                        <a:headEnd/>
                        <a:tailEnd/>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607798"/>
              </p:ext>
            </p:extLst>
          </p:nvPr>
        </p:nvGraphicFramePr>
        <p:xfrm>
          <a:off x="4285940" y="6257593"/>
          <a:ext cx="646396" cy="558251"/>
        </p:xfrm>
        <a:graphic>
          <a:graphicData uri="http://schemas.openxmlformats.org/presentationml/2006/ole">
            <mc:AlternateContent xmlns:mc="http://schemas.openxmlformats.org/markup-compatibility/2006">
              <mc:Choice xmlns:v="urn:schemas-microsoft-com:vml" Requires="v">
                <p:oleObj spid="_x0000_s3135" name="Equation" r:id="rId15" imgW="279360" imgH="241200" progId="Equation.DSMT4">
                  <p:embed/>
                </p:oleObj>
              </mc:Choice>
              <mc:Fallback>
                <p:oleObj name="Equation" r:id="rId15" imgW="279360" imgH="241200" progId="Equation.DSMT4">
                  <p:embed/>
                  <p:pic>
                    <p:nvPicPr>
                      <p:cNvPr id="0" name=""/>
                      <p:cNvPicPr/>
                      <p:nvPr/>
                    </p:nvPicPr>
                    <p:blipFill>
                      <a:blip r:embed="rId16"/>
                      <a:stretch>
                        <a:fillRect/>
                      </a:stretch>
                    </p:blipFill>
                    <p:spPr>
                      <a:xfrm>
                        <a:off x="4285940" y="6257593"/>
                        <a:ext cx="646396" cy="558251"/>
                      </a:xfrm>
                      <a:prstGeom prst="rect">
                        <a:avLst/>
                      </a:prstGeom>
                    </p:spPr>
                  </p:pic>
                </p:oleObj>
              </mc:Fallback>
            </mc:AlternateContent>
          </a:graphicData>
        </a:graphic>
      </p:graphicFrame>
      <p:cxnSp>
        <p:nvCxnSpPr>
          <p:cNvPr id="12" name="Straight Arrow Connector 11"/>
          <p:cNvCxnSpPr>
            <a:cxnSpLocks/>
          </p:cNvCxnSpPr>
          <p:nvPr/>
        </p:nvCxnSpPr>
        <p:spPr>
          <a:xfrm flipH="1" flipV="1">
            <a:off x="7383524" y="5090919"/>
            <a:ext cx="384546" cy="67218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 name="Object 38"/>
          <p:cNvGraphicFramePr>
            <a:graphicFrameLocks noChangeAspect="1"/>
          </p:cNvGraphicFramePr>
          <p:nvPr>
            <p:extLst>
              <p:ext uri="{D42A27DB-BD31-4B8C-83A1-F6EECF244321}">
                <p14:modId xmlns:p14="http://schemas.microsoft.com/office/powerpoint/2010/main" val="3185449686"/>
              </p:ext>
            </p:extLst>
          </p:nvPr>
        </p:nvGraphicFramePr>
        <p:xfrm>
          <a:off x="7694354" y="5143663"/>
          <a:ext cx="885825" cy="514350"/>
        </p:xfrm>
        <a:graphic>
          <a:graphicData uri="http://schemas.openxmlformats.org/presentationml/2006/ole">
            <mc:AlternateContent xmlns:mc="http://schemas.openxmlformats.org/markup-compatibility/2006">
              <mc:Choice xmlns:v="urn:schemas-microsoft-com:vml" Requires="v">
                <p:oleObj spid="_x0000_s3136" name="Equation" r:id="rId17" imgW="393480" imgH="228600" progId="Equation.DSMT4">
                  <p:embed/>
                </p:oleObj>
              </mc:Choice>
              <mc:Fallback>
                <p:oleObj name="Equation" r:id="rId17" imgW="393480" imgH="228600" progId="Equation.DSMT4">
                  <p:embed/>
                  <p:pic>
                    <p:nvPicPr>
                      <p:cNvPr id="39" name="Object 38"/>
                      <p:cNvPicPr/>
                      <p:nvPr/>
                    </p:nvPicPr>
                    <p:blipFill>
                      <a:blip r:embed="rId18"/>
                      <a:stretch>
                        <a:fillRect/>
                      </a:stretch>
                    </p:blipFill>
                    <p:spPr>
                      <a:xfrm>
                        <a:off x="7694354" y="5143663"/>
                        <a:ext cx="885825" cy="514350"/>
                      </a:xfrm>
                      <a:prstGeom prst="rect">
                        <a:avLst/>
                      </a:prstGeom>
                    </p:spPr>
                  </p:pic>
                </p:oleObj>
              </mc:Fallback>
            </mc:AlternateContent>
          </a:graphicData>
        </a:graphic>
      </p:graphicFrame>
      <p:cxnSp>
        <p:nvCxnSpPr>
          <p:cNvPr id="15" name="Straight Arrow Connector 14"/>
          <p:cNvCxnSpPr>
            <a:cxnSpLocks/>
          </p:cNvCxnSpPr>
          <p:nvPr/>
        </p:nvCxnSpPr>
        <p:spPr>
          <a:xfrm flipH="1" flipV="1">
            <a:off x="6650224" y="4656337"/>
            <a:ext cx="525524" cy="36311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E7B161E-708E-4BA2-AFEC-D3BA9E9910E2}"/>
              </a:ext>
            </a:extLst>
          </p:cNvPr>
          <p:cNvCxnSpPr>
            <a:cxnSpLocks/>
          </p:cNvCxnSpPr>
          <p:nvPr/>
        </p:nvCxnSpPr>
        <p:spPr>
          <a:xfrm flipV="1">
            <a:off x="7768070" y="5826194"/>
            <a:ext cx="0" cy="65012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EF64550-4B5F-40FF-90AB-FB7C7010897D}"/>
              </a:ext>
            </a:extLst>
          </p:cNvPr>
          <p:cNvCxnSpPr/>
          <p:nvPr/>
        </p:nvCxnSpPr>
        <p:spPr>
          <a:xfrm flipV="1">
            <a:off x="5122764" y="6520449"/>
            <a:ext cx="3216806" cy="175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7D78F4D-E0C5-4122-92C0-E0F1E496FA65}"/>
              </a:ext>
            </a:extLst>
          </p:cNvPr>
          <p:cNvCxnSpPr/>
          <p:nvPr/>
        </p:nvCxnSpPr>
        <p:spPr>
          <a:xfrm>
            <a:off x="5122764" y="6599743"/>
            <a:ext cx="26186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20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37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2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7" grpId="0"/>
      <p:bldP spid="23" grpId="0"/>
      <p:bldP spid="25" grpId="0" animBg="1"/>
      <p:bldP spid="4"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rot="16200000" flipH="1">
            <a:off x="98567" y="4289569"/>
            <a:ext cx="4799808" cy="322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Parallelogram 53"/>
          <p:cNvSpPr/>
          <p:nvPr/>
        </p:nvSpPr>
        <p:spPr>
          <a:xfrm rot="5400000" flipV="1">
            <a:off x="6061155" y="3844846"/>
            <a:ext cx="3377367" cy="869275"/>
          </a:xfrm>
          <a:prstGeom prst="parallelogram">
            <a:avLst>
              <a:gd name="adj" fmla="val 157755"/>
            </a:avLst>
          </a:prstGeom>
          <a:solidFill>
            <a:schemeClr val="tx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rot="5400000">
            <a:off x="5562599" y="4953001"/>
            <a:ext cx="3505202"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152400"/>
            <a:ext cx="8001000" cy="1143000"/>
          </a:xfrm>
          <a:solidFill>
            <a:schemeClr val="bg1">
              <a:lumMod val="65000"/>
              <a:alpha val="75000"/>
            </a:schemeClr>
          </a:solidFill>
        </p:spPr>
        <p:txBody>
          <a:bodyPr>
            <a:normAutofit fontScale="90000"/>
          </a:bodyPr>
          <a:lstStyle/>
          <a:p>
            <a:r>
              <a:rPr lang="en-US" dirty="0"/>
              <a:t>Vector nature </a:t>
            </a:r>
            <a:r>
              <a:rPr lang="en-US" b="1" dirty="0"/>
              <a:t>of angular velocity</a:t>
            </a:r>
            <a:r>
              <a:rPr lang="en-US" dirty="0"/>
              <a:t> and </a:t>
            </a:r>
            <a:r>
              <a:rPr lang="en-US" b="1" dirty="0"/>
              <a:t>angular momentum</a:t>
            </a:r>
          </a:p>
        </p:txBody>
      </p:sp>
      <p:pic>
        <p:nvPicPr>
          <p:cNvPr id="109577" name="Picture 9" descr="teaposy daydream glass teapot, heat resistent"/>
          <p:cNvPicPr>
            <a:picLocks noChangeAspect="1" noChangeArrowheads="1"/>
          </p:cNvPicPr>
          <p:nvPr/>
        </p:nvPicPr>
        <p:blipFill>
          <a:blip r:embed="rId3"/>
          <a:srcRect l="10800" t="20880" r="11160" b="20880"/>
          <a:stretch>
            <a:fillRect/>
          </a:stretch>
        </p:blipFill>
        <p:spPr bwMode="auto">
          <a:xfrm>
            <a:off x="457200" y="2750316"/>
            <a:ext cx="4515330" cy="3369724"/>
          </a:xfrm>
          <a:prstGeom prst="rect">
            <a:avLst/>
          </a:prstGeom>
          <a:solidFill>
            <a:schemeClr val="bg1">
              <a:alpha val="0"/>
            </a:schemeClr>
          </a:solidFill>
        </p:spPr>
      </p:pic>
      <p:cxnSp>
        <p:nvCxnSpPr>
          <p:cNvPr id="22" name="Straight Connector 21"/>
          <p:cNvCxnSpPr/>
          <p:nvPr/>
        </p:nvCxnSpPr>
        <p:spPr>
          <a:xfrm rot="16200000" flipH="1">
            <a:off x="250968" y="4179398"/>
            <a:ext cx="4495006" cy="32257"/>
          </a:xfrm>
          <a:prstGeom prst="line">
            <a:avLst/>
          </a:prstGeom>
          <a:ln w="76200">
            <a:solidFill>
              <a:srgbClr val="FF0000">
                <a:alpha val="20000"/>
              </a:srgbClr>
            </a:solidFill>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2252950" y="2038120"/>
            <a:ext cx="493922" cy="260733"/>
          </a:xfrm>
          <a:custGeom>
            <a:avLst/>
            <a:gdLst>
              <a:gd name="connsiteX0" fmla="*/ 413132 w 493922"/>
              <a:gd name="connsiteY0" fmla="*/ 0 h 260733"/>
              <a:gd name="connsiteX1" fmla="*/ 490250 w 493922"/>
              <a:gd name="connsiteY1" fmla="*/ 121186 h 260733"/>
              <a:gd name="connsiteX2" fmla="*/ 435166 w 493922"/>
              <a:gd name="connsiteY2" fmla="*/ 209321 h 260733"/>
              <a:gd name="connsiteX3" fmla="*/ 347031 w 493922"/>
              <a:gd name="connsiteY3" fmla="*/ 253388 h 260733"/>
              <a:gd name="connsiteX4" fmla="*/ 104660 w 493922"/>
              <a:gd name="connsiteY4" fmla="*/ 253388 h 260733"/>
              <a:gd name="connsiteX5" fmla="*/ 16525 w 493922"/>
              <a:gd name="connsiteY5" fmla="*/ 220338 h 260733"/>
              <a:gd name="connsiteX6" fmla="*/ 5508 w 493922"/>
              <a:gd name="connsiteY6" fmla="*/ 143220 h 260733"/>
              <a:gd name="connsiteX7" fmla="*/ 27542 w 493922"/>
              <a:gd name="connsiteY7" fmla="*/ 66102 h 26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922" h="260733">
                <a:moveTo>
                  <a:pt x="413132" y="0"/>
                </a:moveTo>
                <a:cubicBezTo>
                  <a:pt x="449855" y="43149"/>
                  <a:pt x="486578" y="86299"/>
                  <a:pt x="490250" y="121186"/>
                </a:cubicBezTo>
                <a:cubicBezTo>
                  <a:pt x="493922" y="156073"/>
                  <a:pt x="459036" y="187287"/>
                  <a:pt x="435166" y="209321"/>
                </a:cubicBezTo>
                <a:cubicBezTo>
                  <a:pt x="411296" y="231355"/>
                  <a:pt x="402115" y="246043"/>
                  <a:pt x="347031" y="253388"/>
                </a:cubicBezTo>
                <a:cubicBezTo>
                  <a:pt x="291947" y="260733"/>
                  <a:pt x="159744" y="258896"/>
                  <a:pt x="104660" y="253388"/>
                </a:cubicBezTo>
                <a:cubicBezTo>
                  <a:pt x="49576" y="247880"/>
                  <a:pt x="33050" y="238699"/>
                  <a:pt x="16525" y="220338"/>
                </a:cubicBezTo>
                <a:cubicBezTo>
                  <a:pt x="0" y="201977"/>
                  <a:pt x="3672" y="168926"/>
                  <a:pt x="5508" y="143220"/>
                </a:cubicBezTo>
                <a:cubicBezTo>
                  <a:pt x="7344" y="117514"/>
                  <a:pt x="17443" y="91808"/>
                  <a:pt x="27542" y="66102"/>
                </a:cubicBezTo>
              </a:path>
            </a:pathLst>
          </a:custGeom>
          <a:ln w="34925" cmpd="sng">
            <a:solidFill>
              <a:schemeClr val="accent4">
                <a:lumMod val="75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Arrow Connector 32"/>
          <p:cNvCxnSpPr/>
          <p:nvPr/>
        </p:nvCxnSpPr>
        <p:spPr>
          <a:xfrm rot="10800000">
            <a:off x="1066800" y="5029200"/>
            <a:ext cx="1447800" cy="762000"/>
          </a:xfrm>
          <a:prstGeom prst="straightConnector1">
            <a:avLst/>
          </a:prstGeom>
          <a:ln w="57150">
            <a:solidFill>
              <a:srgbClr val="7030A0">
                <a:alpha val="48000"/>
              </a:srgbClr>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33"/>
          <p:cNvGrpSpPr/>
          <p:nvPr/>
        </p:nvGrpSpPr>
        <p:grpSpPr>
          <a:xfrm>
            <a:off x="1088834" y="4692268"/>
            <a:ext cx="2895600" cy="1098932"/>
            <a:chOff x="-1498600" y="6063868"/>
            <a:chExt cx="2895600" cy="1098932"/>
          </a:xfrm>
        </p:grpSpPr>
        <p:sp>
          <p:nvSpPr>
            <p:cNvPr id="35" name="Oval 34"/>
            <p:cNvSpPr/>
            <p:nvPr/>
          </p:nvSpPr>
          <p:spPr>
            <a:xfrm>
              <a:off x="-1466468" y="6063868"/>
              <a:ext cx="2863468" cy="609600"/>
            </a:xfrm>
            <a:prstGeom prst="ellipse">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1498600" y="6400800"/>
              <a:ext cx="1447800" cy="762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flipV="1">
              <a:off x="-50800" y="6477000"/>
              <a:ext cx="1371600" cy="685800"/>
            </a:xfrm>
            <a:prstGeom prst="line">
              <a:avLst/>
            </a:prstGeom>
            <a:ln w="38100"/>
          </p:spPr>
          <p:style>
            <a:lnRef idx="1">
              <a:schemeClr val="accent1"/>
            </a:lnRef>
            <a:fillRef idx="0">
              <a:schemeClr val="accent1"/>
            </a:fillRef>
            <a:effectRef idx="0">
              <a:schemeClr val="accent1"/>
            </a:effectRef>
            <a:fontRef idx="minor">
              <a:schemeClr val="tx1"/>
            </a:fontRef>
          </p:style>
        </p:cxnSp>
      </p:grpSp>
      <p:graphicFrame>
        <p:nvGraphicFramePr>
          <p:cNvPr id="109578" name="Object 10"/>
          <p:cNvGraphicFramePr>
            <a:graphicFrameLocks noChangeAspect="1"/>
          </p:cNvGraphicFramePr>
          <p:nvPr/>
        </p:nvGraphicFramePr>
        <p:xfrm>
          <a:off x="685800" y="4940010"/>
          <a:ext cx="381000" cy="276515"/>
        </p:xfrm>
        <a:graphic>
          <a:graphicData uri="http://schemas.openxmlformats.org/presentationml/2006/ole">
            <mc:AlternateContent xmlns:mc="http://schemas.openxmlformats.org/markup-compatibility/2006">
              <mc:Choice xmlns:v="urn:schemas-microsoft-com:vml" Requires="v">
                <p:oleObj spid="_x0000_s4194" name="Equation" r:id="rId4" imgW="279279" imgH="203112" progId="Equation.DSMT4">
                  <p:embed/>
                </p:oleObj>
              </mc:Choice>
              <mc:Fallback>
                <p:oleObj name="Equation" r:id="rId4" imgW="279279" imgH="203112" progId="Equation.DSMT4">
                  <p:embed/>
                  <p:pic>
                    <p:nvPicPr>
                      <p:cNvPr id="109578"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940010"/>
                        <a:ext cx="381000" cy="276515"/>
                      </a:xfrm>
                      <a:prstGeom prst="rect">
                        <a:avLst/>
                      </a:prstGeom>
                      <a:solidFill>
                        <a:srgbClr val="CC3300"/>
                      </a:solidFill>
                    </p:spPr>
                  </p:pic>
                </p:oleObj>
              </mc:Fallback>
            </mc:AlternateContent>
          </a:graphicData>
        </a:graphic>
      </p:graphicFrame>
      <p:cxnSp>
        <p:nvCxnSpPr>
          <p:cNvPr id="44" name="Straight Arrow Connector 43"/>
          <p:cNvCxnSpPr/>
          <p:nvPr/>
        </p:nvCxnSpPr>
        <p:spPr>
          <a:xfrm flipV="1">
            <a:off x="2534796" y="5105400"/>
            <a:ext cx="1351404" cy="698874"/>
          </a:xfrm>
          <a:prstGeom prst="straightConnector1">
            <a:avLst/>
          </a:prstGeom>
          <a:ln w="57150">
            <a:solidFill>
              <a:srgbClr val="7030A0">
                <a:alpha val="48000"/>
              </a:srgb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9579" name="Object 11"/>
          <p:cNvGraphicFramePr>
            <a:graphicFrameLocks noChangeAspect="1"/>
          </p:cNvGraphicFramePr>
          <p:nvPr/>
        </p:nvGraphicFramePr>
        <p:xfrm>
          <a:off x="4016566" y="5092700"/>
          <a:ext cx="762000" cy="276225"/>
        </p:xfrm>
        <a:graphic>
          <a:graphicData uri="http://schemas.openxmlformats.org/presentationml/2006/ole">
            <mc:AlternateContent xmlns:mc="http://schemas.openxmlformats.org/markup-compatibility/2006">
              <mc:Choice xmlns:v="urn:schemas-microsoft-com:vml" Requires="v">
                <p:oleObj spid="_x0000_s4195" name="Equation" r:id="rId6" imgW="558558" imgH="203112" progId="Equation.DSMT4">
                  <p:embed/>
                </p:oleObj>
              </mc:Choice>
              <mc:Fallback>
                <p:oleObj name="Equation" r:id="rId6" imgW="558558" imgH="203112" progId="Equation.DSMT4">
                  <p:embed/>
                  <p:pic>
                    <p:nvPicPr>
                      <p:cNvPr id="109579"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6566" y="5092700"/>
                        <a:ext cx="762000" cy="276225"/>
                      </a:xfrm>
                      <a:prstGeom prst="rect">
                        <a:avLst/>
                      </a:prstGeom>
                      <a:solidFill>
                        <a:srgbClr val="CC3300"/>
                      </a:solidFill>
                    </p:spPr>
                  </p:pic>
                </p:oleObj>
              </mc:Fallback>
            </mc:AlternateContent>
          </a:graphicData>
        </a:graphic>
      </p:graphicFrame>
      <p:cxnSp>
        <p:nvCxnSpPr>
          <p:cNvPr id="49" name="Straight Connector 48"/>
          <p:cNvCxnSpPr/>
          <p:nvPr/>
        </p:nvCxnSpPr>
        <p:spPr>
          <a:xfrm flipV="1">
            <a:off x="1121885" y="4876800"/>
            <a:ext cx="1392715" cy="17443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a:off x="2514604" y="4876800"/>
            <a:ext cx="1295397" cy="2286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09580" name="Object 12"/>
          <p:cNvGraphicFramePr>
            <a:graphicFrameLocks noChangeAspect="1"/>
          </p:cNvGraphicFramePr>
          <p:nvPr/>
        </p:nvGraphicFramePr>
        <p:xfrm>
          <a:off x="2286000" y="4953000"/>
          <a:ext cx="328613" cy="241300"/>
        </p:xfrm>
        <a:graphic>
          <a:graphicData uri="http://schemas.openxmlformats.org/presentationml/2006/ole">
            <mc:AlternateContent xmlns:mc="http://schemas.openxmlformats.org/markup-compatibility/2006">
              <mc:Choice xmlns:v="urn:schemas-microsoft-com:vml" Requires="v">
                <p:oleObj spid="_x0000_s4196" name="Equation" r:id="rId8" imgW="241091" imgH="177646" progId="Equation.DSMT4">
                  <p:embed/>
                </p:oleObj>
              </mc:Choice>
              <mc:Fallback>
                <p:oleObj name="Equation" r:id="rId8" imgW="241091" imgH="177646" progId="Equation.DSMT4">
                  <p:embed/>
                  <p:pic>
                    <p:nvPicPr>
                      <p:cNvPr id="10958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4953000"/>
                        <a:ext cx="328613" cy="241300"/>
                      </a:xfrm>
                      <a:prstGeom prst="rect">
                        <a:avLst/>
                      </a:prstGeom>
                      <a:solidFill>
                        <a:srgbClr val="CC3300"/>
                      </a:solidFill>
                    </p:spPr>
                  </p:pic>
                </p:oleObj>
              </mc:Fallback>
            </mc:AlternateContent>
          </a:graphicData>
        </a:graphic>
      </p:graphicFrame>
      <p:graphicFrame>
        <p:nvGraphicFramePr>
          <p:cNvPr id="109582" name="Object 14"/>
          <p:cNvGraphicFramePr>
            <a:graphicFrameLocks noChangeAspect="1"/>
          </p:cNvGraphicFramePr>
          <p:nvPr/>
        </p:nvGraphicFramePr>
        <p:xfrm>
          <a:off x="2354263" y="5438775"/>
          <a:ext cx="173037" cy="276225"/>
        </p:xfrm>
        <a:graphic>
          <a:graphicData uri="http://schemas.openxmlformats.org/presentationml/2006/ole">
            <mc:AlternateContent xmlns:mc="http://schemas.openxmlformats.org/markup-compatibility/2006">
              <mc:Choice xmlns:v="urn:schemas-microsoft-com:vml" Requires="v">
                <p:oleObj spid="_x0000_s4197" name="Equation" r:id="rId10" imgW="126835" imgH="202936" progId="Equation.DSMT4">
                  <p:embed/>
                </p:oleObj>
              </mc:Choice>
              <mc:Fallback>
                <p:oleObj name="Equation" r:id="rId10" imgW="126835" imgH="202936" progId="Equation.DSMT4">
                  <p:embed/>
                  <p:pic>
                    <p:nvPicPr>
                      <p:cNvPr id="109582"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54263" y="5438775"/>
                        <a:ext cx="173037" cy="276225"/>
                      </a:xfrm>
                      <a:prstGeom prst="rect">
                        <a:avLst/>
                      </a:prstGeom>
                      <a:solidFill>
                        <a:srgbClr val="CC3300"/>
                      </a:solidFill>
                    </p:spPr>
                  </p:pic>
                </p:oleObj>
              </mc:Fallback>
            </mc:AlternateContent>
          </a:graphicData>
        </a:graphic>
      </p:graphicFrame>
      <p:sp>
        <p:nvSpPr>
          <p:cNvPr id="59" name="Arc 58"/>
          <p:cNvSpPr/>
          <p:nvPr/>
        </p:nvSpPr>
        <p:spPr>
          <a:xfrm rot="16764949">
            <a:off x="2126038" y="5250238"/>
            <a:ext cx="914400" cy="914400"/>
          </a:xfrm>
          <a:prstGeom prst="arc">
            <a:avLst>
              <a:gd name="adj1" fmla="val 16542058"/>
              <a:gd name="adj2" fmla="val 20589083"/>
            </a:avLst>
          </a:prstGeom>
          <a:ln w="317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0" name="Straight Connector 59"/>
          <p:cNvCxnSpPr/>
          <p:nvPr/>
        </p:nvCxnSpPr>
        <p:spPr>
          <a:xfrm rot="10800000">
            <a:off x="1056703" y="5072349"/>
            <a:ext cx="2906617" cy="762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09583" name="Object 15"/>
          <p:cNvGraphicFramePr>
            <a:graphicFrameLocks noChangeAspect="1"/>
          </p:cNvGraphicFramePr>
          <p:nvPr/>
        </p:nvGraphicFramePr>
        <p:xfrm>
          <a:off x="2667000" y="5105400"/>
          <a:ext cx="295275" cy="223838"/>
        </p:xfrm>
        <a:graphic>
          <a:graphicData uri="http://schemas.openxmlformats.org/presentationml/2006/ole">
            <mc:AlternateContent xmlns:mc="http://schemas.openxmlformats.org/markup-compatibility/2006">
              <mc:Choice xmlns:v="urn:schemas-microsoft-com:vml" Requires="v">
                <p:oleObj spid="_x0000_s4198" name="Equation" r:id="rId12" imgW="215619" imgH="164885" progId="Equation.DSMT4">
                  <p:embed/>
                </p:oleObj>
              </mc:Choice>
              <mc:Fallback>
                <p:oleObj name="Equation" r:id="rId12" imgW="215619" imgH="164885" progId="Equation.DSMT4">
                  <p:embed/>
                  <p:pic>
                    <p:nvPicPr>
                      <p:cNvPr id="109583"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67000" y="5105400"/>
                        <a:ext cx="295275" cy="223838"/>
                      </a:xfrm>
                      <a:prstGeom prst="rect">
                        <a:avLst/>
                      </a:prstGeom>
                      <a:solidFill>
                        <a:srgbClr val="CC3300"/>
                      </a:solidFill>
                    </p:spPr>
                  </p:pic>
                </p:oleObj>
              </mc:Fallback>
            </mc:AlternateContent>
          </a:graphicData>
        </a:graphic>
      </p:graphicFrame>
      <p:graphicFrame>
        <p:nvGraphicFramePr>
          <p:cNvPr id="109592" name="Object 24"/>
          <p:cNvGraphicFramePr>
            <a:graphicFrameLocks noChangeAspect="1"/>
          </p:cNvGraphicFramePr>
          <p:nvPr/>
        </p:nvGraphicFramePr>
        <p:xfrm>
          <a:off x="5257800" y="2057400"/>
          <a:ext cx="1436688" cy="587375"/>
        </p:xfrm>
        <a:graphic>
          <a:graphicData uri="http://schemas.openxmlformats.org/presentationml/2006/ole">
            <mc:AlternateContent xmlns:mc="http://schemas.openxmlformats.org/markup-compatibility/2006">
              <mc:Choice xmlns:v="urn:schemas-microsoft-com:vml" Requires="v">
                <p:oleObj spid="_x0000_s4199" name="Equation" r:id="rId14" imgW="1054100" imgH="431800" progId="Equation.DSMT4">
                  <p:embed/>
                </p:oleObj>
              </mc:Choice>
              <mc:Fallback>
                <p:oleObj name="Equation" r:id="rId14" imgW="1054100" imgH="431800" progId="Equation.DSMT4">
                  <p:embed/>
                  <p:pic>
                    <p:nvPicPr>
                      <p:cNvPr id="109592" name="Object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57800" y="2057400"/>
                        <a:ext cx="1436688" cy="587375"/>
                      </a:xfrm>
                      <a:prstGeom prst="rect">
                        <a:avLst/>
                      </a:prstGeom>
                      <a:solidFill>
                        <a:srgbClr val="CC3300"/>
                      </a:solidFill>
                    </p:spPr>
                  </p:pic>
                </p:oleObj>
              </mc:Fallback>
            </mc:AlternateContent>
          </a:graphicData>
        </a:graphic>
      </p:graphicFrame>
      <p:sp>
        <p:nvSpPr>
          <p:cNvPr id="30" name="TextBox 29"/>
          <p:cNvSpPr txBox="1"/>
          <p:nvPr/>
        </p:nvSpPr>
        <p:spPr>
          <a:xfrm>
            <a:off x="4343400" y="2819400"/>
            <a:ext cx="4419671" cy="369332"/>
          </a:xfrm>
          <a:prstGeom prst="rect">
            <a:avLst/>
          </a:prstGeom>
          <a:noFill/>
        </p:spPr>
        <p:txBody>
          <a:bodyPr wrap="none" rtlCol="0">
            <a:spAutoFit/>
          </a:bodyPr>
          <a:lstStyle/>
          <a:p>
            <a:r>
              <a:rPr lang="en-US" dirty="0"/>
              <a:t>Direction of velocity is tangential to the circle</a:t>
            </a:r>
          </a:p>
        </p:txBody>
      </p:sp>
      <p:grpSp>
        <p:nvGrpSpPr>
          <p:cNvPr id="4" name="Group 33"/>
          <p:cNvGrpSpPr/>
          <p:nvPr/>
        </p:nvGrpSpPr>
        <p:grpSpPr>
          <a:xfrm>
            <a:off x="5867400" y="4855685"/>
            <a:ext cx="2895600" cy="1098932"/>
            <a:chOff x="-1498600" y="6063868"/>
            <a:chExt cx="2895600" cy="1098932"/>
          </a:xfrm>
        </p:grpSpPr>
        <p:sp>
          <p:nvSpPr>
            <p:cNvPr id="38" name="Oval 37"/>
            <p:cNvSpPr/>
            <p:nvPr/>
          </p:nvSpPr>
          <p:spPr>
            <a:xfrm>
              <a:off x="-1466468" y="6063868"/>
              <a:ext cx="2863468" cy="609600"/>
            </a:xfrm>
            <a:prstGeom prst="ellipse">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1498600" y="6400800"/>
              <a:ext cx="1447800" cy="762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flipV="1">
              <a:off x="-50800" y="6477000"/>
              <a:ext cx="1371600" cy="68580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42" name="Straight Arrow Connector 41"/>
          <p:cNvCxnSpPr/>
          <p:nvPr/>
        </p:nvCxnSpPr>
        <p:spPr>
          <a:xfrm rot="5400000" flipH="1" flipV="1">
            <a:off x="7128261" y="5083935"/>
            <a:ext cx="1079874" cy="665604"/>
          </a:xfrm>
          <a:prstGeom prst="straightConnector1">
            <a:avLst/>
          </a:prstGeom>
          <a:ln w="57150">
            <a:solidFill>
              <a:srgbClr val="7030A0">
                <a:alpha val="48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a:off x="7467601" y="4800600"/>
            <a:ext cx="522383" cy="76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0603" name="Object 11"/>
          <p:cNvGraphicFramePr>
            <a:graphicFrameLocks noChangeAspect="1"/>
          </p:cNvGraphicFramePr>
          <p:nvPr/>
        </p:nvGraphicFramePr>
        <p:xfrm>
          <a:off x="7782498" y="5092700"/>
          <a:ext cx="381000" cy="276225"/>
        </p:xfrm>
        <a:graphic>
          <a:graphicData uri="http://schemas.openxmlformats.org/presentationml/2006/ole">
            <mc:AlternateContent xmlns:mc="http://schemas.openxmlformats.org/markup-compatibility/2006">
              <mc:Choice xmlns:v="urn:schemas-microsoft-com:vml" Requires="v">
                <p:oleObj spid="_x0000_s4200" name="Equation" r:id="rId16" imgW="279279" imgH="203112" progId="Equation.DSMT4">
                  <p:embed/>
                </p:oleObj>
              </mc:Choice>
              <mc:Fallback>
                <p:oleObj name="Equation" r:id="rId16" imgW="279279" imgH="203112" progId="Equation.DSMT4">
                  <p:embed/>
                  <p:pic>
                    <p:nvPicPr>
                      <p:cNvPr id="110603"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82498" y="5092700"/>
                        <a:ext cx="381000" cy="276225"/>
                      </a:xfrm>
                      <a:prstGeom prst="rect">
                        <a:avLst/>
                      </a:prstGeom>
                      <a:solidFill>
                        <a:srgbClr val="CC3300"/>
                      </a:solidFill>
                    </p:spPr>
                  </p:pic>
                </p:oleObj>
              </mc:Fallback>
            </mc:AlternateContent>
          </a:graphicData>
        </a:graphic>
      </p:graphicFrame>
      <p:graphicFrame>
        <p:nvGraphicFramePr>
          <p:cNvPr id="110604" name="Object 12"/>
          <p:cNvGraphicFramePr>
            <a:graphicFrameLocks noChangeAspect="1"/>
          </p:cNvGraphicFramePr>
          <p:nvPr/>
        </p:nvGraphicFramePr>
        <p:xfrm>
          <a:off x="7772400" y="4267200"/>
          <a:ext cx="311150" cy="534987"/>
        </p:xfrm>
        <a:graphic>
          <a:graphicData uri="http://schemas.openxmlformats.org/presentationml/2006/ole">
            <mc:AlternateContent xmlns:mc="http://schemas.openxmlformats.org/markup-compatibility/2006">
              <mc:Choice xmlns:v="urn:schemas-microsoft-com:vml" Requires="v">
                <p:oleObj spid="_x0000_s4201" name="Equation" r:id="rId18" imgW="228501" imgH="393529" progId="Equation.DSMT4">
                  <p:embed/>
                </p:oleObj>
              </mc:Choice>
              <mc:Fallback>
                <p:oleObj name="Equation" r:id="rId18" imgW="228501" imgH="393529" progId="Equation.DSMT4">
                  <p:embed/>
                  <p:pic>
                    <p:nvPicPr>
                      <p:cNvPr id="110604"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72400" y="4267200"/>
                        <a:ext cx="311150" cy="534987"/>
                      </a:xfrm>
                      <a:prstGeom prst="rect">
                        <a:avLst/>
                      </a:prstGeom>
                      <a:solidFill>
                        <a:srgbClr val="CC3300"/>
                      </a:solidFill>
                    </p:spPr>
                  </p:pic>
                </p:oleObj>
              </mc:Fallback>
            </mc:AlternateContent>
          </a:graphicData>
        </a:graphic>
      </p:graphicFrame>
      <p:graphicFrame>
        <p:nvGraphicFramePr>
          <p:cNvPr id="110606" name="Object 14"/>
          <p:cNvGraphicFramePr>
            <a:graphicFrameLocks noChangeAspect="1"/>
          </p:cNvGraphicFramePr>
          <p:nvPr/>
        </p:nvGraphicFramePr>
        <p:xfrm>
          <a:off x="7362825" y="3189288"/>
          <a:ext cx="207963" cy="241300"/>
        </p:xfrm>
        <a:graphic>
          <a:graphicData uri="http://schemas.openxmlformats.org/presentationml/2006/ole">
            <mc:AlternateContent xmlns:mc="http://schemas.openxmlformats.org/markup-compatibility/2006">
              <mc:Choice xmlns:v="urn:schemas-microsoft-com:vml" Requires="v">
                <p:oleObj spid="_x0000_s4202" name="Equation" r:id="rId20" imgW="152202" imgH="177569" progId="Equation.DSMT4">
                  <p:embed/>
                </p:oleObj>
              </mc:Choice>
              <mc:Fallback>
                <p:oleObj name="Equation" r:id="rId20" imgW="152202" imgH="177569" progId="Equation.DSMT4">
                  <p:embed/>
                  <p:pic>
                    <p:nvPicPr>
                      <p:cNvPr id="110606"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62825" y="3189288"/>
                        <a:ext cx="207963" cy="241300"/>
                      </a:xfrm>
                      <a:prstGeom prst="rect">
                        <a:avLst/>
                      </a:prstGeom>
                      <a:solidFill>
                        <a:srgbClr val="CC3300"/>
                      </a:solidFill>
                    </p:spPr>
                  </p:pic>
                </p:oleObj>
              </mc:Fallback>
            </mc:AlternateContent>
          </a:graphicData>
        </a:graphic>
      </p:graphicFrame>
      <p:graphicFrame>
        <p:nvGraphicFramePr>
          <p:cNvPr id="110608" name="Object 16"/>
          <p:cNvGraphicFramePr>
            <a:graphicFrameLocks noChangeAspect="1"/>
          </p:cNvGraphicFramePr>
          <p:nvPr/>
        </p:nvGraphicFramePr>
        <p:xfrm>
          <a:off x="2514600" y="1905000"/>
          <a:ext cx="207963" cy="241300"/>
        </p:xfrm>
        <a:graphic>
          <a:graphicData uri="http://schemas.openxmlformats.org/presentationml/2006/ole">
            <mc:AlternateContent xmlns:mc="http://schemas.openxmlformats.org/markup-compatibility/2006">
              <mc:Choice xmlns:v="urn:schemas-microsoft-com:vml" Requires="v">
                <p:oleObj spid="_x0000_s4203" name="Equation" r:id="rId22" imgW="152202" imgH="177569" progId="Equation.DSMT4">
                  <p:embed/>
                </p:oleObj>
              </mc:Choice>
              <mc:Fallback>
                <p:oleObj name="Equation" r:id="rId22" imgW="152202" imgH="177569" progId="Equation.DSMT4">
                  <p:embed/>
                  <p:pic>
                    <p:nvPicPr>
                      <p:cNvPr id="110608"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14600" y="1905000"/>
                        <a:ext cx="207963" cy="241300"/>
                      </a:xfrm>
                      <a:prstGeom prst="rect">
                        <a:avLst/>
                      </a:prstGeom>
                      <a:solidFill>
                        <a:srgbClr val="CC3300"/>
                      </a:solidFill>
                    </p:spPr>
                  </p:pic>
                </p:oleObj>
              </mc:Fallback>
            </mc:AlternateContent>
          </a:graphicData>
        </a:graphic>
      </p:graphicFrame>
      <p:graphicFrame>
        <p:nvGraphicFramePr>
          <p:cNvPr id="110609" name="Object 17"/>
          <p:cNvGraphicFramePr>
            <a:graphicFrameLocks noChangeAspect="1"/>
          </p:cNvGraphicFramePr>
          <p:nvPr/>
        </p:nvGraphicFramePr>
        <p:xfrm>
          <a:off x="3276600" y="5921375"/>
          <a:ext cx="3179762" cy="936625"/>
        </p:xfrm>
        <a:graphic>
          <a:graphicData uri="http://schemas.openxmlformats.org/presentationml/2006/ole">
            <mc:AlternateContent xmlns:mc="http://schemas.openxmlformats.org/markup-compatibility/2006">
              <mc:Choice xmlns:v="urn:schemas-microsoft-com:vml" Requires="v">
                <p:oleObj spid="_x0000_s4204" name="Equation" r:id="rId24" imgW="1333500" imgH="393700" progId="Equation.DSMT4">
                  <p:embed/>
                </p:oleObj>
              </mc:Choice>
              <mc:Fallback>
                <p:oleObj name="Equation" r:id="rId24" imgW="1333500" imgH="393700" progId="Equation.DSMT4">
                  <p:embed/>
                  <p:pic>
                    <p:nvPicPr>
                      <p:cNvPr id="110609" name="Object 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76600" y="5921375"/>
                        <a:ext cx="3179762" cy="936625"/>
                      </a:xfrm>
                      <a:prstGeom prst="rect">
                        <a:avLst/>
                      </a:prstGeom>
                      <a:solidFill>
                        <a:srgbClr val="CC3300"/>
                      </a:solidFill>
                    </p:spPr>
                  </p:pic>
                </p:oleObj>
              </mc:Fallback>
            </mc:AlternateContent>
          </a:graphicData>
        </a:graphic>
      </p:graphicFrame>
      <p:graphicFrame>
        <p:nvGraphicFramePr>
          <p:cNvPr id="110610" name="Object 18"/>
          <p:cNvGraphicFramePr>
            <a:graphicFrameLocks noChangeAspect="1"/>
          </p:cNvGraphicFramePr>
          <p:nvPr/>
        </p:nvGraphicFramePr>
        <p:xfrm>
          <a:off x="7239000" y="5861050"/>
          <a:ext cx="1725613" cy="996950"/>
        </p:xfrm>
        <a:graphic>
          <a:graphicData uri="http://schemas.openxmlformats.org/presentationml/2006/ole">
            <mc:AlternateContent xmlns:mc="http://schemas.openxmlformats.org/markup-compatibility/2006">
              <mc:Choice xmlns:v="urn:schemas-microsoft-com:vml" Requires="v">
                <p:oleObj spid="_x0000_s4205" name="Equation" r:id="rId26" imgW="723586" imgH="418918" progId="Equation.DSMT4">
                  <p:embed/>
                </p:oleObj>
              </mc:Choice>
              <mc:Fallback>
                <p:oleObj name="Equation" r:id="rId26" imgW="723586" imgH="418918" progId="Equation.DSMT4">
                  <p:embed/>
                  <p:pic>
                    <p:nvPicPr>
                      <p:cNvPr id="110610" name="Object 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239000" y="5861050"/>
                        <a:ext cx="1725613" cy="996950"/>
                      </a:xfrm>
                      <a:prstGeom prst="rect">
                        <a:avLst/>
                      </a:prstGeom>
                      <a:solidFill>
                        <a:srgbClr val="CC3300"/>
                      </a:solidFill>
                    </p:spPr>
                  </p:pic>
                </p:oleObj>
              </mc:Fallback>
            </mc:AlternateContent>
          </a:graphicData>
        </a:graphic>
      </p:graphicFrame>
    </p:spTree>
    <p:extLst>
      <p:ext uri="{BB962C8B-B14F-4D97-AF65-F5344CB8AC3E}">
        <p14:creationId xmlns:p14="http://schemas.microsoft.com/office/powerpoint/2010/main" val="3143970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702" name="Picture 6"/>
          <p:cNvPicPr>
            <a:picLocks noChangeAspect="1" noChangeArrowheads="1"/>
          </p:cNvPicPr>
          <p:nvPr/>
        </p:nvPicPr>
        <p:blipFill>
          <a:blip r:embed="rId3"/>
          <a:srcRect/>
          <a:stretch>
            <a:fillRect/>
          </a:stretch>
        </p:blipFill>
        <p:spPr bwMode="auto">
          <a:xfrm>
            <a:off x="5048403" y="1236758"/>
            <a:ext cx="3143250" cy="3019425"/>
          </a:xfrm>
          <a:prstGeom prst="rect">
            <a:avLst/>
          </a:prstGeom>
          <a:noFill/>
          <a:ln w="9525">
            <a:noFill/>
            <a:miter lim="800000"/>
            <a:headEnd/>
            <a:tailEnd/>
          </a:ln>
          <a:effectLst/>
        </p:spPr>
      </p:pic>
      <p:sp>
        <p:nvSpPr>
          <p:cNvPr id="2" name="Title 1"/>
          <p:cNvSpPr>
            <a:spLocks noGrp="1"/>
          </p:cNvSpPr>
          <p:nvPr>
            <p:ph type="title"/>
          </p:nvPr>
        </p:nvSpPr>
        <p:spPr>
          <a:xfrm>
            <a:off x="1828800" y="76200"/>
            <a:ext cx="5638800" cy="381000"/>
          </a:xfrm>
        </p:spPr>
        <p:txBody>
          <a:bodyPr>
            <a:normAutofit fontScale="90000"/>
          </a:bodyPr>
          <a:lstStyle/>
          <a:p>
            <a:r>
              <a:rPr lang="en-US" dirty="0"/>
              <a:t>Gyroscope Precision</a:t>
            </a:r>
          </a:p>
        </p:txBody>
      </p:sp>
      <p:pic>
        <p:nvPicPr>
          <p:cNvPr id="6" name="Picture 4"/>
          <p:cNvPicPr>
            <a:picLocks noChangeAspect="1" noChangeArrowheads="1"/>
          </p:cNvPicPr>
          <p:nvPr/>
        </p:nvPicPr>
        <p:blipFill>
          <a:blip r:embed="rId4"/>
          <a:srcRect/>
          <a:stretch>
            <a:fillRect/>
          </a:stretch>
        </p:blipFill>
        <p:spPr bwMode="auto">
          <a:xfrm>
            <a:off x="838200" y="914400"/>
            <a:ext cx="2828925" cy="2352675"/>
          </a:xfrm>
          <a:prstGeom prst="rect">
            <a:avLst/>
          </a:prstGeom>
          <a:noFill/>
          <a:ln w="9525">
            <a:noFill/>
            <a:miter lim="800000"/>
            <a:headEnd/>
            <a:tailEnd/>
          </a:ln>
          <a:effectLst/>
        </p:spPr>
      </p:pic>
      <p:graphicFrame>
        <p:nvGraphicFramePr>
          <p:cNvPr id="140293" name="Object 5"/>
          <p:cNvGraphicFramePr>
            <a:graphicFrameLocks noChangeAspect="1"/>
          </p:cNvGraphicFramePr>
          <p:nvPr>
            <p:extLst>
              <p:ext uri="{D42A27DB-BD31-4B8C-83A1-F6EECF244321}">
                <p14:modId xmlns:p14="http://schemas.microsoft.com/office/powerpoint/2010/main" val="579992329"/>
              </p:ext>
            </p:extLst>
          </p:nvPr>
        </p:nvGraphicFramePr>
        <p:xfrm>
          <a:off x="5989638" y="588963"/>
          <a:ext cx="2573337" cy="592137"/>
        </p:xfrm>
        <a:graphic>
          <a:graphicData uri="http://schemas.openxmlformats.org/presentationml/2006/ole">
            <mc:AlternateContent xmlns:mc="http://schemas.openxmlformats.org/markup-compatibility/2006">
              <mc:Choice xmlns:v="urn:schemas-microsoft-com:vml" Requires="v">
                <p:oleObj spid="_x0000_s5154" name="Equation" r:id="rId5" imgW="1054080" imgH="241200" progId="Equation.DSMT4">
                  <p:embed/>
                </p:oleObj>
              </mc:Choice>
              <mc:Fallback>
                <p:oleObj name="Equation" r:id="rId5" imgW="1054080" imgH="241200" progId="Equation.DSMT4">
                  <p:embed/>
                  <p:pic>
                    <p:nvPicPr>
                      <p:cNvPr id="140293" name="Object 5"/>
                      <p:cNvPicPr>
                        <a:picLocks noChangeAspect="1" noChangeArrowheads="1"/>
                      </p:cNvPicPr>
                      <p:nvPr/>
                    </p:nvPicPr>
                    <p:blipFill>
                      <a:blip r:embed="rId6"/>
                      <a:srcRect/>
                      <a:stretch>
                        <a:fillRect/>
                      </a:stretch>
                    </p:blipFill>
                    <p:spPr bwMode="auto">
                      <a:xfrm>
                        <a:off x="5989638" y="588963"/>
                        <a:ext cx="2573337" cy="592137"/>
                      </a:xfrm>
                      <a:prstGeom prst="rect">
                        <a:avLst/>
                      </a:prstGeom>
                      <a:solidFill>
                        <a:srgbClr val="CC3300"/>
                      </a:solidFill>
                      <a:ln w="9525">
                        <a:solidFill>
                          <a:srgbClr val="FF0000"/>
                        </a:solidFill>
                        <a:miter lim="800000"/>
                        <a:headEnd/>
                        <a:tailEnd/>
                      </a:ln>
                      <a:effectLst/>
                    </p:spPr>
                  </p:pic>
                </p:oleObj>
              </mc:Fallback>
            </mc:AlternateContent>
          </a:graphicData>
        </a:graphic>
      </p:graphicFrame>
      <p:cxnSp>
        <p:nvCxnSpPr>
          <p:cNvPr id="20" name="Straight Connector 19"/>
          <p:cNvCxnSpPr/>
          <p:nvPr/>
        </p:nvCxnSpPr>
        <p:spPr>
          <a:xfrm>
            <a:off x="5334000" y="2057400"/>
            <a:ext cx="9906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nvGraphicFramePr>
        <p:xfrm>
          <a:off x="4114800" y="3328988"/>
          <a:ext cx="914400" cy="198437"/>
        </p:xfrm>
        <a:graphic>
          <a:graphicData uri="http://schemas.openxmlformats.org/presentationml/2006/ole">
            <mc:AlternateContent xmlns:mc="http://schemas.openxmlformats.org/markup-compatibility/2006">
              <mc:Choice xmlns:v="urn:schemas-microsoft-com:vml" Requires="v">
                <p:oleObj spid="_x0000_s5155" name="Equation" r:id="rId7" imgW="435285" imgH="677109" progId="Equation.DSMT4">
                  <p:embed/>
                </p:oleObj>
              </mc:Choice>
              <mc:Fallback>
                <p:oleObj name="Equation" r:id="rId7" imgW="435285" imgH="677109" progId="Equation.DSMT4">
                  <p:embed/>
                  <p:pic>
                    <p:nvPicPr>
                      <p:cNvPr id="22"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3328988"/>
                        <a:ext cx="914400" cy="19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5791200" y="2057400"/>
            <a:ext cx="237566" cy="369332"/>
          </a:xfrm>
          <a:prstGeom prst="rect">
            <a:avLst/>
          </a:prstGeom>
          <a:noFill/>
        </p:spPr>
        <p:txBody>
          <a:bodyPr wrap="none" rtlCol="0">
            <a:spAutoFit/>
          </a:bodyPr>
          <a:lstStyle/>
          <a:p>
            <a:r>
              <a:rPr lang="en-US" i="1" dirty="0">
                <a:latin typeface="Brush Script MT" pitchFamily="66" charset="0"/>
              </a:rPr>
              <a:t>l</a:t>
            </a:r>
          </a:p>
        </p:txBody>
      </p:sp>
      <p:sp>
        <p:nvSpPr>
          <p:cNvPr id="3" name="Rectangle 2"/>
          <p:cNvSpPr/>
          <p:nvPr/>
        </p:nvSpPr>
        <p:spPr>
          <a:xfrm>
            <a:off x="7196570" y="2259274"/>
            <a:ext cx="1143000" cy="1100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 name="Straight Arrow Connector 6"/>
          <p:cNvCxnSpPr/>
          <p:nvPr/>
        </p:nvCxnSpPr>
        <p:spPr>
          <a:xfrm>
            <a:off x="5406656" y="1981200"/>
            <a:ext cx="33563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303300" y="1973357"/>
            <a:ext cx="1063256" cy="1546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763000" y="1796534"/>
            <a:ext cx="284052" cy="369332"/>
          </a:xfrm>
          <a:prstGeom prst="rect">
            <a:avLst/>
          </a:prstGeom>
          <a:noFill/>
        </p:spPr>
        <p:txBody>
          <a:bodyPr wrap="none" rtlCol="0">
            <a:spAutoFit/>
          </a:bodyPr>
          <a:lstStyle/>
          <a:p>
            <a:r>
              <a:rPr lang="en-US" dirty="0"/>
              <a:t>x</a:t>
            </a:r>
            <a:endParaRPr lang="en-IN" dirty="0"/>
          </a:p>
        </p:txBody>
      </p:sp>
      <p:sp>
        <p:nvSpPr>
          <p:cNvPr id="16" name="TextBox 15"/>
          <p:cNvSpPr txBox="1"/>
          <p:nvPr/>
        </p:nvSpPr>
        <p:spPr>
          <a:xfrm>
            <a:off x="4114800" y="3267075"/>
            <a:ext cx="276038" cy="369332"/>
          </a:xfrm>
          <a:prstGeom prst="rect">
            <a:avLst/>
          </a:prstGeom>
          <a:noFill/>
        </p:spPr>
        <p:txBody>
          <a:bodyPr wrap="none" rtlCol="0">
            <a:spAutoFit/>
          </a:bodyPr>
          <a:lstStyle/>
          <a:p>
            <a:r>
              <a:rPr lang="en-US" dirty="0"/>
              <a:t>z</a:t>
            </a:r>
            <a:endParaRPr lang="en-IN" dirty="0"/>
          </a:p>
        </p:txBody>
      </p:sp>
      <p:graphicFrame>
        <p:nvGraphicFramePr>
          <p:cNvPr id="30" name="Object 4">
            <a:extLst>
              <a:ext uri="{FF2B5EF4-FFF2-40B4-BE49-F238E27FC236}">
                <a16:creationId xmlns:a16="http://schemas.microsoft.com/office/drawing/2014/main" id="{4A084190-3E76-4F05-880A-C95B303F3E20}"/>
              </a:ext>
            </a:extLst>
          </p:cNvPr>
          <p:cNvGraphicFramePr>
            <a:graphicFrameLocks noChangeAspect="1"/>
          </p:cNvGraphicFramePr>
          <p:nvPr>
            <p:extLst>
              <p:ext uri="{D42A27DB-BD31-4B8C-83A1-F6EECF244321}">
                <p14:modId xmlns:p14="http://schemas.microsoft.com/office/powerpoint/2010/main" val="1194561046"/>
              </p:ext>
            </p:extLst>
          </p:nvPr>
        </p:nvGraphicFramePr>
        <p:xfrm>
          <a:off x="2928938" y="3954463"/>
          <a:ext cx="1258887" cy="703262"/>
        </p:xfrm>
        <a:graphic>
          <a:graphicData uri="http://schemas.openxmlformats.org/presentationml/2006/ole">
            <mc:AlternateContent xmlns:mc="http://schemas.openxmlformats.org/markup-compatibility/2006">
              <mc:Choice xmlns:v="urn:schemas-microsoft-com:vml" Requires="v">
                <p:oleObj spid="_x0000_s5156" name="Equation" r:id="rId9" imgW="774360" imgH="431640" progId="Equation.DSMT4">
                  <p:embed/>
                </p:oleObj>
              </mc:Choice>
              <mc:Fallback>
                <p:oleObj name="Equation" r:id="rId9" imgW="774360" imgH="431640" progId="Equation.DSMT4">
                  <p:embed/>
                  <p:pic>
                    <p:nvPicPr>
                      <p:cNvPr id="140292" name="Object 4"/>
                      <p:cNvPicPr>
                        <a:picLocks noChangeAspect="1" noChangeArrowheads="1"/>
                      </p:cNvPicPr>
                      <p:nvPr/>
                    </p:nvPicPr>
                    <p:blipFill>
                      <a:blip r:embed="rId10"/>
                      <a:srcRect/>
                      <a:stretch>
                        <a:fillRect/>
                      </a:stretch>
                    </p:blipFill>
                    <p:spPr bwMode="auto">
                      <a:xfrm>
                        <a:off x="2928938" y="3954463"/>
                        <a:ext cx="1258887" cy="703262"/>
                      </a:xfrm>
                      <a:prstGeom prst="rect">
                        <a:avLst/>
                      </a:prstGeom>
                      <a:solidFill>
                        <a:srgbClr val="CC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 name="Object 7">
            <a:extLst>
              <a:ext uri="{FF2B5EF4-FFF2-40B4-BE49-F238E27FC236}">
                <a16:creationId xmlns:a16="http://schemas.microsoft.com/office/drawing/2014/main" id="{69DD4E55-6FF3-485F-9DBF-79A92D7C89AC}"/>
              </a:ext>
            </a:extLst>
          </p:cNvPr>
          <p:cNvGraphicFramePr>
            <a:graphicFrameLocks noChangeAspect="1"/>
          </p:cNvGraphicFramePr>
          <p:nvPr>
            <p:extLst>
              <p:ext uri="{D42A27DB-BD31-4B8C-83A1-F6EECF244321}">
                <p14:modId xmlns:p14="http://schemas.microsoft.com/office/powerpoint/2010/main" val="698387808"/>
              </p:ext>
            </p:extLst>
          </p:nvPr>
        </p:nvGraphicFramePr>
        <p:xfrm>
          <a:off x="249238" y="3354388"/>
          <a:ext cx="2482850" cy="2054225"/>
        </p:xfrm>
        <a:graphic>
          <a:graphicData uri="http://schemas.openxmlformats.org/presentationml/2006/ole">
            <mc:AlternateContent xmlns:mc="http://schemas.openxmlformats.org/markup-compatibility/2006">
              <mc:Choice xmlns:v="urn:schemas-microsoft-com:vml" Requires="v">
                <p:oleObj spid="_x0000_s5157" name="Equation" r:id="rId11" imgW="1041120" imgH="863280" progId="Equation.DSMT4">
                  <p:embed/>
                </p:oleObj>
              </mc:Choice>
              <mc:Fallback>
                <p:oleObj name="Equation" r:id="rId11" imgW="1041120" imgH="863280" progId="Equation.DSMT4">
                  <p:embed/>
                  <p:pic>
                    <p:nvPicPr>
                      <p:cNvPr id="140295" name="Object 7"/>
                      <p:cNvPicPr>
                        <a:picLocks noChangeAspect="1" noChangeArrowheads="1"/>
                      </p:cNvPicPr>
                      <p:nvPr/>
                    </p:nvPicPr>
                    <p:blipFill>
                      <a:blip r:embed="rId12"/>
                      <a:srcRect/>
                      <a:stretch>
                        <a:fillRect/>
                      </a:stretch>
                    </p:blipFill>
                    <p:spPr bwMode="auto">
                      <a:xfrm>
                        <a:off x="249238" y="3354388"/>
                        <a:ext cx="2482850" cy="2054225"/>
                      </a:xfrm>
                      <a:prstGeom prst="rect">
                        <a:avLst/>
                      </a:prstGeom>
                      <a:solidFill>
                        <a:srgbClr val="CC3300"/>
                      </a:solidFill>
                    </p:spPr>
                  </p:pic>
                </p:oleObj>
              </mc:Fallback>
            </mc:AlternateContent>
          </a:graphicData>
        </a:graphic>
      </p:graphicFrame>
      <p:sp>
        <p:nvSpPr>
          <p:cNvPr id="33" name="Title 1">
            <a:extLst>
              <a:ext uri="{FF2B5EF4-FFF2-40B4-BE49-F238E27FC236}">
                <a16:creationId xmlns:a16="http://schemas.microsoft.com/office/drawing/2014/main" id="{434DB72F-D8B9-4214-8122-1F929BEF8212}"/>
              </a:ext>
            </a:extLst>
          </p:cNvPr>
          <p:cNvSpPr txBox="1">
            <a:spLocks/>
          </p:cNvSpPr>
          <p:nvPr/>
        </p:nvSpPr>
        <p:spPr>
          <a:xfrm>
            <a:off x="248795" y="5486400"/>
            <a:ext cx="3866005" cy="914400"/>
          </a:xfrm>
          <a:prstGeom prst="rect">
            <a:avLst/>
          </a:prstGeom>
          <a:solidFill>
            <a:schemeClr val="accent1">
              <a:alpha val="60000"/>
            </a:schemeClr>
          </a:solidFill>
        </p:spPr>
        <p:txBody>
          <a:bodyPr vert="horz" lIns="91440" tIns="45720" rIns="91440" bIns="45720" rtlCol="0" anchor="ctr">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The</a:t>
            </a:r>
            <a:r>
              <a:rPr kumimoji="0" lang="en-US" sz="4400" b="1" i="0" u="none" strike="noStrike" kern="1200" cap="none" spc="0" normalizeH="0" noProof="0" dirty="0">
                <a:ln>
                  <a:noFill/>
                </a:ln>
                <a:solidFill>
                  <a:schemeClr val="tx1"/>
                </a:solidFill>
                <a:effectLst/>
                <a:uLnTx/>
                <a:uFillTx/>
                <a:latin typeface="+mj-lt"/>
                <a:ea typeface="+mj-ea"/>
                <a:cs typeface="+mj-cs"/>
              </a:rPr>
              <a:t> torque on the gyroscope must account for the change in L</a:t>
            </a:r>
            <a:r>
              <a:rPr kumimoji="0" lang="en-US" sz="4400" b="1" i="0" u="none" strike="noStrike" kern="1200" cap="none" spc="0" normalizeH="0" baseline="-25000" noProof="0" dirty="0">
                <a:ln>
                  <a:noFill/>
                </a:ln>
                <a:solidFill>
                  <a:schemeClr val="tx1"/>
                </a:solidFill>
                <a:effectLst/>
                <a:uLnTx/>
                <a:uFillTx/>
                <a:latin typeface="+mj-lt"/>
                <a:ea typeface="+mj-ea"/>
                <a:cs typeface="+mj-cs"/>
              </a:rPr>
              <a:t>s</a:t>
            </a:r>
          </a:p>
        </p:txBody>
      </p:sp>
      <p:pic>
        <p:nvPicPr>
          <p:cNvPr id="9" name="Picture 8">
            <a:extLst>
              <a:ext uri="{FF2B5EF4-FFF2-40B4-BE49-F238E27FC236}">
                <a16:creationId xmlns:a16="http://schemas.microsoft.com/office/drawing/2014/main" id="{DDFC081D-5BD9-4753-B19B-19FF3909B27E}"/>
              </a:ext>
            </a:extLst>
          </p:cNvPr>
          <p:cNvPicPr>
            <a:picLocks noChangeAspect="1"/>
          </p:cNvPicPr>
          <p:nvPr/>
        </p:nvPicPr>
        <p:blipFill>
          <a:blip r:embed="rId13"/>
          <a:stretch>
            <a:fillRect/>
          </a:stretch>
        </p:blipFill>
        <p:spPr>
          <a:xfrm>
            <a:off x="4376325" y="3498034"/>
            <a:ext cx="4643438" cy="3375922"/>
          </a:xfrm>
          <a:prstGeom prst="rect">
            <a:avLst/>
          </a:prstGeom>
        </p:spPr>
      </p:pic>
    </p:spTree>
    <p:extLst>
      <p:ext uri="{BB962C8B-B14F-4D97-AF65-F5344CB8AC3E}">
        <p14:creationId xmlns:p14="http://schemas.microsoft.com/office/powerpoint/2010/main" val="140154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Arrow Connector 49"/>
          <p:cNvCxnSpPr/>
          <p:nvPr/>
        </p:nvCxnSpPr>
        <p:spPr>
          <a:xfrm rot="16200000" flipH="1">
            <a:off x="2070970" y="1815230"/>
            <a:ext cx="2209800" cy="560540"/>
          </a:xfrm>
          <a:prstGeom prst="straightConnector1">
            <a:avLst/>
          </a:prstGeom>
          <a:ln>
            <a:solidFill>
              <a:srgbClr val="7030A0"/>
            </a:solidFill>
            <a:headEnd type="arrow"/>
            <a:tailEnd type="arrow"/>
          </a:ln>
        </p:spPr>
        <p:style>
          <a:lnRef idx="3">
            <a:schemeClr val="accent5"/>
          </a:lnRef>
          <a:fillRef idx="0">
            <a:schemeClr val="accent5"/>
          </a:fillRef>
          <a:effectRef idx="2">
            <a:schemeClr val="accent5"/>
          </a:effectRef>
          <a:fontRef idx="minor">
            <a:schemeClr val="tx1"/>
          </a:fontRef>
        </p:style>
      </p:cxnSp>
      <p:cxnSp>
        <p:nvCxnSpPr>
          <p:cNvPr id="51" name="Straight Arrow Connector 50"/>
          <p:cNvCxnSpPr/>
          <p:nvPr/>
        </p:nvCxnSpPr>
        <p:spPr>
          <a:xfrm rot="16200000" flipH="1">
            <a:off x="2743200" y="4114800"/>
            <a:ext cx="1828800" cy="457200"/>
          </a:xfrm>
          <a:prstGeom prst="straightConnector1">
            <a:avLst/>
          </a:prstGeom>
          <a:ln>
            <a:solidFill>
              <a:srgbClr val="7030A0"/>
            </a:solidFill>
            <a:headEnd type="none" w="med" len="med"/>
            <a:tailEnd type="triangle" w="med" len="med"/>
          </a:ln>
        </p:spPr>
        <p:style>
          <a:lnRef idx="3">
            <a:schemeClr val="accent5"/>
          </a:lnRef>
          <a:fillRef idx="0">
            <a:schemeClr val="accent5"/>
          </a:fillRef>
          <a:effectRef idx="2">
            <a:schemeClr val="accent5"/>
          </a:effectRef>
          <a:fontRef idx="minor">
            <a:schemeClr val="tx1"/>
          </a:fontRef>
        </p:style>
      </p:cxnSp>
      <p:grpSp>
        <p:nvGrpSpPr>
          <p:cNvPr id="2" name="Group 7"/>
          <p:cNvGrpSpPr/>
          <p:nvPr/>
        </p:nvGrpSpPr>
        <p:grpSpPr>
          <a:xfrm>
            <a:off x="1295400" y="1981200"/>
            <a:ext cx="3644030" cy="2819400"/>
            <a:chOff x="3899770" y="1371600"/>
            <a:chExt cx="3644030" cy="2819400"/>
          </a:xfrm>
        </p:grpSpPr>
        <p:cxnSp>
          <p:nvCxnSpPr>
            <p:cNvPr id="5" name="Straight Connector 4"/>
            <p:cNvCxnSpPr/>
            <p:nvPr/>
          </p:nvCxnSpPr>
          <p:spPr>
            <a:xfrm>
              <a:off x="5867400" y="2895600"/>
              <a:ext cx="1676400" cy="1588"/>
            </a:xfrm>
            <a:prstGeom prst="line">
              <a:avLst/>
            </a:prstGeom>
            <a:ln w="76200"/>
          </p:spPr>
          <p:style>
            <a:lnRef idx="3">
              <a:schemeClr val="accent5"/>
            </a:lnRef>
            <a:fillRef idx="0">
              <a:schemeClr val="accent5"/>
            </a:fillRef>
            <a:effectRef idx="2">
              <a:schemeClr val="accent5"/>
            </a:effectRef>
            <a:fontRef idx="minor">
              <a:schemeClr val="tx1"/>
            </a:fontRef>
          </p:style>
        </p:cxnSp>
        <p:sp>
          <p:nvSpPr>
            <p:cNvPr id="6" name="Can 5"/>
            <p:cNvSpPr/>
            <p:nvPr/>
          </p:nvSpPr>
          <p:spPr>
            <a:xfrm rot="16200000">
              <a:off x="4495800" y="2209800"/>
              <a:ext cx="2819400" cy="1143000"/>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899770" y="2870548"/>
              <a:ext cx="1676400" cy="1588"/>
            </a:xfrm>
            <a:prstGeom prst="line">
              <a:avLst/>
            </a:prstGeom>
            <a:ln w="76200"/>
          </p:spPr>
          <p:style>
            <a:lnRef idx="3">
              <a:schemeClr val="accent5"/>
            </a:lnRef>
            <a:fillRef idx="0">
              <a:schemeClr val="accent5"/>
            </a:fillRef>
            <a:effectRef idx="2">
              <a:schemeClr val="accent5"/>
            </a:effectRef>
            <a:fontRef idx="minor">
              <a:schemeClr val="tx1"/>
            </a:fontRef>
          </p:style>
        </p:cxnSp>
      </p:grpSp>
      <p:cxnSp>
        <p:nvCxnSpPr>
          <p:cNvPr id="11" name="Straight Arrow Connector 10"/>
          <p:cNvCxnSpPr>
            <a:cxnSpLocks/>
          </p:cNvCxnSpPr>
          <p:nvPr/>
        </p:nvCxnSpPr>
        <p:spPr>
          <a:xfrm>
            <a:off x="3745890" y="3506788"/>
            <a:ext cx="250251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4935255" y="3636108"/>
            <a:ext cx="396262" cy="369332"/>
          </a:xfrm>
          <a:prstGeom prst="rect">
            <a:avLst/>
          </a:prstGeom>
          <a:noFill/>
        </p:spPr>
        <p:txBody>
          <a:bodyPr wrap="none" rtlCol="0">
            <a:spAutoFit/>
          </a:bodyPr>
          <a:lstStyle/>
          <a:p>
            <a:r>
              <a:rPr lang="en-US" dirty="0"/>
              <a:t>L</a:t>
            </a:r>
            <a:r>
              <a:rPr lang="en-US" baseline="-25000" dirty="0"/>
              <a:t>s</a:t>
            </a:r>
            <a:r>
              <a:rPr lang="en-US" dirty="0"/>
              <a:t> </a:t>
            </a:r>
          </a:p>
        </p:txBody>
      </p:sp>
      <p:sp>
        <p:nvSpPr>
          <p:cNvPr id="13" name="TextBox 12"/>
          <p:cNvSpPr txBox="1"/>
          <p:nvPr/>
        </p:nvSpPr>
        <p:spPr>
          <a:xfrm>
            <a:off x="6400800" y="3364468"/>
            <a:ext cx="284052" cy="369332"/>
          </a:xfrm>
          <a:prstGeom prst="rect">
            <a:avLst/>
          </a:prstGeom>
          <a:noFill/>
        </p:spPr>
        <p:txBody>
          <a:bodyPr wrap="none" rtlCol="0">
            <a:spAutoFit/>
          </a:bodyPr>
          <a:lstStyle/>
          <a:p>
            <a:r>
              <a:rPr lang="en-US" dirty="0"/>
              <a:t>x</a:t>
            </a:r>
          </a:p>
        </p:txBody>
      </p:sp>
      <p:grpSp>
        <p:nvGrpSpPr>
          <p:cNvPr id="3" name="Group 7"/>
          <p:cNvGrpSpPr/>
          <p:nvPr/>
        </p:nvGrpSpPr>
        <p:grpSpPr>
          <a:xfrm rot="364433">
            <a:off x="1949591" y="1956089"/>
            <a:ext cx="2529553" cy="3329629"/>
            <a:chOff x="4280463" y="1050825"/>
            <a:chExt cx="2529553" cy="2819400"/>
          </a:xfrm>
        </p:grpSpPr>
        <p:cxnSp>
          <p:nvCxnSpPr>
            <p:cNvPr id="26" name="Straight Connector 25"/>
            <p:cNvCxnSpPr/>
            <p:nvPr/>
          </p:nvCxnSpPr>
          <p:spPr>
            <a:xfrm rot="18523529">
              <a:off x="5731137" y="1776596"/>
              <a:ext cx="1418483" cy="739274"/>
            </a:xfrm>
            <a:prstGeom prst="line">
              <a:avLst/>
            </a:prstGeom>
            <a:ln w="76200"/>
          </p:spPr>
          <p:style>
            <a:lnRef idx="3">
              <a:schemeClr val="accent5"/>
            </a:lnRef>
            <a:fillRef idx="0">
              <a:schemeClr val="accent5"/>
            </a:fillRef>
            <a:effectRef idx="2">
              <a:schemeClr val="accent5"/>
            </a:effectRef>
            <a:fontRef idx="minor">
              <a:schemeClr val="tx1"/>
            </a:fontRef>
          </p:style>
        </p:cxnSp>
        <p:sp>
          <p:nvSpPr>
            <p:cNvPr id="27" name="Can 26"/>
            <p:cNvSpPr/>
            <p:nvPr/>
          </p:nvSpPr>
          <p:spPr>
            <a:xfrm rot="14657829">
              <a:off x="4259244" y="1889025"/>
              <a:ext cx="2819400" cy="1143000"/>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rot="18523529">
              <a:off x="4032436" y="2489366"/>
              <a:ext cx="1186413" cy="690359"/>
            </a:xfrm>
            <a:prstGeom prst="line">
              <a:avLst/>
            </a:prstGeom>
            <a:ln w="76200"/>
          </p:spPr>
          <p:style>
            <a:lnRef idx="3">
              <a:schemeClr val="accent5"/>
            </a:lnRef>
            <a:fillRef idx="0">
              <a:schemeClr val="accent5"/>
            </a:fillRef>
            <a:effectRef idx="2">
              <a:schemeClr val="accent5"/>
            </a:effectRef>
            <a:fontRef idx="minor">
              <a:schemeClr val="tx1"/>
            </a:fontRef>
          </p:style>
        </p:cxnSp>
      </p:grpSp>
      <p:cxnSp>
        <p:nvCxnSpPr>
          <p:cNvPr id="31" name="Straight Arrow Connector 30"/>
          <p:cNvCxnSpPr>
            <a:cxnSpLocks/>
          </p:cNvCxnSpPr>
          <p:nvPr/>
        </p:nvCxnSpPr>
        <p:spPr>
          <a:xfrm flipV="1">
            <a:off x="3829371" y="2590439"/>
            <a:ext cx="2419029" cy="8611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4755181" y="2435101"/>
                <a:ext cx="943335" cy="369332"/>
              </a:xfrm>
              <a:prstGeom prst="rect">
                <a:avLst/>
              </a:prstGeom>
              <a:noFill/>
            </p:spPr>
            <p:txBody>
              <a:bodyPr wrap="none" rtlCol="0">
                <a:spAutoFit/>
              </a:bodyPr>
              <a:lstStyle/>
              <a:p>
                <a:r>
                  <a:rPr lang="en-US" dirty="0"/>
                  <a:t>L</a:t>
                </a:r>
                <a:r>
                  <a:rPr lang="en-US" baseline="-25000" dirty="0"/>
                  <a:t>s</a:t>
                </a:r>
                <a:r>
                  <a:rPr lang="en-US" dirty="0"/>
                  <a:t>+</a:t>
                </a:r>
                <a14:m>
                  <m:oMath xmlns:m="http://schemas.openxmlformats.org/officeDocument/2006/math">
                    <m:r>
                      <a:rPr lang="en-US" i="1">
                        <a:latin typeface="Cambria Math"/>
                        <a:ea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𝑍</m:t>
                        </m:r>
                      </m:sub>
                    </m:sSub>
                  </m:oMath>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755181" y="2435101"/>
                <a:ext cx="943335" cy="369332"/>
              </a:xfrm>
              <a:prstGeom prst="rect">
                <a:avLst/>
              </a:prstGeom>
              <a:blipFill>
                <a:blip r:embed="rId3"/>
                <a:stretch>
                  <a:fillRect l="-5161" t="-8197" b="-24590"/>
                </a:stretch>
              </a:blipFill>
            </p:spPr>
            <p:txBody>
              <a:bodyPr/>
              <a:lstStyle/>
              <a:p>
                <a:r>
                  <a:rPr lang="en-IN">
                    <a:noFill/>
                  </a:rPr>
                  <a:t> </a:t>
                </a:r>
              </a:p>
            </p:txBody>
          </p:sp>
        </mc:Fallback>
      </mc:AlternateContent>
      <p:cxnSp>
        <p:nvCxnSpPr>
          <p:cNvPr id="35" name="Straight Arrow Connector 34"/>
          <p:cNvCxnSpPr>
            <a:cxnSpLocks/>
          </p:cNvCxnSpPr>
          <p:nvPr/>
        </p:nvCxnSpPr>
        <p:spPr>
          <a:xfrm flipV="1">
            <a:off x="6248402" y="2590439"/>
            <a:ext cx="13436" cy="9549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6" name="Rectangle 35"/>
              <p:cNvSpPr/>
              <p:nvPr/>
            </p:nvSpPr>
            <p:spPr>
              <a:xfrm>
                <a:off x="6275277" y="2902477"/>
                <a:ext cx="1193596" cy="369332"/>
              </a:xfrm>
              <a:prstGeom prst="rect">
                <a:avLst/>
              </a:prstGeom>
            </p:spPr>
            <p:txBody>
              <a:bodyPr wrap="none">
                <a:spAutoFit/>
              </a:bodyPr>
              <a:lstStyle/>
              <a:p>
                <a14:m>
                  <m:oMath xmlns:m="http://schemas.openxmlformats.org/officeDocument/2006/math">
                    <m:r>
                      <a:rPr lang="en-US" i="1">
                        <a:latin typeface="Cambria Math"/>
                        <a:ea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𝑍</m:t>
                        </m:r>
                      </m:sub>
                    </m:sSub>
                  </m:oMath>
                </a14:m>
                <a:r>
                  <a:rPr lang="en-US" dirty="0"/>
                  <a:t> = </a:t>
                </a:r>
                <a14:m>
                  <m:oMath xmlns:m="http://schemas.openxmlformats.org/officeDocument/2006/math">
                    <m:r>
                      <a:rPr lang="en-US" i="1">
                        <a:latin typeface="Cambria Math"/>
                        <a:ea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𝑠</m:t>
                        </m:r>
                      </m:sub>
                    </m:sSub>
                  </m:oMath>
                </a14:m>
                <a:endParaRPr lang="en-US" dirty="0"/>
              </a:p>
            </p:txBody>
          </p:sp>
        </mc:Choice>
        <mc:Fallback xmlns="">
          <p:sp>
            <p:nvSpPr>
              <p:cNvPr id="36" name="Rectangle 35"/>
              <p:cNvSpPr>
                <a:spLocks noRot="1" noChangeAspect="1" noMove="1" noResize="1" noEditPoints="1" noAdjustHandles="1" noChangeArrowheads="1" noChangeShapeType="1" noTextEdit="1"/>
              </p:cNvSpPr>
              <p:nvPr/>
            </p:nvSpPr>
            <p:spPr>
              <a:xfrm>
                <a:off x="6275277" y="2902477"/>
                <a:ext cx="1193596" cy="369332"/>
              </a:xfrm>
              <a:prstGeom prst="rect">
                <a:avLst/>
              </a:prstGeom>
              <a:blipFill>
                <a:blip r:embed="rId4"/>
                <a:stretch>
                  <a:fillRect t="-8197" b="-24590"/>
                </a:stretch>
              </a:blipFill>
            </p:spPr>
            <p:txBody>
              <a:bodyPr/>
              <a:lstStyle/>
              <a:p>
                <a:r>
                  <a:rPr lang="en-IN">
                    <a:noFill/>
                  </a:rPr>
                  <a:t> </a:t>
                </a:r>
              </a:p>
            </p:txBody>
          </p:sp>
        </mc:Fallback>
      </mc:AlternateContent>
      <p:cxnSp>
        <p:nvCxnSpPr>
          <p:cNvPr id="38" name="Straight Arrow Connector 37"/>
          <p:cNvCxnSpPr/>
          <p:nvPr/>
        </p:nvCxnSpPr>
        <p:spPr>
          <a:xfrm flipH="1" flipV="1">
            <a:off x="3320820" y="592751"/>
            <a:ext cx="38100" cy="24133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flipV="1">
            <a:off x="4648200" y="746446"/>
            <a:ext cx="0" cy="149808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6542826" y="1495487"/>
                <a:ext cx="2387833" cy="1477328"/>
              </a:xfrm>
              <a:prstGeom prst="rect">
                <a:avLst/>
              </a:prstGeom>
              <a:noFill/>
            </p:spPr>
            <p:txBody>
              <a:bodyPr wrap="none" rtlCol="0">
                <a:spAutoFit/>
              </a:bodyPr>
              <a:lstStyle/>
              <a:p>
                <a:r>
                  <a:rPr lang="en-US" dirty="0"/>
                  <a:t>If there were no spin</a:t>
                </a:r>
              </a:p>
              <a:p>
                <a:r>
                  <a:rPr lang="en-US" dirty="0"/>
                  <a:t>L</a:t>
                </a:r>
                <a:r>
                  <a:rPr lang="en-US" baseline="-25000" dirty="0"/>
                  <a:t>s</a:t>
                </a:r>
                <a:r>
                  <a:rPr lang="en-US" dirty="0"/>
                  <a:t> =0 then </a:t>
                </a:r>
                <a14:m>
                  <m:oMath xmlns:m="http://schemas.openxmlformats.org/officeDocument/2006/math">
                    <m:r>
                      <a:rPr lang="en-US" i="1">
                        <a:latin typeface="Cambria Math"/>
                        <a:ea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𝑍</m:t>
                        </m:r>
                      </m:sub>
                    </m:sSub>
                  </m:oMath>
                </a14:m>
                <a:r>
                  <a:rPr lang="en-US" dirty="0"/>
                  <a:t> = </a:t>
                </a:r>
                <a14:m>
                  <m:oMath xmlns:m="http://schemas.openxmlformats.org/officeDocument/2006/math">
                    <m:r>
                      <a:rPr lang="en-US" i="1">
                        <a:latin typeface="Cambria Math"/>
                        <a:ea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𝑠</m:t>
                        </m:r>
                      </m:sub>
                    </m:sSub>
                  </m:oMath>
                </a14:m>
                <a:r>
                  <a:rPr lang="en-US" dirty="0"/>
                  <a:t>=0</a:t>
                </a:r>
              </a:p>
              <a:p>
                <a:r>
                  <a:rPr lang="en-US" dirty="0"/>
                  <a:t>(Just like first case)</a:t>
                </a:r>
              </a:p>
              <a:p>
                <a:endParaRPr lang="en-US" dirty="0"/>
              </a:p>
              <a:p>
                <a:endParaRPr lang="en-IN" dirty="0"/>
              </a:p>
            </p:txBody>
          </p:sp>
        </mc:Choice>
        <mc:Fallback xmlns="">
          <p:sp>
            <p:nvSpPr>
              <p:cNvPr id="23" name="TextBox 22"/>
              <p:cNvSpPr txBox="1">
                <a:spLocks noRot="1" noChangeAspect="1" noMove="1" noResize="1" noEditPoints="1" noAdjustHandles="1" noChangeArrowheads="1" noChangeShapeType="1" noTextEdit="1"/>
              </p:cNvSpPr>
              <p:nvPr/>
            </p:nvSpPr>
            <p:spPr>
              <a:xfrm>
                <a:off x="6542826" y="1495487"/>
                <a:ext cx="2387833" cy="1477328"/>
              </a:xfrm>
              <a:prstGeom prst="rect">
                <a:avLst/>
              </a:prstGeom>
              <a:blipFill>
                <a:blip r:embed="rId5"/>
                <a:stretch>
                  <a:fillRect l="-2041" t="-2058" r="-255"/>
                </a:stretch>
              </a:blipFill>
            </p:spPr>
            <p:txBody>
              <a:bodyPr/>
              <a:lstStyle/>
              <a:p>
                <a:r>
                  <a:rPr lang="en-IN">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3629825669"/>
              </p:ext>
            </p:extLst>
          </p:nvPr>
        </p:nvGraphicFramePr>
        <p:xfrm>
          <a:off x="4551363" y="4876800"/>
          <a:ext cx="4419600" cy="1751013"/>
        </p:xfrm>
        <a:graphic>
          <a:graphicData uri="http://schemas.openxmlformats.org/presentationml/2006/ole">
            <mc:AlternateContent xmlns:mc="http://schemas.openxmlformats.org/markup-compatibility/2006">
              <mc:Choice xmlns:v="urn:schemas-microsoft-com:vml" Requires="v">
                <p:oleObj spid="_x0000_s6170" name="Equation" r:id="rId6" imgW="2882880" imgH="1143000" progId="Equation.DSMT4">
                  <p:embed/>
                </p:oleObj>
              </mc:Choice>
              <mc:Fallback>
                <p:oleObj name="Equation" r:id="rId6" imgW="2882880" imgH="1143000" progId="Equation.DSMT4">
                  <p:embed/>
                  <p:pic>
                    <p:nvPicPr>
                      <p:cNvPr id="0" name=""/>
                      <p:cNvPicPr/>
                      <p:nvPr/>
                    </p:nvPicPr>
                    <p:blipFill>
                      <a:blip r:embed="rId7"/>
                      <a:stretch>
                        <a:fillRect/>
                      </a:stretch>
                    </p:blipFill>
                    <p:spPr>
                      <a:xfrm>
                        <a:off x="4551363" y="4876800"/>
                        <a:ext cx="4419600" cy="175101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579726944"/>
              </p:ext>
            </p:extLst>
          </p:nvPr>
        </p:nvGraphicFramePr>
        <p:xfrm>
          <a:off x="3367977" y="453791"/>
          <a:ext cx="927621" cy="801127"/>
        </p:xfrm>
        <a:graphic>
          <a:graphicData uri="http://schemas.openxmlformats.org/presentationml/2006/ole">
            <mc:AlternateContent xmlns:mc="http://schemas.openxmlformats.org/markup-compatibility/2006">
              <mc:Choice xmlns:v="urn:schemas-microsoft-com:vml" Requires="v">
                <p:oleObj spid="_x0000_s6171" name="Equation" r:id="rId8" imgW="279360" imgH="241200" progId="Equation.DSMT4">
                  <p:embed/>
                </p:oleObj>
              </mc:Choice>
              <mc:Fallback>
                <p:oleObj name="Equation" r:id="rId8" imgW="279360" imgH="241200" progId="Equation.DSMT4">
                  <p:embed/>
                  <p:pic>
                    <p:nvPicPr>
                      <p:cNvPr id="0" name=""/>
                      <p:cNvPicPr/>
                      <p:nvPr/>
                    </p:nvPicPr>
                    <p:blipFill>
                      <a:blip r:embed="rId9"/>
                      <a:stretch>
                        <a:fillRect/>
                      </a:stretch>
                    </p:blipFill>
                    <p:spPr>
                      <a:xfrm>
                        <a:off x="3367977" y="453791"/>
                        <a:ext cx="927621" cy="80112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36147262"/>
              </p:ext>
            </p:extLst>
          </p:nvPr>
        </p:nvGraphicFramePr>
        <p:xfrm>
          <a:off x="4255790" y="314812"/>
          <a:ext cx="1611610" cy="555878"/>
        </p:xfrm>
        <a:graphic>
          <a:graphicData uri="http://schemas.openxmlformats.org/presentationml/2006/ole">
            <mc:AlternateContent xmlns:mc="http://schemas.openxmlformats.org/markup-compatibility/2006">
              <mc:Choice xmlns:v="urn:schemas-microsoft-com:vml" Requires="v">
                <p:oleObj spid="_x0000_s6172" name="Equation" r:id="rId10" imgW="774360" imgH="266400" progId="Equation.DSMT4">
                  <p:embed/>
                </p:oleObj>
              </mc:Choice>
              <mc:Fallback>
                <p:oleObj name="Equation" r:id="rId10" imgW="774360" imgH="266400" progId="Equation.DSMT4">
                  <p:embed/>
                  <p:pic>
                    <p:nvPicPr>
                      <p:cNvPr id="0" name=""/>
                      <p:cNvPicPr/>
                      <p:nvPr/>
                    </p:nvPicPr>
                    <p:blipFill>
                      <a:blip r:embed="rId11"/>
                      <a:stretch>
                        <a:fillRect/>
                      </a:stretch>
                    </p:blipFill>
                    <p:spPr>
                      <a:xfrm>
                        <a:off x="4255790" y="314812"/>
                        <a:ext cx="1611610" cy="555878"/>
                      </a:xfrm>
                      <a:prstGeom prst="rect">
                        <a:avLst/>
                      </a:prstGeom>
                    </p:spPr>
                  </p:pic>
                </p:oleObj>
              </mc:Fallback>
            </mc:AlternateContent>
          </a:graphicData>
        </a:graphic>
      </p:graphicFrame>
    </p:spTree>
    <p:extLst>
      <p:ext uri="{BB962C8B-B14F-4D97-AF65-F5344CB8AC3E}">
        <p14:creationId xmlns:p14="http://schemas.microsoft.com/office/powerpoint/2010/main" val="298111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3"/>
          <a:srcRect/>
          <a:stretch>
            <a:fillRect/>
          </a:stretch>
        </p:blipFill>
        <p:spPr bwMode="auto">
          <a:xfrm>
            <a:off x="5029200" y="990600"/>
            <a:ext cx="3124200" cy="2286000"/>
          </a:xfrm>
          <a:prstGeom prst="rect">
            <a:avLst/>
          </a:prstGeom>
          <a:noFill/>
          <a:ln w="9525">
            <a:noFill/>
            <a:miter lim="800000"/>
            <a:headEnd/>
            <a:tailEnd/>
          </a:ln>
          <a:effectLst/>
        </p:spPr>
      </p:pic>
      <p:graphicFrame>
        <p:nvGraphicFramePr>
          <p:cNvPr id="140292" name="Object 4"/>
          <p:cNvGraphicFramePr>
            <a:graphicFrameLocks noChangeAspect="1"/>
          </p:cNvGraphicFramePr>
          <p:nvPr/>
        </p:nvGraphicFramePr>
        <p:xfrm>
          <a:off x="3962400" y="3276600"/>
          <a:ext cx="1652404" cy="609600"/>
        </p:xfrm>
        <a:graphic>
          <a:graphicData uri="http://schemas.openxmlformats.org/presentationml/2006/ole">
            <mc:AlternateContent xmlns:mc="http://schemas.openxmlformats.org/markup-compatibility/2006">
              <mc:Choice xmlns:v="urn:schemas-microsoft-com:vml" Requires="v">
                <p:oleObj spid="_x0000_s7202" name="Equation" r:id="rId4" imgW="622030" imgH="228501" progId="Equation.DSMT4">
                  <p:embed/>
                </p:oleObj>
              </mc:Choice>
              <mc:Fallback>
                <p:oleObj name="Equation" r:id="rId4" imgW="622030"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276600"/>
                        <a:ext cx="1652404" cy="609600"/>
                      </a:xfrm>
                      <a:prstGeom prst="rect">
                        <a:avLst/>
                      </a:prstGeom>
                      <a:solidFill>
                        <a:srgbClr val="CC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 name="Straight Connector 19"/>
          <p:cNvCxnSpPr/>
          <p:nvPr/>
        </p:nvCxnSpPr>
        <p:spPr>
          <a:xfrm>
            <a:off x="5334000" y="2057400"/>
            <a:ext cx="11430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nvGraphicFramePr>
        <p:xfrm>
          <a:off x="4114800" y="3328988"/>
          <a:ext cx="914400" cy="198437"/>
        </p:xfrm>
        <a:graphic>
          <a:graphicData uri="http://schemas.openxmlformats.org/presentationml/2006/ole">
            <mc:AlternateContent xmlns:mc="http://schemas.openxmlformats.org/markup-compatibility/2006">
              <mc:Choice xmlns:v="urn:schemas-microsoft-com:vml" Requires="v">
                <p:oleObj spid="_x0000_s7203" name="Equation" r:id="rId6" imgW="435285" imgH="677109" progId="Equation.DSMT4">
                  <p:embed/>
                </p:oleObj>
              </mc:Choice>
              <mc:Fallback>
                <p:oleObj name="Equation" r:id="rId6" imgW="435285" imgH="67710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3328988"/>
                        <a:ext cx="914400" cy="19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5791200" y="2057400"/>
            <a:ext cx="237566" cy="369332"/>
          </a:xfrm>
          <a:prstGeom prst="rect">
            <a:avLst/>
          </a:prstGeom>
          <a:noFill/>
        </p:spPr>
        <p:txBody>
          <a:bodyPr wrap="none" rtlCol="0">
            <a:spAutoFit/>
          </a:bodyPr>
          <a:lstStyle/>
          <a:p>
            <a:r>
              <a:rPr lang="en-US" i="1" dirty="0">
                <a:latin typeface="Brush Script MT" pitchFamily="66" charset="0"/>
              </a:rPr>
              <a:t>l</a:t>
            </a:r>
          </a:p>
        </p:txBody>
      </p:sp>
      <p:graphicFrame>
        <p:nvGraphicFramePr>
          <p:cNvPr id="141317" name="Object 5"/>
          <p:cNvGraphicFramePr>
            <a:graphicFrameLocks noChangeAspect="1"/>
          </p:cNvGraphicFramePr>
          <p:nvPr/>
        </p:nvGraphicFramePr>
        <p:xfrm>
          <a:off x="3878262" y="4038600"/>
          <a:ext cx="1989138" cy="609600"/>
        </p:xfrm>
        <a:graphic>
          <a:graphicData uri="http://schemas.openxmlformats.org/presentationml/2006/ole">
            <mc:AlternateContent xmlns:mc="http://schemas.openxmlformats.org/markup-compatibility/2006">
              <mc:Choice xmlns:v="urn:schemas-microsoft-com:vml" Requires="v">
                <p:oleObj spid="_x0000_s7204" name="Equation" r:id="rId8" imgW="749300" imgH="228600" progId="Equation.DSMT4">
                  <p:embed/>
                </p:oleObj>
              </mc:Choice>
              <mc:Fallback>
                <p:oleObj name="Equation" r:id="rId8" imgW="7493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8262" y="4038600"/>
                        <a:ext cx="1989138" cy="609600"/>
                      </a:xfrm>
                      <a:prstGeom prst="rect">
                        <a:avLst/>
                      </a:prstGeom>
                      <a:solidFill>
                        <a:srgbClr val="CC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8" name="Object 6"/>
          <p:cNvGraphicFramePr>
            <a:graphicFrameLocks noChangeAspect="1"/>
          </p:cNvGraphicFramePr>
          <p:nvPr/>
        </p:nvGraphicFramePr>
        <p:xfrm>
          <a:off x="3886200" y="4953000"/>
          <a:ext cx="1752600" cy="1246944"/>
        </p:xfrm>
        <a:graphic>
          <a:graphicData uri="http://schemas.openxmlformats.org/presentationml/2006/ole">
            <mc:AlternateContent xmlns:mc="http://schemas.openxmlformats.org/markup-compatibility/2006">
              <mc:Choice xmlns:v="urn:schemas-microsoft-com:vml" Requires="v">
                <p:oleObj spid="_x0000_s7205" name="Equation" r:id="rId10" imgW="609336" imgH="431613" progId="Equation.DSMT4">
                  <p:embed/>
                </p:oleObj>
              </mc:Choice>
              <mc:Fallback>
                <p:oleObj name="Equation" r:id="rId10" imgW="609336" imgH="431613"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6200" y="4953000"/>
                        <a:ext cx="1752600" cy="1246944"/>
                      </a:xfrm>
                      <a:prstGeom prst="rect">
                        <a:avLst/>
                      </a:prstGeom>
                      <a:solidFill>
                        <a:srgbClr val="CC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1828800" y="76200"/>
            <a:ext cx="5638800" cy="381000"/>
          </a:xfrm>
        </p:spPr>
        <p:txBody>
          <a:bodyPr>
            <a:normAutofit fontScale="90000"/>
          </a:bodyPr>
          <a:lstStyle/>
          <a:p>
            <a:r>
              <a:rPr lang="en-US" dirty="0"/>
              <a:t>Gyroscope Precision</a:t>
            </a:r>
          </a:p>
        </p:txBody>
      </p:sp>
      <p:pic>
        <p:nvPicPr>
          <p:cNvPr id="25" name="Picture 24">
            <a:extLst>
              <a:ext uri="{FF2B5EF4-FFF2-40B4-BE49-F238E27FC236}">
                <a16:creationId xmlns:a16="http://schemas.microsoft.com/office/drawing/2014/main" id="{7AB8D7A2-FED9-44C6-95F2-DA5984AFC266}"/>
              </a:ext>
            </a:extLst>
          </p:cNvPr>
          <p:cNvPicPr>
            <a:picLocks noChangeAspect="1"/>
          </p:cNvPicPr>
          <p:nvPr/>
        </p:nvPicPr>
        <p:blipFill>
          <a:blip r:embed="rId12"/>
          <a:stretch>
            <a:fillRect/>
          </a:stretch>
        </p:blipFill>
        <p:spPr>
          <a:xfrm>
            <a:off x="521258" y="762000"/>
            <a:ext cx="3357004" cy="2440645"/>
          </a:xfrm>
          <a:prstGeom prst="rect">
            <a:avLst/>
          </a:prstGeom>
        </p:spPr>
      </p:pic>
      <p:sp>
        <p:nvSpPr>
          <p:cNvPr id="3" name="Rectangle 2"/>
          <p:cNvSpPr/>
          <p:nvPr/>
        </p:nvSpPr>
        <p:spPr>
          <a:xfrm>
            <a:off x="7086600" y="2057400"/>
            <a:ext cx="13716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3263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2" name="Picture 6"/>
          <p:cNvPicPr>
            <a:picLocks noChangeAspect="1" noChangeArrowheads="1"/>
          </p:cNvPicPr>
          <p:nvPr/>
        </p:nvPicPr>
        <p:blipFill>
          <a:blip r:embed="rId3"/>
          <a:srcRect/>
          <a:stretch>
            <a:fillRect/>
          </a:stretch>
        </p:blipFill>
        <p:spPr bwMode="auto">
          <a:xfrm>
            <a:off x="152400" y="685800"/>
            <a:ext cx="3171825" cy="2514600"/>
          </a:xfrm>
          <a:prstGeom prst="rect">
            <a:avLst/>
          </a:prstGeom>
          <a:noFill/>
          <a:ln w="9525">
            <a:noFill/>
            <a:miter lim="800000"/>
            <a:headEnd/>
            <a:tailEnd/>
          </a:ln>
          <a:effectLst/>
        </p:spPr>
      </p:pic>
      <p:graphicFrame>
        <p:nvGraphicFramePr>
          <p:cNvPr id="140292" name="Object 4"/>
          <p:cNvGraphicFramePr>
            <a:graphicFrameLocks noChangeAspect="1"/>
          </p:cNvGraphicFramePr>
          <p:nvPr/>
        </p:nvGraphicFramePr>
        <p:xfrm>
          <a:off x="2209800" y="1752600"/>
          <a:ext cx="804862" cy="382983"/>
        </p:xfrm>
        <a:graphic>
          <a:graphicData uri="http://schemas.openxmlformats.org/presentationml/2006/ole">
            <mc:AlternateContent xmlns:mc="http://schemas.openxmlformats.org/markup-compatibility/2006">
              <mc:Choice xmlns:v="urn:schemas-microsoft-com:vml" Requires="v">
                <p:oleObj spid="_x0000_s8234" name="Equation" r:id="rId4" imgW="482391" imgH="228501" progId="Equation.DSMT4">
                  <p:embed/>
                </p:oleObj>
              </mc:Choice>
              <mc:Fallback>
                <p:oleObj name="Equation" r:id="rId4" imgW="482391"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752600"/>
                        <a:ext cx="804862" cy="382983"/>
                      </a:xfrm>
                      <a:prstGeom prst="rect">
                        <a:avLst/>
                      </a:prstGeom>
                      <a:solidFill>
                        <a:srgbClr val="CC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21"/>
          <p:cNvGraphicFramePr>
            <a:graphicFrameLocks noChangeAspect="1"/>
          </p:cNvGraphicFramePr>
          <p:nvPr/>
        </p:nvGraphicFramePr>
        <p:xfrm>
          <a:off x="4114800" y="3328988"/>
          <a:ext cx="914400" cy="198437"/>
        </p:xfrm>
        <a:graphic>
          <a:graphicData uri="http://schemas.openxmlformats.org/presentationml/2006/ole">
            <mc:AlternateContent xmlns:mc="http://schemas.openxmlformats.org/markup-compatibility/2006">
              <mc:Choice xmlns:v="urn:schemas-microsoft-com:vml" Requires="v">
                <p:oleObj spid="_x0000_s8235" name="Equation" r:id="rId6" imgW="435285" imgH="677109" progId="Equation.DSMT4">
                  <p:embed/>
                </p:oleObj>
              </mc:Choice>
              <mc:Fallback>
                <p:oleObj name="Equation" r:id="rId6" imgW="435285" imgH="67710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3328988"/>
                        <a:ext cx="914400" cy="19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317" name="Object 5"/>
          <p:cNvGraphicFramePr>
            <a:graphicFrameLocks noChangeAspect="1"/>
          </p:cNvGraphicFramePr>
          <p:nvPr/>
        </p:nvGraphicFramePr>
        <p:xfrm>
          <a:off x="3200400" y="3733800"/>
          <a:ext cx="3268662" cy="609600"/>
        </p:xfrm>
        <a:graphic>
          <a:graphicData uri="http://schemas.openxmlformats.org/presentationml/2006/ole">
            <mc:AlternateContent xmlns:mc="http://schemas.openxmlformats.org/markup-compatibility/2006">
              <mc:Choice xmlns:v="urn:schemas-microsoft-com:vml" Requires="v">
                <p:oleObj spid="_x0000_s8236" name="Equation" r:id="rId8" imgW="1231366" imgH="228501" progId="Equation.DSMT4">
                  <p:embed/>
                </p:oleObj>
              </mc:Choice>
              <mc:Fallback>
                <p:oleObj name="Equation" r:id="rId8" imgW="1231366" imgH="228501"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3733800"/>
                        <a:ext cx="3268662" cy="609600"/>
                      </a:xfrm>
                      <a:prstGeom prst="rect">
                        <a:avLst/>
                      </a:prstGeom>
                      <a:solidFill>
                        <a:srgbClr val="CC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8" name="Object 6"/>
          <p:cNvGraphicFramePr>
            <a:graphicFrameLocks noChangeAspect="1"/>
          </p:cNvGraphicFramePr>
          <p:nvPr/>
        </p:nvGraphicFramePr>
        <p:xfrm>
          <a:off x="3810000" y="4419600"/>
          <a:ext cx="1828800" cy="1246944"/>
        </p:xfrm>
        <a:graphic>
          <a:graphicData uri="http://schemas.openxmlformats.org/presentationml/2006/ole">
            <mc:AlternateContent xmlns:mc="http://schemas.openxmlformats.org/markup-compatibility/2006">
              <mc:Choice xmlns:v="urn:schemas-microsoft-com:vml" Requires="v">
                <p:oleObj spid="_x0000_s8237" name="Equation" r:id="rId10" imgW="609336" imgH="431613" progId="Equation.DSMT4">
                  <p:embed/>
                </p:oleObj>
              </mc:Choice>
              <mc:Fallback>
                <p:oleObj name="Equation" r:id="rId10" imgW="609336" imgH="431613"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0" y="4419600"/>
                        <a:ext cx="1828800" cy="1246944"/>
                      </a:xfrm>
                      <a:prstGeom prst="rect">
                        <a:avLst/>
                      </a:prstGeom>
                      <a:solidFill>
                        <a:srgbClr val="CC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1828800" y="76200"/>
            <a:ext cx="5638800" cy="381000"/>
          </a:xfrm>
        </p:spPr>
        <p:txBody>
          <a:bodyPr>
            <a:normAutofit fontScale="90000"/>
          </a:bodyPr>
          <a:lstStyle/>
          <a:p>
            <a:r>
              <a:rPr lang="en-US" dirty="0"/>
              <a:t>Gyroscope Precision</a:t>
            </a:r>
          </a:p>
        </p:txBody>
      </p:sp>
      <p:sp>
        <p:nvSpPr>
          <p:cNvPr id="16" name="Title 1"/>
          <p:cNvSpPr txBox="1">
            <a:spLocks/>
          </p:cNvSpPr>
          <p:nvPr/>
        </p:nvSpPr>
        <p:spPr>
          <a:xfrm>
            <a:off x="3352800" y="762000"/>
            <a:ext cx="5410200" cy="914400"/>
          </a:xfrm>
          <a:prstGeom prst="rect">
            <a:avLst/>
          </a:prstGeom>
          <a:solidFill>
            <a:schemeClr val="accent1">
              <a:alpha val="60000"/>
            </a:schemeClr>
          </a:solidFill>
        </p:spPr>
        <p:txBody>
          <a:bodyPr vert="horz" lIns="91440" tIns="45720" rIns="91440" bIns="45720" rtlCol="0" anchor="ctr">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Consider a gyroscope in uniform precession with its axle at angle </a:t>
            </a:r>
            <a:r>
              <a:rPr kumimoji="0" lang="en-US" sz="4400" b="1" i="1" u="none" strike="noStrike" kern="1200" cap="none" spc="0" normalizeH="0" baseline="0" noProof="0" dirty="0">
                <a:ln>
                  <a:noFill/>
                </a:ln>
                <a:solidFill>
                  <a:schemeClr val="tx1"/>
                </a:solidFill>
                <a:effectLst/>
                <a:uLnTx/>
                <a:uFillTx/>
                <a:latin typeface="+mj-lt"/>
                <a:ea typeface="+mj-ea"/>
                <a:cs typeface="+mj-cs"/>
                <a:sym typeface="Symbol"/>
              </a:rPr>
              <a:t></a:t>
            </a:r>
            <a:r>
              <a:rPr kumimoji="0" lang="en-US" sz="4400" b="1" i="0" u="none" strike="noStrike" kern="1200" cap="none" spc="0" normalizeH="0" baseline="0" noProof="0" dirty="0">
                <a:ln>
                  <a:noFill/>
                </a:ln>
                <a:solidFill>
                  <a:schemeClr val="tx1"/>
                </a:solidFill>
                <a:effectLst/>
                <a:uLnTx/>
                <a:uFillTx/>
                <a:latin typeface="+mj-lt"/>
                <a:ea typeface="+mj-ea"/>
                <a:cs typeface="+mj-cs"/>
              </a:rPr>
              <a:t> with vertical</a:t>
            </a:r>
            <a:endParaRPr kumimoji="0" lang="en-US" sz="4400" b="1" i="0" u="none" strike="noStrike" kern="1200" cap="none" spc="0" normalizeH="0" baseline="-25000" noProof="0" dirty="0">
              <a:ln>
                <a:noFill/>
              </a:ln>
              <a:solidFill>
                <a:schemeClr val="tx1"/>
              </a:solidFill>
              <a:effectLst/>
              <a:uLnTx/>
              <a:uFillTx/>
              <a:latin typeface="+mj-lt"/>
              <a:ea typeface="+mj-ea"/>
              <a:cs typeface="+mj-cs"/>
            </a:endParaRPr>
          </a:p>
        </p:txBody>
      </p:sp>
      <p:sp>
        <p:nvSpPr>
          <p:cNvPr id="17" name="Title 1"/>
          <p:cNvSpPr txBox="1">
            <a:spLocks/>
          </p:cNvSpPr>
          <p:nvPr/>
        </p:nvSpPr>
        <p:spPr>
          <a:xfrm>
            <a:off x="3276600" y="1905000"/>
            <a:ext cx="5410200" cy="914400"/>
          </a:xfrm>
          <a:prstGeom prst="rect">
            <a:avLst/>
          </a:prstGeom>
          <a:solidFill>
            <a:schemeClr val="accent1">
              <a:alpha val="6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j-lt"/>
                <a:ea typeface="+mj-ea"/>
                <a:cs typeface="+mj-cs"/>
              </a:rPr>
              <a:t>The horizontal component of angular momentum is </a:t>
            </a:r>
            <a:r>
              <a:rPr kumimoji="0" lang="en-US" sz="2000" b="1" i="1" u="none" strike="noStrike" kern="1200" cap="none" spc="0" normalizeH="0" baseline="0" noProof="0" dirty="0" err="1">
                <a:ln>
                  <a:noFill/>
                </a:ln>
                <a:solidFill>
                  <a:schemeClr val="tx1"/>
                </a:solidFill>
                <a:effectLst/>
                <a:uLnTx/>
                <a:uFillTx/>
                <a:latin typeface="+mj-lt"/>
                <a:ea typeface="+mj-ea"/>
                <a:cs typeface="+mj-cs"/>
              </a:rPr>
              <a:t>L</a:t>
            </a:r>
            <a:r>
              <a:rPr kumimoji="0" lang="en-US" sz="2000" b="1" i="1" u="none" strike="noStrike" kern="1200" cap="none" spc="0" normalizeH="0" baseline="-25000" noProof="0" dirty="0" err="1">
                <a:ln>
                  <a:noFill/>
                </a:ln>
                <a:solidFill>
                  <a:schemeClr val="tx1"/>
                </a:solidFill>
                <a:effectLst/>
                <a:uLnTx/>
                <a:uFillTx/>
                <a:latin typeface="+mj-lt"/>
                <a:ea typeface="+mj-ea"/>
                <a:cs typeface="+mj-cs"/>
              </a:rPr>
              <a:t>s</a:t>
            </a:r>
            <a:r>
              <a:rPr kumimoji="0" lang="en-US" sz="2000" b="1" i="1" u="none" strike="noStrike" kern="1200" cap="none" spc="0" normalizeH="0" baseline="0" noProof="0" dirty="0" err="1">
                <a:ln>
                  <a:noFill/>
                </a:ln>
                <a:solidFill>
                  <a:schemeClr val="tx1"/>
                </a:solidFill>
                <a:effectLst/>
                <a:uLnTx/>
                <a:uFillTx/>
                <a:latin typeface="+mj-lt"/>
                <a:ea typeface="+mj-ea"/>
                <a:cs typeface="+mj-cs"/>
              </a:rPr>
              <a:t>sin</a:t>
            </a:r>
            <a:r>
              <a:rPr kumimoji="0" lang="en-US" sz="2000" b="1" i="1" u="none" strike="noStrike" kern="1200" cap="none" spc="0" normalizeH="0" baseline="0" noProof="0" dirty="0">
                <a:ln>
                  <a:noFill/>
                </a:ln>
                <a:solidFill>
                  <a:schemeClr val="tx1"/>
                </a:solidFill>
                <a:effectLst/>
                <a:uLnTx/>
                <a:uFillTx/>
                <a:latin typeface="+mj-lt"/>
                <a:ea typeface="+mj-ea"/>
                <a:cs typeface="+mj-cs"/>
              </a:rPr>
              <a:t> </a:t>
            </a:r>
            <a:r>
              <a:rPr kumimoji="0" lang="en-US" sz="2000" b="1" i="1" u="none" strike="noStrike" kern="1200" cap="none" spc="0" normalizeH="0" baseline="0" noProof="0" dirty="0">
                <a:ln>
                  <a:noFill/>
                </a:ln>
                <a:solidFill>
                  <a:schemeClr val="tx1"/>
                </a:solidFill>
                <a:effectLst/>
                <a:uLnTx/>
                <a:uFillTx/>
                <a:latin typeface="+mj-lt"/>
                <a:ea typeface="+mj-ea"/>
                <a:cs typeface="+mj-cs"/>
                <a:sym typeface="Symbol"/>
              </a:rPr>
              <a:t></a:t>
            </a:r>
            <a:endParaRPr kumimoji="0" lang="en-US" sz="2000" b="1" i="1" u="none" strike="noStrike" kern="1200" cap="none" spc="0" normalizeH="0" baseline="-25000" noProof="0" dirty="0">
              <a:ln>
                <a:noFill/>
              </a:ln>
              <a:solidFill>
                <a:schemeClr val="tx1"/>
              </a:solidFill>
              <a:effectLst/>
              <a:uLnTx/>
              <a:uFillTx/>
              <a:latin typeface="+mj-lt"/>
              <a:ea typeface="+mj-ea"/>
              <a:cs typeface="+mj-cs"/>
            </a:endParaRPr>
          </a:p>
        </p:txBody>
      </p:sp>
      <p:cxnSp>
        <p:nvCxnSpPr>
          <p:cNvPr id="19" name="Straight Arrow Connector 18"/>
          <p:cNvCxnSpPr/>
          <p:nvPr/>
        </p:nvCxnSpPr>
        <p:spPr>
          <a:xfrm>
            <a:off x="1861851" y="1665383"/>
            <a:ext cx="805149" cy="1101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2343" name="Object 7"/>
          <p:cNvGraphicFramePr>
            <a:graphicFrameLocks noChangeAspect="1"/>
          </p:cNvGraphicFramePr>
          <p:nvPr/>
        </p:nvGraphicFramePr>
        <p:xfrm>
          <a:off x="3943350" y="2971800"/>
          <a:ext cx="1671638" cy="703263"/>
        </p:xfrm>
        <a:graphic>
          <a:graphicData uri="http://schemas.openxmlformats.org/presentationml/2006/ole">
            <mc:AlternateContent xmlns:mc="http://schemas.openxmlformats.org/markup-compatibility/2006">
              <mc:Choice xmlns:v="urn:schemas-microsoft-com:vml" Requires="v">
                <p:oleObj spid="_x0000_s8238" name="Equation" r:id="rId12" imgW="1028254" imgH="431613" progId="Equation.DSMT4">
                  <p:embed/>
                </p:oleObj>
              </mc:Choice>
              <mc:Fallback>
                <p:oleObj name="Equation" r:id="rId12" imgW="1028254" imgH="431613"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43350" y="2971800"/>
                        <a:ext cx="1671638" cy="703263"/>
                      </a:xfrm>
                      <a:prstGeom prst="rect">
                        <a:avLst/>
                      </a:prstGeom>
                      <a:solidFill>
                        <a:srgbClr val="CC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Title 1"/>
          <p:cNvSpPr txBox="1">
            <a:spLocks/>
          </p:cNvSpPr>
          <p:nvPr/>
        </p:nvSpPr>
        <p:spPr>
          <a:xfrm>
            <a:off x="2209800" y="5791200"/>
            <a:ext cx="5410200" cy="914400"/>
          </a:xfrm>
          <a:prstGeom prst="rect">
            <a:avLst/>
          </a:prstGeom>
          <a:solidFill>
            <a:schemeClr val="accent1">
              <a:alpha val="60000"/>
            </a:schemeClr>
          </a:solidFill>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The </a:t>
            </a:r>
            <a:r>
              <a:rPr kumimoji="0" lang="en-US" sz="4400" b="1" i="0" u="none" strike="noStrike" kern="1200" cap="none" spc="0" normalizeH="0" baseline="0" noProof="0" dirty="0" err="1">
                <a:ln>
                  <a:noFill/>
                </a:ln>
                <a:solidFill>
                  <a:schemeClr val="tx1"/>
                </a:solidFill>
                <a:effectLst/>
                <a:uLnTx/>
                <a:uFillTx/>
                <a:latin typeface="+mj-lt"/>
                <a:ea typeface="+mj-ea"/>
                <a:cs typeface="+mj-cs"/>
              </a:rPr>
              <a:t>precessional</a:t>
            </a:r>
            <a:r>
              <a:rPr kumimoji="0" lang="en-US" sz="4400" b="1" i="0" u="none" strike="noStrike" kern="1200" cap="none" spc="0" normalizeH="0" baseline="0" noProof="0" dirty="0">
                <a:ln>
                  <a:noFill/>
                </a:ln>
                <a:solidFill>
                  <a:schemeClr val="tx1"/>
                </a:solidFill>
                <a:effectLst/>
                <a:uLnTx/>
                <a:uFillTx/>
                <a:latin typeface="+mj-lt"/>
                <a:ea typeface="+mj-ea"/>
                <a:cs typeface="+mj-cs"/>
              </a:rPr>
              <a:t> velocity is independent of </a:t>
            </a:r>
            <a:r>
              <a:rPr kumimoji="0" lang="en-US" sz="4400" b="1" i="1" u="none" strike="noStrike" kern="1200" cap="none" spc="0" normalizeH="0" baseline="0" noProof="0" dirty="0">
                <a:ln>
                  <a:noFill/>
                </a:ln>
                <a:solidFill>
                  <a:schemeClr val="tx1"/>
                </a:solidFill>
                <a:effectLst/>
                <a:uLnTx/>
                <a:uFillTx/>
                <a:latin typeface="+mj-lt"/>
                <a:ea typeface="+mj-ea"/>
                <a:cs typeface="+mj-cs"/>
                <a:sym typeface="Symbol"/>
              </a:rPr>
              <a:t></a:t>
            </a:r>
            <a:endParaRPr kumimoji="0" lang="en-US" sz="4400" b="1" i="1" u="none" strike="noStrike" kern="1200" cap="none" spc="0" normalizeH="0" baseline="-25000" noProof="0" dirty="0">
              <a:ln>
                <a:noFill/>
              </a:ln>
              <a:solidFill>
                <a:schemeClr val="tx1"/>
              </a:solidFill>
              <a:effectLst/>
              <a:uLnTx/>
              <a:uFillTx/>
              <a:latin typeface="+mj-lt"/>
              <a:ea typeface="+mj-ea"/>
              <a:cs typeface="+mj-cs"/>
            </a:endParaRPr>
          </a:p>
        </p:txBody>
      </p:sp>
      <p:sp>
        <p:nvSpPr>
          <p:cNvPr id="14" name="TextBox 13"/>
          <p:cNvSpPr txBox="1"/>
          <p:nvPr/>
        </p:nvSpPr>
        <p:spPr>
          <a:xfrm>
            <a:off x="1676400" y="2299570"/>
            <a:ext cx="306494" cy="461665"/>
          </a:xfrm>
          <a:prstGeom prst="rect">
            <a:avLst/>
          </a:prstGeom>
          <a:solidFill>
            <a:schemeClr val="bg1"/>
          </a:solidFill>
        </p:spPr>
        <p:txBody>
          <a:bodyPr wrap="none" rtlCol="0">
            <a:spAutoFit/>
          </a:bodyPr>
          <a:lstStyle/>
          <a:p>
            <a:r>
              <a:rPr lang="en-US" sz="2400" dirty="0"/>
              <a:t>z</a:t>
            </a:r>
          </a:p>
        </p:txBody>
      </p:sp>
      <p:sp>
        <p:nvSpPr>
          <p:cNvPr id="15" name="TextBox 14"/>
          <p:cNvSpPr txBox="1"/>
          <p:nvPr/>
        </p:nvSpPr>
        <p:spPr>
          <a:xfrm>
            <a:off x="684106" y="838200"/>
            <a:ext cx="324128" cy="461665"/>
          </a:xfrm>
          <a:prstGeom prst="rect">
            <a:avLst/>
          </a:prstGeom>
          <a:solidFill>
            <a:schemeClr val="bg1"/>
          </a:solidFill>
        </p:spPr>
        <p:txBody>
          <a:bodyPr wrap="none" rtlCol="0">
            <a:spAutoFit/>
          </a:bodyPr>
          <a:lstStyle/>
          <a:p>
            <a:r>
              <a:rPr lang="en-US" sz="2400" dirty="0"/>
              <a:t>y</a:t>
            </a:r>
          </a:p>
        </p:txBody>
      </p:sp>
    </p:spTree>
    <p:extLst>
      <p:ext uri="{BB962C8B-B14F-4D97-AF65-F5344CB8AC3E}">
        <p14:creationId xmlns:p14="http://schemas.microsoft.com/office/powerpoint/2010/main" val="71816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29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23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13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13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p:cNvPicPr>
            <a:picLocks noChangeAspect="1" noChangeArrowheads="1"/>
          </p:cNvPicPr>
          <p:nvPr/>
        </p:nvPicPr>
        <p:blipFill>
          <a:blip r:embed="rId3"/>
          <a:srcRect/>
          <a:stretch>
            <a:fillRect/>
          </a:stretch>
        </p:blipFill>
        <p:spPr bwMode="auto">
          <a:xfrm>
            <a:off x="228600" y="990600"/>
            <a:ext cx="3171825" cy="2514600"/>
          </a:xfrm>
          <a:prstGeom prst="rect">
            <a:avLst/>
          </a:prstGeom>
          <a:noFill/>
          <a:ln w="9525">
            <a:noFill/>
            <a:miter lim="800000"/>
            <a:headEnd/>
            <a:tailEnd/>
          </a:ln>
          <a:effectLst/>
        </p:spPr>
      </p:pic>
      <p:sp>
        <p:nvSpPr>
          <p:cNvPr id="2" name="Title 1"/>
          <p:cNvSpPr>
            <a:spLocks noGrp="1"/>
          </p:cNvSpPr>
          <p:nvPr>
            <p:ph type="title"/>
          </p:nvPr>
        </p:nvSpPr>
        <p:spPr>
          <a:xfrm>
            <a:off x="914400" y="228600"/>
            <a:ext cx="7620000" cy="228600"/>
          </a:xfrm>
        </p:spPr>
        <p:txBody>
          <a:bodyPr>
            <a:noAutofit/>
          </a:bodyPr>
          <a:lstStyle/>
          <a:p>
            <a:r>
              <a:rPr lang="en-US" sz="3200" b="1" u="sng" dirty="0"/>
              <a:t>Some consequences of Gyroscopic motion</a:t>
            </a:r>
          </a:p>
        </p:txBody>
      </p:sp>
      <p:sp>
        <p:nvSpPr>
          <p:cNvPr id="4" name="TextBox 3"/>
          <p:cNvSpPr txBox="1"/>
          <p:nvPr/>
        </p:nvSpPr>
        <p:spPr>
          <a:xfrm>
            <a:off x="990600" y="838200"/>
            <a:ext cx="2967607" cy="369332"/>
          </a:xfrm>
          <a:prstGeom prst="rect">
            <a:avLst/>
          </a:prstGeom>
          <a:noFill/>
        </p:spPr>
        <p:txBody>
          <a:bodyPr wrap="none" rtlCol="0">
            <a:spAutoFit/>
          </a:bodyPr>
          <a:lstStyle/>
          <a:p>
            <a:r>
              <a:rPr lang="en-US" b="1" u="sng" dirty="0"/>
              <a:t>a. Precession of  the spin axis</a:t>
            </a:r>
          </a:p>
        </p:txBody>
      </p:sp>
      <p:sp>
        <p:nvSpPr>
          <p:cNvPr id="9" name="Rectangle 8"/>
          <p:cNvSpPr/>
          <p:nvPr/>
        </p:nvSpPr>
        <p:spPr>
          <a:xfrm>
            <a:off x="0" y="5105400"/>
            <a:ext cx="3810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7010" name="Picture 2" descr="Related image"/>
          <p:cNvPicPr>
            <a:picLocks noChangeAspect="1" noChangeArrowheads="1"/>
          </p:cNvPicPr>
          <p:nvPr/>
        </p:nvPicPr>
        <p:blipFill>
          <a:blip r:embed="rId4"/>
          <a:srcRect/>
          <a:stretch>
            <a:fillRect/>
          </a:stretch>
        </p:blipFill>
        <p:spPr bwMode="auto">
          <a:xfrm>
            <a:off x="4343400" y="1066800"/>
            <a:ext cx="4114800" cy="2289374"/>
          </a:xfrm>
          <a:prstGeom prst="rect">
            <a:avLst/>
          </a:prstGeom>
          <a:noFill/>
        </p:spPr>
      </p:pic>
      <p:sp>
        <p:nvSpPr>
          <p:cNvPr id="14" name="Oval 13"/>
          <p:cNvSpPr/>
          <p:nvPr/>
        </p:nvSpPr>
        <p:spPr>
          <a:xfrm>
            <a:off x="5334000" y="1371600"/>
            <a:ext cx="1600200" cy="1676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4" idx="6"/>
          </p:cNvCxnSpPr>
          <p:nvPr/>
        </p:nvCxnSpPr>
        <p:spPr>
          <a:xfrm>
            <a:off x="6934200" y="2209800"/>
            <a:ext cx="914400" cy="1588"/>
          </a:xfrm>
          <a:prstGeom prst="straightConnector1">
            <a:avLst/>
          </a:prstGeom>
          <a:ln w="762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997874" y="1587674"/>
            <a:ext cx="1247842" cy="584775"/>
          </a:xfrm>
          <a:prstGeom prst="rect">
            <a:avLst/>
          </a:prstGeom>
          <a:noFill/>
        </p:spPr>
        <p:txBody>
          <a:bodyPr wrap="none" rtlCol="0">
            <a:spAutoFit/>
          </a:bodyPr>
          <a:lstStyle/>
          <a:p>
            <a:r>
              <a:rPr lang="en-US" sz="3200" b="1" dirty="0">
                <a:solidFill>
                  <a:srgbClr val="FFFF00"/>
                </a:solidFill>
              </a:rPr>
              <a:t>21 Km</a:t>
            </a:r>
          </a:p>
        </p:txBody>
      </p:sp>
      <p:pic>
        <p:nvPicPr>
          <p:cNvPr id="18" name="Picture 2" descr="Related image"/>
          <p:cNvPicPr>
            <a:picLocks noChangeAspect="1" noChangeArrowheads="1"/>
          </p:cNvPicPr>
          <p:nvPr/>
        </p:nvPicPr>
        <p:blipFill>
          <a:blip r:embed="rId4"/>
          <a:srcRect/>
          <a:stretch>
            <a:fillRect/>
          </a:stretch>
        </p:blipFill>
        <p:spPr bwMode="auto">
          <a:xfrm rot="1293436">
            <a:off x="2771320" y="3892743"/>
            <a:ext cx="4114800" cy="2289374"/>
          </a:xfrm>
          <a:prstGeom prst="rect">
            <a:avLst/>
          </a:prstGeom>
          <a:noFill/>
        </p:spPr>
      </p:pic>
      <p:cxnSp>
        <p:nvCxnSpPr>
          <p:cNvPr id="20" name="Straight Arrow Connector 19"/>
          <p:cNvCxnSpPr/>
          <p:nvPr/>
        </p:nvCxnSpPr>
        <p:spPr>
          <a:xfrm rot="5400000" flipH="1" flipV="1">
            <a:off x="3257162" y="4152900"/>
            <a:ext cx="2895600" cy="1143000"/>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3009251" y="4705611"/>
            <a:ext cx="3200400" cy="3757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Arc 24"/>
          <p:cNvSpPr/>
          <p:nvPr/>
        </p:nvSpPr>
        <p:spPr>
          <a:xfrm rot="19763626">
            <a:off x="4512642" y="3813362"/>
            <a:ext cx="500759" cy="350796"/>
          </a:xfrm>
          <a:prstGeom prst="arc">
            <a:avLst>
              <a:gd name="adj1" fmla="val 14446809"/>
              <a:gd name="adj2" fmla="val 1514788"/>
            </a:avLst>
          </a:prstGeom>
          <a:ln w="762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427011" name="Object 3"/>
          <p:cNvGraphicFramePr>
            <a:graphicFrameLocks noChangeAspect="1"/>
          </p:cNvGraphicFramePr>
          <p:nvPr/>
        </p:nvGraphicFramePr>
        <p:xfrm>
          <a:off x="4609578" y="3429000"/>
          <a:ext cx="496941" cy="284163"/>
        </p:xfrm>
        <a:graphic>
          <a:graphicData uri="http://schemas.openxmlformats.org/presentationml/2006/ole">
            <mc:AlternateContent xmlns:mc="http://schemas.openxmlformats.org/markup-compatibility/2006">
              <mc:Choice xmlns:v="urn:schemas-microsoft-com:vml" Requires="v">
                <p:oleObj spid="_x0000_s9226" name="Equation" r:id="rId5" imgW="355292" imgH="203024" progId="Equation.DSMT4">
                  <p:embed/>
                </p:oleObj>
              </mc:Choice>
              <mc:Fallback>
                <p:oleObj name="Equation" r:id="rId5" imgW="355292" imgH="203024" progId="Equation.DSMT4">
                  <p:embed/>
                  <p:pic>
                    <p:nvPicPr>
                      <p:cNvPr id="42701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9578" y="3429000"/>
                        <a:ext cx="496941" cy="284163"/>
                      </a:xfrm>
                      <a:prstGeom prst="rect">
                        <a:avLst/>
                      </a:prstGeom>
                      <a:solidFill>
                        <a:srgbClr val="CC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4364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7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70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3100" y="1676400"/>
            <a:ext cx="5867400" cy="609600"/>
          </a:xfrm>
        </p:spPr>
        <p:txBody>
          <a:bodyPr>
            <a:noAutofit/>
          </a:bodyPr>
          <a:lstStyle/>
          <a:p>
            <a:pPr>
              <a:buNone/>
            </a:pPr>
            <a:r>
              <a:rPr lang="en-US" sz="8800" b="1" dirty="0">
                <a:solidFill>
                  <a:srgbClr val="0070C0"/>
                </a:solidFill>
              </a:rPr>
              <a:t>Gyroscope</a:t>
            </a:r>
          </a:p>
        </p:txBody>
      </p:sp>
      <p:pic>
        <p:nvPicPr>
          <p:cNvPr id="4" name="Picture 3"/>
          <p:cNvPicPr>
            <a:picLocks noChangeAspect="1" noChangeArrowheads="1"/>
          </p:cNvPicPr>
          <p:nvPr/>
        </p:nvPicPr>
        <p:blipFill>
          <a:blip r:embed="rId2"/>
          <a:srcRect/>
          <a:stretch>
            <a:fillRect/>
          </a:stretch>
        </p:blipFill>
        <p:spPr bwMode="auto">
          <a:xfrm>
            <a:off x="1295400" y="4023360"/>
            <a:ext cx="2667000" cy="2072640"/>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4876800" y="3743325"/>
            <a:ext cx="2828925" cy="2352675"/>
          </a:xfrm>
          <a:prstGeom prst="rect">
            <a:avLst/>
          </a:prstGeom>
          <a:noFill/>
          <a:ln w="9525">
            <a:noFill/>
            <a:miter lim="800000"/>
            <a:headEnd/>
            <a:tailEnd/>
          </a:ln>
          <a:effectLst/>
        </p:spPr>
      </p:pic>
    </p:spTree>
    <p:extLst>
      <p:ext uri="{BB962C8B-B14F-4D97-AF65-F5344CB8AC3E}">
        <p14:creationId xmlns:p14="http://schemas.microsoft.com/office/powerpoint/2010/main" val="3629602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2590800"/>
            <a:ext cx="7469096" cy="1107996"/>
          </a:xfrm>
          <a:prstGeom prst="rect">
            <a:avLst/>
          </a:prstGeom>
          <a:noFill/>
        </p:spPr>
        <p:txBody>
          <a:bodyPr wrap="none" rtlCol="0">
            <a:spAutoFit/>
          </a:bodyPr>
          <a:lstStyle/>
          <a:p>
            <a:r>
              <a:rPr lang="en-US" sz="6600" dirty="0"/>
              <a:t>Thought Experiment!</a:t>
            </a:r>
          </a:p>
        </p:txBody>
      </p:sp>
    </p:spTree>
    <p:extLst>
      <p:ext uri="{BB962C8B-B14F-4D97-AF65-F5344CB8AC3E}">
        <p14:creationId xmlns:p14="http://schemas.microsoft.com/office/powerpoint/2010/main" val="2411465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204570" y="1981200"/>
            <a:ext cx="3644030" cy="2819400"/>
            <a:chOff x="3899770" y="1371600"/>
            <a:chExt cx="3644030" cy="2819400"/>
          </a:xfrm>
        </p:grpSpPr>
        <p:cxnSp>
          <p:nvCxnSpPr>
            <p:cNvPr id="7" name="Straight Connector 6"/>
            <p:cNvCxnSpPr/>
            <p:nvPr/>
          </p:nvCxnSpPr>
          <p:spPr>
            <a:xfrm>
              <a:off x="5867400" y="2895600"/>
              <a:ext cx="1676400" cy="1588"/>
            </a:xfrm>
            <a:prstGeom prst="line">
              <a:avLst/>
            </a:prstGeom>
            <a:ln w="76200"/>
          </p:spPr>
          <p:style>
            <a:lnRef idx="3">
              <a:schemeClr val="accent5"/>
            </a:lnRef>
            <a:fillRef idx="0">
              <a:schemeClr val="accent5"/>
            </a:fillRef>
            <a:effectRef idx="2">
              <a:schemeClr val="accent5"/>
            </a:effectRef>
            <a:fontRef idx="minor">
              <a:schemeClr val="tx1"/>
            </a:fontRef>
          </p:style>
        </p:cxnSp>
        <p:sp>
          <p:nvSpPr>
            <p:cNvPr id="4" name="Can 3"/>
            <p:cNvSpPr/>
            <p:nvPr/>
          </p:nvSpPr>
          <p:spPr>
            <a:xfrm rot="16200000">
              <a:off x="4495800" y="2209800"/>
              <a:ext cx="2819400" cy="1143000"/>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899770" y="2870548"/>
              <a:ext cx="1676400" cy="1588"/>
            </a:xfrm>
            <a:prstGeom prst="line">
              <a:avLst/>
            </a:prstGeom>
            <a:ln w="76200"/>
          </p:spPr>
          <p:style>
            <a:lnRef idx="3">
              <a:schemeClr val="accent5"/>
            </a:lnRef>
            <a:fillRef idx="0">
              <a:schemeClr val="accent5"/>
            </a:fillRef>
            <a:effectRef idx="2">
              <a:schemeClr val="accent5"/>
            </a:effectRef>
            <a:fontRef idx="minor">
              <a:schemeClr val="tx1"/>
            </a:fontRef>
          </p:style>
        </p:cxnSp>
      </p:grpSp>
      <p:sp>
        <p:nvSpPr>
          <p:cNvPr id="10" name="Title 1"/>
          <p:cNvSpPr>
            <a:spLocks noGrp="1"/>
          </p:cNvSpPr>
          <p:nvPr>
            <p:ph type="title"/>
          </p:nvPr>
        </p:nvSpPr>
        <p:spPr>
          <a:xfrm>
            <a:off x="457200" y="10098"/>
            <a:ext cx="8229600" cy="914400"/>
          </a:xfrm>
        </p:spPr>
        <p:txBody>
          <a:bodyPr/>
          <a:lstStyle/>
          <a:p>
            <a:r>
              <a:rPr lang="en-US" dirty="0"/>
              <a:t>Disk rotated by twist in outer space</a:t>
            </a:r>
          </a:p>
        </p:txBody>
      </p:sp>
      <p:pic>
        <p:nvPicPr>
          <p:cNvPr id="418819" name="Picture 3"/>
          <p:cNvPicPr>
            <a:picLocks noChangeAspect="1" noChangeArrowheads="1"/>
          </p:cNvPicPr>
          <p:nvPr/>
        </p:nvPicPr>
        <p:blipFill>
          <a:blip r:embed="rId2"/>
          <a:srcRect/>
          <a:stretch>
            <a:fillRect/>
          </a:stretch>
        </p:blipFill>
        <p:spPr bwMode="auto">
          <a:xfrm>
            <a:off x="304800" y="2057400"/>
            <a:ext cx="2914650" cy="3000375"/>
          </a:xfrm>
          <a:prstGeom prst="rect">
            <a:avLst/>
          </a:prstGeom>
          <a:noFill/>
          <a:ln w="9525">
            <a:noFill/>
            <a:miter lim="800000"/>
            <a:headEnd/>
            <a:tailEnd/>
          </a:ln>
          <a:effectLst/>
        </p:spPr>
      </p:pic>
      <p:grpSp>
        <p:nvGrpSpPr>
          <p:cNvPr id="12" name="Group 11"/>
          <p:cNvGrpSpPr/>
          <p:nvPr/>
        </p:nvGrpSpPr>
        <p:grpSpPr>
          <a:xfrm>
            <a:off x="3949874" y="888554"/>
            <a:ext cx="5169074" cy="5106194"/>
            <a:chOff x="2146218" y="1447800"/>
            <a:chExt cx="5169074" cy="5106194"/>
          </a:xfrm>
        </p:grpSpPr>
        <p:cxnSp>
          <p:nvCxnSpPr>
            <p:cNvPr id="13" name="Straight Arrow Connector 12"/>
            <p:cNvCxnSpPr/>
            <p:nvPr/>
          </p:nvCxnSpPr>
          <p:spPr>
            <a:xfrm flipV="1">
              <a:off x="2146218" y="4040188"/>
              <a:ext cx="4907724" cy="11732"/>
            </a:xfrm>
            <a:prstGeom prst="straightConnector1">
              <a:avLst/>
            </a:prstGeom>
            <a:ln>
              <a:solidFill>
                <a:srgbClr val="7030A0"/>
              </a:solidFill>
              <a:headEnd type="arrow"/>
              <a:tailEnd type="arrow"/>
            </a:ln>
          </p:spPr>
          <p:style>
            <a:lnRef idx="3">
              <a:schemeClr val="accent5"/>
            </a:lnRef>
            <a:fillRef idx="0">
              <a:schemeClr val="accent5"/>
            </a:fillRef>
            <a:effectRef idx="2">
              <a:schemeClr val="accent5"/>
            </a:effectRef>
            <a:fontRef idx="minor">
              <a:schemeClr val="tx1"/>
            </a:fontRef>
          </p:style>
        </p:cxnSp>
        <p:sp>
          <p:nvSpPr>
            <p:cNvPr id="14" name="TextBox 13"/>
            <p:cNvSpPr txBox="1"/>
            <p:nvPr/>
          </p:nvSpPr>
          <p:spPr>
            <a:xfrm>
              <a:off x="7010400" y="3821668"/>
              <a:ext cx="304892" cy="369332"/>
            </a:xfrm>
            <a:prstGeom prst="rect">
              <a:avLst/>
            </a:prstGeom>
            <a:noFill/>
          </p:spPr>
          <p:txBody>
            <a:bodyPr wrap="none" rtlCol="0">
              <a:spAutoFit/>
            </a:bodyPr>
            <a:lstStyle/>
            <a:p>
              <a:r>
                <a:rPr lang="en-US" dirty="0"/>
                <a:t>X</a:t>
              </a:r>
            </a:p>
          </p:txBody>
        </p:sp>
        <p:cxnSp>
          <p:nvCxnSpPr>
            <p:cNvPr id="15" name="Straight Arrow Connector 14"/>
            <p:cNvCxnSpPr/>
            <p:nvPr/>
          </p:nvCxnSpPr>
          <p:spPr>
            <a:xfrm rot="5400000" flipH="1" flipV="1">
              <a:off x="2170906" y="4076700"/>
              <a:ext cx="4953000" cy="1588"/>
            </a:xfrm>
            <a:prstGeom prst="straightConnector1">
              <a:avLst/>
            </a:prstGeom>
            <a:ln>
              <a:solidFill>
                <a:srgbClr val="7030A0"/>
              </a:solidFill>
              <a:headEnd type="arrow"/>
              <a:tailEnd type="arrow"/>
            </a:ln>
          </p:spPr>
          <p:style>
            <a:lnRef idx="3">
              <a:schemeClr val="accent5"/>
            </a:lnRef>
            <a:fillRef idx="0">
              <a:schemeClr val="accent5"/>
            </a:fillRef>
            <a:effectRef idx="2">
              <a:schemeClr val="accent5"/>
            </a:effectRef>
            <a:fontRef idx="minor">
              <a:schemeClr val="tx1"/>
            </a:fontRef>
          </p:style>
        </p:cxnSp>
        <p:sp>
          <p:nvSpPr>
            <p:cNvPr id="16" name="TextBox 15"/>
            <p:cNvSpPr txBox="1"/>
            <p:nvPr/>
          </p:nvSpPr>
          <p:spPr>
            <a:xfrm>
              <a:off x="4572000" y="1447800"/>
              <a:ext cx="304892" cy="369332"/>
            </a:xfrm>
            <a:prstGeom prst="rect">
              <a:avLst/>
            </a:prstGeom>
            <a:noFill/>
          </p:spPr>
          <p:txBody>
            <a:bodyPr wrap="none" rtlCol="0">
              <a:spAutoFit/>
            </a:bodyPr>
            <a:lstStyle/>
            <a:p>
              <a:r>
                <a:rPr lang="en-US" dirty="0"/>
                <a:t>Y</a:t>
              </a:r>
            </a:p>
          </p:txBody>
        </p:sp>
      </p:grpSp>
      <p:sp>
        <p:nvSpPr>
          <p:cNvPr id="19" name="Flowchart: Summing Junction 18"/>
          <p:cNvSpPr/>
          <p:nvPr/>
        </p:nvSpPr>
        <p:spPr>
          <a:xfrm>
            <a:off x="7620000" y="4495800"/>
            <a:ext cx="457200" cy="457200"/>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230335" y="4114800"/>
            <a:ext cx="1806264" cy="369332"/>
          </a:xfrm>
          <a:prstGeom prst="rect">
            <a:avLst/>
          </a:prstGeom>
          <a:noFill/>
        </p:spPr>
        <p:txBody>
          <a:bodyPr wrap="none" rtlCol="0">
            <a:spAutoFit/>
          </a:bodyPr>
          <a:lstStyle/>
          <a:p>
            <a:r>
              <a:rPr lang="en-US" dirty="0"/>
              <a:t> (Axis of rotation)</a:t>
            </a:r>
          </a:p>
        </p:txBody>
      </p:sp>
      <p:sp>
        <p:nvSpPr>
          <p:cNvPr id="21" name="Title 1"/>
          <p:cNvSpPr txBox="1">
            <a:spLocks/>
          </p:cNvSpPr>
          <p:nvPr/>
        </p:nvSpPr>
        <p:spPr>
          <a:xfrm>
            <a:off x="609600" y="5791200"/>
            <a:ext cx="8229600" cy="9144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Directions of Torque, Angular momentum and Angular velocity?</a:t>
            </a:r>
          </a:p>
        </p:txBody>
      </p:sp>
      <p:sp>
        <p:nvSpPr>
          <p:cNvPr id="22" name="Flowchart: Summing Junction 21"/>
          <p:cNvSpPr/>
          <p:nvPr/>
        </p:nvSpPr>
        <p:spPr>
          <a:xfrm>
            <a:off x="7391400" y="1524000"/>
            <a:ext cx="457200" cy="457200"/>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467600" y="762000"/>
            <a:ext cx="1501821" cy="707886"/>
          </a:xfrm>
          <a:prstGeom prst="rect">
            <a:avLst/>
          </a:prstGeom>
          <a:noFill/>
        </p:spPr>
        <p:txBody>
          <a:bodyPr wrap="none" rtlCol="0">
            <a:spAutoFit/>
          </a:bodyPr>
          <a:lstStyle/>
          <a:p>
            <a:r>
              <a:rPr lang="el-GR" sz="4000" b="1" dirty="0"/>
              <a:t>τ</a:t>
            </a:r>
            <a:r>
              <a:rPr lang="en-US" sz="4000" b="1" dirty="0"/>
              <a:t>, L, </a:t>
            </a:r>
            <a:r>
              <a:rPr lang="en-US" sz="4000" b="1" dirty="0">
                <a:sym typeface="Symbol"/>
              </a:rPr>
              <a:t></a:t>
            </a:r>
            <a:endParaRPr lang="en-US" sz="4000" b="1" dirty="0"/>
          </a:p>
        </p:txBody>
      </p:sp>
      <p:grpSp>
        <p:nvGrpSpPr>
          <p:cNvPr id="25" name="Group 24"/>
          <p:cNvGrpSpPr/>
          <p:nvPr/>
        </p:nvGrpSpPr>
        <p:grpSpPr>
          <a:xfrm>
            <a:off x="4231710" y="1957192"/>
            <a:ext cx="3644030" cy="2819400"/>
            <a:chOff x="3899770" y="1371600"/>
            <a:chExt cx="3644030" cy="2819400"/>
          </a:xfrm>
        </p:grpSpPr>
        <p:cxnSp>
          <p:nvCxnSpPr>
            <p:cNvPr id="26" name="Straight Connector 25"/>
            <p:cNvCxnSpPr/>
            <p:nvPr/>
          </p:nvCxnSpPr>
          <p:spPr>
            <a:xfrm>
              <a:off x="5867400" y="2895600"/>
              <a:ext cx="1676400" cy="1588"/>
            </a:xfrm>
            <a:prstGeom prst="line">
              <a:avLst/>
            </a:prstGeom>
            <a:ln w="76200"/>
          </p:spPr>
          <p:style>
            <a:lnRef idx="3">
              <a:schemeClr val="accent5"/>
            </a:lnRef>
            <a:fillRef idx="0">
              <a:schemeClr val="accent5"/>
            </a:fillRef>
            <a:effectRef idx="2">
              <a:schemeClr val="accent5"/>
            </a:effectRef>
            <a:fontRef idx="minor">
              <a:schemeClr val="tx1"/>
            </a:fontRef>
          </p:style>
        </p:cxnSp>
        <p:sp>
          <p:nvSpPr>
            <p:cNvPr id="27" name="Can 26"/>
            <p:cNvSpPr/>
            <p:nvPr/>
          </p:nvSpPr>
          <p:spPr>
            <a:xfrm rot="16200000">
              <a:off x="4495800" y="2209800"/>
              <a:ext cx="2819400" cy="1143000"/>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3899770" y="2870548"/>
              <a:ext cx="1676400" cy="1588"/>
            </a:xfrm>
            <a:prstGeom prst="line">
              <a:avLst/>
            </a:prstGeom>
            <a:ln w="76200"/>
          </p:spPr>
          <p:style>
            <a:lnRef idx="3">
              <a:schemeClr val="accent5"/>
            </a:lnRef>
            <a:fillRef idx="0">
              <a:schemeClr val="accent5"/>
            </a:fillRef>
            <a:effectRef idx="2">
              <a:schemeClr val="accent5"/>
            </a:effectRef>
            <a:fontRef idx="minor">
              <a:schemeClr val="tx1"/>
            </a:fontRef>
          </p:style>
        </p:cxnSp>
      </p:grpSp>
      <p:cxnSp>
        <p:nvCxnSpPr>
          <p:cNvPr id="30" name="Straight Arrow Connector 29"/>
          <p:cNvCxnSpPr/>
          <p:nvPr/>
        </p:nvCxnSpPr>
        <p:spPr>
          <a:xfrm rot="5400000" flipH="1" flipV="1">
            <a:off x="3924300" y="4077744"/>
            <a:ext cx="990600" cy="1588"/>
          </a:xfrm>
          <a:prstGeom prst="straightConnector1">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848622" y="4521896"/>
            <a:ext cx="1437958" cy="369332"/>
          </a:xfrm>
          <a:prstGeom prst="rect">
            <a:avLst/>
          </a:prstGeom>
          <a:noFill/>
        </p:spPr>
        <p:txBody>
          <a:bodyPr wrap="none" rtlCol="0">
            <a:spAutoFit/>
          </a:bodyPr>
          <a:lstStyle/>
          <a:p>
            <a:r>
              <a:rPr lang="en-US" b="1" dirty="0"/>
              <a:t>F </a:t>
            </a:r>
            <a:r>
              <a:rPr lang="en-US" dirty="0"/>
              <a:t>for </a:t>
            </a:r>
            <a:r>
              <a:rPr lang="en-US" dirty="0">
                <a:sym typeface="Symbol"/>
              </a:rPr>
              <a:t>t time</a:t>
            </a:r>
            <a:r>
              <a:rPr lang="en-US" b="1" dirty="0"/>
              <a:t> </a:t>
            </a:r>
          </a:p>
        </p:txBody>
      </p:sp>
      <p:cxnSp>
        <p:nvCxnSpPr>
          <p:cNvPr id="32" name="Straight Arrow Connector 31"/>
          <p:cNvCxnSpPr/>
          <p:nvPr/>
        </p:nvCxnSpPr>
        <p:spPr>
          <a:xfrm rot="5400000">
            <a:off x="7200106" y="3009900"/>
            <a:ext cx="990600" cy="1588"/>
          </a:xfrm>
          <a:prstGeom prst="straightConnector1">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391400" y="2209800"/>
            <a:ext cx="1437958" cy="369332"/>
          </a:xfrm>
          <a:prstGeom prst="rect">
            <a:avLst/>
          </a:prstGeom>
          <a:noFill/>
        </p:spPr>
        <p:txBody>
          <a:bodyPr wrap="none" rtlCol="0">
            <a:spAutoFit/>
          </a:bodyPr>
          <a:lstStyle/>
          <a:p>
            <a:r>
              <a:rPr lang="en-US" b="1" dirty="0"/>
              <a:t>F </a:t>
            </a:r>
            <a:r>
              <a:rPr lang="en-US" dirty="0"/>
              <a:t>for </a:t>
            </a:r>
            <a:r>
              <a:rPr lang="en-US" dirty="0">
                <a:sym typeface="Symbol"/>
              </a:rPr>
              <a:t>t time</a:t>
            </a:r>
            <a:r>
              <a:rPr lang="en-US" b="1" dirty="0"/>
              <a:t> </a:t>
            </a:r>
          </a:p>
        </p:txBody>
      </p:sp>
      <p:sp>
        <p:nvSpPr>
          <p:cNvPr id="36" name="Rectangle 35"/>
          <p:cNvSpPr/>
          <p:nvPr/>
        </p:nvSpPr>
        <p:spPr>
          <a:xfrm>
            <a:off x="228600" y="4495800"/>
            <a:ext cx="990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77030" y="4623148"/>
            <a:ext cx="990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8" presetClass="emph" presetSubtype="0" repeatCount="indefinite" fill="hold" nodeType="clickEffect">
                                  <p:stCondLst>
                                    <p:cond delay="0"/>
                                  </p:stCondLst>
                                  <p:endCondLst>
                                    <p:cond evt="onNext" delay="0">
                                      <p:tgtEl>
                                        <p:sldTgt/>
                                      </p:tgtEl>
                                    </p:cond>
                                  </p:endCondLst>
                                  <p:childTnLst>
                                    <p:animRot by="21600000">
                                      <p:cBhvr>
                                        <p:cTn id="20" dur="2000" fill="hold"/>
                                        <p:tgtEl>
                                          <p:spTgt spid="8"/>
                                        </p:tgtEl>
                                        <p:attrNameLst>
                                          <p:attrName>r</p:attrName>
                                        </p:attrNameLst>
                                      </p:cBhvr>
                                    </p:animRot>
                                  </p:childTnLst>
                                  <p:subTnLst>
                                    <p:set>
                                      <p:cBhvr override="childStyle">
                                        <p:cTn dur="1" fill="hold" display="0" masterRel="sameClick" afterEffect="1">
                                          <p:stCondLst>
                                            <p:cond evt="end" delay="0">
                                              <p:tn val="19"/>
                                            </p:cond>
                                          </p:stCondLst>
                                        </p:cTn>
                                        <p:tgtEl>
                                          <p:spTgt spid="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animBg="1"/>
      <p:bldP spid="23" grpId="0"/>
      <p:bldP spid="31"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10098"/>
            <a:ext cx="8229600" cy="914400"/>
          </a:xfrm>
        </p:spPr>
        <p:txBody>
          <a:bodyPr/>
          <a:lstStyle/>
          <a:p>
            <a:r>
              <a:rPr lang="en-US" dirty="0"/>
              <a:t>Disk spinning in outer space</a:t>
            </a:r>
          </a:p>
        </p:txBody>
      </p:sp>
      <p:sp>
        <p:nvSpPr>
          <p:cNvPr id="21" name="Title 1"/>
          <p:cNvSpPr txBox="1">
            <a:spLocks/>
          </p:cNvSpPr>
          <p:nvPr/>
        </p:nvSpPr>
        <p:spPr>
          <a:xfrm>
            <a:off x="457200" y="5791200"/>
            <a:ext cx="8229600" cy="9144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Directions of spin Angular momentum and Angular velocity?</a:t>
            </a:r>
          </a:p>
        </p:txBody>
      </p:sp>
      <p:sp>
        <p:nvSpPr>
          <p:cNvPr id="23" name="TextBox 22"/>
          <p:cNvSpPr txBox="1"/>
          <p:nvPr/>
        </p:nvSpPr>
        <p:spPr>
          <a:xfrm>
            <a:off x="6019800" y="1066800"/>
            <a:ext cx="1410964" cy="707886"/>
          </a:xfrm>
          <a:prstGeom prst="rect">
            <a:avLst/>
          </a:prstGeom>
          <a:noFill/>
        </p:spPr>
        <p:txBody>
          <a:bodyPr wrap="none" rtlCol="0">
            <a:spAutoFit/>
          </a:bodyPr>
          <a:lstStyle/>
          <a:p>
            <a:r>
              <a:rPr lang="en-US" sz="4000" b="1" dirty="0"/>
              <a:t> L</a:t>
            </a:r>
            <a:r>
              <a:rPr lang="en-US" sz="4000" b="1" baseline="-25000" dirty="0"/>
              <a:t>s</a:t>
            </a:r>
            <a:r>
              <a:rPr lang="en-US" sz="4000" b="1" dirty="0"/>
              <a:t>, </a:t>
            </a:r>
            <a:r>
              <a:rPr lang="en-US" sz="4000" b="1" dirty="0">
                <a:sym typeface="Symbol"/>
              </a:rPr>
              <a:t></a:t>
            </a:r>
            <a:r>
              <a:rPr lang="en-US" sz="4000" b="1" baseline="-25000" dirty="0">
                <a:sym typeface="Symbol"/>
              </a:rPr>
              <a:t>x</a:t>
            </a:r>
            <a:endParaRPr lang="en-US" sz="4000" b="1" baseline="-25000" dirty="0"/>
          </a:p>
        </p:txBody>
      </p:sp>
      <p:sp>
        <p:nvSpPr>
          <p:cNvPr id="24" name="TextBox 23"/>
          <p:cNvSpPr txBox="1"/>
          <p:nvPr/>
        </p:nvSpPr>
        <p:spPr>
          <a:xfrm>
            <a:off x="6362178" y="1828800"/>
            <a:ext cx="423514" cy="646331"/>
          </a:xfrm>
          <a:prstGeom prst="rect">
            <a:avLst/>
          </a:prstGeom>
          <a:noFill/>
        </p:spPr>
        <p:txBody>
          <a:bodyPr wrap="none" rtlCol="0">
            <a:spAutoFit/>
          </a:bodyPr>
          <a:lstStyle/>
          <a:p>
            <a:r>
              <a:rPr lang="en-US" sz="3600" dirty="0"/>
              <a:t>X</a:t>
            </a:r>
          </a:p>
        </p:txBody>
      </p:sp>
      <p:grpSp>
        <p:nvGrpSpPr>
          <p:cNvPr id="2" name="Group 7"/>
          <p:cNvGrpSpPr/>
          <p:nvPr/>
        </p:nvGrpSpPr>
        <p:grpSpPr>
          <a:xfrm>
            <a:off x="2400822" y="1981200"/>
            <a:ext cx="3644030" cy="2819400"/>
            <a:chOff x="3899770" y="1371600"/>
            <a:chExt cx="3644030" cy="2819400"/>
          </a:xfrm>
        </p:grpSpPr>
        <p:cxnSp>
          <p:nvCxnSpPr>
            <p:cNvPr id="7" name="Straight Connector 6"/>
            <p:cNvCxnSpPr/>
            <p:nvPr/>
          </p:nvCxnSpPr>
          <p:spPr>
            <a:xfrm>
              <a:off x="5867400" y="2895600"/>
              <a:ext cx="1676400" cy="1588"/>
            </a:xfrm>
            <a:prstGeom prst="line">
              <a:avLst/>
            </a:prstGeom>
            <a:ln w="76200"/>
          </p:spPr>
          <p:style>
            <a:lnRef idx="3">
              <a:schemeClr val="accent5"/>
            </a:lnRef>
            <a:fillRef idx="0">
              <a:schemeClr val="accent5"/>
            </a:fillRef>
            <a:effectRef idx="2">
              <a:schemeClr val="accent5"/>
            </a:effectRef>
            <a:fontRef idx="minor">
              <a:schemeClr val="tx1"/>
            </a:fontRef>
          </p:style>
        </p:cxnSp>
        <p:sp>
          <p:nvSpPr>
            <p:cNvPr id="4" name="Can 3"/>
            <p:cNvSpPr/>
            <p:nvPr/>
          </p:nvSpPr>
          <p:spPr>
            <a:xfrm rot="16200000">
              <a:off x="4495800" y="2209800"/>
              <a:ext cx="2819400" cy="1143000"/>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899770" y="2870548"/>
              <a:ext cx="1676400" cy="1588"/>
            </a:xfrm>
            <a:prstGeom prst="line">
              <a:avLst/>
            </a:prstGeom>
            <a:ln w="76200"/>
          </p:spPr>
          <p:style>
            <a:lnRef idx="3">
              <a:schemeClr val="accent5"/>
            </a:lnRef>
            <a:fillRef idx="0">
              <a:schemeClr val="accent5"/>
            </a:fillRef>
            <a:effectRef idx="2">
              <a:schemeClr val="accent5"/>
            </a:effectRef>
            <a:fontRef idx="minor">
              <a:schemeClr val="tx1"/>
            </a:fontRef>
          </p:style>
        </p:cxnSp>
      </p:grpSp>
      <p:sp>
        <p:nvSpPr>
          <p:cNvPr id="35" name="Oval 34"/>
          <p:cNvSpPr/>
          <p:nvPr/>
        </p:nvSpPr>
        <p:spPr>
          <a:xfrm>
            <a:off x="4335050" y="1855940"/>
            <a:ext cx="228600" cy="2286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848622" y="4825652"/>
            <a:ext cx="1447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620022" y="1410222"/>
            <a:ext cx="1447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1"/>
          <p:cNvGrpSpPr/>
          <p:nvPr/>
        </p:nvGrpSpPr>
        <p:grpSpPr>
          <a:xfrm>
            <a:off x="2133600" y="876822"/>
            <a:ext cx="5169074" cy="5106194"/>
            <a:chOff x="2146218" y="1447800"/>
            <a:chExt cx="5169074" cy="5106194"/>
          </a:xfrm>
        </p:grpSpPr>
        <p:cxnSp>
          <p:nvCxnSpPr>
            <p:cNvPr id="13" name="Straight Arrow Connector 12"/>
            <p:cNvCxnSpPr/>
            <p:nvPr/>
          </p:nvCxnSpPr>
          <p:spPr>
            <a:xfrm flipV="1">
              <a:off x="2146218" y="4040188"/>
              <a:ext cx="4907724" cy="11732"/>
            </a:xfrm>
            <a:prstGeom prst="straightConnector1">
              <a:avLst/>
            </a:prstGeom>
            <a:ln>
              <a:solidFill>
                <a:srgbClr val="7030A0"/>
              </a:solidFill>
              <a:headEnd type="arrow"/>
              <a:tailEnd type="arrow"/>
            </a:ln>
          </p:spPr>
          <p:style>
            <a:lnRef idx="3">
              <a:schemeClr val="accent5"/>
            </a:lnRef>
            <a:fillRef idx="0">
              <a:schemeClr val="accent5"/>
            </a:fillRef>
            <a:effectRef idx="2">
              <a:schemeClr val="accent5"/>
            </a:effectRef>
            <a:fontRef idx="minor">
              <a:schemeClr val="tx1"/>
            </a:fontRef>
          </p:style>
        </p:cxnSp>
        <p:sp>
          <p:nvSpPr>
            <p:cNvPr id="14" name="TextBox 13"/>
            <p:cNvSpPr txBox="1"/>
            <p:nvPr/>
          </p:nvSpPr>
          <p:spPr>
            <a:xfrm>
              <a:off x="7010400" y="3821668"/>
              <a:ext cx="304892" cy="369332"/>
            </a:xfrm>
            <a:prstGeom prst="rect">
              <a:avLst/>
            </a:prstGeom>
            <a:noFill/>
          </p:spPr>
          <p:txBody>
            <a:bodyPr wrap="none" rtlCol="0">
              <a:spAutoFit/>
            </a:bodyPr>
            <a:lstStyle/>
            <a:p>
              <a:r>
                <a:rPr lang="en-US" dirty="0"/>
                <a:t>X</a:t>
              </a:r>
            </a:p>
          </p:txBody>
        </p:sp>
        <p:cxnSp>
          <p:nvCxnSpPr>
            <p:cNvPr id="15" name="Straight Arrow Connector 14"/>
            <p:cNvCxnSpPr/>
            <p:nvPr/>
          </p:nvCxnSpPr>
          <p:spPr>
            <a:xfrm rot="5400000" flipH="1" flipV="1">
              <a:off x="2170906" y="4076700"/>
              <a:ext cx="4953000" cy="1588"/>
            </a:xfrm>
            <a:prstGeom prst="straightConnector1">
              <a:avLst/>
            </a:prstGeom>
            <a:ln>
              <a:solidFill>
                <a:srgbClr val="7030A0"/>
              </a:solidFill>
              <a:headEnd type="arrow"/>
              <a:tailEnd type="arrow"/>
            </a:ln>
          </p:spPr>
          <p:style>
            <a:lnRef idx="3">
              <a:schemeClr val="accent5"/>
            </a:lnRef>
            <a:fillRef idx="0">
              <a:schemeClr val="accent5"/>
            </a:fillRef>
            <a:effectRef idx="2">
              <a:schemeClr val="accent5"/>
            </a:effectRef>
            <a:fontRef idx="minor">
              <a:schemeClr val="tx1"/>
            </a:fontRef>
          </p:style>
        </p:cxnSp>
        <p:sp>
          <p:nvSpPr>
            <p:cNvPr id="16" name="TextBox 15"/>
            <p:cNvSpPr txBox="1"/>
            <p:nvPr/>
          </p:nvSpPr>
          <p:spPr>
            <a:xfrm>
              <a:off x="4572000" y="1447800"/>
              <a:ext cx="304892" cy="369332"/>
            </a:xfrm>
            <a:prstGeom prst="rect">
              <a:avLst/>
            </a:prstGeom>
            <a:noFill/>
          </p:spPr>
          <p:txBody>
            <a:bodyPr wrap="none" rtlCol="0">
              <a:spAutoFit/>
            </a:bodyPr>
            <a:lstStyle/>
            <a:p>
              <a:r>
                <a:rPr lang="en-US" dirty="0"/>
                <a:t>Y</a:t>
              </a:r>
            </a:p>
          </p:txBody>
        </p:sp>
      </p:grpSp>
      <p:cxnSp>
        <p:nvCxnSpPr>
          <p:cNvPr id="39" name="Straight Arrow Connector 38"/>
          <p:cNvCxnSpPr>
            <a:stCxn id="24" idx="3"/>
          </p:cNvCxnSpPr>
          <p:nvPr/>
        </p:nvCxnSpPr>
        <p:spPr>
          <a:xfrm flipV="1">
            <a:off x="6785692" y="2133600"/>
            <a:ext cx="1024286" cy="18366"/>
          </a:xfrm>
          <a:prstGeom prst="straightConnector1">
            <a:avLst/>
          </a:prstGeom>
          <a:ln w="57150">
            <a:tailEnd type="arrow"/>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8594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0" presetClass="path" presetSubtype="0" repeatCount="indefinite" accel="50000" decel="50000" fill="hold" grpId="0" nodeType="withEffect">
                                  <p:stCondLst>
                                    <p:cond delay="0"/>
                                  </p:stCondLst>
                                  <p:endCondLst>
                                    <p:cond evt="onNext" delay="0">
                                      <p:tgtEl>
                                        <p:sldTgt/>
                                      </p:tgtEl>
                                    </p:cond>
                                  </p:endCondLst>
                                  <p:childTnLst>
                                    <p:animMotion origin="layout" path="M -0.00833 -0.00925 C -0.00399 -0.003 0.00035 0.00324 0.004 0.01157 C 0.00764 0.01966 0.01112 0.03007 0.01355 0.04024 C 0.01598 0.05042 0.01771 0.06244 0.0191 0.07285 C 0.02049 0.08326 0.02084 0.09251 0.02171 0.10338 C 0.02257 0.11425 0.02362 0.12581 0.02448 0.13784 C 0.02535 0.14986 0.02674 0.16189 0.02726 0.17623 C 0.02778 0.19057 0.02744 0.20606 0.02726 0.22387 C 0.02709 0.24191 0.02674 0.26434 0.02587 0.28331 C 0.02501 0.30227 0.0231 0.321 0.02171 0.33696 C 0.02032 0.35292 0.01997 0.36564 0.01771 0.37882 C 0.01546 0.39223 0.01094 0.40703 0.00816 0.41721 C 0.00539 0.42738 0.0033 0.43363 0.00122 0.44034 " pathEditMode="relative" rAng="0" ptsTypes="aaaaaaaaaaaaA">
                                      <p:cBhvr>
                                        <p:cTn id="12" dur="1000" fill="hold"/>
                                        <p:tgtEl>
                                          <p:spTgt spid="35"/>
                                        </p:tgtEl>
                                        <p:attrNameLst>
                                          <p:attrName>ppt_x</p:attrName>
                                          <p:attrName>ppt_y</p:attrName>
                                        </p:attrNameLst>
                                      </p:cBhvr>
                                      <p:rCtr x="1800" y="2250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35" grpId="0" animBg="1"/>
      <p:bldP spid="3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10098"/>
            <a:ext cx="8229600" cy="914400"/>
          </a:xfrm>
        </p:spPr>
        <p:txBody>
          <a:bodyPr/>
          <a:lstStyle/>
          <a:p>
            <a:r>
              <a:rPr lang="en-US" dirty="0"/>
              <a:t>Disk (spin + twist) in outer space?</a:t>
            </a:r>
          </a:p>
        </p:txBody>
      </p:sp>
      <p:pic>
        <p:nvPicPr>
          <p:cNvPr id="422914" name="Picture 2" descr="In figure a, a lady is holding the spinning bike wheel with her hands. The wheel is rotating in counter clockwise direction. The direction of the force applied by her left hand is shown downward and that by her right hand in upward direction. The direction of angular momentum is along the axis of rotation of the wheel. In figure b, addition of two vectors L and delta-L is shown. The resultant of the two vectors is labeled as L plus delta L. The direction of rotation is counterclockwise."/>
          <p:cNvPicPr>
            <a:picLocks noChangeAspect="1" noChangeArrowheads="1"/>
          </p:cNvPicPr>
          <p:nvPr/>
        </p:nvPicPr>
        <p:blipFill>
          <a:blip r:embed="rId2"/>
          <a:srcRect b="30000"/>
          <a:stretch>
            <a:fillRect/>
          </a:stretch>
        </p:blipFill>
        <p:spPr bwMode="auto">
          <a:xfrm>
            <a:off x="304801" y="1524000"/>
            <a:ext cx="3113308" cy="3204882"/>
          </a:xfrm>
          <a:prstGeom prst="rect">
            <a:avLst/>
          </a:prstGeom>
          <a:noFill/>
        </p:spPr>
      </p:pic>
      <p:grpSp>
        <p:nvGrpSpPr>
          <p:cNvPr id="5" name="Group 7"/>
          <p:cNvGrpSpPr/>
          <p:nvPr/>
        </p:nvGrpSpPr>
        <p:grpSpPr>
          <a:xfrm>
            <a:off x="4038600" y="1981200"/>
            <a:ext cx="3644030" cy="2819400"/>
            <a:chOff x="3899770" y="1371600"/>
            <a:chExt cx="3644030" cy="2819400"/>
          </a:xfrm>
        </p:grpSpPr>
        <p:cxnSp>
          <p:nvCxnSpPr>
            <p:cNvPr id="7" name="Straight Connector 6"/>
            <p:cNvCxnSpPr/>
            <p:nvPr/>
          </p:nvCxnSpPr>
          <p:spPr>
            <a:xfrm>
              <a:off x="5867400" y="2895600"/>
              <a:ext cx="1676400" cy="1588"/>
            </a:xfrm>
            <a:prstGeom prst="line">
              <a:avLst/>
            </a:prstGeom>
            <a:ln w="76200"/>
          </p:spPr>
          <p:style>
            <a:lnRef idx="3">
              <a:schemeClr val="accent5"/>
            </a:lnRef>
            <a:fillRef idx="0">
              <a:schemeClr val="accent5"/>
            </a:fillRef>
            <a:effectRef idx="2">
              <a:schemeClr val="accent5"/>
            </a:effectRef>
            <a:fontRef idx="minor">
              <a:schemeClr val="tx1"/>
            </a:fontRef>
          </p:style>
        </p:cxnSp>
        <p:sp>
          <p:nvSpPr>
            <p:cNvPr id="4" name="Can 3"/>
            <p:cNvSpPr/>
            <p:nvPr/>
          </p:nvSpPr>
          <p:spPr>
            <a:xfrm rot="16200000">
              <a:off x="4495800" y="2209800"/>
              <a:ext cx="2819400" cy="1143000"/>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899770" y="2870548"/>
              <a:ext cx="1676400" cy="1588"/>
            </a:xfrm>
            <a:prstGeom prst="line">
              <a:avLst/>
            </a:prstGeom>
            <a:ln w="76200"/>
          </p:spPr>
          <p:style>
            <a:lnRef idx="3">
              <a:schemeClr val="accent5"/>
            </a:lnRef>
            <a:fillRef idx="0">
              <a:schemeClr val="accent5"/>
            </a:fillRef>
            <a:effectRef idx="2">
              <a:schemeClr val="accent5"/>
            </a:effectRef>
            <a:fontRef idx="minor">
              <a:schemeClr val="tx1"/>
            </a:fontRef>
          </p:style>
        </p:cxnSp>
      </p:grpSp>
      <p:sp>
        <p:nvSpPr>
          <p:cNvPr id="35" name="Oval 34"/>
          <p:cNvSpPr/>
          <p:nvPr/>
        </p:nvSpPr>
        <p:spPr>
          <a:xfrm>
            <a:off x="5972828" y="1855940"/>
            <a:ext cx="228600" cy="2286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486400" y="4825652"/>
            <a:ext cx="1447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257800" y="1410222"/>
            <a:ext cx="1447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rot="5400000" flipH="1" flipV="1">
            <a:off x="3657078" y="4077744"/>
            <a:ext cx="990600" cy="1588"/>
          </a:xfrm>
          <a:prstGeom prst="straightConnector1">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581400" y="4521896"/>
            <a:ext cx="1437958" cy="369332"/>
          </a:xfrm>
          <a:prstGeom prst="rect">
            <a:avLst/>
          </a:prstGeom>
          <a:noFill/>
        </p:spPr>
        <p:txBody>
          <a:bodyPr wrap="none" rtlCol="0">
            <a:spAutoFit/>
          </a:bodyPr>
          <a:lstStyle/>
          <a:p>
            <a:r>
              <a:rPr lang="en-US" b="1" dirty="0"/>
              <a:t>F </a:t>
            </a:r>
            <a:r>
              <a:rPr lang="en-US" dirty="0"/>
              <a:t>for </a:t>
            </a:r>
            <a:r>
              <a:rPr lang="en-US" dirty="0">
                <a:sym typeface="Symbol"/>
              </a:rPr>
              <a:t>t time</a:t>
            </a:r>
            <a:r>
              <a:rPr lang="en-US" b="1" dirty="0"/>
              <a:t> </a:t>
            </a:r>
          </a:p>
        </p:txBody>
      </p:sp>
      <p:cxnSp>
        <p:nvCxnSpPr>
          <p:cNvPr id="31" name="Straight Arrow Connector 30"/>
          <p:cNvCxnSpPr/>
          <p:nvPr/>
        </p:nvCxnSpPr>
        <p:spPr>
          <a:xfrm rot="5400000">
            <a:off x="6932884" y="3009900"/>
            <a:ext cx="990600" cy="1588"/>
          </a:xfrm>
          <a:prstGeom prst="straightConnector1">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124178" y="2209800"/>
            <a:ext cx="1437958" cy="369332"/>
          </a:xfrm>
          <a:prstGeom prst="rect">
            <a:avLst/>
          </a:prstGeom>
          <a:noFill/>
        </p:spPr>
        <p:txBody>
          <a:bodyPr wrap="none" rtlCol="0">
            <a:spAutoFit/>
          </a:bodyPr>
          <a:lstStyle/>
          <a:p>
            <a:r>
              <a:rPr lang="en-US" b="1" dirty="0"/>
              <a:t>F </a:t>
            </a:r>
            <a:r>
              <a:rPr lang="en-US" dirty="0"/>
              <a:t>for </a:t>
            </a:r>
            <a:r>
              <a:rPr lang="en-US" dirty="0">
                <a:sym typeface="Symbol"/>
              </a:rPr>
              <a:t>t time</a:t>
            </a:r>
            <a:r>
              <a:rPr lang="en-US" b="1" dirty="0"/>
              <a:t> </a:t>
            </a:r>
          </a:p>
        </p:txBody>
      </p:sp>
      <p:sp>
        <p:nvSpPr>
          <p:cNvPr id="21" name="Title 1"/>
          <p:cNvSpPr txBox="1">
            <a:spLocks/>
          </p:cNvSpPr>
          <p:nvPr/>
        </p:nvSpPr>
        <p:spPr>
          <a:xfrm>
            <a:off x="609600" y="5105400"/>
            <a:ext cx="8229600" cy="9144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How will be the motion of Disk?</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latin typeface="+mj-lt"/>
                <a:ea typeface="+mj-ea"/>
                <a:cs typeface="+mj-cs"/>
              </a:rPr>
              <a:t>Spin and Rotate?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0" presetClass="path" presetSubtype="0" repeatCount="indefinite" accel="50000" decel="50000" fill="hold" grpId="0" nodeType="withEffect">
                                  <p:stCondLst>
                                    <p:cond delay="0"/>
                                  </p:stCondLst>
                                  <p:childTnLst>
                                    <p:animMotion origin="layout" path="M -0.00833 -0.00925 C -0.00399 -0.003 0.00035 0.00324 0.004 0.01157 C 0.00764 0.01966 0.01112 0.03007 0.01355 0.04024 C 0.01598 0.05042 0.01771 0.06244 0.0191 0.07285 C 0.02049 0.08326 0.02084 0.09251 0.02171 0.10338 C 0.02257 0.11425 0.02362 0.12581 0.02448 0.13784 C 0.02535 0.14986 0.02674 0.16189 0.02726 0.17623 C 0.02778 0.19057 0.02744 0.20606 0.02726 0.22387 C 0.02709 0.24191 0.02674 0.26434 0.02587 0.28331 C 0.02501 0.30227 0.0231 0.321 0.02171 0.33696 C 0.02032 0.35292 0.01997 0.36564 0.01771 0.37882 C 0.01546 0.39223 0.01094 0.40703 0.00816 0.41721 C 0.00539 0.42738 0.0033 0.43363 0.00122 0.44034 " pathEditMode="relative" rAng="0" ptsTypes="aaaaaaaaaaaaA">
                                      <p:cBhvr>
                                        <p:cTn id="12" dur="1000" fill="hold"/>
                                        <p:tgtEl>
                                          <p:spTgt spid="35"/>
                                        </p:tgtEl>
                                        <p:attrNameLst>
                                          <p:attrName>ppt_x</p:attrName>
                                          <p:attrName>ppt_y</p:attrName>
                                        </p:attrNameLst>
                                      </p:cBhvr>
                                      <p:rCtr x="1800" y="2250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0" grpId="0"/>
      <p:bldP spid="32"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10098"/>
            <a:ext cx="8229600" cy="914400"/>
          </a:xfrm>
        </p:spPr>
        <p:txBody>
          <a:bodyPr/>
          <a:lstStyle/>
          <a:p>
            <a:r>
              <a:rPr lang="en-US" dirty="0"/>
              <a:t>Disk (spin + twist) in outer space?</a:t>
            </a:r>
          </a:p>
        </p:txBody>
      </p:sp>
      <p:pic>
        <p:nvPicPr>
          <p:cNvPr id="422914" name="Picture 2" descr="In figure a, a lady is holding the spinning bike wheel with her hands. The wheel is rotating in counter clockwise direction. The direction of the force applied by her left hand is shown downward and that by her right hand in upward direction. The direction of angular momentum is along the axis of rotation of the wheel. In figure b, addition of two vectors L and delta-L is shown. The resultant of the two vectors is labeled as L plus delta L. The direction of rotation is counterclockwise."/>
          <p:cNvPicPr>
            <a:picLocks noChangeAspect="1" noChangeArrowheads="1"/>
          </p:cNvPicPr>
          <p:nvPr/>
        </p:nvPicPr>
        <p:blipFill>
          <a:blip r:embed="rId2"/>
          <a:srcRect b="30000"/>
          <a:stretch>
            <a:fillRect/>
          </a:stretch>
        </p:blipFill>
        <p:spPr bwMode="auto">
          <a:xfrm>
            <a:off x="304801" y="1524000"/>
            <a:ext cx="3113308" cy="3204882"/>
          </a:xfrm>
          <a:prstGeom prst="rect">
            <a:avLst/>
          </a:prstGeom>
          <a:noFill/>
        </p:spPr>
      </p:pic>
      <p:grpSp>
        <p:nvGrpSpPr>
          <p:cNvPr id="27" name="Group 26"/>
          <p:cNvGrpSpPr/>
          <p:nvPr/>
        </p:nvGrpSpPr>
        <p:grpSpPr>
          <a:xfrm>
            <a:off x="4038600" y="1981200"/>
            <a:ext cx="5105400" cy="2819400"/>
            <a:chOff x="4038600" y="1981200"/>
            <a:chExt cx="5105400" cy="2819400"/>
          </a:xfrm>
        </p:grpSpPr>
        <p:grpSp>
          <p:nvGrpSpPr>
            <p:cNvPr id="2" name="Group 7"/>
            <p:cNvGrpSpPr/>
            <p:nvPr/>
          </p:nvGrpSpPr>
          <p:grpSpPr>
            <a:xfrm>
              <a:off x="4038600" y="1981200"/>
              <a:ext cx="3644030" cy="2819400"/>
              <a:chOff x="3899770" y="1371600"/>
              <a:chExt cx="3644030" cy="2819400"/>
            </a:xfrm>
          </p:grpSpPr>
          <p:cxnSp>
            <p:nvCxnSpPr>
              <p:cNvPr id="7" name="Straight Connector 6"/>
              <p:cNvCxnSpPr/>
              <p:nvPr/>
            </p:nvCxnSpPr>
            <p:spPr>
              <a:xfrm>
                <a:off x="5867400" y="2895600"/>
                <a:ext cx="1676400" cy="1588"/>
              </a:xfrm>
              <a:prstGeom prst="line">
                <a:avLst/>
              </a:prstGeom>
              <a:ln w="76200"/>
            </p:spPr>
            <p:style>
              <a:lnRef idx="3">
                <a:schemeClr val="accent5"/>
              </a:lnRef>
              <a:fillRef idx="0">
                <a:schemeClr val="accent5"/>
              </a:fillRef>
              <a:effectRef idx="2">
                <a:schemeClr val="accent5"/>
              </a:effectRef>
              <a:fontRef idx="minor">
                <a:schemeClr val="tx1"/>
              </a:fontRef>
            </p:style>
          </p:cxnSp>
          <p:sp>
            <p:nvSpPr>
              <p:cNvPr id="4" name="Can 3"/>
              <p:cNvSpPr/>
              <p:nvPr/>
            </p:nvSpPr>
            <p:spPr>
              <a:xfrm rot="16200000">
                <a:off x="4495800" y="2209800"/>
                <a:ext cx="2819400" cy="1143000"/>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899770" y="2870548"/>
                <a:ext cx="1676400" cy="1588"/>
              </a:xfrm>
              <a:prstGeom prst="line">
                <a:avLst/>
              </a:prstGeom>
              <a:ln w="76200"/>
            </p:spPr>
            <p:style>
              <a:lnRef idx="3">
                <a:schemeClr val="accent5"/>
              </a:lnRef>
              <a:fillRef idx="0">
                <a:schemeClr val="accent5"/>
              </a:fillRef>
              <a:effectRef idx="2">
                <a:schemeClr val="accent5"/>
              </a:effectRef>
              <a:fontRef idx="minor">
                <a:schemeClr val="tx1"/>
              </a:fontRef>
            </p:style>
          </p:cxnSp>
        </p:grpSp>
        <p:sp>
          <p:nvSpPr>
            <p:cNvPr id="16" name="TextBox 15"/>
            <p:cNvSpPr txBox="1"/>
            <p:nvPr/>
          </p:nvSpPr>
          <p:spPr>
            <a:xfrm>
              <a:off x="8491257" y="3124200"/>
              <a:ext cx="652743" cy="707886"/>
            </a:xfrm>
            <a:prstGeom prst="rect">
              <a:avLst/>
            </a:prstGeom>
            <a:noFill/>
          </p:spPr>
          <p:txBody>
            <a:bodyPr wrap="none" rtlCol="0">
              <a:spAutoFit/>
            </a:bodyPr>
            <a:lstStyle/>
            <a:p>
              <a:r>
                <a:rPr lang="en-US" sz="4000" b="1" dirty="0"/>
                <a:t> L</a:t>
              </a:r>
              <a:r>
                <a:rPr lang="en-US" sz="4000" b="1" baseline="-25000" dirty="0"/>
                <a:t>s</a:t>
              </a:r>
              <a:endParaRPr lang="en-US" sz="4000" b="1" dirty="0"/>
            </a:p>
          </p:txBody>
        </p:sp>
        <p:cxnSp>
          <p:nvCxnSpPr>
            <p:cNvPr id="17" name="Straight Arrow Connector 16"/>
            <p:cNvCxnSpPr/>
            <p:nvPr/>
          </p:nvCxnSpPr>
          <p:spPr>
            <a:xfrm>
              <a:off x="6603304" y="3505200"/>
              <a:ext cx="2091086" cy="1588"/>
            </a:xfrm>
            <a:prstGeom prst="straightConnector1">
              <a:avLst/>
            </a:prstGeom>
            <a:ln w="57150">
              <a:tailEnd type="arrow"/>
            </a:ln>
          </p:spPr>
          <p:style>
            <a:lnRef idx="1">
              <a:schemeClr val="accent4"/>
            </a:lnRef>
            <a:fillRef idx="0">
              <a:schemeClr val="accent4"/>
            </a:fillRef>
            <a:effectRef idx="0">
              <a:schemeClr val="accent4"/>
            </a:effectRef>
            <a:fontRef idx="minor">
              <a:schemeClr val="tx1"/>
            </a:fontRef>
          </p:style>
        </p:cxnSp>
      </p:grpSp>
      <p:pic>
        <p:nvPicPr>
          <p:cNvPr id="424964" name="Picture 4"/>
          <p:cNvPicPr>
            <a:picLocks noChangeAspect="1" noChangeArrowheads="1"/>
          </p:cNvPicPr>
          <p:nvPr/>
        </p:nvPicPr>
        <p:blipFill>
          <a:blip r:embed="rId3"/>
          <a:srcRect/>
          <a:stretch>
            <a:fillRect/>
          </a:stretch>
        </p:blipFill>
        <p:spPr bwMode="auto">
          <a:xfrm rot="4685740">
            <a:off x="4554315" y="1810806"/>
            <a:ext cx="3562350" cy="3000375"/>
          </a:xfrm>
          <a:prstGeom prst="rect">
            <a:avLst/>
          </a:prstGeom>
          <a:noFill/>
          <a:ln w="9525">
            <a:noFill/>
            <a:miter lim="800000"/>
            <a:headEnd/>
            <a:tailEnd/>
          </a:ln>
          <a:effectLst/>
        </p:spPr>
      </p:pic>
      <p:sp>
        <p:nvSpPr>
          <p:cNvPr id="28" name="TextBox 27"/>
          <p:cNvSpPr txBox="1"/>
          <p:nvPr/>
        </p:nvSpPr>
        <p:spPr>
          <a:xfrm>
            <a:off x="609600" y="4953000"/>
            <a:ext cx="8001000" cy="646331"/>
          </a:xfrm>
          <a:prstGeom prst="rect">
            <a:avLst/>
          </a:prstGeom>
          <a:solidFill>
            <a:schemeClr val="accent3">
              <a:lumMod val="40000"/>
              <a:lumOff val="60000"/>
              <a:alpha val="73000"/>
            </a:schemeClr>
          </a:solidFill>
        </p:spPr>
        <p:txBody>
          <a:bodyPr wrap="square" rtlCol="0">
            <a:spAutoFit/>
          </a:bodyPr>
          <a:lstStyle/>
          <a:p>
            <a:r>
              <a:rPr lang="en-US" dirty="0"/>
              <a:t>For the disk to spin and rotate, there must be an external torque (</a:t>
            </a:r>
            <a:r>
              <a:rPr lang="en-US" dirty="0" err="1"/>
              <a:t>dL</a:t>
            </a:r>
            <a:r>
              <a:rPr lang="en-US" baseline="-25000" dirty="0" err="1"/>
              <a:t>s</a:t>
            </a:r>
            <a:r>
              <a:rPr lang="en-US" dirty="0"/>
              <a:t>/</a:t>
            </a:r>
            <a:r>
              <a:rPr lang="en-US" dirty="0" err="1"/>
              <a:t>dt</a:t>
            </a:r>
            <a:r>
              <a:rPr lang="en-US" dirty="0"/>
              <a:t>) always, which will change the spin angular momentum.</a:t>
            </a:r>
          </a:p>
        </p:txBody>
      </p:sp>
      <p:sp>
        <p:nvSpPr>
          <p:cNvPr id="33" name="TextBox 32"/>
          <p:cNvSpPr txBox="1"/>
          <p:nvPr/>
        </p:nvSpPr>
        <p:spPr>
          <a:xfrm>
            <a:off x="1981200" y="5715000"/>
            <a:ext cx="4876800" cy="369332"/>
          </a:xfrm>
          <a:prstGeom prst="rect">
            <a:avLst/>
          </a:prstGeom>
          <a:solidFill>
            <a:schemeClr val="accent3">
              <a:lumMod val="40000"/>
              <a:lumOff val="60000"/>
              <a:alpha val="73000"/>
            </a:schemeClr>
          </a:solidFill>
        </p:spPr>
        <p:txBody>
          <a:bodyPr wrap="square" rtlCol="0">
            <a:spAutoFit/>
          </a:bodyPr>
          <a:lstStyle/>
          <a:p>
            <a:r>
              <a:rPr lang="en-US" dirty="0"/>
              <a:t>Spin and rotation will not happen simultaneously!</a:t>
            </a:r>
          </a:p>
        </p:txBody>
      </p:sp>
      <p:sp>
        <p:nvSpPr>
          <p:cNvPr id="34" name="TextBox 33"/>
          <p:cNvSpPr txBox="1"/>
          <p:nvPr/>
        </p:nvSpPr>
        <p:spPr>
          <a:xfrm>
            <a:off x="2514600" y="6150114"/>
            <a:ext cx="3869201" cy="707886"/>
          </a:xfrm>
          <a:prstGeom prst="rect">
            <a:avLst/>
          </a:prstGeom>
          <a:noFill/>
        </p:spPr>
        <p:txBody>
          <a:bodyPr wrap="none" rtlCol="0">
            <a:spAutoFit/>
          </a:bodyPr>
          <a:lstStyle/>
          <a:p>
            <a:r>
              <a:rPr lang="en-US" sz="4000" dirty="0">
                <a:solidFill>
                  <a:srgbClr val="00B0F0"/>
                </a:solidFill>
              </a:rPr>
              <a:t>Counter Intuitive!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49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animBg="1"/>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p:nvPr/>
        </p:nvCxnSpPr>
        <p:spPr>
          <a:xfrm rot="16200000" flipH="1">
            <a:off x="4966570" y="1815230"/>
            <a:ext cx="2209800" cy="560540"/>
          </a:xfrm>
          <a:prstGeom prst="straightConnector1">
            <a:avLst/>
          </a:prstGeom>
          <a:ln>
            <a:solidFill>
              <a:srgbClr val="7030A0"/>
            </a:solidFill>
            <a:headEnd type="arrow"/>
            <a:tailEnd type="arrow"/>
          </a:ln>
        </p:spPr>
        <p:style>
          <a:lnRef idx="3">
            <a:schemeClr val="accent5"/>
          </a:lnRef>
          <a:fillRef idx="0">
            <a:schemeClr val="accent5"/>
          </a:fillRef>
          <a:effectRef idx="2">
            <a:schemeClr val="accent5"/>
          </a:effectRef>
          <a:fontRef idx="minor">
            <a:schemeClr val="tx1"/>
          </a:fontRef>
        </p:style>
      </p:cxnSp>
      <p:sp>
        <p:nvSpPr>
          <p:cNvPr id="10" name="Title 1"/>
          <p:cNvSpPr>
            <a:spLocks noGrp="1"/>
          </p:cNvSpPr>
          <p:nvPr>
            <p:ph type="title"/>
          </p:nvPr>
        </p:nvSpPr>
        <p:spPr>
          <a:xfrm>
            <a:off x="457200" y="10098"/>
            <a:ext cx="8229600" cy="914400"/>
          </a:xfrm>
        </p:spPr>
        <p:txBody>
          <a:bodyPr/>
          <a:lstStyle/>
          <a:p>
            <a:r>
              <a:rPr lang="en-US" dirty="0"/>
              <a:t>Disk (spin + twist) in outer space?</a:t>
            </a:r>
          </a:p>
        </p:txBody>
      </p:sp>
      <p:pic>
        <p:nvPicPr>
          <p:cNvPr id="422914" name="Picture 2" descr="In figure a, a lady is holding the spinning bike wheel with her hands. The wheel is rotating in counter clockwise direction. The direction of the force applied by her left hand is shown downward and that by her right hand in upward direction. The direction of angular momentum is along the axis of rotation of the wheel. In figure b, addition of two vectors L and delta-L is shown. The resultant of the two vectors is labeled as L plus delta L. The direction of rotation is counterclockwise."/>
          <p:cNvPicPr>
            <a:picLocks noChangeAspect="1" noChangeArrowheads="1"/>
          </p:cNvPicPr>
          <p:nvPr/>
        </p:nvPicPr>
        <p:blipFill>
          <a:blip r:embed="rId3"/>
          <a:srcRect b="30000"/>
          <a:stretch>
            <a:fillRect/>
          </a:stretch>
        </p:blipFill>
        <p:spPr bwMode="auto">
          <a:xfrm>
            <a:off x="304801" y="1524000"/>
            <a:ext cx="3113308" cy="3204882"/>
          </a:xfrm>
          <a:prstGeom prst="rect">
            <a:avLst/>
          </a:prstGeom>
          <a:noFill/>
        </p:spPr>
      </p:pic>
      <p:grpSp>
        <p:nvGrpSpPr>
          <p:cNvPr id="2" name="Group 7"/>
          <p:cNvGrpSpPr/>
          <p:nvPr/>
        </p:nvGrpSpPr>
        <p:grpSpPr>
          <a:xfrm>
            <a:off x="4038600" y="1981200"/>
            <a:ext cx="3644030" cy="2819400"/>
            <a:chOff x="3899770" y="1371600"/>
            <a:chExt cx="3644030" cy="2819400"/>
          </a:xfrm>
        </p:grpSpPr>
        <p:cxnSp>
          <p:nvCxnSpPr>
            <p:cNvPr id="7" name="Straight Connector 6"/>
            <p:cNvCxnSpPr/>
            <p:nvPr/>
          </p:nvCxnSpPr>
          <p:spPr>
            <a:xfrm>
              <a:off x="5867400" y="2895600"/>
              <a:ext cx="1676400" cy="1588"/>
            </a:xfrm>
            <a:prstGeom prst="line">
              <a:avLst/>
            </a:prstGeom>
            <a:ln w="76200"/>
          </p:spPr>
          <p:style>
            <a:lnRef idx="3">
              <a:schemeClr val="accent5"/>
            </a:lnRef>
            <a:fillRef idx="0">
              <a:schemeClr val="accent5"/>
            </a:fillRef>
            <a:effectRef idx="2">
              <a:schemeClr val="accent5"/>
            </a:effectRef>
            <a:fontRef idx="minor">
              <a:schemeClr val="tx1"/>
            </a:fontRef>
          </p:style>
        </p:cxnSp>
        <p:sp>
          <p:nvSpPr>
            <p:cNvPr id="4" name="Can 3"/>
            <p:cNvSpPr/>
            <p:nvPr/>
          </p:nvSpPr>
          <p:spPr>
            <a:xfrm rot="16200000">
              <a:off x="4464485" y="2241115"/>
              <a:ext cx="2819400" cy="1080370"/>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899770" y="2870548"/>
              <a:ext cx="1676400" cy="1588"/>
            </a:xfrm>
            <a:prstGeom prst="line">
              <a:avLst/>
            </a:prstGeom>
            <a:ln w="76200"/>
          </p:spPr>
          <p:style>
            <a:lnRef idx="3">
              <a:schemeClr val="accent5"/>
            </a:lnRef>
            <a:fillRef idx="0">
              <a:schemeClr val="accent5"/>
            </a:fillRef>
            <a:effectRef idx="2">
              <a:schemeClr val="accent5"/>
            </a:effectRef>
            <a:fontRef idx="minor">
              <a:schemeClr val="tx1"/>
            </a:fontRef>
          </p:style>
        </p:cxnSp>
      </p:grpSp>
      <p:sp>
        <p:nvSpPr>
          <p:cNvPr id="16" name="TextBox 15"/>
          <p:cNvSpPr txBox="1"/>
          <p:nvPr/>
        </p:nvSpPr>
        <p:spPr>
          <a:xfrm>
            <a:off x="8491257" y="3124200"/>
            <a:ext cx="652743" cy="707886"/>
          </a:xfrm>
          <a:prstGeom prst="rect">
            <a:avLst/>
          </a:prstGeom>
          <a:noFill/>
        </p:spPr>
        <p:txBody>
          <a:bodyPr wrap="none" rtlCol="0">
            <a:spAutoFit/>
          </a:bodyPr>
          <a:lstStyle/>
          <a:p>
            <a:r>
              <a:rPr lang="en-US" sz="4000" b="1" dirty="0"/>
              <a:t> L</a:t>
            </a:r>
            <a:r>
              <a:rPr lang="en-US" sz="4000" b="1" baseline="-25000" dirty="0"/>
              <a:t>s</a:t>
            </a:r>
            <a:endParaRPr lang="en-US" sz="4000" b="1" dirty="0"/>
          </a:p>
        </p:txBody>
      </p:sp>
      <p:cxnSp>
        <p:nvCxnSpPr>
          <p:cNvPr id="17" name="Straight Arrow Connector 16"/>
          <p:cNvCxnSpPr/>
          <p:nvPr/>
        </p:nvCxnSpPr>
        <p:spPr>
          <a:xfrm>
            <a:off x="6603304" y="3505200"/>
            <a:ext cx="2091086" cy="1588"/>
          </a:xfrm>
          <a:prstGeom prst="straightConnector1">
            <a:avLst/>
          </a:prstGeom>
          <a:ln w="57150">
            <a:tailEnd type="arrow"/>
          </a:ln>
        </p:spPr>
        <p:style>
          <a:lnRef idx="1">
            <a:schemeClr val="accent4"/>
          </a:lnRef>
          <a:fillRef idx="0">
            <a:schemeClr val="accent4"/>
          </a:fillRef>
          <a:effectRef idx="0">
            <a:schemeClr val="accent4"/>
          </a:effectRef>
          <a:fontRef idx="minor">
            <a:schemeClr val="tx1"/>
          </a:fontRef>
        </p:style>
      </p:cxnSp>
      <p:sp>
        <p:nvSpPr>
          <p:cNvPr id="18" name="Flowchart: Summing Junction 17"/>
          <p:cNvSpPr/>
          <p:nvPr/>
        </p:nvSpPr>
        <p:spPr>
          <a:xfrm>
            <a:off x="7391400" y="1524000"/>
            <a:ext cx="457200" cy="457200"/>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766756" y="892314"/>
            <a:ext cx="386644" cy="707886"/>
          </a:xfrm>
          <a:prstGeom prst="rect">
            <a:avLst/>
          </a:prstGeom>
          <a:noFill/>
        </p:spPr>
        <p:txBody>
          <a:bodyPr wrap="none" rtlCol="0">
            <a:spAutoFit/>
          </a:bodyPr>
          <a:lstStyle/>
          <a:p>
            <a:r>
              <a:rPr lang="el-GR" sz="4000" b="1" dirty="0"/>
              <a:t>τ</a:t>
            </a:r>
            <a:endParaRPr lang="en-US" sz="4000" b="1" dirty="0"/>
          </a:p>
        </p:txBody>
      </p:sp>
      <p:sp>
        <p:nvSpPr>
          <p:cNvPr id="20" name="TextBox 19"/>
          <p:cNvSpPr txBox="1"/>
          <p:nvPr/>
        </p:nvSpPr>
        <p:spPr>
          <a:xfrm>
            <a:off x="7836074" y="1371600"/>
            <a:ext cx="401072" cy="646331"/>
          </a:xfrm>
          <a:prstGeom prst="rect">
            <a:avLst/>
          </a:prstGeom>
          <a:noFill/>
        </p:spPr>
        <p:txBody>
          <a:bodyPr wrap="none" rtlCol="0">
            <a:spAutoFit/>
          </a:bodyPr>
          <a:lstStyle/>
          <a:p>
            <a:r>
              <a:rPr lang="en-US" sz="3600" dirty="0"/>
              <a:t>Z</a:t>
            </a:r>
          </a:p>
        </p:txBody>
      </p:sp>
      <p:graphicFrame>
        <p:nvGraphicFramePr>
          <p:cNvPr id="423938" name="Object 2"/>
          <p:cNvGraphicFramePr>
            <a:graphicFrameLocks noChangeAspect="1"/>
          </p:cNvGraphicFramePr>
          <p:nvPr/>
        </p:nvGraphicFramePr>
        <p:xfrm>
          <a:off x="1752600" y="5715000"/>
          <a:ext cx="1466850" cy="554038"/>
        </p:xfrm>
        <a:graphic>
          <a:graphicData uri="http://schemas.openxmlformats.org/presentationml/2006/ole">
            <mc:AlternateContent xmlns:mc="http://schemas.openxmlformats.org/markup-compatibility/2006">
              <mc:Choice xmlns:v="urn:schemas-microsoft-com:vml" Requires="v">
                <p:oleObj spid="_x0000_s1050" name="Equation" r:id="rId4" imgW="571252" imgH="215806" progId="Equation.DSMT4">
                  <p:embed/>
                </p:oleObj>
              </mc:Choice>
              <mc:Fallback>
                <p:oleObj name="Equation" r:id="rId4" imgW="571252" imgH="215806" progId="Equation.DSMT4">
                  <p:embed/>
                  <p:pic>
                    <p:nvPicPr>
                      <p:cNvPr id="42393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5715000"/>
                        <a:ext cx="1466850" cy="554038"/>
                      </a:xfrm>
                      <a:prstGeom prst="rect">
                        <a:avLst/>
                      </a:prstGeom>
                      <a:solidFill>
                        <a:srgbClr val="CC3300"/>
                      </a:solidFill>
                    </p:spPr>
                  </p:pic>
                </p:oleObj>
              </mc:Fallback>
            </mc:AlternateContent>
          </a:graphicData>
        </a:graphic>
      </p:graphicFrame>
      <p:cxnSp>
        <p:nvCxnSpPr>
          <p:cNvPr id="23" name="Straight Arrow Connector 22"/>
          <p:cNvCxnSpPr>
            <a:stCxn id="16" idx="1"/>
          </p:cNvCxnSpPr>
          <p:nvPr/>
        </p:nvCxnSpPr>
        <p:spPr>
          <a:xfrm rot="10800000">
            <a:off x="8305801" y="2667001"/>
            <a:ext cx="185457" cy="811143"/>
          </a:xfrm>
          <a:prstGeom prst="straightConnector1">
            <a:avLst/>
          </a:prstGeom>
          <a:ln w="57150">
            <a:solidFill>
              <a:srgbClr val="7030A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6200000" flipH="1">
            <a:off x="5638800" y="4114800"/>
            <a:ext cx="1828800" cy="457200"/>
          </a:xfrm>
          <a:prstGeom prst="straightConnector1">
            <a:avLst/>
          </a:prstGeom>
          <a:ln>
            <a:solidFill>
              <a:srgbClr val="7030A0"/>
            </a:solidFill>
            <a:headEnd type="none" w="med" len="med"/>
            <a:tailEnd type="triangle" w="med" len="med"/>
          </a:ln>
        </p:spPr>
        <p:style>
          <a:lnRef idx="3">
            <a:schemeClr val="accent5"/>
          </a:lnRef>
          <a:fillRef idx="0">
            <a:schemeClr val="accent5"/>
          </a:fillRef>
          <a:effectRef idx="2">
            <a:schemeClr val="accent5"/>
          </a:effectRef>
          <a:fontRef idx="minor">
            <a:schemeClr val="tx1"/>
          </a:fontRef>
        </p:style>
      </p:cxnSp>
      <p:graphicFrame>
        <p:nvGraphicFramePr>
          <p:cNvPr id="423939" name="Object 3"/>
          <p:cNvGraphicFramePr>
            <a:graphicFrameLocks noChangeAspect="1"/>
          </p:cNvGraphicFramePr>
          <p:nvPr/>
        </p:nvGraphicFramePr>
        <p:xfrm>
          <a:off x="8534400" y="2667000"/>
          <a:ext cx="457200" cy="407640"/>
        </p:xfrm>
        <a:graphic>
          <a:graphicData uri="http://schemas.openxmlformats.org/presentationml/2006/ole">
            <mc:AlternateContent xmlns:mc="http://schemas.openxmlformats.org/markup-compatibility/2006">
              <mc:Choice xmlns:v="urn:schemas-microsoft-com:vml" Requires="v">
                <p:oleObj spid="_x0000_s1051" name="Equation" r:id="rId6" imgW="228501" imgH="203112" progId="Equation.DSMT4">
                  <p:embed/>
                </p:oleObj>
              </mc:Choice>
              <mc:Fallback>
                <p:oleObj name="Equation" r:id="rId6" imgW="228501" imgH="203112" progId="Equation.DSMT4">
                  <p:embed/>
                  <p:pic>
                    <p:nvPicPr>
                      <p:cNvPr id="42393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4400" y="2667000"/>
                        <a:ext cx="457200" cy="407640"/>
                      </a:xfrm>
                      <a:prstGeom prst="rect">
                        <a:avLst/>
                      </a:prstGeom>
                      <a:solidFill>
                        <a:srgbClr val="CC3300"/>
                      </a:solidFill>
                    </p:spPr>
                  </p:pic>
                </p:oleObj>
              </mc:Fallback>
            </mc:AlternateContent>
          </a:graphicData>
        </a:graphic>
      </p:graphicFrame>
      <p:cxnSp>
        <p:nvCxnSpPr>
          <p:cNvPr id="58" name="Straight Arrow Connector 57"/>
          <p:cNvCxnSpPr>
            <a:stCxn id="4" idx="3"/>
          </p:cNvCxnSpPr>
          <p:nvPr/>
        </p:nvCxnSpPr>
        <p:spPr>
          <a:xfrm flipV="1">
            <a:off x="6553200" y="2743200"/>
            <a:ext cx="1752600" cy="647700"/>
          </a:xfrm>
          <a:prstGeom prst="straightConnector1">
            <a:avLst/>
          </a:prstGeom>
          <a:ln w="57150">
            <a:solidFill>
              <a:srgbClr val="0070C0"/>
            </a:solidFill>
            <a:tailEnd type="arrow"/>
          </a:ln>
        </p:spPr>
        <p:style>
          <a:lnRef idx="1">
            <a:schemeClr val="accent4"/>
          </a:lnRef>
          <a:fillRef idx="0">
            <a:schemeClr val="accent4"/>
          </a:fillRef>
          <a:effectRef idx="0">
            <a:schemeClr val="accent4"/>
          </a:effectRef>
          <a:fontRef idx="minor">
            <a:schemeClr val="tx1"/>
          </a:fontRef>
        </p:style>
      </p:cxnSp>
      <p:graphicFrame>
        <p:nvGraphicFramePr>
          <p:cNvPr id="423940" name="Object 4"/>
          <p:cNvGraphicFramePr>
            <a:graphicFrameLocks noChangeAspect="1"/>
          </p:cNvGraphicFramePr>
          <p:nvPr/>
        </p:nvGraphicFramePr>
        <p:xfrm>
          <a:off x="7467600" y="2209800"/>
          <a:ext cx="914717" cy="458788"/>
        </p:xfrm>
        <a:graphic>
          <a:graphicData uri="http://schemas.openxmlformats.org/presentationml/2006/ole">
            <mc:AlternateContent xmlns:mc="http://schemas.openxmlformats.org/markup-compatibility/2006">
              <mc:Choice xmlns:v="urn:schemas-microsoft-com:vml" Requires="v">
                <p:oleObj spid="_x0000_s1052" name="Equation" r:id="rId8" imgW="507780" imgH="253890" progId="Equation.DSMT4">
                  <p:embed/>
                </p:oleObj>
              </mc:Choice>
              <mc:Fallback>
                <p:oleObj name="Equation" r:id="rId8" imgW="507780" imgH="253890" progId="Equation.DSMT4">
                  <p:embed/>
                  <p:pic>
                    <p:nvPicPr>
                      <p:cNvPr id="42394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7600" y="2209800"/>
                        <a:ext cx="914717" cy="458788"/>
                      </a:xfrm>
                      <a:prstGeom prst="rect">
                        <a:avLst/>
                      </a:prstGeom>
                      <a:solidFill>
                        <a:srgbClr val="CC3300"/>
                      </a:solidFill>
                    </p:spPr>
                  </p:pic>
                </p:oleObj>
              </mc:Fallback>
            </mc:AlternateContent>
          </a:graphicData>
        </a:graphic>
      </p:graphicFrame>
      <p:sp>
        <p:nvSpPr>
          <p:cNvPr id="60" name="Can 59"/>
          <p:cNvSpPr/>
          <p:nvPr/>
        </p:nvSpPr>
        <p:spPr>
          <a:xfrm rot="15278393">
            <a:off x="4850874" y="2888179"/>
            <a:ext cx="2798520" cy="1131394"/>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a:cxnSpLocks/>
          </p:cNvCxnSpPr>
          <p:nvPr/>
        </p:nvCxnSpPr>
        <p:spPr>
          <a:xfrm flipV="1">
            <a:off x="4038600" y="3428999"/>
            <a:ext cx="2043576" cy="836613"/>
          </a:xfrm>
          <a:prstGeom prst="line">
            <a:avLst/>
          </a:prstGeom>
          <a:ln w="76200"/>
        </p:spPr>
        <p:style>
          <a:lnRef idx="3">
            <a:schemeClr val="accent5"/>
          </a:lnRef>
          <a:fillRef idx="0">
            <a:schemeClr val="accent5"/>
          </a:fillRef>
          <a:effectRef idx="2">
            <a:schemeClr val="accent5"/>
          </a:effectRef>
          <a:fontRef idx="minor">
            <a:schemeClr val="tx1"/>
          </a:fontRef>
        </p:style>
      </p:cxnSp>
      <p:cxnSp>
        <p:nvCxnSpPr>
          <p:cNvPr id="64" name="Straight Connector 63"/>
          <p:cNvCxnSpPr>
            <a:cxnSpLocks/>
            <a:stCxn id="60" idx="3"/>
          </p:cNvCxnSpPr>
          <p:nvPr/>
        </p:nvCxnSpPr>
        <p:spPr>
          <a:xfrm flipV="1">
            <a:off x="6795624" y="2895600"/>
            <a:ext cx="1080370" cy="408431"/>
          </a:xfrm>
          <a:prstGeom prst="line">
            <a:avLst/>
          </a:prstGeom>
          <a:ln w="76200"/>
        </p:spPr>
        <p:style>
          <a:lnRef idx="3">
            <a:schemeClr val="accent5"/>
          </a:lnRef>
          <a:fillRef idx="0">
            <a:schemeClr val="accent5"/>
          </a:fillRef>
          <a:effectRef idx="2">
            <a:schemeClr val="accent5"/>
          </a:effectRef>
          <a:fontRef idx="minor">
            <a:schemeClr val="tx1"/>
          </a:fontRef>
        </p:style>
      </p:cxnSp>
      <p:sp>
        <p:nvSpPr>
          <p:cNvPr id="66" name="Arc 65"/>
          <p:cNvSpPr/>
          <p:nvPr/>
        </p:nvSpPr>
        <p:spPr>
          <a:xfrm>
            <a:off x="3709792" y="3998934"/>
            <a:ext cx="914400" cy="914400"/>
          </a:xfrm>
          <a:prstGeom prst="arc">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p:cNvSpPr txBox="1"/>
          <p:nvPr/>
        </p:nvSpPr>
        <p:spPr>
          <a:xfrm>
            <a:off x="3886200" y="5410200"/>
            <a:ext cx="4876800" cy="646331"/>
          </a:xfrm>
          <a:prstGeom prst="rect">
            <a:avLst/>
          </a:prstGeom>
          <a:solidFill>
            <a:schemeClr val="accent3">
              <a:lumMod val="40000"/>
              <a:lumOff val="60000"/>
              <a:alpha val="73000"/>
            </a:schemeClr>
          </a:solidFill>
        </p:spPr>
        <p:txBody>
          <a:bodyPr wrap="square" rtlCol="0">
            <a:spAutoFit/>
          </a:bodyPr>
          <a:lstStyle/>
          <a:p>
            <a:r>
              <a:rPr lang="en-US" dirty="0"/>
              <a:t>Disk orients in the direction of torque, whereas the force was applied in the y direction!</a:t>
            </a:r>
          </a:p>
        </p:txBody>
      </p:sp>
      <p:sp>
        <p:nvSpPr>
          <p:cNvPr id="69" name="TextBox 68"/>
          <p:cNvSpPr txBox="1"/>
          <p:nvPr/>
        </p:nvSpPr>
        <p:spPr>
          <a:xfrm>
            <a:off x="4038600" y="6073914"/>
            <a:ext cx="3869201" cy="707886"/>
          </a:xfrm>
          <a:prstGeom prst="rect">
            <a:avLst/>
          </a:prstGeom>
          <a:noFill/>
        </p:spPr>
        <p:txBody>
          <a:bodyPr wrap="none" rtlCol="0">
            <a:spAutoFit/>
          </a:bodyPr>
          <a:lstStyle/>
          <a:p>
            <a:r>
              <a:rPr lang="en-US" sz="4000" dirty="0">
                <a:solidFill>
                  <a:srgbClr val="00B0F0"/>
                </a:solidFill>
              </a:rPr>
              <a:t>Counter Intuitive!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23938"/>
                                        </p:tgtEl>
                                        <p:attrNameLst>
                                          <p:attrName>style.visibility</p:attrName>
                                        </p:attrNameLst>
                                      </p:cBhvr>
                                      <p:to>
                                        <p:strVal val="visible"/>
                                      </p:to>
                                    </p:set>
                                    <p:animEffect transition="in" filter="blinds(horizontal)">
                                      <p:cBhvr>
                                        <p:cTn id="21" dur="500"/>
                                        <p:tgtEl>
                                          <p:spTgt spid="42393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23939"/>
                                        </p:tgtEl>
                                        <p:attrNameLst>
                                          <p:attrName>style.visibility</p:attrName>
                                        </p:attrNameLst>
                                      </p:cBhvr>
                                      <p:to>
                                        <p:strVal val="visible"/>
                                      </p:to>
                                    </p:set>
                                    <p:animEffect transition="in" filter="blinds(horizontal)">
                                      <p:cBhvr>
                                        <p:cTn id="26" dur="500"/>
                                        <p:tgtEl>
                                          <p:spTgt spid="423939"/>
                                        </p:tgtEl>
                                      </p:cBhvr>
                                    </p:animEffec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3" presetClass="entr" presetSubtype="10" fill="hold" nodeType="withEffect">
                                  <p:stCondLst>
                                    <p:cond delay="0"/>
                                  </p:stCondLst>
                                  <p:childTnLst>
                                    <p:set>
                                      <p:cBhvr>
                                        <p:cTn id="34" dur="1" fill="hold">
                                          <p:stCondLst>
                                            <p:cond delay="0"/>
                                          </p:stCondLst>
                                        </p:cTn>
                                        <p:tgtEl>
                                          <p:spTgt spid="423940"/>
                                        </p:tgtEl>
                                        <p:attrNameLst>
                                          <p:attrName>style.visibility</p:attrName>
                                        </p:attrNameLst>
                                      </p:cBhvr>
                                      <p:to>
                                        <p:strVal val="visible"/>
                                      </p:to>
                                    </p:set>
                                    <p:animEffect transition="in" filter="blinds(horizontal)">
                                      <p:cBhvr>
                                        <p:cTn id="35" dur="500"/>
                                        <p:tgtEl>
                                          <p:spTgt spid="42394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2"/>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5"/>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46"/>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7"/>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23"/>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423939"/>
                                        </p:tgtEl>
                                        <p:attrNameLst>
                                          <p:attrName>style.visibility</p:attrName>
                                        </p:attrNameLst>
                                      </p:cBhvr>
                                      <p:to>
                                        <p:strVal val="hidden"/>
                                      </p:to>
                                    </p:set>
                                  </p:childTnLst>
                                </p:cTn>
                              </p:par>
                              <p:par>
                                <p:cTn id="52" presetID="1" presetClass="entr" presetSubtype="0" fill="hold" grpId="0" nodeType="withEffect">
                                  <p:stCondLst>
                                    <p:cond delay="0"/>
                                  </p:stCondLst>
                                  <p:childTnLst>
                                    <p:set>
                                      <p:cBhvr>
                                        <p:cTn id="53" dur="1" fill="hold">
                                          <p:stCondLst>
                                            <p:cond delay="0"/>
                                          </p:stCondLst>
                                        </p:cTn>
                                        <p:tgtEl>
                                          <p:spTgt spid="60"/>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6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6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p:bldP spid="20" grpId="0"/>
      <p:bldP spid="60" grpId="0" animBg="1"/>
      <p:bldP spid="66" grpId="0" animBg="1"/>
      <p:bldP spid="68"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ADAE672D-B9D1-4E1D-8BC3-2A007B04219A}"/>
              </a:ext>
            </a:extLst>
          </p:cNvPr>
          <p:cNvSpPr/>
          <p:nvPr/>
        </p:nvSpPr>
        <p:spPr>
          <a:xfrm>
            <a:off x="3962400" y="1981200"/>
            <a:ext cx="2057400" cy="2819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E99BAE5A-D3FF-45AE-BB7E-DF364199B893}"/>
              </a:ext>
            </a:extLst>
          </p:cNvPr>
          <p:cNvSpPr/>
          <p:nvPr/>
        </p:nvSpPr>
        <p:spPr>
          <a:xfrm>
            <a:off x="4114800" y="1981200"/>
            <a:ext cx="2057400" cy="2819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A525A28D-CD7A-4432-AA5D-30B3B0BDE4A1}"/>
              </a:ext>
            </a:extLst>
          </p:cNvPr>
          <p:cNvSpPr/>
          <p:nvPr/>
        </p:nvSpPr>
        <p:spPr>
          <a:xfrm>
            <a:off x="5173829" y="2133600"/>
            <a:ext cx="152400" cy="1242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lstStyle/>
          <a:p>
            <a:r>
              <a:rPr lang="en-US" dirty="0"/>
              <a:t>View along X-axis side</a:t>
            </a:r>
            <a:endParaRPr lang="en-IN" dirty="0"/>
          </a:p>
        </p:txBody>
      </p:sp>
      <p:sp>
        <p:nvSpPr>
          <p:cNvPr id="5" name="Oval 4"/>
          <p:cNvSpPr/>
          <p:nvPr/>
        </p:nvSpPr>
        <p:spPr>
          <a:xfrm>
            <a:off x="3762375" y="1981200"/>
            <a:ext cx="2796886" cy="2819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 name="Straight Arrow Connector 6"/>
          <p:cNvCxnSpPr>
            <a:cxnSpLocks/>
          </p:cNvCxnSpPr>
          <p:nvPr/>
        </p:nvCxnSpPr>
        <p:spPr>
          <a:xfrm>
            <a:off x="5134934" y="3325450"/>
            <a:ext cx="355514" cy="7370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4985670" y="3583747"/>
            <a:ext cx="652743" cy="707886"/>
          </a:xfrm>
          <a:prstGeom prst="rect">
            <a:avLst/>
          </a:prstGeom>
          <a:noFill/>
        </p:spPr>
        <p:txBody>
          <a:bodyPr wrap="none" rtlCol="0">
            <a:spAutoFit/>
          </a:bodyPr>
          <a:lstStyle/>
          <a:p>
            <a:r>
              <a:rPr lang="en-US" sz="4000" b="1" dirty="0"/>
              <a:t> L</a:t>
            </a:r>
            <a:r>
              <a:rPr lang="en-US" sz="4000" b="1" baseline="-25000" dirty="0"/>
              <a:t>s</a:t>
            </a:r>
            <a:endParaRPr lang="en-US" sz="4000" b="1" dirty="0"/>
          </a:p>
        </p:txBody>
      </p:sp>
      <p:cxnSp>
        <p:nvCxnSpPr>
          <p:cNvPr id="15" name="Straight Arrow Connector 14"/>
          <p:cNvCxnSpPr>
            <a:cxnSpLocks/>
          </p:cNvCxnSpPr>
          <p:nvPr/>
        </p:nvCxnSpPr>
        <p:spPr>
          <a:xfrm>
            <a:off x="5134938" y="3325450"/>
            <a:ext cx="774525" cy="4083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a:cxnSpLocks/>
          </p:cNvCxnSpPr>
          <p:nvPr/>
        </p:nvCxnSpPr>
        <p:spPr>
          <a:xfrm flipV="1">
            <a:off x="5490448" y="3733800"/>
            <a:ext cx="453152" cy="33230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2135792792"/>
              </p:ext>
            </p:extLst>
          </p:nvPr>
        </p:nvGraphicFramePr>
        <p:xfrm>
          <a:off x="5647526" y="3927988"/>
          <a:ext cx="523875" cy="504825"/>
        </p:xfrm>
        <a:graphic>
          <a:graphicData uri="http://schemas.openxmlformats.org/presentationml/2006/ole">
            <mc:AlternateContent xmlns:mc="http://schemas.openxmlformats.org/markup-compatibility/2006">
              <mc:Choice xmlns:v="urn:schemas-microsoft-com:vml" Requires="v">
                <p:oleObj spid="_x0000_s2066" name="Equation" r:id="rId3" imgW="523815" imgH="504876" progId="Equation.DSMT4">
                  <p:embed/>
                </p:oleObj>
              </mc:Choice>
              <mc:Fallback>
                <p:oleObj name="Equation" r:id="rId3" imgW="523815" imgH="504876" progId="Equation.DSMT4">
                  <p:embed/>
                  <p:pic>
                    <p:nvPicPr>
                      <p:cNvPr id="0" name=""/>
                      <p:cNvPicPr/>
                      <p:nvPr/>
                    </p:nvPicPr>
                    <p:blipFill>
                      <a:blip r:embed="rId4"/>
                      <a:stretch>
                        <a:fillRect/>
                      </a:stretch>
                    </p:blipFill>
                    <p:spPr>
                      <a:xfrm>
                        <a:off x="5647526" y="3927988"/>
                        <a:ext cx="523875" cy="50482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038595284"/>
              </p:ext>
            </p:extLst>
          </p:nvPr>
        </p:nvGraphicFramePr>
        <p:xfrm>
          <a:off x="5407064" y="2976166"/>
          <a:ext cx="952500" cy="447675"/>
        </p:xfrm>
        <a:graphic>
          <a:graphicData uri="http://schemas.openxmlformats.org/presentationml/2006/ole">
            <mc:AlternateContent xmlns:mc="http://schemas.openxmlformats.org/markup-compatibility/2006">
              <mc:Choice xmlns:v="urn:schemas-microsoft-com:vml" Requires="v">
                <p:oleObj spid="_x0000_s2067" name="Equation" r:id="rId5" imgW="952467" imgH="447792" progId="Equation.DSMT4">
                  <p:embed/>
                </p:oleObj>
              </mc:Choice>
              <mc:Fallback>
                <p:oleObj name="Equation" r:id="rId5" imgW="952467" imgH="447792" progId="Equation.DSMT4">
                  <p:embed/>
                  <p:pic>
                    <p:nvPicPr>
                      <p:cNvPr id="0" name=""/>
                      <p:cNvPicPr/>
                      <p:nvPr/>
                    </p:nvPicPr>
                    <p:blipFill>
                      <a:blip r:embed="rId6"/>
                      <a:stretch>
                        <a:fillRect/>
                      </a:stretch>
                    </p:blipFill>
                    <p:spPr>
                      <a:xfrm>
                        <a:off x="5407064" y="2976166"/>
                        <a:ext cx="952500" cy="447675"/>
                      </a:xfrm>
                      <a:prstGeom prst="rect">
                        <a:avLst/>
                      </a:prstGeom>
                    </p:spPr>
                  </p:pic>
                </p:oleObj>
              </mc:Fallback>
            </mc:AlternateContent>
          </a:graphicData>
        </a:graphic>
      </p:graphicFrame>
      <p:sp>
        <p:nvSpPr>
          <p:cNvPr id="3" name="Oval 2">
            <a:extLst>
              <a:ext uri="{FF2B5EF4-FFF2-40B4-BE49-F238E27FC236}">
                <a16:creationId xmlns:a16="http://schemas.microsoft.com/office/drawing/2014/main" id="{6229D5AA-9559-49A7-AEC2-BA3FA2A90A59}"/>
              </a:ext>
            </a:extLst>
          </p:cNvPr>
          <p:cNvSpPr/>
          <p:nvPr/>
        </p:nvSpPr>
        <p:spPr>
          <a:xfrm>
            <a:off x="5105400" y="2133600"/>
            <a:ext cx="152400" cy="1242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9261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indefinite" fill="hold" grpId="0" nodeType="clickEffect">
                                  <p:stCondLst>
                                    <p:cond delay="0"/>
                                  </p:stCondLst>
                                  <p:childTnLst>
                                    <p:animMotion origin="layout" path="M 3.33333E-6 -3.33333E-6 C -0.06893 -3.33333E-6 -0.125 0.07824 -0.125 0.175 C -0.125 0.27153 -0.06893 0.35 3.33333E-6 0.35 C 0.06892 0.35 0.125 0.27153 0.125 0.175 C 0.125 0.07824 0.06892 -3.33333E-6 3.33333E-6 -3.33333E-6 Z " pathEditMode="relative" rAng="0" ptsTypes="AAAAA">
                                      <p:cBhvr>
                                        <p:cTn id="6" dur="2000" fill="hold"/>
                                        <p:tgtEl>
                                          <p:spTgt spid="3"/>
                                        </p:tgtEl>
                                        <p:attrNameLst>
                                          <p:attrName>ppt_x</p:attrName>
                                          <p:attrName>ppt_y</p:attrName>
                                        </p:attrNameLst>
                                      </p:cBhvr>
                                      <p:rCtr x="0" y="1750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path" presetSubtype="0" repeatCount="indefinite" fill="hold" grpId="0" nodeType="withEffect">
                                  <p:stCondLst>
                                    <p:cond delay="0"/>
                                  </p:stCondLst>
                                  <p:childTnLst>
                                    <p:animMotion origin="layout" path="M -2.77778E-6 -3.33333E-6 C -0.0467 -3.33333E-6 -0.08472 0.07824 -0.08472 0.175 C -0.08472 0.27153 -0.0467 0.35 -2.77778E-6 0.35 C 0.0467 0.35 0.08455 0.27153 0.08455 0.175 C 0.08455 0.07824 0.0467 -3.33333E-6 -2.77778E-6 -3.33333E-6 Z " pathEditMode="relative" rAng="0" ptsTypes="AAAAA">
                                      <p:cBhvr>
                                        <p:cTn id="36" dur="2000" fill="hold"/>
                                        <p:tgtEl>
                                          <p:spTgt spid="23"/>
                                        </p:tgtEl>
                                        <p:attrNameLst>
                                          <p:attrName>ppt_x</p:attrName>
                                          <p:attrName>ppt_y</p:attrName>
                                        </p:attrNameLst>
                                      </p:cBhvr>
                                      <p:rCtr x="-17" y="17500"/>
                                    </p:animMotion>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23" grpId="1" animBg="1"/>
      <p:bldP spid="5" grpId="0" animBg="1"/>
      <p:bldP spid="13" grpId="0"/>
      <p:bldP spid="3" grpId="0" animBg="1"/>
      <p:bldP spid="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3121</TotalTime>
  <Words>357</Words>
  <Application>Microsoft Office PowerPoint</Application>
  <PresentationFormat>On-screen Show (4:3)</PresentationFormat>
  <Paragraphs>82</Paragraphs>
  <Slides>19</Slides>
  <Notes>0</Notes>
  <HiddenSlides>0</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Brush Script MT</vt:lpstr>
      <vt:lpstr>Calibri</vt:lpstr>
      <vt:lpstr>Cambria Math</vt:lpstr>
      <vt:lpstr>Symbol</vt:lpstr>
      <vt:lpstr>Office Theme</vt:lpstr>
      <vt:lpstr>Equation</vt:lpstr>
      <vt:lpstr>Highlights of the course</vt:lpstr>
      <vt:lpstr>PowerPoint Presentation</vt:lpstr>
      <vt:lpstr>PowerPoint Presentation</vt:lpstr>
      <vt:lpstr>Disk rotated by twist in outer space</vt:lpstr>
      <vt:lpstr>Disk spinning in outer space</vt:lpstr>
      <vt:lpstr>Disk (spin + twist) in outer space?</vt:lpstr>
      <vt:lpstr>Disk (spin + twist) in outer space?</vt:lpstr>
      <vt:lpstr>Disk (spin + twist) in outer space?</vt:lpstr>
      <vt:lpstr>View along X-axis side</vt:lpstr>
      <vt:lpstr>Disk (spin + twist) when continuous torque applied externally?</vt:lpstr>
      <vt:lpstr>Gyroscope</vt:lpstr>
      <vt:lpstr>Gyroscope Precision</vt:lpstr>
      <vt:lpstr>Gyroscope Precision</vt:lpstr>
      <vt:lpstr>Vector nature of angular velocity and angular momentum</vt:lpstr>
      <vt:lpstr>Gyroscope Precision</vt:lpstr>
      <vt:lpstr>PowerPoint Presentation</vt:lpstr>
      <vt:lpstr>Gyroscope Precision</vt:lpstr>
      <vt:lpstr>Gyroscope Precision</vt:lpstr>
      <vt:lpstr>Some consequences of Gyroscopic motion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Recap</dc:title>
  <dc:creator>iitp</dc:creator>
  <cp:lastModifiedBy>RAGHAVAN EASWARAN</cp:lastModifiedBy>
  <cp:revision>69</cp:revision>
  <dcterms:created xsi:type="dcterms:W3CDTF">2019-10-16T15:56:44Z</dcterms:created>
  <dcterms:modified xsi:type="dcterms:W3CDTF">2022-01-24T16:48:28Z</dcterms:modified>
</cp:coreProperties>
</file>