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8" r:id="rId31"/>
    <p:sldId id="267" r:id="rId32"/>
    <p:sldId id="269" r:id="rId33"/>
    <p:sldId id="288" r:id="rId34"/>
    <p:sldId id="290" r:id="rId35"/>
    <p:sldId id="289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62.wmf"/><Relationship Id="rId1" Type="http://schemas.openxmlformats.org/officeDocument/2006/relationships/image" Target="../media/image53.wmf"/><Relationship Id="rId4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9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18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9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D2E7-5C56-40F1-A9B3-E9AC4F79180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C755-82C0-4DC0-A190-14AA2651C4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1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D2E7-5C56-40F1-A9B3-E9AC4F79180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C755-82C0-4DC0-A190-14AA2651C4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128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D2E7-5C56-40F1-A9B3-E9AC4F79180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C755-82C0-4DC0-A190-14AA2651C4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0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D2E7-5C56-40F1-A9B3-E9AC4F79180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C755-82C0-4DC0-A190-14AA2651C4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522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D2E7-5C56-40F1-A9B3-E9AC4F79180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C755-82C0-4DC0-A190-14AA2651C4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113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D2E7-5C56-40F1-A9B3-E9AC4F79180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C755-82C0-4DC0-A190-14AA2651C4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12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D2E7-5C56-40F1-A9B3-E9AC4F79180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C755-82C0-4DC0-A190-14AA2651C4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41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D2E7-5C56-40F1-A9B3-E9AC4F79180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C755-82C0-4DC0-A190-14AA2651C4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57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D2E7-5C56-40F1-A9B3-E9AC4F79180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C755-82C0-4DC0-A190-14AA2651C4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550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D2E7-5C56-40F1-A9B3-E9AC4F79180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C755-82C0-4DC0-A190-14AA2651C4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065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D2E7-5C56-40F1-A9B3-E9AC4F79180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C755-82C0-4DC0-A190-14AA2651C4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277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3D2E7-5C56-40F1-A9B3-E9AC4F791805}" type="datetimeFigureOut">
              <a:rPr lang="en-IN" smtClean="0"/>
              <a:t>22-02-2022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DC755-82C0-4DC0-A190-14AA2651C4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553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7.pn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gi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1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7.gif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5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3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gi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B050"/>
                </a:solidFill>
              </a:rPr>
              <a:t>Quantum Physics</a:t>
            </a: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204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64" y="1524000"/>
            <a:ext cx="81547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895601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Perpetua" pitchFamily="18" charset="0"/>
              </a:rPr>
              <a:t>(d) Plot the </a:t>
            </a:r>
            <a:r>
              <a:rPr lang="en-US" sz="4800" b="1" dirty="0" err="1">
                <a:latin typeface="Perpetua" pitchFamily="18" charset="0"/>
              </a:rPr>
              <a:t>wavefunction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81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"/>
            <a:ext cx="36195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6172201" y="2743201"/>
          <a:ext cx="36226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4" imgW="1295400" imgH="431800" progId="Equation.DSMT4">
                  <p:embed/>
                </p:oleObj>
              </mc:Choice>
              <mc:Fallback>
                <p:oleObj name="Equation" r:id="rId4" imgW="1295400" imgH="431800" progId="Equation.DSMT4">
                  <p:embed/>
                  <p:pic>
                    <p:nvPicPr>
                      <p:cNvPr id="162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2743201"/>
                        <a:ext cx="36226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752600" y="2590800"/>
            <a:ext cx="3886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228600"/>
            <a:ext cx="38862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8956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Perpetua" pitchFamily="18" charset="0"/>
              </a:rPr>
              <a:t>(e) Normalize and Plot the probability density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5681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Perpetua" pitchFamily="18" charset="0"/>
              </a:rPr>
              <a:t>Normalize the </a:t>
            </a:r>
            <a:r>
              <a:rPr lang="en-US" sz="3200" b="1" i="1" u="sng" dirty="0">
                <a:latin typeface="Perpetua" pitchFamily="18" charset="0"/>
                <a:sym typeface="Symbol"/>
              </a:rPr>
              <a:t>(x)</a:t>
            </a:r>
            <a:r>
              <a:rPr lang="en-US" sz="3200" b="1" i="1" u="sng" dirty="0">
                <a:latin typeface="Perpetua" pitchFamily="18" charset="0"/>
              </a:rPr>
              <a:t> </a:t>
            </a:r>
            <a:endParaRPr lang="en-US" sz="3200" b="1" u="sng" dirty="0">
              <a:latin typeface="Perpetua" pitchFamily="18" charset="0"/>
            </a:endParaRPr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1524001" y="1066801"/>
          <a:ext cx="36226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3" imgW="1295400" imgH="431800" progId="Equation.DSMT4">
                  <p:embed/>
                </p:oleObj>
              </mc:Choice>
              <mc:Fallback>
                <p:oleObj name="Equation" r:id="rId3" imgW="1295400" imgH="431800" progId="Equation.DSMT4">
                  <p:embed/>
                  <p:pic>
                    <p:nvPicPr>
                      <p:cNvPr id="163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066801"/>
                        <a:ext cx="36226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6448426" y="1143001"/>
          <a:ext cx="302736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Equation" r:id="rId5" imgW="1180588" imgH="482391" progId="Equation.DSMT4">
                  <p:embed/>
                </p:oleObj>
              </mc:Choice>
              <mc:Fallback>
                <p:oleObj name="Equation" r:id="rId5" imgW="1180588" imgH="482391" progId="Equation.DSMT4">
                  <p:embed/>
                  <p:pic>
                    <p:nvPicPr>
                      <p:cNvPr id="163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6" y="1143001"/>
                        <a:ext cx="3027363" cy="12176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7"/>
          <a:srcRect l="9948"/>
          <a:stretch>
            <a:fillRect/>
          </a:stretch>
        </p:blipFill>
        <p:spPr bwMode="auto">
          <a:xfrm>
            <a:off x="2124919" y="4038601"/>
            <a:ext cx="5439290" cy="142398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1" y="2590800"/>
            <a:ext cx="3384233" cy="12954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163847" name="Object 7"/>
          <p:cNvGraphicFramePr>
            <a:graphicFrameLocks noChangeAspect="1"/>
          </p:cNvGraphicFramePr>
          <p:nvPr/>
        </p:nvGraphicFramePr>
        <p:xfrm>
          <a:off x="4089401" y="5659439"/>
          <a:ext cx="397827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Equation" r:id="rId9" imgW="1422400" imgH="457200" progId="Equation.DSMT4">
                  <p:embed/>
                </p:oleObj>
              </mc:Choice>
              <mc:Fallback>
                <p:oleObj name="Equation" r:id="rId9" imgW="1422400" imgH="457200" progId="Equation.DSMT4">
                  <p:embed/>
                  <p:pic>
                    <p:nvPicPr>
                      <p:cNvPr id="1638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1" y="5659439"/>
                        <a:ext cx="3978275" cy="12334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14918" y="2881087"/>
            <a:ext cx="5437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  <a:r>
              <a:rPr lang="en-US" sz="3200" baseline="30000" dirty="0"/>
              <a:t>2</a:t>
            </a:r>
            <a:endParaRPr lang="en-US" sz="32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1" y="4183168"/>
            <a:ext cx="5437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  <a:r>
              <a:rPr lang="en-US" sz="3200" baseline="30000" dirty="0"/>
              <a:t>2</a:t>
            </a:r>
            <a:endParaRPr lang="en-US" sz="3200" baseline="30000" dirty="0"/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>
            <p:extLst/>
          </p:nvPr>
        </p:nvGraphicFramePr>
        <p:xfrm>
          <a:off x="8532814" y="4191001"/>
          <a:ext cx="152558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11" imgW="545863" imgH="444307" progId="Equation.DSMT4">
                  <p:embed/>
                </p:oleObj>
              </mc:Choice>
              <mc:Fallback>
                <p:oleObj name="Equation" r:id="rId11" imgW="545863" imgH="444307" progId="Equation.DSMT4">
                  <p:embed/>
                  <p:pic>
                    <p:nvPicPr>
                      <p:cNvPr id="187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4" y="4191001"/>
                        <a:ext cx="1525587" cy="11969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3372" y="2942773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4495801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33400"/>
            <a:ext cx="3048000" cy="54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5791201" y="2514601"/>
          <a:ext cx="41560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4" imgW="1485900" imgH="431800" progId="Equation.DSMT4">
                  <p:embed/>
                </p:oleObj>
              </mc:Choice>
              <mc:Fallback>
                <p:oleObj name="Equation" r:id="rId4" imgW="1485900" imgH="431800" progId="Equation.DSMT4">
                  <p:embed/>
                  <p:pic>
                    <p:nvPicPr>
                      <p:cNvPr id="164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1" y="2514601"/>
                        <a:ext cx="41560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905000" y="2362200"/>
            <a:ext cx="3581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33400"/>
            <a:ext cx="3581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1" y="1143001"/>
            <a:ext cx="2915103" cy="1838325"/>
            <a:chOff x="1647372" y="762000"/>
            <a:chExt cx="2915103" cy="1838325"/>
          </a:xfrm>
        </p:grpSpPr>
        <p:pic>
          <p:nvPicPr>
            <p:cNvPr id="5" name="Picture 2" descr="ParticleInABox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762000"/>
              <a:ext cx="2809875" cy="1838325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647372" y="1371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24201" y="0"/>
            <a:ext cx="555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Perpetua" pitchFamily="18" charset="0"/>
              </a:rPr>
              <a:t>Expectation value of position</a:t>
            </a:r>
            <a:endParaRPr lang="en-US" sz="4000" dirty="0">
              <a:latin typeface="Perpetua" pitchFamily="18" charset="0"/>
            </a:endParaRPr>
          </a:p>
        </p:txBody>
      </p:sp>
      <p:graphicFrame>
        <p:nvGraphicFramePr>
          <p:cNvPr id="199684" name="Object 4"/>
          <p:cNvGraphicFramePr>
            <a:graphicFrameLocks noChangeAspect="1"/>
          </p:cNvGraphicFramePr>
          <p:nvPr/>
        </p:nvGraphicFramePr>
        <p:xfrm>
          <a:off x="2057400" y="3657600"/>
          <a:ext cx="3289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4" imgW="1346200" imgH="279400" progId="Equation.DSMT4">
                  <p:embed/>
                </p:oleObj>
              </mc:Choice>
              <mc:Fallback>
                <p:oleObj name="Equation" r:id="rId4" imgW="1346200" imgH="279400" progId="Equation.DSMT4">
                  <p:embed/>
                  <p:pic>
                    <p:nvPicPr>
                      <p:cNvPr id="1996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57600"/>
                        <a:ext cx="3289300" cy="673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5943600" y="3505200"/>
          <a:ext cx="41529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6" imgW="1485900" imgH="431800" progId="Equation.DSMT4">
                  <p:embed/>
                </p:oleObj>
              </mc:Choice>
              <mc:Fallback>
                <p:oleObj name="Equation" r:id="rId6" imgW="1485900" imgH="431800" progId="Equation.DSMT4">
                  <p:embed/>
                  <p:pic>
                    <p:nvPicPr>
                      <p:cNvPr id="1996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05200"/>
                        <a:ext cx="4152900" cy="1155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 t="63360"/>
          <a:stretch>
            <a:fillRect/>
          </a:stretch>
        </p:blipFill>
        <p:spPr bwMode="auto">
          <a:xfrm>
            <a:off x="6629400" y="990601"/>
            <a:ext cx="3048000" cy="198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5486401" y="5029200"/>
          <a:ext cx="12398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9" imgW="507780" imgH="393529" progId="Equation.DSMT4">
                  <p:embed/>
                </p:oleObj>
              </mc:Choice>
              <mc:Fallback>
                <p:oleObj name="Equation" r:id="rId9" imgW="507780" imgH="393529" progId="Equation.DSMT4">
                  <p:embed/>
                  <p:pic>
                    <p:nvPicPr>
                      <p:cNvPr id="199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5029200"/>
                        <a:ext cx="1239837" cy="9477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96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286001" y="1143001"/>
            <a:ext cx="2915103" cy="1838325"/>
            <a:chOff x="1647372" y="762000"/>
            <a:chExt cx="2915103" cy="1838325"/>
          </a:xfrm>
        </p:grpSpPr>
        <p:pic>
          <p:nvPicPr>
            <p:cNvPr id="5" name="Picture 2" descr="ParticleInABox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762000"/>
              <a:ext cx="2809875" cy="1838325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647372" y="1371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24200" y="0"/>
            <a:ext cx="623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Perpetua" pitchFamily="18" charset="0"/>
              </a:rPr>
              <a:t>Expectation value of momentum</a:t>
            </a:r>
            <a:endParaRPr lang="en-US" sz="4000" dirty="0">
              <a:latin typeface="Perpetua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t="63360"/>
          <a:stretch>
            <a:fillRect/>
          </a:stretch>
        </p:blipFill>
        <p:spPr bwMode="auto">
          <a:xfrm>
            <a:off x="6629400" y="990601"/>
            <a:ext cx="3048000" cy="198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5516564" y="5197475"/>
          <a:ext cx="11779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5" imgW="482391" imgH="253890" progId="Equation.DSMT4">
                  <p:embed/>
                </p:oleObj>
              </mc:Choice>
              <mc:Fallback>
                <p:oleObj name="Equation" r:id="rId5" imgW="482391" imgH="253890" progId="Equation.DSMT4">
                  <p:embed/>
                  <p:pic>
                    <p:nvPicPr>
                      <p:cNvPr id="199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4" y="5197475"/>
                        <a:ext cx="1177925" cy="6111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1828800" y="3733800"/>
          <a:ext cx="3302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7" imgW="1892300" imgH="457200" progId="Equation.DSMT4">
                  <p:embed/>
                </p:oleObj>
              </mc:Choice>
              <mc:Fallback>
                <p:oleObj name="Equation" r:id="rId7" imgW="1892300" imgH="457200" progId="Equation.DSMT4">
                  <p:embed/>
                  <p:pic>
                    <p:nvPicPr>
                      <p:cNvPr id="2007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33800"/>
                        <a:ext cx="3302000" cy="7747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0" name="Object 6"/>
          <p:cNvGraphicFramePr>
            <a:graphicFrameLocks noChangeAspect="1"/>
          </p:cNvGraphicFramePr>
          <p:nvPr/>
        </p:nvGraphicFramePr>
        <p:xfrm>
          <a:off x="5943600" y="3429000"/>
          <a:ext cx="39751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9" imgW="1422400" imgH="457200" progId="Equation.DSMT4">
                  <p:embed/>
                </p:oleObj>
              </mc:Choice>
              <mc:Fallback>
                <p:oleObj name="Equation" r:id="rId9" imgW="1422400" imgH="457200" progId="Equation.DSMT4">
                  <p:embed/>
                  <p:pic>
                    <p:nvPicPr>
                      <p:cNvPr id="2007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29000"/>
                        <a:ext cx="3975100" cy="1231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96200" y="6019801"/>
            <a:ext cx="2116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Perpetua" pitchFamily="18" charset="0"/>
              </a:rPr>
              <a:t>Guess why?</a:t>
            </a:r>
            <a:endParaRPr lang="en-US" sz="36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Particle in a box</a:t>
            </a:r>
            <a:endParaRPr lang="en-US" b="1" dirty="0"/>
          </a:p>
        </p:txBody>
      </p:sp>
      <p:pic>
        <p:nvPicPr>
          <p:cNvPr id="204802" name="Picture 2" descr="C:\Users\iitp\Downloads\Quantization_in_a_box_H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43125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Electron confinement effects in semiconductor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310" y="1981200"/>
            <a:ext cx="689538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147" y="-1592082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Quantum Tunneling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5" name="AromaticDarkGarpike-mobi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33533" y="795518"/>
            <a:ext cx="5319228" cy="2992066"/>
          </a:xfrm>
          <a:prstGeom prst="rect">
            <a:avLst/>
          </a:prstGeom>
        </p:spPr>
      </p:pic>
      <p:pic>
        <p:nvPicPr>
          <p:cNvPr id="10242" name="Picture 2" descr="File:Quantum Tunnelling animat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47" y="331768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1" y="1066800"/>
            <a:ext cx="8762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Perpetua" pitchFamily="18" charset="0"/>
              </a:rPr>
              <a:t>Particle in an impenetrable  box</a:t>
            </a:r>
            <a:endParaRPr lang="en-US" sz="60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1" y="0"/>
            <a:ext cx="7008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Perpetua" pitchFamily="18" charset="0"/>
              </a:rPr>
              <a:t>2</a:t>
            </a:r>
            <a:endParaRPr lang="en-US" sz="88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pic>
        <p:nvPicPr>
          <p:cNvPr id="157700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276600"/>
            <a:ext cx="4572000" cy="3517572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>
          <a:xfrm rot="2843020">
            <a:off x="8696605" y="3223651"/>
            <a:ext cx="1600200" cy="1143000"/>
          </a:xfrm>
          <a:prstGeom prst="wedgeEllipseCallout">
            <a:avLst>
              <a:gd name="adj1" fmla="val -85423"/>
              <a:gd name="adj2" fmla="val 225011"/>
            </a:avLst>
          </a:prstGeom>
          <a:solidFill>
            <a:srgbClr val="C0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erpetua" pitchFamily="18" charset="0"/>
              </a:rPr>
              <a:t>Are you kidding?</a:t>
            </a:r>
            <a:endParaRPr lang="en-US" sz="2400" dirty="0">
              <a:solidFill>
                <a:schemeClr val="tx1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2388" y="4968496"/>
            <a:ext cx="169817" cy="169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1440" y="5264331"/>
            <a:ext cx="12100560" cy="783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51177" y="555363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IN" sz="28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5295451"/>
            <a:ext cx="4709160" cy="3918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709160" y="2756646"/>
            <a:ext cx="0" cy="255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09160" y="2756646"/>
            <a:ext cx="2095052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797937" y="2747682"/>
            <a:ext cx="0" cy="255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81811" y="5284693"/>
            <a:ext cx="5387777" cy="2753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53635" y="2151529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</a:t>
            </a:r>
            <a:endParaRPr lang="en-IN" sz="2800" b="1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-212463" y="3768941"/>
            <a:ext cx="12503075" cy="616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37360" y="342246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IN" b="1" dirty="0"/>
          </a:p>
        </p:txBody>
      </p:sp>
      <p:sp>
        <p:nvSpPr>
          <p:cNvPr id="11" name="Oval 10"/>
          <p:cNvSpPr/>
          <p:nvPr/>
        </p:nvSpPr>
        <p:spPr>
          <a:xfrm>
            <a:off x="452205" y="4026882"/>
            <a:ext cx="126019" cy="141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76416" y="4097735"/>
            <a:ext cx="2222278" cy="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77471" y="2003612"/>
            <a:ext cx="98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Classical</a:t>
            </a:r>
            <a:endParaRPr lang="en-IN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8224" y="296206"/>
            <a:ext cx="259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Quantum: Wave function</a:t>
            </a:r>
            <a:endParaRPr lang="en-IN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45374" y="2835773"/>
            <a:ext cx="320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</a:t>
            </a:r>
            <a:endParaRPr lang="en-IN" sz="4000" b="1" dirty="0"/>
          </a:p>
        </p:txBody>
      </p: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148359"/>
              </p:ext>
            </p:extLst>
          </p:nvPr>
        </p:nvGraphicFramePr>
        <p:xfrm>
          <a:off x="536575" y="928688"/>
          <a:ext cx="27289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1485720" imgH="279360" progId="Equation.DSMT4">
                  <p:embed/>
                </p:oleObj>
              </mc:Choice>
              <mc:Fallback>
                <p:oleObj name="Equation" r:id="rId3" imgW="1485720" imgH="279360" progId="Equation.DSMT4">
                  <p:embed/>
                  <p:pic>
                    <p:nvPicPr>
                      <p:cNvPr id="1648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928688"/>
                        <a:ext cx="2728913" cy="4953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97669 -0.0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28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38 0.00115 0.00664 0.00393 0.01003 0.00393 C 0.01484 0.00393 0.01953 0.00115 0.02435 0 C 0.02721 -0.00093 0.03021 -0.00139 0.0332 -0.00209 C 0.04818 -0.00093 0.05781 -0.0007 0.07174 0.00185 C 0.07435 0.00231 0.07695 0.00324 0.07943 0.00393 L 0.10599 0.00185 C 0.11628 0.00069 0.13685 -0.00209 0.13685 -0.00209 C 0.14232 -0.00139 0.14792 0 0.15338 0 C 0.17148 0 0.18073 -0.00186 0.19753 -0.00602 C 0.19935 -0.00649 0.20117 -0.00741 0.20299 -0.00788 C 0.20885 -0.00741 0.21484 -0.00695 0.2207 -0.00602 C 0.2237 -0.00556 0.22656 -0.00394 0.22956 -0.00394 C 0.2487 -0.00463 0.26771 -0.00672 0.28685 -0.00788 L 0.29674 -0.00996 C 0.29935 -0.01042 0.30195 -0.01135 0.30456 -0.01181 C 0.31263 -0.01343 0.32878 -0.01575 0.32878 -0.01575 C 0.33177 -0.01528 0.33463 -0.01389 0.33763 -0.01389 C 0.34049 -0.01389 0.34271 -0.01644 0.33984 -0.02176 C 0.33867 -0.02385 0.33698 -0.02477 0.33542 -0.0257 C 0.33398 -0.02663 0.33242 -0.02709 0.33099 -0.02778 C 0.32513 -0.02987 0.32422 -0.02987 0.31771 -0.03149 L 0.16771 -0.02963 C 0.16185 -0.0294 0.15599 -0.02778 0.15013 -0.02778 L 0.06289 -0.0257 C 0.02695 -0.01899 0.04896 -0.02153 -0.00326 -0.02385 C -0.00742 -0.025 -0.01615 -0.02778 -0.01979 -0.02778 C -0.03412 -0.02709 -0.04844 -0.02524 -0.06276 -0.02385 C -0.0668 -0.02338 -0.07083 -0.02292 -0.07487 -0.02176 C -0.07669 -0.0213 -0.07109 -0.02176 -0.06927 -0.02176 L -0.06927 -0.02176 L -0.06927 -0.02176 " pathEditMode="relative" ptsTypes="AAAAAAAAAAAAAAAAAAAAAAAAAAAAAAA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2" grpId="0"/>
      <p:bldP spid="8" grpId="0"/>
      <p:bldP spid="11" grpId="0" animBg="1"/>
      <p:bldP spid="11" grpId="1" animBg="1"/>
      <p:bldP spid="11" grpId="2" animBg="1"/>
      <p:bldP spid="19" grpId="0"/>
      <p:bldP spid="19" grpId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1176" y="5643153"/>
            <a:ext cx="41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IN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5295451"/>
            <a:ext cx="4709160" cy="3918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709160" y="2756646"/>
            <a:ext cx="0" cy="255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09160" y="2756646"/>
            <a:ext cx="2095052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97937" y="2747682"/>
            <a:ext cx="0" cy="255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81811" y="5284693"/>
            <a:ext cx="5387777" cy="2753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53635" y="2151529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</a:t>
            </a:r>
            <a:endParaRPr lang="en-IN" sz="28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212463" y="3768941"/>
            <a:ext cx="12503075" cy="616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7360" y="342246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I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40219" y="29995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I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910075"/>
              </p:ext>
            </p:extLst>
          </p:nvPr>
        </p:nvGraphicFramePr>
        <p:xfrm>
          <a:off x="5173663" y="158750"/>
          <a:ext cx="366553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3" imgW="1625400" imgH="419040" progId="Equation.DSMT4">
                  <p:embed/>
                </p:oleObj>
              </mc:Choice>
              <mc:Fallback>
                <p:oleObj name="Equation" r:id="rId3" imgW="1625400" imgH="419040" progId="Equation.DSMT4">
                  <p:embed/>
                  <p:pic>
                    <p:nvPicPr>
                      <p:cNvPr id="2027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158750"/>
                        <a:ext cx="3665537" cy="911225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467635"/>
              </p:ext>
            </p:extLst>
          </p:nvPr>
        </p:nvGraphicFramePr>
        <p:xfrm>
          <a:off x="2991265" y="1316314"/>
          <a:ext cx="4038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5" imgW="1612800" imgH="279360" progId="Equation.DSMT4">
                  <p:embed/>
                </p:oleObj>
              </mc:Choice>
              <mc:Fallback>
                <p:oleObj name="Equation" r:id="rId5" imgW="1612800" imgH="279360" progId="Equation.DSMT4">
                  <p:embed/>
                  <p:pic>
                    <p:nvPicPr>
                      <p:cNvPr id="2027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265" y="1316314"/>
                        <a:ext cx="4038600" cy="6762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14030"/>
              </p:ext>
            </p:extLst>
          </p:nvPr>
        </p:nvGraphicFramePr>
        <p:xfrm>
          <a:off x="8488682" y="1170158"/>
          <a:ext cx="227806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7" imgW="1155700" imgH="469900" progId="Equation.DSMT4">
                  <p:embed/>
                </p:oleObj>
              </mc:Choice>
              <mc:Fallback>
                <p:oleObj name="Equation" r:id="rId7" imgW="1155700" imgH="469900" progId="Equation.DSMT4">
                  <p:embed/>
                  <p:pic>
                    <p:nvPicPr>
                      <p:cNvPr id="202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8682" y="1170158"/>
                        <a:ext cx="2278062" cy="8937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3095" y="424889"/>
            <a:ext cx="2921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Solving in region II</a:t>
            </a:r>
            <a:endParaRPr lang="en-IN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3665" y="1348218"/>
            <a:ext cx="25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Quantum wave function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038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91440" y="5264331"/>
            <a:ext cx="12100560" cy="783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1177" y="5553635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IN" sz="28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5295451"/>
            <a:ext cx="4709160" cy="3918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709160" y="2756646"/>
            <a:ext cx="0" cy="255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09160" y="2756646"/>
            <a:ext cx="2095052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97937" y="2747682"/>
            <a:ext cx="0" cy="255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81811" y="5284693"/>
            <a:ext cx="5387777" cy="2753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53635" y="2151529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</a:t>
            </a:r>
            <a:endParaRPr lang="en-IN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771921" y="3594172"/>
            <a:ext cx="55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III</a:t>
            </a:r>
            <a:endParaRPr lang="en-I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66185" y="528825"/>
            <a:ext cx="197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Region III</a:t>
            </a:r>
            <a:endParaRPr lang="en-IN" sz="3600" b="1" dirty="0"/>
          </a:p>
        </p:txBody>
      </p:sp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752826"/>
              </p:ext>
            </p:extLst>
          </p:nvPr>
        </p:nvGraphicFramePr>
        <p:xfrm>
          <a:off x="8093075" y="2670175"/>
          <a:ext cx="32416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3" imgW="1765080" imgH="279360" progId="Equation.DSMT4">
                  <p:embed/>
                </p:oleObj>
              </mc:Choice>
              <mc:Fallback>
                <p:oleObj name="Equation" r:id="rId3" imgW="1765080" imgH="27936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075" y="2670175"/>
                        <a:ext cx="3241675" cy="4953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3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Wave functions in 3 regions</a:t>
            </a:r>
            <a:endParaRPr lang="en-IN" b="1" dirty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560083"/>
              </p:ext>
            </p:extLst>
          </p:nvPr>
        </p:nvGraphicFramePr>
        <p:xfrm>
          <a:off x="4188999" y="1963738"/>
          <a:ext cx="4643068" cy="84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3" imgW="1485720" imgH="279360" progId="Equation.DSMT4">
                  <p:embed/>
                </p:oleObj>
              </mc:Choice>
              <mc:Fallback>
                <p:oleObj name="Equation" r:id="rId3" imgW="1485720" imgH="27936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8999" y="1963738"/>
                        <a:ext cx="4643068" cy="84179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589372"/>
              </p:ext>
            </p:extLst>
          </p:nvPr>
        </p:nvGraphicFramePr>
        <p:xfrm>
          <a:off x="4188998" y="3476453"/>
          <a:ext cx="4643069" cy="77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Equation" r:id="rId5" imgW="1612800" imgH="279360" progId="Equation.DSMT4">
                  <p:embed/>
                </p:oleObj>
              </mc:Choice>
              <mc:Fallback>
                <p:oleObj name="Equation" r:id="rId5" imgW="1612800" imgH="27936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8998" y="3476453"/>
                        <a:ext cx="4643069" cy="77749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808461"/>
              </p:ext>
            </p:extLst>
          </p:nvPr>
        </p:nvGraphicFramePr>
        <p:xfrm>
          <a:off x="4188999" y="4982990"/>
          <a:ext cx="4838528" cy="781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Equation" r:id="rId7" imgW="1663560" imgH="279360" progId="Equation.DSMT4">
                  <p:embed/>
                </p:oleObj>
              </mc:Choice>
              <mc:Fallback>
                <p:oleObj name="Equation" r:id="rId7" imgW="1663560" imgH="279360" progId="Equation.DSMT4">
                  <p:embed/>
                  <p:pic>
                    <p:nvPicPr>
                      <p:cNvPr id="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8999" y="4982990"/>
                        <a:ext cx="4838528" cy="78170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1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Physical Interpretation</a:t>
            </a:r>
            <a:endParaRPr lang="en-IN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5295451"/>
            <a:ext cx="4709160" cy="3918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709160" y="2554908"/>
            <a:ext cx="0" cy="27601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63812" y="3092816"/>
            <a:ext cx="320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</a:t>
            </a:r>
            <a:endParaRPr lang="en-IN" sz="4000" b="1" dirty="0"/>
          </a:p>
        </p:txBody>
      </p:sp>
      <p:sp>
        <p:nvSpPr>
          <p:cNvPr id="11" name="Oval 10"/>
          <p:cNvSpPr/>
          <p:nvPr/>
        </p:nvSpPr>
        <p:spPr>
          <a:xfrm>
            <a:off x="452205" y="4201693"/>
            <a:ext cx="126019" cy="141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212463" y="3768941"/>
            <a:ext cx="12503075" cy="616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37360" y="342246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IN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797937" y="2554908"/>
            <a:ext cx="0" cy="28318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40219" y="1775550"/>
            <a:ext cx="39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endParaRPr lang="en-IN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40219" y="3080182"/>
            <a:ext cx="498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I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09160" y="2554908"/>
            <a:ext cx="2088777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679584" y="4114804"/>
            <a:ext cx="121054" cy="107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222529"/>
              </p:ext>
            </p:extLst>
          </p:nvPr>
        </p:nvGraphicFramePr>
        <p:xfrm>
          <a:off x="3774465" y="5614388"/>
          <a:ext cx="4643069" cy="77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3" imgW="1612800" imgH="279360" progId="Equation.DSMT4">
                  <p:embed/>
                </p:oleObj>
              </mc:Choice>
              <mc:Fallback>
                <p:oleObj name="Equation" r:id="rId3" imgW="1612800" imgH="27936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465" y="5614388"/>
                        <a:ext cx="4643069" cy="77749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 25"/>
          <p:cNvSpPr/>
          <p:nvPr/>
        </p:nvSpPr>
        <p:spPr>
          <a:xfrm>
            <a:off x="4746812" y="4155141"/>
            <a:ext cx="2057400" cy="739588"/>
          </a:xfrm>
          <a:custGeom>
            <a:avLst/>
            <a:gdLst>
              <a:gd name="connsiteX0" fmla="*/ 0 w 2057400"/>
              <a:gd name="connsiteY0" fmla="*/ 0 h 739588"/>
              <a:gd name="connsiteX1" fmla="*/ 470647 w 2057400"/>
              <a:gd name="connsiteY1" fmla="*/ 403412 h 739588"/>
              <a:gd name="connsiteX2" fmla="*/ 968188 w 2057400"/>
              <a:gd name="connsiteY2" fmla="*/ 618565 h 739588"/>
              <a:gd name="connsiteX3" fmla="*/ 2057400 w 2057400"/>
              <a:gd name="connsiteY3" fmla="*/ 739588 h 739588"/>
              <a:gd name="connsiteX4" fmla="*/ 2057400 w 2057400"/>
              <a:gd name="connsiteY4" fmla="*/ 739588 h 73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739588">
                <a:moveTo>
                  <a:pt x="0" y="0"/>
                </a:moveTo>
                <a:cubicBezTo>
                  <a:pt x="154641" y="150159"/>
                  <a:pt x="309282" y="300318"/>
                  <a:pt x="470647" y="403412"/>
                </a:cubicBezTo>
                <a:cubicBezTo>
                  <a:pt x="632012" y="506506"/>
                  <a:pt x="703729" y="562536"/>
                  <a:pt x="968188" y="618565"/>
                </a:cubicBezTo>
                <a:cubicBezTo>
                  <a:pt x="1232647" y="674594"/>
                  <a:pt x="2057400" y="739588"/>
                  <a:pt x="2057400" y="739588"/>
                </a:cubicBezTo>
                <a:lnTo>
                  <a:pt x="2057400" y="739588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781811" y="5351928"/>
            <a:ext cx="5387777" cy="2753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649042"/>
              </p:ext>
            </p:extLst>
          </p:nvPr>
        </p:nvGraphicFramePr>
        <p:xfrm>
          <a:off x="7353472" y="1835728"/>
          <a:ext cx="4838528" cy="781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5" imgW="1663560" imgH="279360" progId="Equation.DSMT4">
                  <p:embed/>
                </p:oleObj>
              </mc:Choice>
              <mc:Fallback>
                <p:oleObj name="Equation" r:id="rId5" imgW="1663560" imgH="279360" progId="Equation.DSMT4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472" y="1835728"/>
                        <a:ext cx="4838528" cy="78170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40564"/>
              </p:ext>
            </p:extLst>
          </p:nvPr>
        </p:nvGraphicFramePr>
        <p:xfrm>
          <a:off x="0" y="1504713"/>
          <a:ext cx="4643068" cy="84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Equation" r:id="rId7" imgW="1485720" imgH="279360" progId="Equation.DSMT4">
                  <p:embed/>
                </p:oleObj>
              </mc:Choice>
              <mc:Fallback>
                <p:oleObj name="Equation" r:id="rId7" imgW="1485720" imgH="279360" progId="Equation.DSMT4">
                  <p:embed/>
                  <p:pic>
                    <p:nvPicPr>
                      <p:cNvPr id="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4713"/>
                        <a:ext cx="4643068" cy="84179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907561" y="2980497"/>
            <a:ext cx="636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III</a:t>
            </a:r>
            <a:endParaRPr lang="en-IN" sz="4400" b="1" dirty="0"/>
          </a:p>
        </p:txBody>
      </p:sp>
      <p:sp>
        <p:nvSpPr>
          <p:cNvPr id="31" name="Oval 30"/>
          <p:cNvSpPr/>
          <p:nvPr/>
        </p:nvSpPr>
        <p:spPr>
          <a:xfrm>
            <a:off x="6750428" y="4067223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7081925" y="5614388"/>
            <a:ext cx="762000" cy="762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0972800" y="1852197"/>
            <a:ext cx="762000" cy="762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8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074 L 0.00534 0.00764 C 0.00872 0.00856 0.01198 0.01134 0.01536 0.01134 C 0.02018 0.01134 0.02487 0.00856 0.02969 0.0074 C 0.03255 0.00648 0.03554 0.00602 0.03854 0.00532 C 0.05351 0.00648 0.06315 0.00671 0.07708 0.00926 C 0.07969 0.00972 0.08229 0.01064 0.08476 0.01134 L 0.11133 0.00926 C 0.12161 0.0081 0.14219 0.00532 0.14219 0.00555 C 0.14765 0.00602 0.15325 0.0074 0.15872 0.0074 C 0.17682 0.0074 0.18607 0.00555 0.20286 0.00139 C 0.20469 0.00092 0.20651 3.33333E-6 0.20833 -0.00047 C 0.21419 3.33333E-6 0.22018 0.00046 0.22604 0.00139 C 0.22903 0.00185 0.2319 0.00347 0.23489 0.00347 C 0.25403 0.00277 0.27304 0.00069 0.29219 -0.00047 L 0.30208 -0.00255 C 0.30469 -0.00301 0.30729 -0.00394 0.30989 -0.0044 C 0.31797 -0.00602 0.33411 -0.00834 0.33411 -0.00811 C 0.33711 -0.00787 0.33997 -0.00648 0.34297 -0.00648 C 0.34583 -0.00648 0.34804 -0.00903 0.34518 -0.01436 C 0.34401 -0.01644 0.34232 -0.01736 0.34075 -0.01829 C 0.33932 -0.01922 0.33776 -0.01968 0.33633 -0.02037 C 0.33047 -0.02246 0.32955 -0.02246 0.32304 -0.02408 L 0.17304 -0.02223 C 0.16719 -0.02199 0.16133 -0.02037 0.15547 -0.02037 L 0.06823 -0.01829 C 0.03229 -0.01158 0.05429 -0.01412 0.00208 -0.01644 C -0.00209 -0.0176 -0.01081 -0.02037 -0.01446 -0.02037 C -0.02878 -0.01968 -0.04297 -0.01783 -0.05742 -0.01644 C -0.06146 -0.01598 -0.0655 -0.01551 -0.06953 -0.01436 C -0.07136 -0.01389 -0.06576 -0.01436 -0.06393 -0.01436 L -0.06393 -0.01412 L -0.06393 -0.01436 " pathEditMode="relative" rAng="0" ptsTypes="AAAAAAAAAAAAAAAAAAAAAAAAAAAAAAA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6875 -0.0078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45 -0.0134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1" grpId="1" animBg="1"/>
      <p:bldP spid="11" grpId="2" animBg="1"/>
      <p:bldP spid="13" grpId="0"/>
      <p:bldP spid="16" grpId="0"/>
      <p:bldP spid="17" grpId="0"/>
      <p:bldP spid="22" grpId="0" animBg="1"/>
      <p:bldP spid="22" grpId="1" animBg="1"/>
      <p:bldP spid="22" grpId="2" animBg="1"/>
      <p:bldP spid="26" grpId="0" animBg="1"/>
      <p:bldP spid="30" grpId="0"/>
      <p:bldP spid="31" grpId="0" animBg="1"/>
      <p:bldP spid="3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6291" y="273424"/>
            <a:ext cx="57721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57600" y="-86846"/>
            <a:ext cx="4779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latin typeface="Perpetua" pitchFamily="18" charset="0"/>
              </a:rPr>
              <a:t>Effect of Tunneling!</a:t>
            </a:r>
            <a:endParaRPr lang="en-US" sz="4400" b="1" u="sng" dirty="0">
              <a:latin typeface="Perpetua" pitchFamily="18" charset="0"/>
            </a:endParaRPr>
          </a:p>
        </p:txBody>
      </p:sp>
      <p:pic>
        <p:nvPicPr>
          <p:cNvPr id="6" name="Picture 5" descr="Image result for Bulb cartoon"/>
          <p:cNvPicPr>
            <a:picLocks noChangeAspect="1" noChangeArrowheads="1"/>
          </p:cNvPicPr>
          <p:nvPr/>
        </p:nvPicPr>
        <p:blipFill>
          <a:blip r:embed="rId3" cstate="print"/>
          <a:srcRect b="8000"/>
          <a:stretch>
            <a:fillRect/>
          </a:stretch>
        </p:blipFill>
        <p:spPr bwMode="auto">
          <a:xfrm>
            <a:off x="8637491" y="1264024"/>
            <a:ext cx="1519720" cy="195426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58" y="2862543"/>
            <a:ext cx="2935942" cy="391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iitp\Downloads\What_is_Quantum_Tunneling,_Exactl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60" y="3576919"/>
            <a:ext cx="5833033" cy="32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40" y="909255"/>
            <a:ext cx="10515600" cy="1325563"/>
          </a:xfrm>
        </p:spPr>
        <p:txBody>
          <a:bodyPr/>
          <a:lstStyle/>
          <a:p>
            <a:r>
              <a:rPr lang="en-US" b="1" dirty="0" smtClean="0"/>
              <a:t>Determining the relation between the coefficients A’s and B’s</a:t>
            </a:r>
            <a:endParaRPr lang="en-IN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281259"/>
              </p:ext>
            </p:extLst>
          </p:nvPr>
        </p:nvGraphicFramePr>
        <p:xfrm>
          <a:off x="4011819" y="2525161"/>
          <a:ext cx="3491550" cy="2285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3" imgW="698400" imgH="457200" progId="Equation.DSMT4">
                  <p:embed/>
                </p:oleObj>
              </mc:Choice>
              <mc:Fallback>
                <p:oleObj name="Equation" r:id="rId3" imgW="698400" imgH="457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1819" y="2525161"/>
                        <a:ext cx="3491550" cy="2285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57469" y="46853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Tunneling Probability or Tunneling coefficient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5068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660" y="-385502"/>
            <a:ext cx="10515600" cy="1325563"/>
          </a:xfrm>
        </p:spPr>
        <p:txBody>
          <a:bodyPr/>
          <a:lstStyle/>
          <a:p>
            <a:r>
              <a:rPr lang="en-US" b="1" dirty="0" smtClean="0"/>
              <a:t>Using Boundary Conditions</a:t>
            </a:r>
            <a:endParaRPr lang="en-IN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5295451"/>
            <a:ext cx="4709160" cy="3918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709160" y="2756646"/>
            <a:ext cx="0" cy="255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47710" y="5431808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x=0</a:t>
            </a:r>
            <a:endParaRPr lang="en-IN" b="1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129960"/>
              </p:ext>
            </p:extLst>
          </p:nvPr>
        </p:nvGraphicFramePr>
        <p:xfrm>
          <a:off x="3356610" y="1037229"/>
          <a:ext cx="27051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3" imgW="1473120" imgH="863280" progId="Equation.DSMT4">
                  <p:embed/>
                </p:oleObj>
              </mc:Choice>
              <mc:Fallback>
                <p:oleObj name="Equation" r:id="rId3" imgW="1473120" imgH="863280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610" y="1037229"/>
                        <a:ext cx="2705100" cy="15303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74758" y="1187355"/>
            <a:ext cx="104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Recollect</a:t>
            </a:r>
            <a:endParaRPr lang="en-IN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01210"/>
              </p:ext>
            </p:extLst>
          </p:nvPr>
        </p:nvGraphicFramePr>
        <p:xfrm>
          <a:off x="6850312" y="1803981"/>
          <a:ext cx="4643068" cy="84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5" imgW="1485720" imgH="279360" progId="Equation.DSMT4">
                  <p:embed/>
                </p:oleObj>
              </mc:Choice>
              <mc:Fallback>
                <p:oleObj name="Equation" r:id="rId5" imgW="1485720" imgH="279360" progId="Equation.DSMT4">
                  <p:embed/>
                  <p:pic>
                    <p:nvPicPr>
                      <p:cNvPr id="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312" y="1803981"/>
                        <a:ext cx="4643068" cy="84179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60257"/>
              </p:ext>
            </p:extLst>
          </p:nvPr>
        </p:nvGraphicFramePr>
        <p:xfrm>
          <a:off x="6759575" y="3316288"/>
          <a:ext cx="48260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7" imgW="1676160" imgH="279360" progId="Equation.DSMT4">
                  <p:embed/>
                </p:oleObj>
              </mc:Choice>
              <mc:Fallback>
                <p:oleObj name="Equation" r:id="rId7" imgW="1676160" imgH="27936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3316288"/>
                        <a:ext cx="4826000" cy="7778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51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80268"/>
              </p:ext>
            </p:extLst>
          </p:nvPr>
        </p:nvGraphicFramePr>
        <p:xfrm>
          <a:off x="4011061" y="970532"/>
          <a:ext cx="5932487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3" imgW="1854000" imgH="685800" progId="Equation.DSMT4">
                  <p:embed/>
                </p:oleObj>
              </mc:Choice>
              <mc:Fallback>
                <p:oleObj name="Equation" r:id="rId3" imgW="1854000" imgH="685800" progId="Equation.DSMT4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061" y="970532"/>
                        <a:ext cx="5932487" cy="21177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34838" y="970562"/>
            <a:ext cx="3174520" cy="211769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 first boundary conditions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4838" y="3917921"/>
            <a:ext cx="3174520" cy="211769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 second boundary conditions</a:t>
            </a: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115837"/>
              </p:ext>
            </p:extLst>
          </p:nvPr>
        </p:nvGraphicFramePr>
        <p:xfrm>
          <a:off x="3929063" y="3205163"/>
          <a:ext cx="6249987" cy="319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5" imgW="2400120" imgH="1269720" progId="Equation.DSMT4">
                  <p:embed/>
                </p:oleObj>
              </mc:Choice>
              <mc:Fallback>
                <p:oleObj name="Equation" r:id="rId5" imgW="2400120" imgH="1269720" progId="Equation.DSMT4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205163"/>
                        <a:ext cx="6249987" cy="31956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91440" y="5264331"/>
            <a:ext cx="12100560" cy="783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52329" y="5387979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x=a</a:t>
            </a:r>
            <a:endParaRPr lang="en-I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5295451"/>
            <a:ext cx="4709160" cy="3918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709160" y="2756646"/>
            <a:ext cx="0" cy="255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97937" y="2747682"/>
            <a:ext cx="0" cy="255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53635" y="2151529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</a:t>
            </a:r>
            <a:endParaRPr lang="en-IN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6801" y="3203292"/>
            <a:ext cx="55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III</a:t>
            </a:r>
            <a:endParaRPr lang="en-IN" sz="36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09160" y="2756646"/>
            <a:ext cx="2095052" cy="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40219" y="3080182"/>
            <a:ext cx="498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I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824298"/>
              </p:ext>
            </p:extLst>
          </p:nvPr>
        </p:nvGraphicFramePr>
        <p:xfrm>
          <a:off x="5295072" y="899924"/>
          <a:ext cx="327025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3" imgW="1536480" imgH="863280" progId="Equation.DSMT4">
                  <p:embed/>
                </p:oleObj>
              </mc:Choice>
              <mc:Fallback>
                <p:oleObj name="Equation" r:id="rId3" imgW="1536480" imgH="863280" progId="Equation.DSMT4">
                  <p:embed/>
                  <p:pic>
                    <p:nvPicPr>
                      <p:cNvPr id="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072" y="899924"/>
                        <a:ext cx="3270250" cy="17748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5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8515" y="1886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Perpetua" pitchFamily="18" charset="0"/>
              </a:rPr>
              <a:t>Consider a quantum mechanical particle trapped inside an impenetrable box of length L.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828800" y="13716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erpetua" pitchFamily="18" charset="0"/>
              </a:rPr>
              <a:t>(a) Write the </a:t>
            </a:r>
            <a:r>
              <a:rPr lang="en-US" sz="3200" b="1" dirty="0" err="1">
                <a:latin typeface="Perpetua" pitchFamily="18" charset="0"/>
              </a:rPr>
              <a:t>schrödinger</a:t>
            </a:r>
            <a:r>
              <a:rPr lang="en-US" sz="3200" b="1" dirty="0">
                <a:latin typeface="Perpetua" pitchFamily="18" charset="0"/>
              </a:rPr>
              <a:t> equation for the </a:t>
            </a:r>
            <a:r>
              <a:rPr lang="en-US" sz="3200" b="1" dirty="0" smtClean="0">
                <a:latin typeface="Perpetua" pitchFamily="18" charset="0"/>
              </a:rPr>
              <a:t>system and solve it appropriately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828800" y="2013858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erpetua" pitchFamily="18" charset="0"/>
              </a:rPr>
              <a:t/>
            </a:r>
            <a:br>
              <a:rPr lang="en-US" sz="3200" b="1" dirty="0">
                <a:latin typeface="Perpetua" pitchFamily="18" charset="0"/>
              </a:rPr>
            </a:br>
            <a:r>
              <a:rPr lang="en-US" sz="3200" b="1" dirty="0">
                <a:latin typeface="Perpetua" pitchFamily="18" charset="0"/>
              </a:rPr>
              <a:t>(b) Obtain the energy from boundary condition .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828800" y="3218545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erpetua" pitchFamily="18" charset="0"/>
              </a:rPr>
              <a:t>(c) Plot the energy diagram.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828800" y="3962400"/>
            <a:ext cx="952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erpetua" pitchFamily="18" charset="0"/>
              </a:rPr>
              <a:t>(d) </a:t>
            </a:r>
            <a:r>
              <a:rPr lang="en-US" sz="3200" b="1" dirty="0" smtClean="0">
                <a:latin typeface="Perpetua" pitchFamily="18" charset="0"/>
              </a:rPr>
              <a:t>Plot the wave function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828800" y="487989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Perpetua" pitchFamily="18" charset="0"/>
              </a:rPr>
              <a:t>(e)Normalize the </a:t>
            </a:r>
            <a:r>
              <a:rPr lang="en-US" sz="3200" b="1" dirty="0" err="1">
                <a:latin typeface="Perpetua" pitchFamily="18" charset="0"/>
              </a:rPr>
              <a:t>wavefunction</a:t>
            </a:r>
            <a:r>
              <a:rPr lang="en-US" sz="3200" b="1" dirty="0">
                <a:latin typeface="Perpetua" pitchFamily="18" charset="0"/>
              </a:rPr>
              <a:t> and plot the </a:t>
            </a:r>
            <a:r>
              <a:rPr lang="en-US" sz="3200" b="1" dirty="0" smtClean="0">
                <a:latin typeface="Perpetua" pitchFamily="18" charset="0"/>
              </a:rPr>
              <a:t>|</a:t>
            </a:r>
            <a:r>
              <a:rPr lang="en-US" sz="3200" b="1" i="1" dirty="0">
                <a:latin typeface="Perpetua" pitchFamily="18" charset="0"/>
                <a:sym typeface="Symbol"/>
              </a:rPr>
              <a:t>(x)|</a:t>
            </a:r>
            <a:r>
              <a:rPr lang="en-US" sz="3200" b="1" i="1" baseline="30000" dirty="0" smtClean="0">
                <a:latin typeface="Perpetua" pitchFamily="18" charset="0"/>
                <a:sym typeface="Symbol"/>
              </a:rPr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08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599817"/>
              </p:ext>
            </p:extLst>
          </p:nvPr>
        </p:nvGraphicFramePr>
        <p:xfrm>
          <a:off x="3729038" y="930845"/>
          <a:ext cx="7277100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3" imgW="2273040" imgH="698400" progId="Equation.DSMT4">
                  <p:embed/>
                </p:oleObj>
              </mc:Choice>
              <mc:Fallback>
                <p:oleObj name="Equation" r:id="rId3" imgW="2273040" imgH="698400" progId="Equation.DSMT4">
                  <p:embed/>
                  <p:pic>
                    <p:nvPicPr>
                      <p:cNvPr id="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930845"/>
                        <a:ext cx="7277100" cy="21574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34838" y="970562"/>
            <a:ext cx="3174520" cy="211769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 first boundary conditions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4838" y="3917921"/>
            <a:ext cx="3174520" cy="211769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 second boundary conditions</a:t>
            </a: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638486"/>
              </p:ext>
            </p:extLst>
          </p:nvPr>
        </p:nvGraphicFramePr>
        <p:xfrm>
          <a:off x="3844925" y="3917950"/>
          <a:ext cx="7407275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tion" r:id="rId5" imgW="2844720" imgH="876240" progId="Equation.DSMT4">
                  <p:embed/>
                </p:oleObj>
              </mc:Choice>
              <mc:Fallback>
                <p:oleObj name="Equation" r:id="rId5" imgW="2844720" imgH="876240" progId="Equation.DSMT4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3917950"/>
                        <a:ext cx="7407275" cy="22050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5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52869" y="1179443"/>
            <a:ext cx="8269357" cy="36310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Find the relation between coefficients A</a:t>
            </a:r>
            <a:r>
              <a:rPr lang="en-US" sz="4000" baseline="-25000" dirty="0" smtClean="0"/>
              <a:t>III</a:t>
            </a:r>
            <a:r>
              <a:rPr lang="en-US" sz="4000" dirty="0" smtClean="0"/>
              <a:t> and A</a:t>
            </a:r>
            <a:r>
              <a:rPr lang="en-US" sz="4000" baseline="-25000" dirty="0" smtClean="0"/>
              <a:t>I</a:t>
            </a:r>
            <a:r>
              <a:rPr lang="en-US" sz="4000" dirty="0" smtClean="0"/>
              <a:t> from </a:t>
            </a:r>
            <a:r>
              <a:rPr lang="en-US" sz="4000" dirty="0" err="1" smtClean="0"/>
              <a:t>eqns</a:t>
            </a:r>
            <a:r>
              <a:rPr lang="en-US" sz="4000" dirty="0" smtClean="0"/>
              <a:t> 1,2,3 and 4</a:t>
            </a:r>
          </a:p>
          <a:p>
            <a:pPr algn="ctr"/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6642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Tunneling Probability or Tunneling coefficient</a:t>
            </a:r>
            <a:endParaRPr lang="en-IN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46115"/>
              </p:ext>
            </p:extLst>
          </p:nvPr>
        </p:nvGraphicFramePr>
        <p:xfrm>
          <a:off x="4117836" y="1796292"/>
          <a:ext cx="3491550" cy="2285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Equation" r:id="rId3" imgW="698400" imgH="457200" progId="Equation.DSMT4">
                  <p:embed/>
                </p:oleObj>
              </mc:Choice>
              <mc:Fallback>
                <p:oleObj name="Equation" r:id="rId3" imgW="698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7836" y="1796292"/>
                        <a:ext cx="3491550" cy="2285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884480"/>
              </p:ext>
            </p:extLst>
          </p:nvPr>
        </p:nvGraphicFramePr>
        <p:xfrm>
          <a:off x="1942057" y="4612150"/>
          <a:ext cx="3883977" cy="129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Equation" r:id="rId5" imgW="609480" imgH="203040" progId="Equation.DSMT4">
                  <p:embed/>
                </p:oleObj>
              </mc:Choice>
              <mc:Fallback>
                <p:oleObj name="Equation" r:id="rId5" imgW="609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2057" y="4612150"/>
                        <a:ext cx="3883977" cy="129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464060"/>
              </p:ext>
            </p:extLst>
          </p:nvPr>
        </p:nvGraphicFramePr>
        <p:xfrm>
          <a:off x="8448341" y="4081670"/>
          <a:ext cx="227806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tion" r:id="rId7" imgW="1155700" imgH="469900" progId="Equation.DSMT4">
                  <p:embed/>
                </p:oleObj>
              </mc:Choice>
              <mc:Fallback>
                <p:oleObj name="Equation" r:id="rId7" imgW="1155700" imgH="469900" progId="Equation.DSMT4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341" y="4081670"/>
                        <a:ext cx="2278062" cy="8937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851006"/>
              </p:ext>
            </p:extLst>
          </p:nvPr>
        </p:nvGraphicFramePr>
        <p:xfrm>
          <a:off x="8733179" y="5259480"/>
          <a:ext cx="1757115" cy="106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tion" r:id="rId9" imgW="711000" imgH="444240" progId="Equation.DSMT4">
                  <p:embed/>
                </p:oleObj>
              </mc:Choice>
              <mc:Fallback>
                <p:oleObj name="Equation" r:id="rId9" imgW="711000" imgH="44424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3179" y="5259480"/>
                        <a:ext cx="1757115" cy="10606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9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Applications</a:t>
            </a:r>
            <a:endParaRPr lang="en-IN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85109" y="2286000"/>
            <a:ext cx="60008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Alpha decay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Scanning Tunneling Microscope (STM)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1609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7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lpha decay | Definition, Example, &amp;amp; Facts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92" y="432027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218" y="2353490"/>
            <a:ext cx="5216367" cy="26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438401" y="1066801"/>
            <a:ext cx="2915103" cy="1838325"/>
            <a:chOff x="1647372" y="762000"/>
            <a:chExt cx="2915103" cy="1838325"/>
          </a:xfrm>
        </p:grpSpPr>
        <p:pic>
          <p:nvPicPr>
            <p:cNvPr id="152578" name="Picture 2" descr="ParticleInABox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762000"/>
              <a:ext cx="2809875" cy="1838325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1647372" y="13716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6423026" y="1625600"/>
          <a:ext cx="28543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4" imgW="1346200" imgH="419100" progId="Equation.DSMT4">
                  <p:embed/>
                </p:oleObj>
              </mc:Choice>
              <mc:Fallback>
                <p:oleObj name="Equation" r:id="rId4" imgW="1346200" imgH="419100" progId="Equation.DSMT4">
                  <p:embed/>
                  <p:pic>
                    <p:nvPicPr>
                      <p:cNvPr id="152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6" y="1625600"/>
                        <a:ext cx="2854325" cy="857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4714" y="2946403"/>
            <a:ext cx="9053286" cy="46166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erpetua" pitchFamily="18" charset="0"/>
              </a:rPr>
              <a:t>Solve the Schrödinger’s equation subjected to Boundary Conditions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4038601" y="3581401"/>
          <a:ext cx="4037761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6" imgW="1028254" imgH="203112" progId="Equation.DSMT4">
                  <p:embed/>
                </p:oleObj>
              </mc:Choice>
              <mc:Fallback>
                <p:oleObj name="Equation" r:id="rId6" imgW="1028254" imgH="203112" progId="Equation.DSMT4">
                  <p:embed/>
                  <p:pic>
                    <p:nvPicPr>
                      <p:cNvPr id="152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3581401"/>
                        <a:ext cx="4037761" cy="7699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4648201" y="4419600"/>
          <a:ext cx="2989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8" imgW="1409700" imgH="419100" progId="Equation.DSMT4">
                  <p:embed/>
                </p:oleObj>
              </mc:Choice>
              <mc:Fallback>
                <p:oleObj name="Equation" r:id="rId8" imgW="1409700" imgH="419100" progId="Equation.DSMT4">
                  <p:embed/>
                  <p:pic>
                    <p:nvPicPr>
                      <p:cNvPr id="152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4419600"/>
                        <a:ext cx="2989263" cy="857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4343401" y="5486400"/>
          <a:ext cx="45380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Equation" r:id="rId10" imgW="1459866" imgH="279279" progId="Equation.DSMT4">
                  <p:embed/>
                </p:oleObj>
              </mc:Choice>
              <mc:Fallback>
                <p:oleObj name="Equation" r:id="rId10" imgW="1459866" imgH="279279" progId="Equation.DSMT4">
                  <p:embed/>
                  <p:pic>
                    <p:nvPicPr>
                      <p:cNvPr id="1853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5486400"/>
                        <a:ext cx="4538037" cy="838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2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4714" y="2133601"/>
            <a:ext cx="9053286" cy="46166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erpetua" pitchFamily="18" charset="0"/>
              </a:rPr>
              <a:t>Apply the Boundary Condition-1</a:t>
            </a:r>
            <a:endParaRPr lang="en-US" sz="2400" b="1" dirty="0">
              <a:latin typeface="Perpetua" pitchFamily="18" charset="0"/>
            </a:endParaRPr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3886201" y="2743200"/>
          <a:ext cx="21939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3" imgW="558558" imgH="203112" progId="Equation.DSMT4">
                  <p:embed/>
                </p:oleObj>
              </mc:Choice>
              <mc:Fallback>
                <p:oleObj name="Equation" r:id="rId3" imgW="558558" imgH="203112" progId="Equation.DSMT4">
                  <p:embed/>
                  <p:pic>
                    <p:nvPicPr>
                      <p:cNvPr id="159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2743200"/>
                        <a:ext cx="2193925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2057400" y="4419600"/>
          <a:ext cx="22923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5" imgW="583947" imgH="203112" progId="Equation.DSMT4">
                  <p:embed/>
                </p:oleObj>
              </mc:Choice>
              <mc:Fallback>
                <p:oleObj name="Equation" r:id="rId5" imgW="583947" imgH="203112" progId="Equation.DSMT4">
                  <p:embed/>
                  <p:pic>
                    <p:nvPicPr>
                      <p:cNvPr id="159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19600"/>
                        <a:ext cx="2292350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0" name="Object 12"/>
          <p:cNvGraphicFramePr>
            <a:graphicFrameLocks noChangeAspect="1"/>
          </p:cNvGraphicFramePr>
          <p:nvPr/>
        </p:nvGraphicFramePr>
        <p:xfrm>
          <a:off x="2667001" y="304800"/>
          <a:ext cx="701429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Equation" r:id="rId7" imgW="1459866" imgH="279279" progId="Equation.DSMT4">
                  <p:embed/>
                </p:oleObj>
              </mc:Choice>
              <mc:Fallback>
                <p:oleObj name="Equation" r:id="rId7" imgW="1459866" imgH="279279" progId="Equation.DSMT4">
                  <p:embed/>
                  <p:pic>
                    <p:nvPicPr>
                      <p:cNvPr id="1863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04800"/>
                        <a:ext cx="7014297" cy="1295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1" name="Object 13"/>
          <p:cNvGraphicFramePr>
            <a:graphicFrameLocks noChangeAspect="1"/>
          </p:cNvGraphicFramePr>
          <p:nvPr/>
        </p:nvGraphicFramePr>
        <p:xfrm>
          <a:off x="7086600" y="2667000"/>
          <a:ext cx="2286000" cy="88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Equation" r:id="rId9" imgW="571252" imgH="228501" progId="Equation.DSMT4">
                  <p:embed/>
                </p:oleObj>
              </mc:Choice>
              <mc:Fallback>
                <p:oleObj name="Equation" r:id="rId9" imgW="571252" imgH="228501" progId="Equation.DSMT4">
                  <p:embed/>
                  <p:pic>
                    <p:nvPicPr>
                      <p:cNvPr id="1863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667000"/>
                        <a:ext cx="2286000" cy="88370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2" name="Object 14"/>
          <p:cNvGraphicFramePr>
            <a:graphicFrameLocks noChangeAspect="1"/>
          </p:cNvGraphicFramePr>
          <p:nvPr/>
        </p:nvGraphicFramePr>
        <p:xfrm>
          <a:off x="1549400" y="5511800"/>
          <a:ext cx="9042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11" imgW="2260600" imgH="228600" progId="Equation.DSMT4">
                  <p:embed/>
                </p:oleObj>
              </mc:Choice>
              <mc:Fallback>
                <p:oleObj name="Equation" r:id="rId11" imgW="2260600" imgH="228600" progId="Equation.DSMT4">
                  <p:embed/>
                  <p:pic>
                    <p:nvPicPr>
                      <p:cNvPr id="1863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511800"/>
                        <a:ext cx="9042400" cy="882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67542" y="3686629"/>
            <a:ext cx="9053286" cy="461665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erpetua" pitchFamily="18" charset="0"/>
              </a:rPr>
              <a:t>Apply the Boundary Condition-2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5257800"/>
            <a:ext cx="2743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93946" y="5257800"/>
            <a:ext cx="1074054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2342702" y="3276600"/>
          <a:ext cx="22923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3" imgW="583947" imgH="203112" progId="Equation.DSMT4">
                  <p:embed/>
                </p:oleObj>
              </mc:Choice>
              <mc:Fallback>
                <p:oleObj name="Equation" r:id="rId3" imgW="583947" imgH="203112" progId="Equation.DSMT4">
                  <p:embed/>
                  <p:pic>
                    <p:nvPicPr>
                      <p:cNvPr id="159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702" y="3276600"/>
                        <a:ext cx="2292350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4704902" y="3657600"/>
            <a:ext cx="1219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6076503" y="3048000"/>
          <a:ext cx="24860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5" imgW="888614" imgH="444307" progId="Equation.DSMT4">
                  <p:embed/>
                </p:oleObj>
              </mc:Choice>
              <mc:Fallback>
                <p:oleObj name="Equation" r:id="rId5" imgW="888614" imgH="444307" progId="Equation.DSMT4">
                  <p:embed/>
                  <p:pic>
                    <p:nvPicPr>
                      <p:cNvPr id="159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503" y="3048000"/>
                        <a:ext cx="2486025" cy="1200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819702" y="35052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n=1,2,3,….</a:t>
            </a:r>
            <a:endParaRPr lang="en-US" dirty="0"/>
          </a:p>
        </p:txBody>
      </p:sp>
      <p:graphicFrame>
        <p:nvGraphicFramePr>
          <p:cNvPr id="159750" name="Object 6"/>
          <p:cNvGraphicFramePr>
            <a:graphicFrameLocks noChangeAspect="1"/>
          </p:cNvGraphicFramePr>
          <p:nvPr/>
        </p:nvGraphicFramePr>
        <p:xfrm>
          <a:off x="5334000" y="5257801"/>
          <a:ext cx="227330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7" imgW="812447" imgH="418918" progId="Equation.DSMT4">
                  <p:embed/>
                </p:oleObj>
              </mc:Choice>
              <mc:Fallback>
                <p:oleObj name="Equation" r:id="rId7" imgW="812447" imgH="418918" progId="Equation.DSMT4">
                  <p:embed/>
                  <p:pic>
                    <p:nvPicPr>
                      <p:cNvPr id="159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257801"/>
                        <a:ext cx="2273300" cy="11318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8" name="Object 8"/>
          <p:cNvGraphicFramePr>
            <a:graphicFrameLocks noChangeAspect="1"/>
          </p:cNvGraphicFramePr>
          <p:nvPr/>
        </p:nvGraphicFramePr>
        <p:xfrm>
          <a:off x="4419600" y="1219201"/>
          <a:ext cx="33528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9" imgW="837836" imgH="203112" progId="Equation.DSMT4">
                  <p:embed/>
                </p:oleObj>
              </mc:Choice>
              <mc:Fallback>
                <p:oleObj name="Equation" r:id="rId9" imgW="837836" imgH="203112" progId="Equation.DSMT4">
                  <p:embed/>
                  <p:pic>
                    <p:nvPicPr>
                      <p:cNvPr id="2048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19201"/>
                        <a:ext cx="3352800" cy="7858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82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895601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Perpetua" pitchFamily="18" charset="0"/>
              </a:rPr>
              <a:t>(c) Plot the energy diagram.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8244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Related image"/>
          <p:cNvPicPr>
            <a:picLocks noChangeAspect="1" noChangeArrowheads="1"/>
          </p:cNvPicPr>
          <p:nvPr/>
        </p:nvPicPr>
        <p:blipFill>
          <a:blip r:embed="rId3"/>
          <a:srcRect l="54219" t="21239" b="6372"/>
          <a:stretch>
            <a:fillRect/>
          </a:stretch>
        </p:blipFill>
        <p:spPr bwMode="auto">
          <a:xfrm>
            <a:off x="2590801" y="762000"/>
            <a:ext cx="4428027" cy="5257800"/>
          </a:xfrm>
          <a:prstGeom prst="rect">
            <a:avLst/>
          </a:prstGeom>
          <a:noFill/>
        </p:spPr>
      </p:pic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6553200" y="2743200"/>
          <a:ext cx="3366906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4" imgW="812447" imgH="418918" progId="Equation.DSMT4">
                  <p:embed/>
                </p:oleObj>
              </mc:Choice>
              <mc:Fallback>
                <p:oleObj name="Equation" r:id="rId4" imgW="812447" imgH="418918" progId="Equation.DSMT4">
                  <p:embed/>
                  <p:pic>
                    <p:nvPicPr>
                      <p:cNvPr id="160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743200"/>
                        <a:ext cx="3366906" cy="1676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743200" y="2743200"/>
            <a:ext cx="381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2224314" y="3200400"/>
          <a:ext cx="838200" cy="86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6" imgW="393529" imgH="418918" progId="Equation.DSMT4">
                  <p:embed/>
                </p:oleObj>
              </mc:Choice>
              <mc:Fallback>
                <p:oleObj name="Equation" r:id="rId6" imgW="393529" imgH="418918" progId="Equation.DSMT4">
                  <p:embed/>
                  <p:pic>
                    <p:nvPicPr>
                      <p:cNvPr id="160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314" y="3200400"/>
                        <a:ext cx="838200" cy="86239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43400" y="141516"/>
            <a:ext cx="3830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Perpetua" pitchFamily="18" charset="0"/>
              </a:rPr>
              <a:t>Quantized energy levels</a:t>
            </a:r>
            <a:endParaRPr lang="en-US" sz="2800" b="1" u="sng" dirty="0">
              <a:latin typeface="Perpetua" pitchFamily="18" charset="0"/>
            </a:endParaRPr>
          </a:p>
        </p:txBody>
      </p:sp>
      <p:pic>
        <p:nvPicPr>
          <p:cNvPr id="7" name="Picture 6" descr="Image result for Bulb cartoon"/>
          <p:cNvPicPr>
            <a:picLocks noChangeAspect="1" noChangeArrowheads="1"/>
          </p:cNvPicPr>
          <p:nvPr/>
        </p:nvPicPr>
        <p:blipFill>
          <a:blip r:embed="rId8" cstate="print"/>
          <a:srcRect b="8000"/>
          <a:stretch>
            <a:fillRect/>
          </a:stretch>
        </p:blipFill>
        <p:spPr bwMode="auto">
          <a:xfrm>
            <a:off x="9148280" y="4724400"/>
            <a:ext cx="1519720" cy="1954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37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956051" y="228600"/>
          <a:ext cx="44037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3" imgW="1574800" imgH="508000" progId="Equation.DSMT4">
                  <p:embed/>
                </p:oleObj>
              </mc:Choice>
              <mc:Fallback>
                <p:oleObj name="Equation" r:id="rId3" imgW="1574800" imgH="508000" progId="Equation.DSMT4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1" y="228600"/>
                        <a:ext cx="4403725" cy="1371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2114102" y="2133600"/>
          <a:ext cx="22923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5" imgW="583947" imgH="203112" progId="Equation.DSMT4">
                  <p:embed/>
                </p:oleObj>
              </mc:Choice>
              <mc:Fallback>
                <p:oleObj name="Equation" r:id="rId5" imgW="583947" imgH="203112" progId="Equation.DSMT4">
                  <p:embed/>
                  <p:pic>
                    <p:nvPicPr>
                      <p:cNvPr id="159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102" y="2133600"/>
                        <a:ext cx="2292350" cy="7699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4476302" y="2514600"/>
            <a:ext cx="1219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5778501" y="1905000"/>
          <a:ext cx="26273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7" imgW="939392" imgH="444307" progId="Equation.DSMT4">
                  <p:embed/>
                </p:oleObj>
              </mc:Choice>
              <mc:Fallback>
                <p:oleObj name="Equation" r:id="rId7" imgW="939392" imgH="444307" progId="Equation.DSMT4">
                  <p:embed/>
                  <p:pic>
                    <p:nvPicPr>
                      <p:cNvPr id="159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1" y="1905000"/>
                        <a:ext cx="2627313" cy="1200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91102" y="236220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n=1,2,3,….</a:t>
            </a:r>
            <a:endParaRPr lang="en-US" dirty="0"/>
          </a:p>
        </p:txBody>
      </p:sp>
      <p:graphicFrame>
        <p:nvGraphicFramePr>
          <p:cNvPr id="161799" name="Object 7"/>
          <p:cNvGraphicFramePr>
            <a:graphicFrameLocks noChangeAspect="1"/>
          </p:cNvGraphicFramePr>
          <p:nvPr/>
        </p:nvGraphicFramePr>
        <p:xfrm>
          <a:off x="4191001" y="3352801"/>
          <a:ext cx="36226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9" imgW="1295400" imgH="431800" progId="Equation.DSMT4">
                  <p:embed/>
                </p:oleObj>
              </mc:Choice>
              <mc:Fallback>
                <p:oleObj name="Equation" r:id="rId9" imgW="1295400" imgH="431800" progId="Equation.DSMT4">
                  <p:embed/>
                  <p:pic>
                    <p:nvPicPr>
                      <p:cNvPr id="161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3352801"/>
                        <a:ext cx="3622675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1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255</Words>
  <Application>Microsoft Office PowerPoint</Application>
  <PresentationFormat>Widescreen</PresentationFormat>
  <Paragraphs>76</Paragraphs>
  <Slides>36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Perpetua</vt:lpstr>
      <vt:lpstr>Symbol</vt:lpstr>
      <vt:lpstr>Wingdings</vt:lpstr>
      <vt:lpstr>Office Theme</vt:lpstr>
      <vt:lpstr>Equation</vt:lpstr>
      <vt:lpstr>MathType 6.0 Equation</vt:lpstr>
      <vt:lpstr>Quantum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Normalize the (x) </vt:lpstr>
      <vt:lpstr>PowerPoint Presentation</vt:lpstr>
      <vt:lpstr>PowerPoint Presentation</vt:lpstr>
      <vt:lpstr>PowerPoint Presentation</vt:lpstr>
      <vt:lpstr>Particle in a box</vt:lpstr>
      <vt:lpstr>Electron confinement effects in semiconductor</vt:lpstr>
      <vt:lpstr>Quantum Tunneling</vt:lpstr>
      <vt:lpstr>PowerPoint Presentation</vt:lpstr>
      <vt:lpstr>PowerPoint Presentation</vt:lpstr>
      <vt:lpstr>PowerPoint Presentation</vt:lpstr>
      <vt:lpstr>Wave functions in 3 regions</vt:lpstr>
      <vt:lpstr>Physical Interpretation</vt:lpstr>
      <vt:lpstr>PowerPoint Presentation</vt:lpstr>
      <vt:lpstr>Determining the relation between the coefficients A’s and B’s</vt:lpstr>
      <vt:lpstr>Using Boundary Conditions</vt:lpstr>
      <vt:lpstr>PowerPoint Presentation</vt:lpstr>
      <vt:lpstr>PowerPoint Presentation</vt:lpstr>
      <vt:lpstr>PowerPoint Presentation</vt:lpstr>
      <vt:lpstr>PowerPoint Presentation</vt:lpstr>
      <vt:lpstr>Tunneling Probability or Tunneling coefficient</vt:lpstr>
      <vt:lpstr>Applications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Tunneling</dc:title>
  <dc:creator>HP</dc:creator>
  <cp:lastModifiedBy>HP</cp:lastModifiedBy>
  <cp:revision>54</cp:revision>
  <dcterms:created xsi:type="dcterms:W3CDTF">2022-02-07T14:26:31Z</dcterms:created>
  <dcterms:modified xsi:type="dcterms:W3CDTF">2022-02-23T08:19:59Z</dcterms:modified>
</cp:coreProperties>
</file>