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66" r:id="rId2"/>
    <p:sldId id="557" r:id="rId3"/>
    <p:sldId id="507" r:id="rId4"/>
    <p:sldId id="508" r:id="rId5"/>
    <p:sldId id="509" r:id="rId6"/>
    <p:sldId id="510" r:id="rId7"/>
    <p:sldId id="511" r:id="rId8"/>
    <p:sldId id="512" r:id="rId9"/>
    <p:sldId id="514" r:id="rId10"/>
    <p:sldId id="515" r:id="rId11"/>
    <p:sldId id="516" r:id="rId12"/>
    <p:sldId id="517" r:id="rId13"/>
    <p:sldId id="518" r:id="rId14"/>
    <p:sldId id="519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31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>
      <p:cViewPr varScale="1">
        <p:scale>
          <a:sx n="73" d="100"/>
          <a:sy n="7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6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1066-20ED-4657-9181-F82FB042F698}" type="datetimeFigureOut">
              <a:rPr lang="en-IN" smtClean="0"/>
              <a:t>02-02-2022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1087-ADF3-4EF5-BFC2-356886D723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6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FB9-F0E1-49A9-8C97-A0E858CC0ED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jpeg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1.png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9400" y="4648200"/>
            <a:ext cx="373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>
            <a:off x="5485606" y="1524000"/>
            <a:ext cx="794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311" name="Object 855"/>
          <p:cNvGraphicFramePr>
            <a:graphicFrameLocks noChangeAspect="1"/>
          </p:cNvGraphicFramePr>
          <p:nvPr/>
        </p:nvGraphicFramePr>
        <p:xfrm>
          <a:off x="4321111" y="685800"/>
          <a:ext cx="284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0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148311" name="Object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11" y="685800"/>
                        <a:ext cx="2849562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79536" y="1367470"/>
            <a:ext cx="2278534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08183" y="2496117"/>
            <a:ext cx="2678017" cy="184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152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0" y="2590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4400" y="2353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1</a:t>
            </a:r>
          </a:p>
        </p:txBody>
      </p:sp>
      <p:grpSp>
        <p:nvGrpSpPr>
          <p:cNvPr id="53" name="Group 19"/>
          <p:cNvGrpSpPr/>
          <p:nvPr/>
        </p:nvGrpSpPr>
        <p:grpSpPr>
          <a:xfrm rot="19251055">
            <a:off x="29594" y="-71306"/>
            <a:ext cx="3113323" cy="2957673"/>
            <a:chOff x="1311174" y="-202079"/>
            <a:chExt cx="3113323" cy="2957673"/>
          </a:xfrm>
        </p:grpSpPr>
        <p:cxnSp>
          <p:nvCxnSpPr>
            <p:cNvPr id="54" name="Straight Arrow Connector 53"/>
            <p:cNvCxnSpPr/>
            <p:nvPr/>
          </p:nvCxnSpPr>
          <p:spPr>
            <a:xfrm rot="18548945" flipV="1">
              <a:off x="1135150" y="279761"/>
              <a:ext cx="1582925" cy="123087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2348945" flipV="1">
              <a:off x="2201263" y="1022359"/>
              <a:ext cx="2136807" cy="173323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026313" y="-20207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US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0445" y="190815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17241" y="192680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1905000" y="76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endCxn id="59" idx="4"/>
          </p:cNvCxnSpPr>
          <p:nvPr/>
        </p:nvCxnSpPr>
        <p:spPr>
          <a:xfrm rot="5400000" flipH="1" flipV="1">
            <a:off x="838200" y="1295400"/>
            <a:ext cx="1524000" cy="762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447800" y="1295400"/>
          <a:ext cx="2063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1"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206375" cy="2698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13" name="Object 857"/>
          <p:cNvGraphicFramePr>
            <a:graphicFrameLocks noChangeAspect="1"/>
          </p:cNvGraphicFramePr>
          <p:nvPr/>
        </p:nvGraphicFramePr>
        <p:xfrm>
          <a:off x="4648200" y="2133600"/>
          <a:ext cx="1676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2" name="Equation" r:id="rId7" imgW="888614" imgH="444307" progId="Equation.DSMT4">
                  <p:embed/>
                </p:oleObj>
              </mc:Choice>
              <mc:Fallback>
                <p:oleObj name="Equation" r:id="rId7" imgW="888614" imgH="444307" progId="Equation.DSMT4">
                  <p:embed/>
                  <p:pic>
                    <p:nvPicPr>
                      <p:cNvPr id="148313" name="Object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1676400" cy="84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14" name="Object 858"/>
          <p:cNvGraphicFramePr>
            <a:graphicFrameLocks noChangeAspect="1"/>
          </p:cNvGraphicFramePr>
          <p:nvPr/>
        </p:nvGraphicFramePr>
        <p:xfrm>
          <a:off x="4267200" y="3556000"/>
          <a:ext cx="2849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3" name="Equation" r:id="rId9" imgW="1511300" imgH="495300" progId="Equation.DSMT4">
                  <p:embed/>
                </p:oleObj>
              </mc:Choice>
              <mc:Fallback>
                <p:oleObj name="Equation" r:id="rId9" imgW="1511300" imgH="495300" progId="Equation.DSMT4">
                  <p:embed/>
                  <p:pic>
                    <p:nvPicPr>
                      <p:cNvPr id="148314" name="Object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556000"/>
                        <a:ext cx="2849563" cy="939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5486400" y="2971800"/>
            <a:ext cx="1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315" name="Object 859"/>
          <p:cNvGraphicFramePr>
            <a:graphicFrameLocks noChangeAspect="1"/>
          </p:cNvGraphicFramePr>
          <p:nvPr/>
        </p:nvGraphicFramePr>
        <p:xfrm>
          <a:off x="2760663" y="5405437"/>
          <a:ext cx="28019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Equation" r:id="rId11" imgW="1485255" imgH="444307" progId="Equation.DSMT4">
                  <p:embed/>
                </p:oleObj>
              </mc:Choice>
              <mc:Fallback>
                <p:oleObj name="Equation" r:id="rId11" imgW="1485255" imgH="444307" progId="Equation.DSMT4">
                  <p:embed/>
                  <p:pic>
                    <p:nvPicPr>
                      <p:cNvPr id="148315" name="Object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05437"/>
                        <a:ext cx="2801937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6781800" y="4419600"/>
            <a:ext cx="6096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316" name="Object 860"/>
          <p:cNvGraphicFramePr>
            <a:graphicFrameLocks noChangeAspect="1"/>
          </p:cNvGraphicFramePr>
          <p:nvPr/>
        </p:nvGraphicFramePr>
        <p:xfrm>
          <a:off x="6165850" y="5308600"/>
          <a:ext cx="2825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" name="Equation" r:id="rId13" imgW="1497950" imgH="495085" progId="Equation.DSMT4">
                  <p:embed/>
                </p:oleObj>
              </mc:Choice>
              <mc:Fallback>
                <p:oleObj name="Equation" r:id="rId13" imgW="1497950" imgH="495085" progId="Equation.DSMT4">
                  <p:embed/>
                  <p:pic>
                    <p:nvPicPr>
                      <p:cNvPr id="148316" name="Object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5308600"/>
                        <a:ext cx="2825750" cy="939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H="1">
            <a:off x="4648200" y="4419600"/>
            <a:ext cx="838202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20000" cy="487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will be the acceleration in Non-Rotating frame?</a:t>
            </a:r>
          </a:p>
        </p:txBody>
      </p:sp>
    </p:spTree>
    <p:extLst>
      <p:ext uri="{BB962C8B-B14F-4D97-AF65-F5344CB8AC3E}">
        <p14:creationId xmlns:p14="http://schemas.microsoft.com/office/powerpoint/2010/main" val="33816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546" name="Object 2"/>
          <p:cNvGraphicFramePr>
            <a:graphicFrameLocks noChangeAspect="1"/>
          </p:cNvGraphicFramePr>
          <p:nvPr/>
        </p:nvGraphicFramePr>
        <p:xfrm>
          <a:off x="1905000" y="660400"/>
          <a:ext cx="48371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3" imgW="2565400" imgH="495300" progId="Equation.DSMT4">
                  <p:embed/>
                </p:oleObj>
              </mc:Choice>
              <mc:Fallback>
                <p:oleObj name="Equation" r:id="rId3" imgW="2565400" imgH="495300" progId="Equation.DSMT4">
                  <p:embed/>
                  <p:pic>
                    <p:nvPicPr>
                      <p:cNvPr id="6205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60400"/>
                        <a:ext cx="4837112" cy="939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49" name="Object 5"/>
          <p:cNvGraphicFramePr>
            <a:graphicFrameLocks noChangeAspect="1"/>
          </p:cNvGraphicFramePr>
          <p:nvPr/>
        </p:nvGraphicFramePr>
        <p:xfrm>
          <a:off x="3886200" y="1851025"/>
          <a:ext cx="13636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5" imgW="723586" imgH="710891" progId="Equation.DSMT4">
                  <p:embed/>
                </p:oleObj>
              </mc:Choice>
              <mc:Fallback>
                <p:oleObj name="Equation" r:id="rId5" imgW="723586" imgH="710891" progId="Equation.DSMT4">
                  <p:embed/>
                  <p:pic>
                    <p:nvPicPr>
                      <p:cNvPr id="6205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51025"/>
                        <a:ext cx="1363663" cy="1349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0" name="Object 6"/>
          <p:cNvGraphicFramePr>
            <a:graphicFrameLocks noChangeAspect="1"/>
          </p:cNvGraphicFramePr>
          <p:nvPr/>
        </p:nvGraphicFramePr>
        <p:xfrm>
          <a:off x="914400" y="3581400"/>
          <a:ext cx="6994526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7" imgW="3708400" imgH="495300" progId="Equation.DSMT4">
                  <p:embed/>
                </p:oleObj>
              </mc:Choice>
              <mc:Fallback>
                <p:oleObj name="Equation" r:id="rId7" imgW="3708400" imgH="495300" progId="Equation.DSMT4">
                  <p:embed/>
                  <p:pic>
                    <p:nvPicPr>
                      <p:cNvPr id="620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6994526" cy="939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1" name="Object 7"/>
          <p:cNvGraphicFramePr>
            <a:graphicFrameLocks noChangeAspect="1"/>
          </p:cNvGraphicFramePr>
          <p:nvPr/>
        </p:nvGraphicFramePr>
        <p:xfrm>
          <a:off x="609600" y="5105400"/>
          <a:ext cx="7953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9" imgW="4216400" imgH="482600" progId="Equation.DSMT4">
                  <p:embed/>
                </p:oleObj>
              </mc:Choice>
              <mc:Fallback>
                <p:oleObj name="Equation" r:id="rId9" imgW="4216400" imgH="482600" progId="Equation.DSMT4">
                  <p:embed/>
                  <p:pic>
                    <p:nvPicPr>
                      <p:cNvPr id="6205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953375" cy="90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487362"/>
          </a:xfrm>
        </p:spPr>
        <p:txBody>
          <a:bodyPr>
            <a:noAutofit/>
          </a:bodyPr>
          <a:lstStyle/>
          <a:p>
            <a:r>
              <a:rPr lang="en-US" sz="4000" b="1" dirty="0"/>
              <a:t>Acceleration </a:t>
            </a:r>
          </a:p>
        </p:txBody>
      </p:sp>
    </p:spTree>
    <p:extLst>
      <p:ext uri="{BB962C8B-B14F-4D97-AF65-F5344CB8AC3E}">
        <p14:creationId xmlns:p14="http://schemas.microsoft.com/office/powerpoint/2010/main" val="38700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>
            <a:noAutofit/>
          </a:bodyPr>
          <a:lstStyle/>
          <a:p>
            <a:r>
              <a:rPr lang="en-US" b="1" dirty="0"/>
              <a:t>Acceleration and Force in rotating frame</a:t>
            </a:r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94664"/>
              </p:ext>
            </p:extLst>
          </p:nvPr>
        </p:nvGraphicFramePr>
        <p:xfrm>
          <a:off x="1919252" y="2568574"/>
          <a:ext cx="55816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3" imgW="2959100" imgH="431800" progId="Equation.DSMT4">
                  <p:embed/>
                </p:oleObj>
              </mc:Choice>
              <mc:Fallback>
                <p:oleObj name="Equation" r:id="rId3" imgW="2959100" imgH="431800" progId="Equation.DSMT4">
                  <p:embed/>
                  <p:pic>
                    <p:nvPicPr>
                      <p:cNvPr id="148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52" y="2568574"/>
                        <a:ext cx="5581650" cy="819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19669"/>
              </p:ext>
            </p:extLst>
          </p:nvPr>
        </p:nvGraphicFramePr>
        <p:xfrm>
          <a:off x="1188208" y="4640915"/>
          <a:ext cx="70437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5" imgW="3733800" imgH="457200" progId="Equation.DSMT4">
                  <p:embed/>
                </p:oleObj>
              </mc:Choice>
              <mc:Fallback>
                <p:oleObj name="Equation" r:id="rId5" imgW="3733800" imgH="457200" progId="Equation.DSMT4">
                  <p:embed/>
                  <p:pic>
                    <p:nvPicPr>
                      <p:cNvPr id="148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08" y="4640915"/>
                        <a:ext cx="7043738" cy="866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332" name="Object 852"/>
          <p:cNvGraphicFramePr>
            <a:graphicFrameLocks noChangeAspect="1"/>
          </p:cNvGraphicFramePr>
          <p:nvPr/>
        </p:nvGraphicFramePr>
        <p:xfrm>
          <a:off x="1298575" y="1243013"/>
          <a:ext cx="69103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7" imgW="3670300" imgH="482600" progId="Equation.DSMT4">
                  <p:embed/>
                </p:oleObj>
              </mc:Choice>
              <mc:Fallback>
                <p:oleObj name="Equation" r:id="rId7" imgW="3670300" imgH="482600" progId="Equation.DSMT4">
                  <p:embed/>
                  <p:pic>
                    <p:nvPicPr>
                      <p:cNvPr id="149332" name="Object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243013"/>
                        <a:ext cx="6910388" cy="9128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554" y="5463239"/>
            <a:ext cx="7801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Perpetua" pitchFamily="18" charset="0"/>
              </a:rPr>
              <a:t>Inertial frame: Non-Rotating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135469"/>
            <a:ext cx="7801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Perpetua" pitchFamily="18" charset="0"/>
              </a:rPr>
              <a:t>Non-Inertial frame: Rotating frame</a:t>
            </a: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5B23ECDB-615C-4DA1-B052-C4143D5B6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11401"/>
              </p:ext>
            </p:extLst>
          </p:nvPr>
        </p:nvGraphicFramePr>
        <p:xfrm>
          <a:off x="1017588" y="3579813"/>
          <a:ext cx="7283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9" imgW="3860640" imgH="457200" progId="Equation.DSMT4">
                  <p:embed/>
                </p:oleObj>
              </mc:Choice>
              <mc:Fallback>
                <p:oleObj name="Equation" r:id="rId9" imgW="3860640" imgH="457200" progId="Equation.DSMT4">
                  <p:embed/>
                  <p:pic>
                    <p:nvPicPr>
                      <p:cNvPr id="148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579813"/>
                        <a:ext cx="7283450" cy="866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4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7362"/>
          </a:xfrm>
        </p:spPr>
        <p:txBody>
          <a:bodyPr>
            <a:noAutofit/>
          </a:bodyPr>
          <a:lstStyle/>
          <a:p>
            <a:r>
              <a:rPr lang="en-US" b="1" dirty="0"/>
              <a:t>Force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530064" y="1367470"/>
            <a:ext cx="2278534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8583" y="2496117"/>
            <a:ext cx="2678017" cy="184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52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590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353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1</a:t>
            </a:r>
          </a:p>
        </p:txBody>
      </p:sp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2220913" y="685800"/>
          <a:ext cx="69230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3" imgW="3670300" imgH="457200" progId="Equation.DSMT4">
                  <p:embed/>
                </p:oleObj>
              </mc:Choice>
              <mc:Fallback>
                <p:oleObj name="Equation" r:id="rId3" imgW="3670300" imgH="457200" progId="Equation.DSMT4">
                  <p:embed/>
                  <p:pic>
                    <p:nvPicPr>
                      <p:cNvPr id="148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685800"/>
                        <a:ext cx="6923087" cy="866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514" name="Picture 10" descr="Earth Illust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1320089" cy="1352550"/>
          </a:xfrm>
          <a:prstGeom prst="rect">
            <a:avLst/>
          </a:prstGeom>
          <a:noFill/>
        </p:spPr>
      </p:pic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1439863" y="3048000"/>
          <a:ext cx="69135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6" imgW="3670300" imgH="457200" progId="Equation.DSMT4">
                  <p:embed/>
                </p:oleObj>
              </mc:Choice>
              <mc:Fallback>
                <p:oleObj name="Equation" r:id="rId6" imgW="3670300" imgH="457200" progId="Equation.DSMT4">
                  <p:embed/>
                  <p:pic>
                    <p:nvPicPr>
                      <p:cNvPr id="149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3048000"/>
                        <a:ext cx="6913562" cy="863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rot="16200000" flipH="1">
            <a:off x="6781800" y="2819400"/>
            <a:ext cx="1752600" cy="1295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209800" y="3657600"/>
            <a:ext cx="18288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191000"/>
            <a:ext cx="17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Centrifugal force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4572000" y="36576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33800" y="4267200"/>
            <a:ext cx="14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Coriolis</a:t>
            </a:r>
            <a:r>
              <a:rPr lang="en-US" b="1" dirty="0"/>
              <a:t> force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4254500"/>
            <a:ext cx="169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Azimuthal</a:t>
            </a:r>
            <a:r>
              <a:rPr lang="en-US" b="1" dirty="0"/>
              <a:t> force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6553200" y="37338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875618" y="1905000"/>
            <a:ext cx="2010582" cy="591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2496117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Earth in rotating frame</a:t>
            </a:r>
          </a:p>
        </p:txBody>
      </p:sp>
    </p:spTree>
    <p:extLst>
      <p:ext uri="{BB962C8B-B14F-4D97-AF65-F5344CB8AC3E}">
        <p14:creationId xmlns:p14="http://schemas.microsoft.com/office/powerpoint/2010/main" val="30896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Accelerated Frame </a:t>
            </a:r>
            <a:r>
              <a:rPr lang="en-US"/>
              <a:t>of Reference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508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Newton’s laws hold only in inertial frames of reference. However, there are many</a:t>
            </a:r>
          </a:p>
          <a:p>
            <a:r>
              <a:rPr lang="en-US" b="1" dirty="0">
                <a:solidFill>
                  <a:srgbClr val="0070C0"/>
                </a:solidFill>
              </a:rPr>
              <a:t>non-inertial (that is, accelerated) frames of reference that we might reasonably want</a:t>
            </a:r>
          </a:p>
          <a:p>
            <a:r>
              <a:rPr lang="en-US" b="1" dirty="0">
                <a:solidFill>
                  <a:srgbClr val="0070C0"/>
                </a:solidFill>
              </a:rPr>
              <a:t>to study (such as elevators, merry-go-rounds, as so on). </a:t>
            </a:r>
            <a:r>
              <a:rPr lang="en-US" sz="2400" b="1" dirty="0">
                <a:solidFill>
                  <a:srgbClr val="FF0000"/>
                </a:solidFill>
              </a:rPr>
              <a:t>Is there any possible way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to modify Newton’s laws so that they hold in non-inertial frames, or do we have to give up entirely on F = 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a?</a:t>
            </a:r>
          </a:p>
        </p:txBody>
      </p:sp>
      <p:graphicFrame>
        <p:nvGraphicFramePr>
          <p:cNvPr id="551938" name="Object 2"/>
          <p:cNvGraphicFramePr>
            <a:graphicFrameLocks noChangeAspect="1"/>
          </p:cNvGraphicFramePr>
          <p:nvPr/>
        </p:nvGraphicFramePr>
        <p:xfrm>
          <a:off x="1752600" y="3657600"/>
          <a:ext cx="1338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Equation" r:id="rId3" imgW="710891" imgH="304668" progId="Equation.DSMT4">
                  <p:embed/>
                </p:oleObj>
              </mc:Choice>
              <mc:Fallback>
                <p:oleObj name="Equation" r:id="rId3" imgW="710891" imgH="304668" progId="Equation.DSMT4">
                  <p:embed/>
                  <p:pic>
                    <p:nvPicPr>
                      <p:cNvPr id="551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1338263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5638800" y="3733800"/>
          <a:ext cx="15049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Equation" r:id="rId5" imgW="799753" imgH="304668" progId="Equation.DSMT4">
                  <p:embed/>
                </p:oleObj>
              </mc:Choice>
              <mc:Fallback>
                <p:oleObj name="Equation" r:id="rId5" imgW="799753" imgH="304668" progId="Equation.DSMT4">
                  <p:embed/>
                  <p:pic>
                    <p:nvPicPr>
                      <p:cNvPr id="551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1504950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1544638" y="4800600"/>
          <a:ext cx="5956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Equation" r:id="rId7" imgW="3162300" imgH="457200" progId="Equation.DSMT4">
                  <p:embed/>
                </p:oleObj>
              </mc:Choice>
              <mc:Fallback>
                <p:oleObj name="Equation" r:id="rId7" imgW="3162300" imgH="457200" progId="Equation.DSMT4">
                  <p:embed/>
                  <p:pic>
                    <p:nvPicPr>
                      <p:cNvPr id="551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800600"/>
                        <a:ext cx="5956300" cy="863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5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Ripples on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615" y="272668"/>
            <a:ext cx="5054819" cy="37890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772400" cy="914400"/>
          </a:xfrm>
        </p:spPr>
        <p:txBody>
          <a:bodyPr/>
          <a:lstStyle/>
          <a:p>
            <a:r>
              <a:rPr lang="en-US" dirty="0"/>
              <a:t>Oscillations and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15420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71800" y="0"/>
            <a:ext cx="386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Revisit Harmonic motion</a:t>
            </a:r>
          </a:p>
        </p:txBody>
      </p:sp>
      <p:pic>
        <p:nvPicPr>
          <p:cNvPr id="18434" name="Picture 2" descr="Image result for spring oscillatio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1524000" cy="3048001"/>
          </a:xfrm>
          <a:prstGeom prst="rect">
            <a:avLst/>
          </a:prstGeom>
          <a:noFill/>
        </p:spPr>
      </p:pic>
      <p:pic>
        <p:nvPicPr>
          <p:cNvPr id="18438" name="Picture 6" descr="Image result for LCR circ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2092230" cy="2895600"/>
          </a:xfrm>
          <a:prstGeom prst="rect">
            <a:avLst/>
          </a:prstGeom>
          <a:noFill/>
        </p:spPr>
      </p:pic>
      <p:pic>
        <p:nvPicPr>
          <p:cNvPr id="33794" name="Picture 2" descr="Image result for Simple pendulum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3153537" cy="2362200"/>
          </a:xfrm>
          <a:prstGeom prst="rect">
            <a:avLst/>
          </a:prstGeom>
          <a:noFill/>
        </p:spPr>
      </p:pic>
      <p:pic>
        <p:nvPicPr>
          <p:cNvPr id="7" name="Picture 2" descr="Image result for Onam Swing babies"/>
          <p:cNvPicPr>
            <a:picLocks noChangeAspect="1" noChangeArrowheads="1"/>
          </p:cNvPicPr>
          <p:nvPr/>
        </p:nvPicPr>
        <p:blipFill>
          <a:blip r:embed="rId5" cstate="print"/>
          <a:srcRect b="11619"/>
          <a:stretch>
            <a:fillRect/>
          </a:stretch>
        </p:blipFill>
        <p:spPr bwMode="auto">
          <a:xfrm>
            <a:off x="5105400" y="3581400"/>
            <a:ext cx="2590800" cy="3026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600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/>
              <a:t>Write the equation of motion for a spring mass system connected to a damper as shown in figure. In the figure, b is the damping coefficient. 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AutoNum type="alphaLcParenBoth"/>
            </a:pPr>
            <a:r>
              <a:rPr lang="en-US" sz="2800" dirty="0"/>
              <a:t>Find the solution of the damped harmonic oscillator. Use the trial solution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838200"/>
            <a:ext cx="167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</a:t>
            </a:r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91000"/>
            <a:ext cx="2886075" cy="1790701"/>
          </a:xfrm>
          <a:prstGeom prst="rect">
            <a:avLst/>
          </a:prstGeom>
          <a:noFill/>
        </p:spPr>
      </p:pic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221038" y="3816350"/>
          <a:ext cx="12049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4" imgW="736600" imgH="228600" progId="Equation.DSMT4">
                  <p:embed/>
                </p:oleObj>
              </mc:Choice>
              <mc:Fallback>
                <p:oleObj name="Equation" r:id="rId4" imgW="736600" imgH="228600" progId="Equation.DSMT4">
                  <p:embed/>
                  <p:pic>
                    <p:nvPicPr>
                      <p:cNvPr id="89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816350"/>
                        <a:ext cx="12049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 damped harmonic oscillator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/>
          </p:nvPr>
        </p:nvGraphicFramePr>
        <p:xfrm>
          <a:off x="4460875" y="781050"/>
          <a:ext cx="40449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781050"/>
                        <a:ext cx="4044950" cy="15113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extLst/>
          </p:nvPr>
        </p:nvGraphicFramePr>
        <p:xfrm>
          <a:off x="3733800" y="2609850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5" imgW="914400" imgH="279400" progId="Equation.DSMT4">
                  <p:embed/>
                </p:oleObj>
              </mc:Choice>
              <mc:Fallback>
                <p:oleObj name="Equation" r:id="rId5" imgW="914400" imgH="279400" progId="Equation.DSMT4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09850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/>
          </p:nvPr>
        </p:nvGraphicFramePr>
        <p:xfrm>
          <a:off x="682625" y="394335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7" imgW="1117440" imgH="317160" progId="Equation.DSMT4">
                  <p:embed/>
                </p:oleObj>
              </mc:Choice>
              <mc:Fallback>
                <p:oleObj name="Equation" r:id="rId7" imgW="1117440" imgH="317160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94335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63463"/>
              </p:ext>
            </p:extLst>
          </p:nvPr>
        </p:nvGraphicFramePr>
        <p:xfrm>
          <a:off x="4772025" y="38100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9" imgW="1066680" imgH="393480" progId="Equation.DSMT4">
                  <p:embed/>
                </p:oleObj>
              </mc:Choice>
              <mc:Fallback>
                <p:oleObj name="Equation" r:id="rId9" imgW="1066680" imgH="39348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8100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572000" y="55626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11" imgW="698500" imgH="228600" progId="Equation.DSMT4">
                  <p:embed/>
                </p:oleObj>
              </mc:Choice>
              <mc:Fallback>
                <p:oleObj name="Equation" r:id="rId11" imgW="698500" imgH="228600" progId="Equation.DSMT4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1800" y="57912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solution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505200" y="51054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5" name="Object 7"/>
          <p:cNvGraphicFramePr>
            <a:graphicFrameLocks noChangeAspect="1"/>
          </p:cNvGraphicFramePr>
          <p:nvPr>
            <p:extLst/>
          </p:nvPr>
        </p:nvGraphicFramePr>
        <p:xfrm>
          <a:off x="7131050" y="2764760"/>
          <a:ext cx="1374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Equation" r:id="rId13" imgW="482391" imgH="203112" progId="Equation.DSMT4">
                  <p:embed/>
                </p:oleObj>
              </mc:Choice>
              <mc:Fallback>
                <p:oleObj name="Equation" r:id="rId13" imgW="482391" imgH="203112" progId="Equation.DSMT4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2764760"/>
                        <a:ext cx="1374775" cy="7112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353" y="978477"/>
            <a:ext cx="2883658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"/>
            <a:ext cx="754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Summary of Euler’s Equation</a:t>
            </a:r>
            <a:endParaRPr lang="en-IN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599" y="830325"/>
            <a:ext cx="6477002" cy="252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COMPLETE ANALYSIS FOR STABILITY OF A RIGID BODY IN MOTION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SOLUTION OF EULER’S </a:t>
            </a:r>
            <a:r>
              <a:rPr lang="en-US" sz="1200" b="1" dirty="0" smtClean="0"/>
              <a:t>EQUATIONS GIVES </a:t>
            </a:r>
            <a:r>
              <a:rPr lang="en-US" sz="1200" b="1" dirty="0"/>
              <a:t>WHETHER MOTION OF RIGID BODY IS BOUND OR UNBOUND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BOUND MOTION = STABLE</a:t>
            </a:r>
          </a:p>
          <a:p>
            <a:pPr algn="ctr"/>
            <a:r>
              <a:rPr lang="en-US" sz="1200" b="1" dirty="0"/>
              <a:t>UNBOUND MOTION = </a:t>
            </a:r>
            <a:r>
              <a:rPr lang="en-US" sz="1200" b="1" dirty="0" smtClean="0"/>
              <a:t>UNSTABLE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STABILITY ANALYSIS FROM EULER’S EQUATIONS ARE VALID FOR SMALL PERTURBATIONS ONLY</a:t>
            </a:r>
            <a:endParaRPr lang="en-US" sz="12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80345"/>
              </p:ext>
            </p:extLst>
          </p:nvPr>
        </p:nvGraphicFramePr>
        <p:xfrm>
          <a:off x="3100387" y="3376940"/>
          <a:ext cx="2638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8" name="Equation" r:id="rId3" imgW="2638442" imgH="657099" progId="Equation.DSMT4">
                  <p:embed/>
                </p:oleObj>
              </mc:Choice>
              <mc:Fallback>
                <p:oleObj name="Equation" r:id="rId3" imgW="2638442" imgH="6570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387" y="3376940"/>
                        <a:ext cx="26384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800600" y="3005576"/>
            <a:ext cx="533400" cy="1592163"/>
          </a:xfrm>
          <a:prstGeom prst="ellipse">
            <a:avLst/>
          </a:prstGeom>
          <a:solidFill>
            <a:srgbClr val="4F81BD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34000" y="3705552"/>
            <a:ext cx="179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4113" y="352088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and negligible</a:t>
            </a:r>
            <a:endParaRPr lang="en-IN" b="1" dirty="0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4370"/>
              </p:ext>
            </p:extLst>
          </p:nvPr>
        </p:nvGraphicFramePr>
        <p:xfrm>
          <a:off x="590549" y="4138494"/>
          <a:ext cx="33909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9" name="Equation" r:id="rId5" imgW="2082800" imgH="457200" progId="Equation.DSMT4">
                  <p:embed/>
                </p:oleObj>
              </mc:Choice>
              <mc:Fallback>
                <p:oleObj name="Equation" r:id="rId5" imgW="2082800" imgH="457200" progId="Equation.DSMT4">
                  <p:embed/>
                  <p:pic>
                    <p:nvPicPr>
                      <p:cNvPr id="137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" y="4138494"/>
                        <a:ext cx="3390900" cy="7445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212055" y="4025456"/>
            <a:ext cx="1981200" cy="990600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97851"/>
              </p:ext>
            </p:extLst>
          </p:nvPr>
        </p:nvGraphicFramePr>
        <p:xfrm>
          <a:off x="6864761" y="4256426"/>
          <a:ext cx="1633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0" name="Equation" r:id="rId7" imgW="1002865" imgH="418918" progId="Equation.DSMT4">
                  <p:embed/>
                </p:oleObj>
              </mc:Choice>
              <mc:Fallback>
                <p:oleObj name="Equation" r:id="rId7" imgW="1002865" imgH="418918" progId="Equation.DSMT4">
                  <p:embed/>
                  <p:pic>
                    <p:nvPicPr>
                      <p:cNvPr id="137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761" y="4256426"/>
                        <a:ext cx="1633537" cy="682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89051"/>
              </p:ext>
            </p:extLst>
          </p:nvPr>
        </p:nvGraphicFramePr>
        <p:xfrm>
          <a:off x="615356" y="5397425"/>
          <a:ext cx="13684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1" name="Equation" r:id="rId9" imgW="495000" imgH="177480" progId="Equation.DSMT4">
                  <p:embed/>
                </p:oleObj>
              </mc:Choice>
              <mc:Fallback>
                <p:oleObj name="Equation" r:id="rId9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356" y="5397425"/>
                        <a:ext cx="1368425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2076542" y="5565681"/>
            <a:ext cx="759143" cy="24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242017"/>
              </p:ext>
            </p:extLst>
          </p:nvPr>
        </p:nvGraphicFramePr>
        <p:xfrm>
          <a:off x="2958159" y="5358184"/>
          <a:ext cx="144837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2" name="Equation" r:id="rId11" imgW="990360" imgH="419040" progId="Equation.DSMT4">
                  <p:embed/>
                </p:oleObj>
              </mc:Choice>
              <mc:Fallback>
                <p:oleObj name="Equation" r:id="rId11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8159" y="5358184"/>
                        <a:ext cx="1448377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4477212" y="5574802"/>
            <a:ext cx="592146" cy="23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21444"/>
              </p:ext>
            </p:extLst>
          </p:nvPr>
        </p:nvGraphicFramePr>
        <p:xfrm>
          <a:off x="5140034" y="5509432"/>
          <a:ext cx="2175166" cy="31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" name="Equation" r:id="rId13" imgW="1765080" imgH="253800" progId="Equation.DSMT4">
                  <p:embed/>
                </p:oleObj>
              </mc:Choice>
              <mc:Fallback>
                <p:oleObj name="Equation" r:id="rId13" imgW="1765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40034" y="5509432"/>
                        <a:ext cx="2175166" cy="31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393317" y="5384480"/>
            <a:ext cx="1676400" cy="518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(stable)</a:t>
            </a:r>
            <a:endParaRPr lang="en-IN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806761"/>
              </p:ext>
            </p:extLst>
          </p:nvPr>
        </p:nvGraphicFramePr>
        <p:xfrm>
          <a:off x="641027" y="6050365"/>
          <a:ext cx="1228798" cy="44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" name="Equation" r:id="rId15" imgW="495000" imgH="177480" progId="Equation.DSMT4">
                  <p:embed/>
                </p:oleObj>
              </mc:Choice>
              <mc:Fallback>
                <p:oleObj name="Equation" r:id="rId15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1027" y="6050365"/>
                        <a:ext cx="1228798" cy="44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1983781" y="6193113"/>
            <a:ext cx="759143" cy="24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210280"/>
              </p:ext>
            </p:extLst>
          </p:nvPr>
        </p:nvGraphicFramePr>
        <p:xfrm>
          <a:off x="2998364" y="6075677"/>
          <a:ext cx="1408171" cy="59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5" name="Equation" r:id="rId17" imgW="990360" imgH="419040" progId="Equation.DSMT4">
                  <p:embed/>
                </p:oleObj>
              </mc:Choice>
              <mc:Fallback>
                <p:oleObj name="Equation" r:id="rId1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8364" y="6075677"/>
                        <a:ext cx="1408171" cy="595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4502313" y="6202234"/>
            <a:ext cx="592146" cy="23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16155"/>
              </p:ext>
            </p:extLst>
          </p:nvPr>
        </p:nvGraphicFramePr>
        <p:xfrm>
          <a:off x="5212311" y="6073405"/>
          <a:ext cx="2030611" cy="41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6" name="Equation" r:id="rId19" imgW="1295280" imgH="266400" progId="Equation.DSMT4">
                  <p:embed/>
                </p:oleObj>
              </mc:Choice>
              <mc:Fallback>
                <p:oleObj name="Equation" r:id="rId19" imgW="1295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12311" y="6073405"/>
                        <a:ext cx="2030611" cy="418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7393317" y="6011909"/>
            <a:ext cx="1676400" cy="518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Unbound (unstable)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16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 damped harmonic oscillator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95600" y="772098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72098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88950" y="19050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Equation" r:id="rId5" imgW="1117115" imgH="317362" progId="Equation.DSMT4">
                  <p:embed/>
                </p:oleObj>
              </mc:Choice>
              <mc:Fallback>
                <p:oleObj name="Equation" r:id="rId5" imgW="1117115" imgH="317362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9050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/>
          </p:nvPr>
        </p:nvGraphicFramePr>
        <p:xfrm>
          <a:off x="4438650" y="18288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8288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35052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37338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solution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124200" y="30480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819400" y="4419600"/>
          <a:ext cx="4089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Equation" r:id="rId11" imgW="1168400" imgH="241300" progId="Equation.DSMT4">
                  <p:embed/>
                </p:oleObj>
              </mc:Choice>
              <mc:Fallback>
                <p:oleObj name="Equation" r:id="rId11" imgW="1168400" imgH="241300" progId="Equation.DSMT4">
                  <p:embed/>
                  <p:pic>
                    <p:nvPicPr>
                      <p:cNvPr id="54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4089400" cy="844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43200" y="54864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54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864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 damped harmonic oscillator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22300" y="83820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Equation" r:id="rId3" imgW="1040948" imgH="317362" progId="Equation.DSMT4">
                  <p:embed/>
                </p:oleObj>
              </mc:Choice>
              <mc:Fallback>
                <p:oleObj name="Equation" r:id="rId3" imgW="1040948" imgH="317362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83820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/>
          </p:nvPr>
        </p:nvGraphicFramePr>
        <p:xfrm>
          <a:off x="4438650" y="7620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7620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22098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98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24384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solution</a:t>
            </a:r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362200" y="30480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Equation" r:id="rId9" imgW="1218671" imgH="291973" progId="Equation.DSMT4">
                  <p:embed/>
                </p:oleObj>
              </mc:Choice>
              <mc:Fallback>
                <p:oleObj name="Equation" r:id="rId9" imgW="1218671" imgH="291973" progId="Equation.DSMT4">
                  <p:embed/>
                  <p:pic>
                    <p:nvPicPr>
                      <p:cNvPr id="54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09600" y="41148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7" name="Equation" r:id="rId11" imgW="2120900" imgH="381000" progId="Equation.DSMT4">
                  <p:embed/>
                </p:oleObj>
              </mc:Choice>
              <mc:Fallback>
                <p:oleObj name="Equation" r:id="rId11" imgW="2120900" imgH="381000" progId="Equation.DSMT4">
                  <p:embed/>
                  <p:pic>
                    <p:nvPicPr>
                      <p:cNvPr id="55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381000" y="55626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Equation" r:id="rId13" imgW="1574800" imgH="279400" progId="Equation.DSMT4">
                  <p:embed/>
                </p:oleObj>
              </mc:Choice>
              <mc:Fallback>
                <p:oleObj name="Equation" r:id="rId13" imgW="1574800" imgH="279400" progId="Equation.DSMT4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172200" y="56388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15" imgW="927100" imgH="292100" progId="Equation.DSMT4">
                  <p:embed/>
                </p:oleObj>
              </mc:Choice>
              <mc:Fallback>
                <p:oleObj name="Equation" r:id="rId15" imgW="927100" imgH="292100" progId="Equation.DSMT4">
                  <p:embed/>
                  <p:pic>
                    <p:nvPicPr>
                      <p:cNvPr id="55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0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 damped harmonic oscillator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extLst/>
          </p:nvPr>
        </p:nvGraphicFramePr>
        <p:xfrm>
          <a:off x="488950" y="8382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Equation" r:id="rId3" imgW="1117440" imgH="317160" progId="Equation.DSMT4">
                  <p:embed/>
                </p:oleObj>
              </mc:Choice>
              <mc:Fallback>
                <p:oleObj name="Equation" r:id="rId3" imgW="1117440" imgH="317160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8382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/>
          </p:nvPr>
        </p:nvGraphicFramePr>
        <p:xfrm>
          <a:off x="4438650" y="762000"/>
          <a:ext cx="3733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762000"/>
                        <a:ext cx="3733800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228600" y="22098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7" imgW="1574800" imgH="279400" progId="Equation.DSMT4">
                  <p:embed/>
                </p:oleObj>
              </mc:Choice>
              <mc:Fallback>
                <p:oleObj name="Equation" r:id="rId7" imgW="1574800" imgH="279400" progId="Equation.DSMT4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019800" y="22860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9" imgW="927100" imgH="292100" progId="Equation.DSMT4">
                  <p:embed/>
                </p:oleObj>
              </mc:Choice>
              <mc:Fallback>
                <p:oleObj name="Equation" r:id="rId9" imgW="927100" imgH="292100" progId="Equation.DSMT4">
                  <p:embed/>
                  <p:pic>
                    <p:nvPicPr>
                      <p:cNvPr id="55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35814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Case 1: </a:t>
            </a: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111691" y="3592417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Equation" r:id="rId11" imgW="457002" imgH="203112" progId="Equation.DSMT4">
                  <p:embed/>
                </p:oleObj>
              </mc:Choice>
              <mc:Fallback>
                <p:oleObj name="Equation" r:id="rId11" imgW="457002" imgH="203112" progId="Equation.DSMT4">
                  <p:embed/>
                  <p:pic>
                    <p:nvPicPr>
                      <p:cNvPr id="56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91" y="3592417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9359" y="45499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Case 2: </a:t>
            </a: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219450" y="45609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13" imgW="457002" imgH="203112" progId="Equation.DSMT4">
                  <p:embed/>
                </p:oleObj>
              </mc:Choice>
              <mc:Fallback>
                <p:oleObj name="Equation" r:id="rId13" imgW="457002" imgH="203112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5609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9834" y="54643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Case 3: </a:t>
            </a: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209925" y="54753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Equation" r:id="rId15" imgW="457002" imgH="203112" progId="Equation.DSMT4">
                  <p:embed/>
                </p:oleObj>
              </mc:Choice>
              <mc:Fallback>
                <p:oleObj name="Equation" r:id="rId15" imgW="457002" imgH="203112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4753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9331" y="3559314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(</a:t>
            </a:r>
            <a:r>
              <a:rPr lang="en-US" sz="4000" b="1" dirty="0" err="1"/>
              <a:t>Underdamping</a:t>
            </a:r>
            <a:r>
              <a:rPr lang="en-US" sz="4000" b="1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4498" y="4473714"/>
            <a:ext cx="339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(</a:t>
            </a:r>
            <a:r>
              <a:rPr lang="en-US" sz="4000" b="1" dirty="0" err="1"/>
              <a:t>Overdamping</a:t>
            </a:r>
            <a:r>
              <a:rPr lang="en-US" sz="4000" b="1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410200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(Critical damping)</a:t>
            </a:r>
          </a:p>
        </p:txBody>
      </p:sp>
    </p:spTree>
    <p:extLst>
      <p:ext uri="{BB962C8B-B14F-4D97-AF65-F5344CB8AC3E}">
        <p14:creationId xmlns:p14="http://schemas.microsoft.com/office/powerpoint/2010/main" val="14885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Fictitious Forces</a:t>
            </a:r>
            <a:br>
              <a:rPr lang="en-US" sz="5400" b="1" dirty="0"/>
            </a:br>
            <a:endParaRPr lang="en-US" sz="5400" dirty="0"/>
          </a:p>
        </p:txBody>
      </p:sp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4343400" cy="289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1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310" y="2895600"/>
            <a:ext cx="438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Rotating  frame of 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831" y="2049790"/>
            <a:ext cx="490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Inertial and Non-Inertial frames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733800"/>
            <a:ext cx="7620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Relating the Frames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618038"/>
            <a:ext cx="7620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Fictitious Forces in rotating frame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5456238"/>
            <a:ext cx="7620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588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Rotating or Accelerating Frame of Reference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Newton’s laws hold only in </a:t>
            </a:r>
            <a:r>
              <a:rPr lang="en-US" b="1" u="sng" dirty="0">
                <a:solidFill>
                  <a:srgbClr val="0070C0"/>
                </a:solidFill>
              </a:rPr>
              <a:t>inertial frames of reference</a:t>
            </a:r>
            <a:r>
              <a:rPr lang="en-US" b="1" dirty="0">
                <a:solidFill>
                  <a:srgbClr val="0070C0"/>
                </a:solidFill>
              </a:rPr>
              <a:t>. However, there are many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non-inertial</a:t>
            </a:r>
            <a:r>
              <a:rPr lang="en-US" b="1" dirty="0">
                <a:solidFill>
                  <a:srgbClr val="0070C0"/>
                </a:solidFill>
              </a:rPr>
              <a:t> (that is, accelerated or rotating)  frames of reference that we might reasonably want to study (such as elevators, merry-go-rounds, as so on).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Is there any possible way to modify Newton’s laws so that they hold in non-inertial frames, or do we have to give up entirely on F = </a:t>
            </a:r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dirty="0">
                <a:solidFill>
                  <a:srgbClr val="0070C0"/>
                </a:solidFill>
              </a:rPr>
              <a:t>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9014" y="4953000"/>
            <a:ext cx="388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Inertial frame: Non-Rotating 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014" y="5334000"/>
            <a:ext cx="388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Non-Inertial frame: Rotating frame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628" y="6096000"/>
            <a:ext cx="860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this chapter we consider effects in rotating frame only</a:t>
            </a:r>
          </a:p>
        </p:txBody>
      </p:sp>
    </p:spTree>
    <p:extLst>
      <p:ext uri="{BB962C8B-B14F-4D97-AF65-F5344CB8AC3E}">
        <p14:creationId xmlns:p14="http://schemas.microsoft.com/office/powerpoint/2010/main" val="15387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DERIVATION OF FICTITIOUS FORCES IN ROTATING FRAME OF REFERENCE</a:t>
            </a:r>
          </a:p>
        </p:txBody>
      </p:sp>
      <p:sp>
        <p:nvSpPr>
          <p:cNvPr id="4" name="AutoShape 2" descr="https://upload.wikimedia.org/wikipedia/commons/b/b6/Corioliskraft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3666" name="Picture 2" descr="Image result for Cartoon man throwing ball"/>
          <p:cNvPicPr>
            <a:picLocks noChangeAspect="1" noChangeArrowheads="1"/>
          </p:cNvPicPr>
          <p:nvPr/>
        </p:nvPicPr>
        <p:blipFill>
          <a:blip r:embed="rId2"/>
          <a:srcRect r="37582"/>
          <a:stretch>
            <a:fillRect/>
          </a:stretch>
        </p:blipFill>
        <p:spPr bwMode="auto">
          <a:xfrm>
            <a:off x="304800" y="2438400"/>
            <a:ext cx="1896520" cy="2667000"/>
          </a:xfrm>
          <a:prstGeom prst="rect">
            <a:avLst/>
          </a:prstGeom>
          <a:noFill/>
        </p:spPr>
      </p:pic>
      <p:pic>
        <p:nvPicPr>
          <p:cNvPr id="753668" name="Picture 4" descr="Image result for Cartoon man throwing ball"/>
          <p:cNvPicPr>
            <a:picLocks noChangeAspect="1" noChangeArrowheads="1"/>
          </p:cNvPicPr>
          <p:nvPr/>
        </p:nvPicPr>
        <p:blipFill>
          <a:blip r:embed="rId3"/>
          <a:srcRect l="26400"/>
          <a:stretch>
            <a:fillRect/>
          </a:stretch>
        </p:blipFill>
        <p:spPr bwMode="auto">
          <a:xfrm>
            <a:off x="6781800" y="2743200"/>
            <a:ext cx="2068151" cy="205129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209800" y="3048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3670" name="Picture 6" descr="blur adult and children play and run on the white playground at the top aerial view"/>
          <p:cNvPicPr>
            <a:picLocks noChangeAspect="1" noChangeArrowheads="1"/>
          </p:cNvPicPr>
          <p:nvPr/>
        </p:nvPicPr>
        <p:blipFill>
          <a:blip r:embed="rId4" cstate="print"/>
          <a:srcRect l="46000" t="34921" r="42000" b="44444"/>
          <a:stretch>
            <a:fillRect/>
          </a:stretch>
        </p:blipFill>
        <p:spPr bwMode="auto">
          <a:xfrm>
            <a:off x="1143000" y="5105400"/>
            <a:ext cx="722376" cy="782546"/>
          </a:xfrm>
          <a:prstGeom prst="rect">
            <a:avLst/>
          </a:prstGeom>
          <a:noFill/>
        </p:spPr>
      </p:pic>
      <p:pic>
        <p:nvPicPr>
          <p:cNvPr id="9" name="Picture 6" descr="blur adult and children play and run on the white playground at the top aerial view"/>
          <p:cNvPicPr>
            <a:picLocks noChangeAspect="1" noChangeArrowheads="1"/>
          </p:cNvPicPr>
          <p:nvPr/>
        </p:nvPicPr>
        <p:blipFill>
          <a:blip r:embed="rId4" cstate="print"/>
          <a:srcRect l="80000" t="44444" r="10000" b="31746"/>
          <a:stretch>
            <a:fillRect/>
          </a:stretch>
        </p:blipFill>
        <p:spPr bwMode="auto">
          <a:xfrm>
            <a:off x="7848600" y="5105400"/>
            <a:ext cx="601980" cy="90298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905000" y="52578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56647E-6 L 0.48333 4.5664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5549E-6 L 0.6 4.8554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r adult and children play and run on the white playground at the top aerial view"/>
          <p:cNvPicPr>
            <a:picLocks noChangeAspect="1" noChangeArrowheads="1"/>
          </p:cNvPicPr>
          <p:nvPr/>
        </p:nvPicPr>
        <p:blipFill>
          <a:blip r:embed="rId2" cstate="print"/>
          <a:srcRect l="46000" t="34921" r="42000" b="44444"/>
          <a:stretch>
            <a:fillRect/>
          </a:stretch>
        </p:blipFill>
        <p:spPr bwMode="auto">
          <a:xfrm>
            <a:off x="0" y="3200400"/>
            <a:ext cx="722376" cy="782546"/>
          </a:xfrm>
          <a:prstGeom prst="rect">
            <a:avLst/>
          </a:prstGeom>
          <a:noFill/>
        </p:spPr>
      </p:pic>
      <p:pic>
        <p:nvPicPr>
          <p:cNvPr id="5" name="Picture 6" descr="blur adult and children play and run on the white playground at the top aerial view"/>
          <p:cNvPicPr>
            <a:picLocks noChangeAspect="1" noChangeArrowheads="1"/>
          </p:cNvPicPr>
          <p:nvPr/>
        </p:nvPicPr>
        <p:blipFill>
          <a:blip r:embed="rId2" cstate="print"/>
          <a:srcRect l="80000" t="44444" r="10000" b="31746"/>
          <a:stretch>
            <a:fillRect/>
          </a:stretch>
        </p:blipFill>
        <p:spPr bwMode="auto">
          <a:xfrm>
            <a:off x="7703820" y="3135618"/>
            <a:ext cx="601980" cy="902982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85800" y="3276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505200"/>
            <a:ext cx="632460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2578" name="Picture 2" descr="5. A merry-go-round at a playground spins children around in a circle of radius 1.8 m. The coefficient of friction between a"/>
          <p:cNvPicPr>
            <a:picLocks noChangeAspect="1" noChangeArrowheads="1"/>
          </p:cNvPicPr>
          <p:nvPr/>
        </p:nvPicPr>
        <p:blipFill>
          <a:blip r:embed="rId3"/>
          <a:srcRect l="12343" t="23542" r="65829" b="31390"/>
          <a:stretch>
            <a:fillRect/>
          </a:stretch>
        </p:blipFill>
        <p:spPr bwMode="auto">
          <a:xfrm rot="14291281">
            <a:off x="2472791" y="1477656"/>
            <a:ext cx="4228578" cy="457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8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 L 0.7 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B771BADA-FD55-46EC-A285-F5C47F59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7175" y="3081760"/>
            <a:ext cx="832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EC9985D-EB73-4D21-B3DA-70F5BB4F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00260">
            <a:off x="694722" y="3305175"/>
            <a:ext cx="832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87493">
            <a:off x="553831" y="3294333"/>
            <a:ext cx="832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45521">
            <a:off x="561975" y="3305175"/>
            <a:ext cx="832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947988"/>
            <a:ext cx="832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93041" y="3200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2578" name="Picture 2" descr="5. A merry-go-round at a playground spins children around in a circle of radius 1.8 m. The coefficient of friction between a"/>
          <p:cNvPicPr>
            <a:picLocks noChangeAspect="1" noChangeArrowheads="1"/>
          </p:cNvPicPr>
          <p:nvPr/>
        </p:nvPicPr>
        <p:blipFill>
          <a:blip r:embed="rId3"/>
          <a:srcRect l="12343" t="23542" r="65829" b="31390"/>
          <a:stretch>
            <a:fillRect/>
          </a:stretch>
        </p:blipFill>
        <p:spPr bwMode="auto">
          <a:xfrm rot="14291281">
            <a:off x="3091634" y="2093952"/>
            <a:ext cx="2922504" cy="3163657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438400" y="44958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3200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11340" y="4785369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4495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F75021-1B7B-4CAB-B643-9B019B2446E7}"/>
              </a:ext>
            </a:extLst>
          </p:cNvPr>
          <p:cNvSpPr/>
          <p:nvPr/>
        </p:nvSpPr>
        <p:spPr>
          <a:xfrm>
            <a:off x="2590800" y="1692426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839B5-314F-4630-A000-D6451A5B8189}"/>
              </a:ext>
            </a:extLst>
          </p:cNvPr>
          <p:cNvSpPr/>
          <p:nvPr/>
        </p:nvSpPr>
        <p:spPr>
          <a:xfrm>
            <a:off x="4724400" y="477543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8B8E40-4110-4881-B3BF-288CF1E27274}"/>
              </a:ext>
            </a:extLst>
          </p:cNvPr>
          <p:cNvSpPr/>
          <p:nvPr/>
        </p:nvSpPr>
        <p:spPr>
          <a:xfrm>
            <a:off x="2588999" y="169242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043FBC-D291-497A-87F7-CE5C5EC48537}"/>
              </a:ext>
            </a:extLst>
          </p:cNvPr>
          <p:cNvSpPr/>
          <p:nvPr/>
        </p:nvSpPr>
        <p:spPr>
          <a:xfrm>
            <a:off x="987359" y="319238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112B8C7-104F-4FA0-9C42-A0E183A594A0}"/>
              </a:ext>
            </a:extLst>
          </p:cNvPr>
          <p:cNvSpPr/>
          <p:nvPr/>
        </p:nvSpPr>
        <p:spPr>
          <a:xfrm>
            <a:off x="1143000" y="1828800"/>
            <a:ext cx="5163167" cy="3244493"/>
          </a:xfrm>
          <a:custGeom>
            <a:avLst/>
            <a:gdLst>
              <a:gd name="connsiteX0" fmla="*/ 0 w 5163167"/>
              <a:gd name="connsiteY0" fmla="*/ 1707177 h 3244493"/>
              <a:gd name="connsiteX1" fmla="*/ 1238865 w 5163167"/>
              <a:gd name="connsiteY1" fmla="*/ 2818223 h 3244493"/>
              <a:gd name="connsiteX2" fmla="*/ 3116826 w 5163167"/>
              <a:gd name="connsiteY2" fmla="*/ 3241010 h 3244493"/>
              <a:gd name="connsiteX3" fmla="*/ 4768645 w 5163167"/>
              <a:gd name="connsiteY3" fmla="*/ 2946042 h 3244493"/>
              <a:gd name="connsiteX4" fmla="*/ 5161936 w 5163167"/>
              <a:gd name="connsiteY4" fmla="*/ 1785835 h 3244493"/>
              <a:gd name="connsiteX5" fmla="*/ 4699820 w 5163167"/>
              <a:gd name="connsiteY5" fmla="*/ 664958 h 3244493"/>
              <a:gd name="connsiteX6" fmla="*/ 3067665 w 5163167"/>
              <a:gd name="connsiteY6" fmla="*/ 75023 h 3244493"/>
              <a:gd name="connsiteX7" fmla="*/ 1779639 w 5163167"/>
              <a:gd name="connsiteY7" fmla="*/ 55358 h 3244493"/>
              <a:gd name="connsiteX8" fmla="*/ 816078 w 5163167"/>
              <a:gd name="connsiteY8" fmla="*/ 507642 h 3244493"/>
              <a:gd name="connsiteX9" fmla="*/ 39329 w 5163167"/>
              <a:gd name="connsiteY9" fmla="*/ 1510532 h 3244493"/>
              <a:gd name="connsiteX10" fmla="*/ 39329 w 5163167"/>
              <a:gd name="connsiteY10" fmla="*/ 1510532 h 324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3167" h="3244493">
                <a:moveTo>
                  <a:pt x="0" y="1707177"/>
                </a:moveTo>
                <a:cubicBezTo>
                  <a:pt x="359697" y="2134880"/>
                  <a:pt x="719394" y="2562584"/>
                  <a:pt x="1238865" y="2818223"/>
                </a:cubicBezTo>
                <a:cubicBezTo>
                  <a:pt x="1758336" y="3073862"/>
                  <a:pt x="2528529" y="3219707"/>
                  <a:pt x="3116826" y="3241010"/>
                </a:cubicBezTo>
                <a:cubicBezTo>
                  <a:pt x="3705123" y="3262313"/>
                  <a:pt x="4427793" y="3188571"/>
                  <a:pt x="4768645" y="2946042"/>
                </a:cubicBezTo>
                <a:cubicBezTo>
                  <a:pt x="5109497" y="2703513"/>
                  <a:pt x="5173407" y="2166016"/>
                  <a:pt x="5161936" y="1785835"/>
                </a:cubicBezTo>
                <a:cubicBezTo>
                  <a:pt x="5150465" y="1405654"/>
                  <a:pt x="5048865" y="950093"/>
                  <a:pt x="4699820" y="664958"/>
                </a:cubicBezTo>
                <a:cubicBezTo>
                  <a:pt x="4350775" y="379823"/>
                  <a:pt x="3554362" y="176623"/>
                  <a:pt x="3067665" y="75023"/>
                </a:cubicBezTo>
                <a:cubicBezTo>
                  <a:pt x="2580968" y="-26577"/>
                  <a:pt x="2154903" y="-16745"/>
                  <a:pt x="1779639" y="55358"/>
                </a:cubicBezTo>
                <a:cubicBezTo>
                  <a:pt x="1404375" y="127461"/>
                  <a:pt x="1106130" y="265113"/>
                  <a:pt x="816078" y="507642"/>
                </a:cubicBezTo>
                <a:cubicBezTo>
                  <a:pt x="526026" y="750171"/>
                  <a:pt x="39329" y="1510532"/>
                  <a:pt x="39329" y="1510532"/>
                </a:cubicBezTo>
                <a:lnTo>
                  <a:pt x="39329" y="1510532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37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4" grpId="0" animBg="1"/>
      <p:bldP spid="14" grpId="1" animBg="1"/>
      <p:bldP spid="15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Relating the Co-ordinates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9536" y="1367470"/>
            <a:ext cx="2278534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08183" y="2496117"/>
            <a:ext cx="2678017" cy="184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52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590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353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1</a:t>
            </a:r>
          </a:p>
        </p:txBody>
      </p:sp>
      <p:grpSp>
        <p:nvGrpSpPr>
          <p:cNvPr id="3" name="Group 19"/>
          <p:cNvGrpSpPr/>
          <p:nvPr/>
        </p:nvGrpSpPr>
        <p:grpSpPr>
          <a:xfrm rot="19251055">
            <a:off x="29594" y="-71306"/>
            <a:ext cx="3113323" cy="2957673"/>
            <a:chOff x="1311174" y="-202079"/>
            <a:chExt cx="3113323" cy="2957673"/>
          </a:xfrm>
        </p:grpSpPr>
        <p:cxnSp>
          <p:nvCxnSpPr>
            <p:cNvPr id="13" name="Straight Arrow Connector 12"/>
            <p:cNvCxnSpPr/>
            <p:nvPr/>
          </p:nvCxnSpPr>
          <p:spPr>
            <a:xfrm rot="18548945" flipV="1">
              <a:off x="1135150" y="279761"/>
              <a:ext cx="1582925" cy="123087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2348945" flipV="1">
              <a:off x="2201263" y="1022359"/>
              <a:ext cx="2136807" cy="173323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26313" y="-20207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0445" y="190815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7241" y="192680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905000" y="76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4"/>
          </p:cNvCxnSpPr>
          <p:nvPr/>
        </p:nvCxnSpPr>
        <p:spPr>
          <a:xfrm rot="5400000" flipH="1" flipV="1">
            <a:off x="838200" y="1295400"/>
            <a:ext cx="1524000" cy="762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447800" y="1295400"/>
          <a:ext cx="2063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3" imgW="126780" imgH="164814" progId="Equation.DSMT4">
                  <p:embed/>
                </p:oleObj>
              </mc:Choice>
              <mc:Fallback>
                <p:oleObj name="Equation" r:id="rId3" imgW="126780" imgH="164814" progId="Equation.DSMT4">
                  <p:embed/>
                  <p:pic>
                    <p:nvPicPr>
                      <p:cNvPr id="146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206375" cy="2698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5608638" y="4643437"/>
          <a:ext cx="284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Equation" r:id="rId5" imgW="1511300" imgH="444500" progId="Equation.DSMT4">
                  <p:embed/>
                </p:oleObj>
              </mc:Choice>
              <mc:Fallback>
                <p:oleObj name="Equation" r:id="rId5" imgW="1511300" imgH="444500" progId="Equation.DSMT4">
                  <p:embed/>
                  <p:pic>
                    <p:nvPicPr>
                      <p:cNvPr id="146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4643437"/>
                        <a:ext cx="2849562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4572000" y="1676400"/>
          <a:ext cx="3508409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7" imgW="1320227" imgH="203112" progId="Equation.DSMT4">
                  <p:embed/>
                </p:oleObj>
              </mc:Choice>
              <mc:Fallback>
                <p:oleObj name="Equation" r:id="rId7" imgW="1320227" imgH="203112" progId="Equation.DSMT4">
                  <p:embed/>
                  <p:pic>
                    <p:nvPicPr>
                      <p:cNvPr id="548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508409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71600" y="3124200"/>
            <a:ext cx="309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 frame: Non-Rotating frame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514600" y="2514600"/>
            <a:ext cx="10668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00" y="3505200"/>
            <a:ext cx="277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frame: Rotating frame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228600" y="2286000"/>
            <a:ext cx="19050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561" y="4876800"/>
            <a:ext cx="537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Velocity as observed in Non-Rotating frame/Lab frame</a:t>
            </a:r>
          </a:p>
        </p:txBody>
      </p:sp>
    </p:spTree>
    <p:extLst>
      <p:ext uri="{BB962C8B-B14F-4D97-AF65-F5344CB8AC3E}">
        <p14:creationId xmlns:p14="http://schemas.microsoft.com/office/powerpoint/2010/main" val="3006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1" grpId="0" animBg="1"/>
      <p:bldP spid="24" grpId="0"/>
      <p:bldP spid="2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8661</TotalTime>
  <Words>468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Perpetua</vt:lpstr>
      <vt:lpstr>Office Theme</vt:lpstr>
      <vt:lpstr>Equation</vt:lpstr>
      <vt:lpstr>Highlights of the course</vt:lpstr>
      <vt:lpstr>PowerPoint Presentation</vt:lpstr>
      <vt:lpstr>Fictitious Forces </vt:lpstr>
      <vt:lpstr>Plan</vt:lpstr>
      <vt:lpstr>Rotating or Accelerating Frame of Reference</vt:lpstr>
      <vt:lpstr>DERIVATION OF FICTITIOUS FORCES IN ROTATING FRAME OF REFERENCE</vt:lpstr>
      <vt:lpstr>PowerPoint Presentation</vt:lpstr>
      <vt:lpstr>PowerPoint Presentation</vt:lpstr>
      <vt:lpstr>Relating the Co-ordinates</vt:lpstr>
      <vt:lpstr>What will be the acceleration in Non-Rotating frame?</vt:lpstr>
      <vt:lpstr>Acceleration </vt:lpstr>
      <vt:lpstr>Acceleration and Force in rotating frame</vt:lpstr>
      <vt:lpstr>Force</vt:lpstr>
      <vt:lpstr>Accelerated Frame of Reference</vt:lpstr>
      <vt:lpstr>Oscillations and Waves</vt:lpstr>
      <vt:lpstr>Highlights of the course</vt:lpstr>
      <vt:lpstr>PowerPoint Presentation</vt:lpstr>
      <vt:lpstr>PowerPoint Presentation</vt:lpstr>
      <vt:lpstr>The damped harmonic oscillator</vt:lpstr>
      <vt:lpstr>The damped harmonic oscillator</vt:lpstr>
      <vt:lpstr>The damped harmonic oscillator</vt:lpstr>
      <vt:lpstr>The damped harmonic oscillator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iitp</dc:creator>
  <cp:lastModifiedBy>HP</cp:lastModifiedBy>
  <cp:revision>130</cp:revision>
  <dcterms:created xsi:type="dcterms:W3CDTF">2019-10-16T15:56:44Z</dcterms:created>
  <dcterms:modified xsi:type="dcterms:W3CDTF">2022-02-02T09:13:15Z</dcterms:modified>
</cp:coreProperties>
</file>